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7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781" r:id="rId2"/>
    <p:sldMasterId id="2147483795" r:id="rId3"/>
    <p:sldMasterId id="2147483809" r:id="rId4"/>
    <p:sldMasterId id="2147483823" r:id="rId5"/>
    <p:sldMasterId id="2147483850" r:id="rId6"/>
    <p:sldMasterId id="2147483890" r:id="rId7"/>
    <p:sldMasterId id="2147483929" r:id="rId8"/>
  </p:sldMasterIdLst>
  <p:notesMasterIdLst>
    <p:notesMasterId r:id="rId34"/>
  </p:notesMasterIdLst>
  <p:handoutMasterIdLst>
    <p:handoutMasterId r:id="rId35"/>
  </p:handoutMasterIdLst>
  <p:sldIdLst>
    <p:sldId id="1427" r:id="rId9"/>
    <p:sldId id="1449" r:id="rId10"/>
    <p:sldId id="1450" r:id="rId11"/>
    <p:sldId id="1451" r:id="rId12"/>
    <p:sldId id="1452" r:id="rId13"/>
    <p:sldId id="1453" r:id="rId14"/>
    <p:sldId id="1454" r:id="rId15"/>
    <p:sldId id="1455" r:id="rId16"/>
    <p:sldId id="1456" r:id="rId17"/>
    <p:sldId id="1457" r:id="rId18"/>
    <p:sldId id="1458" r:id="rId19"/>
    <p:sldId id="1459" r:id="rId20"/>
    <p:sldId id="1460" r:id="rId21"/>
    <p:sldId id="1461" r:id="rId22"/>
    <p:sldId id="1462" r:id="rId23"/>
    <p:sldId id="1463" r:id="rId24"/>
    <p:sldId id="1464" r:id="rId25"/>
    <p:sldId id="1465" r:id="rId26"/>
    <p:sldId id="1466" r:id="rId27"/>
    <p:sldId id="1467" r:id="rId28"/>
    <p:sldId id="1468" r:id="rId29"/>
    <p:sldId id="1469" r:id="rId30"/>
    <p:sldId id="1470" r:id="rId31"/>
    <p:sldId id="1471" r:id="rId32"/>
    <p:sldId id="1421" r:id="rId3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">
          <p15:clr>
            <a:srgbClr val="A4A3A4"/>
          </p15:clr>
        </p15:guide>
        <p15:guide id="2" pos="46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2D86"/>
    <a:srgbClr val="0039AC"/>
    <a:srgbClr val="D16309"/>
    <a:srgbClr val="000000"/>
    <a:srgbClr val="00237D"/>
    <a:srgbClr val="1E4076"/>
    <a:srgbClr val="10253F"/>
    <a:srgbClr val="93978A"/>
    <a:srgbClr val="D2D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0360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560" y="108"/>
      </p:cViewPr>
      <p:guideLst>
        <p:guide orient="horz" pos="367"/>
        <p:guide pos="4601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5" y="17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99" y="17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3F091-740A-4F1A-9E84-16CD4C507B50}" type="datetimeFigureOut">
              <a:rPr lang="pt-BR" smtClean="0"/>
              <a:pPr/>
              <a:t>19/04/2017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5" y="9427843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99" y="9427843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7EFE8-6523-4638-A14D-CFE37B1182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5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18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18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5160D-5A7D-C44E-883B-968FC7A81737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942860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2860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1DA8D-6411-0349-B745-3FF9A008E8B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2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3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6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1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0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1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8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2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5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2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1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1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0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2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9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8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pt-BR" sz="1400" b="1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pt-BR" sz="1400" b="1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E5035-6101-44BD-AC64-1DDE6EBC005E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362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cm_logo___com_assinatura_2co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38734" y="2630213"/>
            <a:ext cx="3466532" cy="15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072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3131840" y="3861048"/>
            <a:ext cx="6012160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pt-BR" sz="1400" b="1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50936" y="3933056"/>
            <a:ext cx="5390902" cy="1224136"/>
          </a:xfrm>
        </p:spPr>
        <p:txBody>
          <a:bodyPr/>
          <a:lstStyle>
            <a:lvl1pPr algn="r">
              <a:spcAft>
                <a:spcPts val="0"/>
              </a:spcAft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50936" y="5373216"/>
            <a:ext cx="5382914" cy="84668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" name="Imagem 6" descr="Globo_abertura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32748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mcm_logo___com_assinatura_2co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79638" y="1988840"/>
            <a:ext cx="3334904" cy="15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0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024" y="166328"/>
            <a:ext cx="7776864" cy="57606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54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62281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 descr="mcm_logo___com_assinatura_2co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60232" y="5589240"/>
            <a:ext cx="2154310" cy="992828"/>
          </a:xfrm>
          <a:prstGeom prst="rect">
            <a:avLst/>
          </a:prstGeom>
        </p:spPr>
      </p:pic>
      <p:sp>
        <p:nvSpPr>
          <p:cNvPr id="7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323850" y="1052736"/>
            <a:ext cx="5543550" cy="554491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  <a:lvl4pPr>
              <a:spcBef>
                <a:spcPts val="400"/>
              </a:spcBef>
              <a:spcAft>
                <a:spcPts val="400"/>
              </a:spcAft>
              <a:defRPr/>
            </a:lvl4pPr>
            <a:lvl5pPr>
              <a:spcBef>
                <a:spcPts val="4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323850" y="353840"/>
            <a:ext cx="414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prstClr val="black"/>
                </a:solidFill>
              </a:rPr>
              <a:t>Portfólio de Produtos MCM</a:t>
            </a:r>
            <a:endParaRPr lang="pt-BR" sz="2400" b="1" dirty="0">
              <a:solidFill>
                <a:prstClr val="black"/>
              </a:solidFill>
            </a:endParaRP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432184" y="764704"/>
            <a:ext cx="579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>
            <a:off x="6228184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8330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E964-CFF5-4F80-9657-8871428D9EB7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579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000" y="166328"/>
            <a:ext cx="7742063" cy="576064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825" y="1052514"/>
            <a:ext cx="3780000" cy="561657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47988" y="1052514"/>
            <a:ext cx="3780000" cy="561657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C400-97DC-4050-875A-9986ED9A0FB7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44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0825" y="1052513"/>
            <a:ext cx="3780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0825" y="1692274"/>
            <a:ext cx="3780000" cy="497681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47988" y="1052513"/>
            <a:ext cx="3780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47988" y="1692274"/>
            <a:ext cx="3780000" cy="497681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C400-97DC-4050-875A-9986ED9A0FB7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637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0824" y="1052513"/>
            <a:ext cx="777755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0825" y="1692274"/>
            <a:ext cx="3780000" cy="497681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47988" y="1692274"/>
            <a:ext cx="3780000" cy="497681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C400-97DC-4050-875A-9986ED9A0FB7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695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0825" y="1052736"/>
            <a:ext cx="2412000" cy="5616351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933604" y="1052736"/>
            <a:ext cx="2412000" cy="5616351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C400-97DC-4050-875A-9986ED9A0FB7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5616383" y="1052736"/>
            <a:ext cx="2412000" cy="5616351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5787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0824" y="1052513"/>
            <a:ext cx="777755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0825" y="1692274"/>
            <a:ext cx="2412000" cy="497681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933604" y="1692274"/>
            <a:ext cx="2412000" cy="497681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C400-97DC-4050-875A-9986ED9A0FB7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5616383" y="1692274"/>
            <a:ext cx="2412000" cy="497681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57296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BC400-97DC-4050-875A-9986ED9A0FB7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339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9197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cm_logo___com_assinatura_2co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2160" y="3743691"/>
            <a:ext cx="2808312" cy="1294230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4099696" y="5530880"/>
            <a:ext cx="47525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www.mcmconsultores.com.br</a:t>
            </a:r>
            <a:endParaRPr lang="pt-BR" sz="15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r" defTabSz="914400" fontAlgn="base">
              <a:spcAft>
                <a:spcPct val="0"/>
              </a:spcAft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Rua Desembargador Paulo Passaláqua, 308</a:t>
            </a:r>
          </a:p>
          <a:p>
            <a:pPr algn="r" defTabSz="914400" fontAlgn="base">
              <a:spcAft>
                <a:spcPct val="0"/>
              </a:spcAft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Pacaembu  - São Paulo</a:t>
            </a:r>
          </a:p>
          <a:p>
            <a:pPr algn="r" defTabSz="914400" fontAlgn="base">
              <a:spcAft>
                <a:spcPct val="0"/>
              </a:spcAft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55 (11) 3318-5750</a:t>
            </a:r>
            <a:endParaRPr lang="pt-B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Imagem 8" descr="Globo_abertura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32748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40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1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13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6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1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8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7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7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9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5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1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9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5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63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1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5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7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2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0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4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7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7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5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6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34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9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7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3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1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3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2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73"/>
            <a:ext cx="9143245" cy="6857434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1700" y="3861048"/>
            <a:ext cx="5400600" cy="36004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3505200" y="6448093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>
                <a:solidFill>
                  <a:prstClr val="white"/>
                </a:solidFill>
              </a:rPr>
              <a:t>12 de fevereiro de 2015</a:t>
            </a: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3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>
                <a:solidFill>
                  <a:prstClr val="black"/>
                </a:solidFill>
              </a:rPr>
              <a:t>12 de fevereiro de 2015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dirty="0" smtClean="0">
                <a:solidFill>
                  <a:prstClr val="white"/>
                </a:solidFill>
              </a:rPr>
              <a:t>Economia Aplicada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0FBF9-E5F8-4709-B30A-ED86D9DF5DA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1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>
                <a:solidFill>
                  <a:prstClr val="black"/>
                </a:solidFill>
              </a:rPr>
              <a:t>12 de fevereiro de 2015</a:t>
            </a: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27584" y="6489682"/>
            <a:ext cx="2895600" cy="365125"/>
          </a:xfrm>
        </p:spPr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Economia Aplicada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0311D-FA31-46D2-9CFE-9F27B9E352A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0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>
                <a:solidFill>
                  <a:prstClr val="black"/>
                </a:solidFill>
              </a:rPr>
              <a:t>12 de fevereiro de 2015</a:t>
            </a: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827584" y="6489682"/>
            <a:ext cx="2895600" cy="365125"/>
          </a:xfrm>
        </p:spPr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Economia Aplicada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86EE1-A6B1-4C07-BC3A-45AA44A393F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5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9646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>
                <a:solidFill>
                  <a:prstClr val="black"/>
                </a:solidFill>
              </a:rPr>
              <a:t>12 de fevereiro de 2015</a:t>
            </a: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827584" y="6489682"/>
            <a:ext cx="2895600" cy="365125"/>
          </a:xfrm>
        </p:spPr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Economia Aplicada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C5CC-159C-4112-8897-8BDF135F82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>
                <a:solidFill>
                  <a:prstClr val="black"/>
                </a:solidFill>
              </a:rPr>
              <a:t>12 de fevereiro de 2015</a:t>
            </a: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Economia Aplicada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78709-0CF1-4C8D-A7DF-5FAC3B40921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4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>
                <a:solidFill>
                  <a:prstClr val="black"/>
                </a:solidFill>
              </a:rPr>
              <a:t>12 de fevereiro de 2015</a:t>
            </a:r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827584" y="6489682"/>
            <a:ext cx="2895600" cy="365125"/>
          </a:xfrm>
        </p:spPr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Economia Aplicada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E33AE-846F-482F-95BE-9FC989CE66E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4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>
                <a:solidFill>
                  <a:prstClr val="black"/>
                </a:solidFill>
              </a:rPr>
              <a:t>12 de fevereiro de 2015</a:t>
            </a: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827584" y="6489682"/>
            <a:ext cx="2895600" cy="365125"/>
          </a:xfrm>
        </p:spPr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Economia Aplicada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4E91-4BEF-4537-9243-E5215529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3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>
                <a:solidFill>
                  <a:prstClr val="black"/>
                </a:solidFill>
              </a:rPr>
              <a:t>12 de fevereiro de 2015</a:t>
            </a: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827584" y="6501557"/>
            <a:ext cx="2895600" cy="365125"/>
          </a:xfrm>
        </p:spPr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Economia Aplicada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C541-9FAA-48C0-87F0-2988F628C2A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>
                <a:solidFill>
                  <a:prstClr val="black"/>
                </a:solidFill>
              </a:rPr>
              <a:t>12 de fevereiro de 2015</a:t>
            </a: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27584" y="6501557"/>
            <a:ext cx="2895600" cy="365125"/>
          </a:xfrm>
        </p:spPr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Economia Aplicada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C6B95-4153-4908-8A13-8EFDE4BD17A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2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>
                <a:solidFill>
                  <a:prstClr val="black"/>
                </a:solidFill>
              </a:rPr>
              <a:t>12 de fevereiro de 2015</a:t>
            </a: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27584" y="6513432"/>
            <a:ext cx="2895600" cy="365125"/>
          </a:xfrm>
        </p:spPr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Economia Aplicada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87361-A033-4BAB-A585-33D574D7A7C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5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4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36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4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58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0106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4905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6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0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024" y="166328"/>
            <a:ext cx="7776864" cy="57606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69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13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6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09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43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9633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90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47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33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28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7949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8614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28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17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024" y="166328"/>
            <a:ext cx="7776864" cy="57606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35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1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13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6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5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81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18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7595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85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5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0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18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6624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31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74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024" y="166328"/>
            <a:ext cx="7776864" cy="57606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32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1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13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6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9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553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434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85351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7183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8120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120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3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683952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117771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27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736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/>
          <p:nvPr userDrawn="1"/>
        </p:nvGrpSpPr>
        <p:grpSpPr>
          <a:xfrm>
            <a:off x="3" y="0"/>
            <a:ext cx="9163974" cy="6858000"/>
            <a:chOff x="0" y="0"/>
            <a:chExt cx="9163974" cy="6858000"/>
          </a:xfrm>
        </p:grpSpPr>
        <p:sp>
          <p:nvSpPr>
            <p:cNvPr id="8" name="Rectangle 3"/>
            <p:cNvSpPr/>
            <p:nvPr/>
          </p:nvSpPr>
          <p:spPr>
            <a:xfrm>
              <a:off x="0" y="0"/>
              <a:ext cx="9163974" cy="6858000"/>
            </a:xfrm>
            <a:prstGeom prst="rect">
              <a:avLst/>
            </a:prstGeom>
            <a:solidFill>
              <a:srgbClr val="E2E1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10"/>
            <p:cNvPicPr>
              <a:picLocks noChangeAspect="1"/>
            </p:cNvPicPr>
            <p:nvPr/>
          </p:nvPicPr>
          <p:blipFill rotWithShape="1">
            <a:blip r:embed="rId2" cstate="print"/>
            <a:srcRect t="3599" b="6158"/>
            <a:stretch/>
          </p:blipFill>
          <p:spPr>
            <a:xfrm>
              <a:off x="7644" y="67616"/>
              <a:ext cx="9144000" cy="2539771"/>
            </a:xfrm>
            <a:prstGeom prst="rect">
              <a:avLst/>
            </a:prstGeom>
          </p:spPr>
        </p:pic>
        <p:sp>
          <p:nvSpPr>
            <p:cNvPr id="10" name="Rectangle 8"/>
            <p:cNvSpPr/>
            <p:nvPr/>
          </p:nvSpPr>
          <p:spPr>
            <a:xfrm>
              <a:off x="1891974" y="0"/>
              <a:ext cx="5400000" cy="6858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2B3A8"/>
                </a:solidFill>
              </a:endParaRPr>
            </a:p>
          </p:txBody>
        </p:sp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5891" y="956456"/>
              <a:ext cx="1701800" cy="6985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86404" y="2667600"/>
            <a:ext cx="5400001" cy="10800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 da Apresentação</a:t>
            </a:r>
            <a:endParaRPr lang="pt-B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3" y="4132805"/>
            <a:ext cx="5405574" cy="1435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Subtítulo da apresentação | Autor</a:t>
            </a:r>
            <a:endParaRPr lang="pt-BR" noProof="0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1892300" y="6224400"/>
            <a:ext cx="5394325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 noProof="0" dirty="0" err="1" smtClean="0"/>
              <a:t>Mês.Ano</a:t>
            </a:r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8981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024" y="166328"/>
            <a:ext cx="7776864" cy="57606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8737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1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13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6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  <a:solidFill>
            <a:srgbClr val="1E4076"/>
          </a:solidFill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  <a:grpFill/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‹nº›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56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‹nº›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‹nº›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8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25030" y="0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‹nº›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8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25030" y="0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‹nº›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8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25030" y="0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‹nº›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5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25030" y="0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‹nº›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5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25030" y="0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‹nº›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5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25030" y="0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‹nº›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25030" y="0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‹nº›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5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25030" y="0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‹nº›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0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2" name="Grupo 12"/>
          <p:cNvGrpSpPr/>
          <p:nvPr userDrawn="1"/>
        </p:nvGrpSpPr>
        <p:grpSpPr>
          <a:xfrm>
            <a:off x="25030" y="0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‹nº›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Análise Conjuntural</a:t>
            </a:r>
            <a:endParaRPr lang="pt-BR" sz="11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2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cm_logo___com_assinatura_2co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38734" y="2630213"/>
            <a:ext cx="3466532" cy="15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4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3131840" y="3861048"/>
            <a:ext cx="6012160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pt-BR" sz="1400" b="1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50936" y="3933056"/>
            <a:ext cx="5390902" cy="1224136"/>
          </a:xfrm>
        </p:spPr>
        <p:txBody>
          <a:bodyPr/>
          <a:lstStyle>
            <a:lvl1pPr algn="r">
              <a:spcAft>
                <a:spcPts val="0"/>
              </a:spcAft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50936" y="5373216"/>
            <a:ext cx="5382914" cy="84668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" name="Imagem 6" descr="Globo_abertura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32748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mcm_logo___com_assinatura_2co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79638" y="1988840"/>
            <a:ext cx="3334904" cy="15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649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62281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 descr="mcm_logo___com_assinatura_2co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60232" y="5589240"/>
            <a:ext cx="2154310" cy="992828"/>
          </a:xfrm>
          <a:prstGeom prst="rect">
            <a:avLst/>
          </a:prstGeom>
        </p:spPr>
      </p:pic>
      <p:sp>
        <p:nvSpPr>
          <p:cNvPr id="7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323850" y="1052736"/>
            <a:ext cx="5543550" cy="554491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  <a:lvl4pPr>
              <a:spcBef>
                <a:spcPts val="400"/>
              </a:spcBef>
              <a:spcAft>
                <a:spcPts val="400"/>
              </a:spcAft>
              <a:defRPr/>
            </a:lvl4pPr>
            <a:lvl5pPr>
              <a:spcBef>
                <a:spcPts val="4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323850" y="353840"/>
            <a:ext cx="414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prstClr val="black"/>
                </a:solidFill>
              </a:rPr>
              <a:t>Portfólio de Produtos MCM</a:t>
            </a:r>
            <a:endParaRPr lang="pt-BR" sz="2400" b="1" dirty="0">
              <a:solidFill>
                <a:prstClr val="black"/>
              </a:solidFill>
            </a:endParaRP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432184" y="764704"/>
            <a:ext cx="579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>
            <a:off x="6228184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712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E964-CFF5-4F80-9657-8871428D9EB7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531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000" y="166328"/>
            <a:ext cx="7742063" cy="576064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825" y="1052514"/>
            <a:ext cx="3780000" cy="561657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47988" y="1052514"/>
            <a:ext cx="3780000" cy="561657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C400-97DC-4050-875A-9986ED9A0FB7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811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0825" y="1052513"/>
            <a:ext cx="3780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0825" y="1692274"/>
            <a:ext cx="3780000" cy="497681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47988" y="1052513"/>
            <a:ext cx="3780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47988" y="1692274"/>
            <a:ext cx="3780000" cy="497681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C400-97DC-4050-875A-9986ED9A0FB7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314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0824" y="1052513"/>
            <a:ext cx="777755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0825" y="1692274"/>
            <a:ext cx="3780000" cy="497681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47988" y="1692274"/>
            <a:ext cx="3780000" cy="497681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C400-97DC-4050-875A-9986ED9A0FB7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36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0825" y="1052736"/>
            <a:ext cx="2412000" cy="5616351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933604" y="1052736"/>
            <a:ext cx="2412000" cy="5616351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C400-97DC-4050-875A-9986ED9A0FB7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5616383" y="1052736"/>
            <a:ext cx="2412000" cy="5616351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5947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0824" y="1052513"/>
            <a:ext cx="777755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0825" y="1692274"/>
            <a:ext cx="2412000" cy="497681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933604" y="1692274"/>
            <a:ext cx="2412000" cy="497681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C400-97DC-4050-875A-9986ED9A0FB7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5616383" y="1692274"/>
            <a:ext cx="2412000" cy="497681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0358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BC400-97DC-4050-875A-9986ED9A0FB7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074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7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cm_logo___com_assinatura_2co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2160" y="3743691"/>
            <a:ext cx="2808312" cy="1294230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4099696" y="5530880"/>
            <a:ext cx="47525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www.mcmconsultores.com.br</a:t>
            </a:r>
            <a:endParaRPr lang="pt-BR" sz="15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r" defTabSz="914400" fontAlgn="base">
              <a:spcAft>
                <a:spcPct val="0"/>
              </a:spcAft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Rua Desembargador Paulo </a:t>
            </a:r>
            <a:r>
              <a:rPr lang="pt-BR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Passaláqua</a:t>
            </a: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, 308</a:t>
            </a:r>
          </a:p>
          <a:p>
            <a:pPr algn="r" defTabSz="914400" fontAlgn="base">
              <a:spcAft>
                <a:spcPct val="0"/>
              </a:spcAft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Pacaembu  - São Paulo</a:t>
            </a:r>
          </a:p>
          <a:p>
            <a:pPr algn="r" defTabSz="914400" fontAlgn="base">
              <a:spcAft>
                <a:spcPct val="0"/>
              </a:spcAft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55 (11) 3318-5750</a:t>
            </a:r>
            <a:endParaRPr lang="pt-B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Imagem 8" descr="Globo_abertura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32748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5663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7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8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4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3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6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1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4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 b="1" baseline="0">
                <a:solidFill>
                  <a:srgbClr val="887E6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0635C"/>
              </a:buClr>
              <a:buSzPct val="80000"/>
              <a:buFont typeface="Wingdings" pitchFamily="2" charset="2"/>
              <a:buChar char=""/>
              <a:defRPr sz="1600" baseline="0">
                <a:solidFill>
                  <a:srgbClr val="60635C"/>
                </a:solidFill>
                <a:latin typeface="Arial" pitchFamily="34" charset="0"/>
              </a:defRPr>
            </a:lvl2pPr>
            <a:lvl3pPr marL="1143000" indent="-228600">
              <a:buClr>
                <a:srgbClr val="60635C"/>
              </a:buClr>
              <a:buFont typeface="Arial" pitchFamily="34" charset="0"/>
              <a:buChar char="→"/>
              <a:defRPr sz="1600" baseline="0">
                <a:solidFill>
                  <a:srgbClr val="60635C"/>
                </a:solidFill>
                <a:latin typeface="Arial" pitchFamily="34" charset="0"/>
              </a:defRPr>
            </a:lvl3pPr>
            <a:lvl4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60635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2330" y="-2072"/>
            <a:ext cx="9156330" cy="1152000"/>
            <a:chOff x="12330" y="-2072"/>
            <a:chExt cx="9156330" cy="115200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9000" b="8415"/>
            <a:stretch/>
          </p:blipFill>
          <p:spPr>
            <a:xfrm>
              <a:off x="12330" y="115751"/>
              <a:ext cx="9144000" cy="946182"/>
            </a:xfrm>
            <a:prstGeom prst="rect">
              <a:avLst/>
            </a:prstGeom>
          </p:spPr>
        </p:pic>
        <p:sp>
          <p:nvSpPr>
            <p:cNvPr id="15" name="Rectangle 10"/>
            <p:cNvSpPr/>
            <p:nvPr userDrawn="1"/>
          </p:nvSpPr>
          <p:spPr>
            <a:xfrm>
              <a:off x="1231160" y="-2072"/>
              <a:ext cx="7937500" cy="1152000"/>
            </a:xfrm>
            <a:prstGeom prst="rect">
              <a:avLst/>
            </a:prstGeom>
            <a:solidFill>
              <a:srgbClr val="003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ts val="3000"/>
                </a:lnSpc>
                <a:spcBef>
                  <a:spcPct val="50000"/>
                </a:spcBef>
                <a:spcAft>
                  <a:spcPts val="600"/>
                </a:spcAft>
              </a:pPr>
              <a:endParaRPr lang="en-US" sz="15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Slide Number Placeholder 12"/>
          <p:cNvSpPr txBox="1">
            <a:spLocks/>
          </p:cNvSpPr>
          <p:nvPr userDrawn="1"/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AE0F14E3-EE29-194F-94EF-30D7B991E1F3}" type="slidenum">
              <a:rPr lang="en-US" sz="1200" b="1" smtClean="0">
                <a:solidFill>
                  <a:prstClr val="white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309" y="95202"/>
            <a:ext cx="7831498" cy="5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28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1281684" y="636993"/>
            <a:ext cx="7780124" cy="461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5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t-BR" sz="15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15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CaixaDeTexto 1023"/>
          <p:cNvSpPr txBox="1"/>
          <p:nvPr userDrawn="1"/>
        </p:nvSpPr>
        <p:spPr>
          <a:xfrm>
            <a:off x="896400" y="6472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prstClr val="white"/>
                </a:solidFill>
                <a:cs typeface="Arial" pitchFamily="34" charset="0"/>
              </a:rPr>
              <a:t>Análise Conjuntural</a:t>
            </a:r>
            <a:endParaRPr lang="pt-BR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8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5.xml"/><Relationship Id="rId30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9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slideLayout" Target="../slideLayouts/slideLayout111.xml"/><Relationship Id="rId38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07.xml"/><Relationship Id="rId41" Type="http://schemas.openxmlformats.org/officeDocument/2006/relationships/image" Target="../media/image7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37" Type="http://schemas.openxmlformats.org/officeDocument/2006/relationships/slideLayout" Target="../slideLayouts/slideLayout115.xml"/><Relationship Id="rId40" Type="http://schemas.openxmlformats.org/officeDocument/2006/relationships/theme" Target="../theme/theme6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36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theme" Target="../theme/theme7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image" Target="../media/image7.png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 userDrawn="1"/>
        </p:nvPicPr>
        <p:blipFill rotWithShape="1">
          <a:blip r:embed="rId15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4" name="Rectangle 10"/>
          <p:cNvSpPr/>
          <p:nvPr userDrawn="1"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 userDrawn="1"/>
        </p:nvPicPr>
        <p:blipFill rotWithShape="1">
          <a:blip r:embed="rId16"/>
          <a:srcRect t="23965" r="1855" b="12195"/>
          <a:stretch/>
        </p:blipFill>
        <p:spPr>
          <a:xfrm>
            <a:off x="2369314" y="6380878"/>
            <a:ext cx="6766905" cy="416234"/>
          </a:xfrm>
          <a:prstGeom prst="rect">
            <a:avLst/>
          </a:prstGeom>
        </p:spPr>
      </p:pic>
      <p:sp>
        <p:nvSpPr>
          <p:cNvPr id="17" name="Rectangle 7"/>
          <p:cNvSpPr/>
          <p:nvPr userDrawn="1"/>
        </p:nvSpPr>
        <p:spPr>
          <a:xfrm flipH="1">
            <a:off x="-10082" y="6400632"/>
            <a:ext cx="5221532" cy="467448"/>
          </a:xfrm>
          <a:prstGeom prst="rect">
            <a:avLst/>
          </a:prstGeom>
          <a:solidFill>
            <a:srgbClr val="B2B3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9"/>
          <p:cNvCxnSpPr/>
          <p:nvPr userDrawn="1"/>
        </p:nvCxnSpPr>
        <p:spPr>
          <a:xfrm>
            <a:off x="722263" y="6416642"/>
            <a:ext cx="0" cy="34894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85" y="6591119"/>
            <a:ext cx="1087802" cy="118449"/>
          </a:xfrm>
          <a:prstGeom prst="rect">
            <a:avLst/>
          </a:prstGeom>
        </p:spPr>
      </p:pic>
      <p:sp>
        <p:nvSpPr>
          <p:cNvPr id="2" name="CaixaDeTexto 1"/>
          <p:cNvSpPr txBox="1"/>
          <p:nvPr userDrawn="1"/>
        </p:nvSpPr>
        <p:spPr>
          <a:xfrm>
            <a:off x="730800" y="6512400"/>
            <a:ext cx="7425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050" dirty="0" smtClean="0">
                <a:solidFill>
                  <a:schemeClr val="bg1"/>
                </a:solidFill>
                <a:latin typeface="Arial" charset="0"/>
              </a:rPr>
              <a:t>Economia Aplicada</a:t>
            </a:r>
            <a:endParaRPr lang="pt-BR" sz="105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60" r:id="rId12"/>
    <p:sldLayoutId id="214748366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 userDrawn="1"/>
        </p:nvPicPr>
        <p:blipFill rotWithShape="1">
          <a:blip r:embed="rId15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4" name="Rectangle 10"/>
          <p:cNvSpPr/>
          <p:nvPr userDrawn="1"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 userDrawn="1"/>
        </p:nvPicPr>
        <p:blipFill rotWithShape="1">
          <a:blip r:embed="rId16"/>
          <a:srcRect t="23965" r="1855" b="12195"/>
          <a:stretch/>
        </p:blipFill>
        <p:spPr>
          <a:xfrm>
            <a:off x="2369314" y="6380878"/>
            <a:ext cx="6766905" cy="416234"/>
          </a:xfrm>
          <a:prstGeom prst="rect">
            <a:avLst/>
          </a:prstGeom>
        </p:spPr>
      </p:pic>
      <p:sp>
        <p:nvSpPr>
          <p:cNvPr id="17" name="Rectangle 7"/>
          <p:cNvSpPr/>
          <p:nvPr userDrawn="1"/>
        </p:nvSpPr>
        <p:spPr>
          <a:xfrm flipH="1">
            <a:off x="-10082" y="6424382"/>
            <a:ext cx="5221532" cy="467448"/>
          </a:xfrm>
          <a:prstGeom prst="rect">
            <a:avLst/>
          </a:prstGeom>
          <a:solidFill>
            <a:srgbClr val="B2B3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9"/>
          <p:cNvCxnSpPr/>
          <p:nvPr userDrawn="1"/>
        </p:nvCxnSpPr>
        <p:spPr>
          <a:xfrm>
            <a:off x="722263" y="6416642"/>
            <a:ext cx="0" cy="34894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85" y="6591119"/>
            <a:ext cx="1087802" cy="118449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851096" y="6501302"/>
            <a:ext cx="1366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prstClr val="white"/>
                </a:solidFill>
              </a:rPr>
              <a:t>Economia Aplicada</a:t>
            </a:r>
            <a:endParaRPr lang="pt-BR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 userDrawn="1"/>
        </p:nvPicPr>
        <p:blipFill rotWithShape="1">
          <a:blip r:embed="rId15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4" name="Rectangle 10"/>
          <p:cNvSpPr/>
          <p:nvPr userDrawn="1"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 userDrawn="1"/>
        </p:nvPicPr>
        <p:blipFill rotWithShape="1">
          <a:blip r:embed="rId16"/>
          <a:srcRect t="23965" r="1855" b="12195"/>
          <a:stretch/>
        </p:blipFill>
        <p:spPr>
          <a:xfrm>
            <a:off x="2369314" y="6380878"/>
            <a:ext cx="6766905" cy="416234"/>
          </a:xfrm>
          <a:prstGeom prst="rect">
            <a:avLst/>
          </a:prstGeom>
        </p:spPr>
      </p:pic>
      <p:sp>
        <p:nvSpPr>
          <p:cNvPr id="17" name="Rectangle 7"/>
          <p:cNvSpPr/>
          <p:nvPr userDrawn="1"/>
        </p:nvSpPr>
        <p:spPr>
          <a:xfrm flipH="1">
            <a:off x="-10082" y="6400632"/>
            <a:ext cx="5221532" cy="467448"/>
          </a:xfrm>
          <a:prstGeom prst="rect">
            <a:avLst/>
          </a:prstGeom>
          <a:solidFill>
            <a:srgbClr val="B2B3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9"/>
          <p:cNvCxnSpPr/>
          <p:nvPr userDrawn="1"/>
        </p:nvCxnSpPr>
        <p:spPr>
          <a:xfrm>
            <a:off x="722263" y="6416642"/>
            <a:ext cx="0" cy="34894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85" y="6591119"/>
            <a:ext cx="1087802" cy="118449"/>
          </a:xfrm>
          <a:prstGeom prst="rect">
            <a:avLst/>
          </a:prstGeom>
        </p:spPr>
      </p:pic>
      <p:sp>
        <p:nvSpPr>
          <p:cNvPr id="2" name="CaixaDeTexto 1"/>
          <p:cNvSpPr txBox="1"/>
          <p:nvPr userDrawn="1"/>
        </p:nvSpPr>
        <p:spPr>
          <a:xfrm>
            <a:off x="730800" y="6512400"/>
            <a:ext cx="7425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050" dirty="0" smtClean="0">
                <a:solidFill>
                  <a:prstClr val="white"/>
                </a:solidFill>
                <a:latin typeface="Arial" charset="0"/>
              </a:rPr>
              <a:t>Economia Aplicada</a:t>
            </a:r>
            <a:endParaRPr lang="pt-BR" sz="105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1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 userDrawn="1"/>
        </p:nvPicPr>
        <p:blipFill rotWithShape="1">
          <a:blip r:embed="rId15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4" name="Rectangle 10"/>
          <p:cNvSpPr/>
          <p:nvPr userDrawn="1"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 userDrawn="1"/>
        </p:nvPicPr>
        <p:blipFill rotWithShape="1">
          <a:blip r:embed="rId16"/>
          <a:srcRect t="23965" r="1855" b="12195"/>
          <a:stretch/>
        </p:blipFill>
        <p:spPr>
          <a:xfrm>
            <a:off x="2369314" y="6380878"/>
            <a:ext cx="6766905" cy="416234"/>
          </a:xfrm>
          <a:prstGeom prst="rect">
            <a:avLst/>
          </a:prstGeom>
        </p:spPr>
      </p:pic>
      <p:sp>
        <p:nvSpPr>
          <p:cNvPr id="17" name="Rectangle 7"/>
          <p:cNvSpPr/>
          <p:nvPr userDrawn="1"/>
        </p:nvSpPr>
        <p:spPr>
          <a:xfrm flipH="1">
            <a:off x="-10082" y="6400632"/>
            <a:ext cx="5221532" cy="467448"/>
          </a:xfrm>
          <a:prstGeom prst="rect">
            <a:avLst/>
          </a:prstGeom>
          <a:solidFill>
            <a:srgbClr val="B2B3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9"/>
          <p:cNvCxnSpPr/>
          <p:nvPr userDrawn="1"/>
        </p:nvCxnSpPr>
        <p:spPr>
          <a:xfrm>
            <a:off x="722263" y="6416642"/>
            <a:ext cx="0" cy="34894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85" y="6591119"/>
            <a:ext cx="1087802" cy="118449"/>
          </a:xfrm>
          <a:prstGeom prst="rect">
            <a:avLst/>
          </a:prstGeom>
        </p:spPr>
      </p:pic>
      <p:sp>
        <p:nvSpPr>
          <p:cNvPr id="2" name="CaixaDeTexto 1"/>
          <p:cNvSpPr txBox="1"/>
          <p:nvPr userDrawn="1"/>
        </p:nvSpPr>
        <p:spPr>
          <a:xfrm>
            <a:off x="730800" y="6512400"/>
            <a:ext cx="7425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050" dirty="0" smtClean="0">
                <a:solidFill>
                  <a:prstClr val="white"/>
                </a:solidFill>
                <a:latin typeface="Arial" charset="0"/>
              </a:rPr>
              <a:t>Economia Aplicada</a:t>
            </a:r>
            <a:endParaRPr lang="pt-BR" sz="105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3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 userDrawn="1"/>
        </p:nvPicPr>
        <p:blipFill rotWithShape="1">
          <a:blip r:embed="rId28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4" name="Rectangle 10"/>
          <p:cNvSpPr/>
          <p:nvPr userDrawn="1"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 userDrawn="1"/>
        </p:nvPicPr>
        <p:blipFill rotWithShape="1">
          <a:blip r:embed="rId29"/>
          <a:srcRect t="23965" r="1855" b="12195"/>
          <a:stretch/>
        </p:blipFill>
        <p:spPr>
          <a:xfrm>
            <a:off x="2369314" y="6380878"/>
            <a:ext cx="6766905" cy="416234"/>
          </a:xfrm>
          <a:prstGeom prst="rect">
            <a:avLst/>
          </a:prstGeom>
        </p:spPr>
      </p:pic>
      <p:sp>
        <p:nvSpPr>
          <p:cNvPr id="17" name="Rectangle 7"/>
          <p:cNvSpPr/>
          <p:nvPr userDrawn="1"/>
        </p:nvSpPr>
        <p:spPr>
          <a:xfrm flipH="1">
            <a:off x="-10082" y="6400632"/>
            <a:ext cx="5221532" cy="467448"/>
          </a:xfrm>
          <a:prstGeom prst="rect">
            <a:avLst/>
          </a:prstGeom>
          <a:solidFill>
            <a:srgbClr val="B2B3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9"/>
          <p:cNvCxnSpPr/>
          <p:nvPr userDrawn="1"/>
        </p:nvCxnSpPr>
        <p:spPr>
          <a:xfrm>
            <a:off x="722263" y="6416642"/>
            <a:ext cx="0" cy="34894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85" y="6591119"/>
            <a:ext cx="1087802" cy="118449"/>
          </a:xfrm>
          <a:prstGeom prst="rect">
            <a:avLst/>
          </a:prstGeom>
        </p:spPr>
      </p:pic>
      <p:sp>
        <p:nvSpPr>
          <p:cNvPr id="2" name="CaixaDeTexto 1"/>
          <p:cNvSpPr txBox="1"/>
          <p:nvPr userDrawn="1"/>
        </p:nvSpPr>
        <p:spPr>
          <a:xfrm>
            <a:off x="730800" y="6512400"/>
            <a:ext cx="7425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050" dirty="0" smtClean="0">
                <a:solidFill>
                  <a:prstClr val="white"/>
                </a:solidFill>
                <a:latin typeface="Arial" charset="0"/>
              </a:rPr>
              <a:t>Boletim Macro IBRE</a:t>
            </a:r>
            <a:endParaRPr lang="pt-BR" sz="105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8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  <p:sldLayoutId id="2147483849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8244408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pt-BR" sz="1400" b="1">
              <a:solidFill>
                <a:prstClr val="white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16024" y="166328"/>
            <a:ext cx="7776864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6024" y="1052513"/>
            <a:ext cx="7776864" cy="5616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172400" y="0"/>
            <a:ext cx="9716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pt-BR" b="1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98160" y="6481194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fld id="{800BC400-97DC-4050-875A-9986ED9A0FB7}" type="slidenum">
              <a:rPr lang="pt-BR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pt-BR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8262200" y="6481756"/>
            <a:ext cx="7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m 39" descr="mcm_logo___sem_fundo_2cores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235020" y="274341"/>
            <a:ext cx="846361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5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  <p:sldLayoutId id="2147483880" r:id="rId30"/>
    <p:sldLayoutId id="2147483881" r:id="rId31"/>
    <p:sldLayoutId id="2147483882" r:id="rId32"/>
    <p:sldLayoutId id="2147483883" r:id="rId33"/>
    <p:sldLayoutId id="2147483884" r:id="rId34"/>
    <p:sldLayoutId id="2147483885" r:id="rId35"/>
    <p:sldLayoutId id="2147483886" r:id="rId36"/>
    <p:sldLayoutId id="2147483887" r:id="rId37"/>
    <p:sldLayoutId id="2147483888" r:id="rId38"/>
    <p:sldLayoutId id="2147483889" r:id="rId3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ts val="600"/>
        </a:spcBef>
        <a:buFont typeface="Arial" pitchFamily="34" charset="0"/>
        <a:buChar char="•"/>
        <a:defRPr lang="pt-BR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8244408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pt-BR" sz="1400" b="1" dirty="0">
              <a:solidFill>
                <a:prstClr val="white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16024" y="166328"/>
            <a:ext cx="7776864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6024" y="1052513"/>
            <a:ext cx="7776864" cy="5616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7800" lvl="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172400" y="0"/>
            <a:ext cx="9716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98160" y="6481194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fld id="{800BC400-97DC-4050-875A-9986ED9A0FB7}" type="slidenum">
              <a:rPr lang="pt-BR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pt-BR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8262200" y="6481756"/>
            <a:ext cx="7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m 39" descr="mcm_logo___sem_fundo_2cores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8235020" y="274341"/>
            <a:ext cx="846361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3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  <p:sldLayoutId id="2147483911" r:id="rId21"/>
    <p:sldLayoutId id="2147483912" r:id="rId22"/>
    <p:sldLayoutId id="2147483913" r:id="rId23"/>
    <p:sldLayoutId id="2147483914" r:id="rId24"/>
    <p:sldLayoutId id="2147483915" r:id="rId25"/>
    <p:sldLayoutId id="2147483916" r:id="rId26"/>
    <p:sldLayoutId id="2147483917" r:id="rId27"/>
    <p:sldLayoutId id="2147483918" r:id="rId28"/>
    <p:sldLayoutId id="2147483919" r:id="rId29"/>
    <p:sldLayoutId id="2147483920" r:id="rId30"/>
    <p:sldLayoutId id="2147483921" r:id="rId31"/>
    <p:sldLayoutId id="2147483922" r:id="rId32"/>
    <p:sldLayoutId id="2147483923" r:id="rId33"/>
    <p:sldLayoutId id="2147483924" r:id="rId34"/>
    <p:sldLayoutId id="2147483925" r:id="rId35"/>
    <p:sldLayoutId id="2147483926" r:id="rId36"/>
    <p:sldLayoutId id="2147483927" r:id="rId37"/>
    <p:sldLayoutId id="2147483928" r:id="rId3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ts val="600"/>
        </a:spcBef>
        <a:buFont typeface="Arial" pitchFamily="34" charset="0"/>
        <a:buChar char="•"/>
        <a:defRPr lang="pt-BR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13"/>
          <a:srcRect t="23965" r="1855" b="12195"/>
          <a:stretch/>
        </p:blipFill>
        <p:spPr>
          <a:xfrm>
            <a:off x="2369314" y="6380878"/>
            <a:ext cx="6766905" cy="416234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14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pt-BR" sz="25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31161" y="-2072"/>
            <a:ext cx="791284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85" y="6591113"/>
            <a:ext cx="1087802" cy="118449"/>
          </a:xfrm>
          <a:prstGeom prst="rect">
            <a:avLst/>
          </a:prstGeom>
        </p:spPr>
      </p:pic>
      <p:sp>
        <p:nvSpPr>
          <p:cNvPr id="9" name="Rectangle 7"/>
          <p:cNvSpPr/>
          <p:nvPr/>
        </p:nvSpPr>
        <p:spPr>
          <a:xfrm flipH="1">
            <a:off x="-10082" y="6400632"/>
            <a:ext cx="5221532" cy="467448"/>
          </a:xfrm>
          <a:prstGeom prst="rect">
            <a:avLst/>
          </a:prstGeom>
          <a:solidFill>
            <a:srgbClr val="B2B3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27584" y="64421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prstClr val="white"/>
                </a:solidFill>
                <a:latin typeface="Gill Sans" pitchFamily="34" charset="0"/>
              </a:rPr>
              <a:t>Economia Aplicada</a:t>
            </a:r>
            <a:endParaRPr lang="pt-BR" dirty="0">
              <a:solidFill>
                <a:prstClr val="white"/>
              </a:solidFill>
              <a:latin typeface="Gill Sans" pitchFamily="34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948264" y="64480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mtClean="0">
                <a:solidFill>
                  <a:prstClr val="black"/>
                </a:solidFill>
                <a:latin typeface="Gill Sans" pitchFamily="34" charset="0"/>
              </a:rPr>
              <a:t>12 de fevereiro de 2015</a:t>
            </a:r>
            <a:endParaRPr lang="pt-BR" dirty="0">
              <a:solidFill>
                <a:prstClr val="black"/>
              </a:solidFill>
              <a:latin typeface="Gill Sans" pitchFamily="34" charset="0"/>
            </a:endParaRPr>
          </a:p>
        </p:txBody>
      </p:sp>
      <p:cxnSp>
        <p:nvCxnSpPr>
          <p:cNvPr id="13" name="Straight Connector 9"/>
          <p:cNvCxnSpPr/>
          <p:nvPr/>
        </p:nvCxnSpPr>
        <p:spPr>
          <a:xfrm>
            <a:off x="722263" y="6416642"/>
            <a:ext cx="0" cy="34894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29" y="6575133"/>
            <a:ext cx="1087802" cy="118449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12486" y="6464058"/>
            <a:ext cx="514400" cy="340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BED4737-E648-43D0-976E-DFCE881FD4DE}" type="slidenum">
              <a:rPr lang="en-US" smtClean="0">
                <a:solidFill>
                  <a:prstClr val="white"/>
                </a:solidFill>
                <a:latin typeface="Gill Sans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/>
              </a:solidFill>
              <a:latin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2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53" y="-94074"/>
            <a:ext cx="9289539" cy="6952074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1339390" y="4131005"/>
            <a:ext cx="6512711" cy="171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pt-B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Samuel Pessoa</a:t>
            </a:r>
          </a:p>
          <a:p>
            <a:pPr algn="ctr">
              <a:lnSpc>
                <a:spcPts val="2600"/>
              </a:lnSpc>
            </a:pPr>
            <a:r>
              <a:rPr lang="pt-BR" sz="14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Ibre</a:t>
            </a:r>
            <a:r>
              <a:rPr lang="pt-B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-FGV e Consultoria de Investimento </a:t>
            </a:r>
            <a:r>
              <a:rPr lang="pt-BR" sz="14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Reliance</a:t>
            </a:r>
            <a:endParaRPr lang="pt-BR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600"/>
              </a:lnSpc>
            </a:pPr>
            <a:r>
              <a:rPr lang="pt-B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Comissão de Assuntos Econômicos</a:t>
            </a:r>
          </a:p>
          <a:p>
            <a:pPr algn="ctr">
              <a:lnSpc>
                <a:spcPts val="2600"/>
              </a:lnSpc>
            </a:pPr>
            <a:r>
              <a:rPr lang="pt-B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Senado Federal</a:t>
            </a:r>
          </a:p>
          <a:p>
            <a:pPr algn="ctr">
              <a:lnSpc>
                <a:spcPts val="2600"/>
              </a:lnSpc>
            </a:pPr>
            <a:r>
              <a:rPr lang="pt-B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19 de abril de 2017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1880799" y="2357688"/>
            <a:ext cx="5433238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pt-BR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ESTAGNAÇÃO DA PRODUTIVIDADE NO BRASIL</a:t>
            </a:r>
            <a:br>
              <a:rPr lang="pt-BR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UM DIAGNÓSTICO</a:t>
            </a:r>
          </a:p>
        </p:txBody>
      </p:sp>
    </p:spTree>
    <p:extLst>
      <p:ext uri="{BB962C8B-B14F-4D97-AF65-F5344CB8AC3E}">
        <p14:creationId xmlns:p14="http://schemas.microsoft.com/office/powerpoint/2010/main" val="36224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3. O PAPEL ECONÔMICO DA EDUCAÇÃO COM ÊNFASE NO ATRASO ECONÔMICO BRASILEIRO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10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36240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pt-BR" sz="3100" dirty="0" smtClean="0"/>
              <a:t>A partir da virada dos anos 50 para os anos 60 a academia passou a se preocupar com o papel econômico da educação</a:t>
            </a:r>
          </a:p>
          <a:p>
            <a:r>
              <a:rPr lang="pt-BR" sz="3100" dirty="0" smtClean="0"/>
              <a:t>Após quarenta anos de muitos debates foi vitoriosa a visão conhecida por teoria do capital humano</a:t>
            </a:r>
          </a:p>
          <a:p>
            <a:pPr lvl="1"/>
            <a:r>
              <a:rPr lang="pt-BR" dirty="0" smtClean="0"/>
              <a:t>A educação é um investimento embutido no indivíduo que eleva a produtividade do trabalhador e, portanto, aumenta a sua renda e a do país</a:t>
            </a:r>
          </a:p>
          <a:p>
            <a:pPr lvl="1"/>
            <a:r>
              <a:rPr lang="pt-BR" dirty="0" smtClean="0"/>
              <a:t>Há evidências de que a educação básica gera retornos sociais maiores do que os privados (estes medidos pelos ganhos de salário associado à maior escolaridade)</a:t>
            </a:r>
          </a:p>
          <a:p>
            <a:pPr lvl="2"/>
            <a:r>
              <a:rPr lang="pt-BR" dirty="0" smtClean="0"/>
              <a:t>Ver texto de Lance </a:t>
            </a:r>
            <a:r>
              <a:rPr lang="pt-BR" dirty="0" err="1" smtClean="0"/>
              <a:t>Lochner</a:t>
            </a:r>
            <a:r>
              <a:rPr lang="pt-BR" dirty="0" smtClean="0"/>
              <a:t> “</a:t>
            </a:r>
            <a:r>
              <a:rPr lang="pt-BR" dirty="0" err="1" smtClean="0"/>
              <a:t>Nonproduction</a:t>
            </a:r>
            <a:r>
              <a:rPr lang="pt-BR" dirty="0" smtClean="0"/>
              <a:t> </a:t>
            </a:r>
            <a:r>
              <a:rPr lang="pt-BR" dirty="0" err="1" smtClean="0"/>
              <a:t>Benefits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Education</a:t>
            </a:r>
            <a:r>
              <a:rPr lang="pt-BR" dirty="0" smtClean="0"/>
              <a:t>: Crime, </a:t>
            </a:r>
            <a:r>
              <a:rPr lang="pt-BR" dirty="0" err="1" smtClean="0"/>
              <a:t>Health</a:t>
            </a:r>
            <a:r>
              <a:rPr lang="pt-BR" dirty="0" smtClean="0"/>
              <a:t>,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Good</a:t>
            </a:r>
            <a:r>
              <a:rPr lang="pt-BR" dirty="0" smtClean="0"/>
              <a:t> </a:t>
            </a:r>
            <a:r>
              <a:rPr lang="pt-BR" dirty="0" err="1" smtClean="0"/>
              <a:t>Citizenship</a:t>
            </a:r>
            <a:r>
              <a:rPr lang="pt-BR" dirty="0" smtClean="0"/>
              <a:t>”, 2º capítulo do </a:t>
            </a:r>
            <a:r>
              <a:rPr lang="pt-BR" b="1" i="1" dirty="0" err="1" smtClean="0"/>
              <a:t>Handbook</a:t>
            </a:r>
            <a:r>
              <a:rPr lang="pt-BR" b="1" i="1" dirty="0" smtClean="0"/>
              <a:t> </a:t>
            </a:r>
            <a:r>
              <a:rPr lang="pt-BR" b="1" i="1" dirty="0" err="1" smtClean="0"/>
              <a:t>of</a:t>
            </a:r>
            <a:r>
              <a:rPr lang="pt-BR" b="1" i="1" dirty="0" smtClean="0"/>
              <a:t> </a:t>
            </a:r>
            <a:r>
              <a:rPr lang="pt-BR" b="1" i="1" dirty="0" err="1" smtClean="0"/>
              <a:t>the</a:t>
            </a:r>
            <a:r>
              <a:rPr lang="pt-BR" b="1" i="1" dirty="0" smtClean="0"/>
              <a:t> </a:t>
            </a:r>
            <a:r>
              <a:rPr lang="pt-BR" b="1" i="1" dirty="0" err="1" smtClean="0"/>
              <a:t>Economics</a:t>
            </a:r>
            <a:r>
              <a:rPr lang="pt-BR" b="1" i="1" dirty="0" smtClean="0"/>
              <a:t> </a:t>
            </a:r>
            <a:r>
              <a:rPr lang="pt-BR" b="1" i="1" dirty="0" err="1" smtClean="0"/>
              <a:t>of</a:t>
            </a:r>
            <a:r>
              <a:rPr lang="pt-BR" b="1" i="1" dirty="0" smtClean="0"/>
              <a:t> </a:t>
            </a:r>
            <a:r>
              <a:rPr lang="pt-BR" b="1" i="1" dirty="0" err="1" smtClean="0"/>
              <a:t>Education</a:t>
            </a:r>
            <a:r>
              <a:rPr lang="pt-BR" dirty="0" smtClean="0"/>
              <a:t>, volume 4, editado por Eric </a:t>
            </a:r>
            <a:r>
              <a:rPr lang="pt-BR" dirty="0" err="1" smtClean="0"/>
              <a:t>Hanushek</a:t>
            </a:r>
            <a:r>
              <a:rPr lang="pt-BR" dirty="0" smtClean="0"/>
              <a:t>, Stephen </a:t>
            </a:r>
            <a:r>
              <a:rPr lang="pt-BR" dirty="0" err="1" smtClean="0"/>
              <a:t>Machin</a:t>
            </a:r>
            <a:r>
              <a:rPr lang="pt-BR" dirty="0" smtClean="0"/>
              <a:t> e Ludger </a:t>
            </a:r>
            <a:r>
              <a:rPr lang="pt-BR" dirty="0" err="1" smtClean="0"/>
              <a:t>Woessmann</a:t>
            </a:r>
            <a:r>
              <a:rPr lang="pt-BR" dirty="0" smtClean="0"/>
              <a:t>, 2011</a:t>
            </a:r>
          </a:p>
          <a:p>
            <a:pPr lvl="2"/>
            <a:r>
              <a:rPr lang="pt-BR" dirty="0" smtClean="0"/>
              <a:t>Coforme subimos na escala de especialização – ensino fundamental, médio, superior e pós graduação – a natureza privada da educação aumenta e reduz sua natureza social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1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 smtClean="0">
                <a:solidFill>
                  <a:schemeClr val="bg1"/>
                </a:solidFill>
              </a:rPr>
              <a:t>3</a:t>
            </a:r>
            <a:r>
              <a:rPr lang="pt-BR" sz="2300" dirty="0">
                <a:solidFill>
                  <a:schemeClr val="bg1"/>
                </a:solidFill>
              </a:rPr>
              <a:t>. O PAPEL ECONÔMICO DA EDUCAÇÃO COM ÊNFASE NO ATRASO ECONÔMICO BRASILEIRO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11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9086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pt-BR" sz="3100" dirty="0" smtClean="0"/>
              <a:t>O que é educação? </a:t>
            </a:r>
          </a:p>
          <a:p>
            <a:pPr lvl="1"/>
            <a:r>
              <a:rPr lang="pt-BR" sz="2700" dirty="0" smtClean="0"/>
              <a:t>Aquisição de habilidades cognitivas: capacidade de aprendizado; de interpretação de texto; de se expressar bem em linguagem escrita e falada; de resolver problemas com o emprego de ferramentas da matemática; etc. </a:t>
            </a:r>
          </a:p>
          <a:p>
            <a:pPr lvl="1"/>
            <a:r>
              <a:rPr lang="pt-BR" sz="2700" dirty="0" smtClean="0"/>
              <a:t>Aquisição de habilidades não cognitivas: capacidade de superar frustrações; persistência; autocontrole; disciplina; motivação; confiabilidade</a:t>
            </a:r>
          </a:p>
          <a:p>
            <a:r>
              <a:rPr lang="pt-BR" sz="3100" dirty="0" smtClean="0"/>
              <a:t>A educação formal de boa qualidade é capaz de dotar a pessoa desses dois conjuntos de habilidades</a:t>
            </a:r>
          </a:p>
          <a:p>
            <a:r>
              <a:rPr lang="pt-BR" sz="3100" dirty="0" smtClean="0"/>
              <a:t>Para explicar a diferença de produtividade entre as economias capital humano significa a aquisição dessas capacidades</a:t>
            </a:r>
          </a:p>
          <a:p>
            <a:pPr lvl="1"/>
            <a:r>
              <a:rPr lang="pt-BR" dirty="0" smtClean="0"/>
              <a:t>Importa a qualidade da educação medida, por exemplo, pelo desempenho dos alunos em testes de proficiência: PISA, por exemplo</a:t>
            </a:r>
          </a:p>
          <a:p>
            <a:pPr lvl="1"/>
            <a:r>
              <a:rPr lang="pt-BR" dirty="0" smtClean="0"/>
              <a:t>Se o aluno for à escola e não melhorar seu desempenho a “educação” não tem impacto sobre o crescimento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91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3. O PAPEL ECONÔMICO DA EDUCAÇÃO COM ÊNFASE NO ATRASO ECONÔMICO BRASILEIRO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12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395068" y="1240311"/>
            <a:ext cx="8229600" cy="4968552"/>
          </a:xfrm>
        </p:spPr>
        <p:txBody>
          <a:bodyPr>
            <a:normAutofit fontScale="55000" lnSpcReduction="20000"/>
          </a:bodyPr>
          <a:lstStyle/>
          <a:p>
            <a:r>
              <a:rPr lang="pt-BR" sz="3600" b="1" dirty="0" smtClean="0"/>
              <a:t>Referências:</a:t>
            </a:r>
          </a:p>
          <a:p>
            <a:pPr lvl="1"/>
            <a:r>
              <a:rPr lang="pt-BR" sz="3600" dirty="0" smtClean="0"/>
              <a:t>Sobre o impacto da educação no crescimento ver de Fernando de Holanda Barbosa filho e Samuel Pessoa, “Educação e crescimento: o que a evidência empírica e teórica mostra”, </a:t>
            </a:r>
            <a:r>
              <a:rPr lang="pt-BR" sz="3600" b="1" i="1" dirty="0" smtClean="0"/>
              <a:t>Revista </a:t>
            </a:r>
            <a:r>
              <a:rPr lang="pt-BR" sz="3600" b="1" i="1" dirty="0" err="1" smtClean="0"/>
              <a:t>EconomiA</a:t>
            </a:r>
            <a:r>
              <a:rPr lang="pt-BR" sz="3600" b="1" i="1" dirty="0" smtClean="0"/>
              <a:t> </a:t>
            </a:r>
            <a:r>
              <a:rPr lang="pt-BR" sz="3600" dirty="0" smtClean="0"/>
              <a:t>de maio/agosto de 2010</a:t>
            </a:r>
          </a:p>
          <a:p>
            <a:pPr lvl="1"/>
            <a:r>
              <a:rPr lang="pt-BR" sz="3600" dirty="0" smtClean="0"/>
              <a:t>Sobre a importância da qualidade da educação para o crescimento ver “</a:t>
            </a:r>
            <a:r>
              <a:rPr lang="en-US" sz="3600" dirty="0" smtClean="0"/>
              <a:t>Do Better Schools Lead to More Growth? Cognitive Skills, Economic Outcomes, and Causation” de Eric A. </a:t>
            </a:r>
            <a:r>
              <a:rPr lang="en-US" sz="3600" dirty="0" err="1" smtClean="0"/>
              <a:t>Hanushek</a:t>
            </a:r>
            <a:r>
              <a:rPr lang="en-US" sz="3600" dirty="0" smtClean="0"/>
              <a:t> e </a:t>
            </a:r>
            <a:r>
              <a:rPr lang="en-US" sz="3600" dirty="0" err="1" smtClean="0"/>
              <a:t>Ludger</a:t>
            </a:r>
            <a:r>
              <a:rPr lang="en-US" sz="3600" dirty="0" smtClean="0"/>
              <a:t> </a:t>
            </a:r>
            <a:r>
              <a:rPr lang="en-US" sz="3600" dirty="0" err="1" smtClean="0"/>
              <a:t>Woessmann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(November 2009), </a:t>
            </a:r>
            <a:r>
              <a:rPr lang="en-US" sz="3600" dirty="0" err="1" smtClean="0"/>
              <a:t>publicado</a:t>
            </a:r>
            <a:r>
              <a:rPr lang="en-US" sz="3600" dirty="0" smtClean="0"/>
              <a:t> no </a:t>
            </a:r>
            <a:r>
              <a:rPr lang="en-US" sz="3600" b="1" i="1" dirty="0" smtClean="0"/>
              <a:t>Journal of Economic Growth</a:t>
            </a:r>
            <a:r>
              <a:rPr lang="en-US" sz="3600" dirty="0" smtClean="0"/>
              <a:t>, 2012, 17 (4), 267-321</a:t>
            </a:r>
          </a:p>
          <a:p>
            <a:pPr lvl="1" fontAlgn="base"/>
            <a:r>
              <a:rPr lang="pt-BR" sz="3600" dirty="0" smtClean="0"/>
              <a:t>Sobre a importância da educação para a diferença de produtividade entre economias ver “</a:t>
            </a:r>
            <a:r>
              <a:rPr lang="en-US" sz="3600" dirty="0" smtClean="0"/>
              <a:t>Education Quality and Development Accounting”, Todd </a:t>
            </a:r>
            <a:r>
              <a:rPr lang="en-US" sz="3600" dirty="0" err="1" smtClean="0"/>
              <a:t>Schoellman</a:t>
            </a:r>
            <a:r>
              <a:rPr lang="en-US" sz="3600" dirty="0" smtClean="0"/>
              <a:t>, </a:t>
            </a:r>
            <a:r>
              <a:rPr lang="en-US" sz="3600" dirty="0" err="1" smtClean="0"/>
              <a:t>publicado</a:t>
            </a:r>
            <a:r>
              <a:rPr lang="en-US" sz="3600" dirty="0" smtClean="0"/>
              <a:t> no </a:t>
            </a:r>
            <a:r>
              <a:rPr lang="en-US" sz="3600" b="1" i="1" dirty="0" smtClean="0"/>
              <a:t>Review of  Economics Studies</a:t>
            </a:r>
            <a:r>
              <a:rPr lang="en-US" sz="3600" dirty="0" smtClean="0"/>
              <a:t>, 2012</a:t>
            </a:r>
          </a:p>
          <a:p>
            <a:pPr lvl="1"/>
            <a:r>
              <a:rPr lang="pt-BR" sz="3600" dirty="0" smtClean="0"/>
              <a:t>Sobre o papel da baixa qualidade da educação para explicar o baixo crescimento da América </a:t>
            </a:r>
            <a:r>
              <a:rPr lang="en-US" sz="3600" dirty="0" smtClean="0"/>
              <a:t>Latina </a:t>
            </a:r>
            <a:r>
              <a:rPr lang="en-US" sz="3600" dirty="0" err="1" smtClean="0"/>
              <a:t>ver</a:t>
            </a:r>
            <a:r>
              <a:rPr lang="en-US" sz="3600" dirty="0" smtClean="0"/>
              <a:t> “Schooling, Cognitive Skills, and the Latin American Growth Puzzle” </a:t>
            </a:r>
            <a:r>
              <a:rPr lang="en-US" sz="3600" dirty="0" err="1" smtClean="0"/>
              <a:t>por</a:t>
            </a:r>
            <a:r>
              <a:rPr lang="en-US" sz="3600" dirty="0" smtClean="0"/>
              <a:t> Eric A. </a:t>
            </a:r>
            <a:r>
              <a:rPr lang="en-US" sz="3600" dirty="0" err="1" smtClean="0"/>
              <a:t>Hanushek</a:t>
            </a:r>
            <a:r>
              <a:rPr lang="en-US" sz="3600" dirty="0" smtClean="0"/>
              <a:t> e </a:t>
            </a:r>
            <a:r>
              <a:rPr lang="en-US" sz="3600" dirty="0" err="1" smtClean="0"/>
              <a:t>Ludger</a:t>
            </a:r>
            <a:r>
              <a:rPr lang="en-US" sz="3600" dirty="0" smtClean="0"/>
              <a:t> </a:t>
            </a:r>
            <a:r>
              <a:rPr lang="en-US" sz="3600" dirty="0" err="1" smtClean="0"/>
              <a:t>Woessmann</a:t>
            </a:r>
            <a:r>
              <a:rPr lang="en-US" sz="3600" dirty="0" smtClean="0"/>
              <a:t> (November 2009), </a:t>
            </a:r>
            <a:r>
              <a:rPr lang="en-US" sz="3600" dirty="0" err="1" smtClean="0"/>
              <a:t>publicado</a:t>
            </a:r>
            <a:r>
              <a:rPr lang="en-US" sz="3600" dirty="0" smtClean="0"/>
              <a:t> no </a:t>
            </a:r>
            <a:r>
              <a:rPr lang="en-US" sz="3600" b="1" i="1" dirty="0" smtClean="0"/>
              <a:t>Journal of Development Economics</a:t>
            </a:r>
            <a:r>
              <a:rPr lang="en-US" sz="3600" dirty="0" smtClean="0"/>
              <a:t>, 2012, 99 (2), 497-512</a:t>
            </a:r>
            <a:endParaRPr lang="pt-BR" sz="3600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28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3. O PAPEL ECONÔMICO DA EDUCAÇÃO COM ÊNFASE NO ATRASO ECONÔMICO BRASILEIRO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13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64807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pt-BR" sz="2800" b="1" dirty="0" smtClean="0"/>
              <a:t>O PAPEL ECONÔMICO DA EDUCAÇÃO</a:t>
            </a:r>
            <a:br>
              <a:rPr lang="pt-BR" sz="2800" b="1" dirty="0" smtClean="0"/>
            </a:br>
            <a:r>
              <a:rPr lang="pt-BR" sz="2800" b="1" dirty="0" smtClean="0"/>
              <a:t>Taxa interna de retorno da educação no Brasil</a:t>
            </a:r>
            <a:endParaRPr lang="pt-BR" sz="2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7" y="3134115"/>
            <a:ext cx="82200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3. O PAPEL ECONÔMICO DA EDUCAÇÃO COM ÊNFASE NO ATRASO ECONÔMICO BRASILEIRO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14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52128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pt-BR" sz="2400" b="1" dirty="0" smtClean="0">
                <a:latin typeface="+mn-lt"/>
              </a:rPr>
              <a:t>O PAPEL ECONÔMICO DA EDUCAÇÃO</a:t>
            </a:r>
            <a:br>
              <a:rPr lang="pt-BR" sz="2400" b="1" dirty="0" smtClean="0">
                <a:latin typeface="+mn-lt"/>
              </a:rPr>
            </a:br>
            <a:r>
              <a:rPr lang="pt-BR" sz="2400" b="1" i="0" u="none" strike="noStrike" dirty="0" smtClean="0">
                <a:latin typeface="+mn-lt"/>
              </a:rPr>
              <a:t> Diferença de renda </a:t>
            </a:r>
            <a:r>
              <a:rPr lang="pt-BR" sz="2400" b="1" i="1" u="none" strike="noStrike" dirty="0" smtClean="0">
                <a:latin typeface="+mn-lt"/>
              </a:rPr>
              <a:t>per capita</a:t>
            </a:r>
            <a:r>
              <a:rPr lang="pt-BR" sz="2400" b="1" i="0" u="none" strike="noStrike" dirty="0" smtClean="0">
                <a:latin typeface="+mn-lt"/>
              </a:rPr>
              <a:t> explicada pela educação (%)</a:t>
            </a:r>
            <a:endParaRPr lang="pt-BR" sz="2400" b="1" dirty="0">
              <a:latin typeface="+mn-lt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97975"/>
              </p:ext>
            </p:extLst>
          </p:nvPr>
        </p:nvGraphicFramePr>
        <p:xfrm>
          <a:off x="683568" y="2857500"/>
          <a:ext cx="7848872" cy="2731737"/>
        </p:xfrm>
        <a:graphic>
          <a:graphicData uri="http://schemas.openxmlformats.org/drawingml/2006/table">
            <a:tbl>
              <a:tblPr/>
              <a:tblGrid>
                <a:gridCol w="1491174"/>
                <a:gridCol w="6357698"/>
              </a:tblGrid>
              <a:tr h="38699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9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latin typeface="Arial"/>
                        </a:rPr>
                        <a:t>Coréia do Sul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latin typeface="Arial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69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latin typeface="Arial"/>
                        </a:rPr>
                        <a:t>Japão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69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latin typeface="Arial"/>
                        </a:rPr>
                        <a:t>Taiwan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69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latin typeface="Arial"/>
                        </a:rPr>
                        <a:t>Chile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latin typeface="Arial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976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latin typeface="Arial"/>
                        </a:rPr>
                        <a:t>Estados Unidos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9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latin typeface="Arial"/>
                        </a:rPr>
                        <a:t>Fonte: </a:t>
                      </a:r>
                      <a:r>
                        <a:rPr lang="pt-BR" sz="1400" b="0" i="0" u="none" strike="noStrike" dirty="0" err="1">
                          <a:latin typeface="Arial"/>
                        </a:rPr>
                        <a:t>Canedo-Pinheiro</a:t>
                      </a:r>
                      <a:r>
                        <a:rPr lang="pt-BR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pt-BR" sz="1400" b="0" i="1" u="none" strike="noStrike" dirty="0" err="1">
                          <a:latin typeface="Arial"/>
                        </a:rPr>
                        <a:t>et</a:t>
                      </a:r>
                      <a:r>
                        <a:rPr lang="pt-BR" sz="1400" b="0" i="1" u="none" strike="noStrike" dirty="0">
                          <a:latin typeface="Arial"/>
                        </a:rPr>
                        <a:t> al.</a:t>
                      </a:r>
                      <a:r>
                        <a:rPr lang="pt-BR" sz="1400" b="0" i="0" u="none" strike="noStrike" dirty="0">
                          <a:latin typeface="Arial"/>
                        </a:rPr>
                        <a:t> 2007.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9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O ATRASO EDUCACIONAL BRASILEIRO NO PERÍODO DO NACIONAL DESENVOLVIMENTISMO E SEUS IMPACTOS PARA A SOCIEDADE DE HOJE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15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pic>
        <p:nvPicPr>
          <p:cNvPr id="17" name="Espaço Reservado para Conteúdo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72276"/>
            <a:ext cx="7056784" cy="478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2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O ATRASO EDUCACIONAL BRASILEIRO NO PERÍODO DO NACIONAL DESENVOLVIMENTISMO E SEUS IMPACTOS PARA A SOCIEDADE DE HOJE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16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pic>
        <p:nvPicPr>
          <p:cNvPr id="14" name="Espaço Reservado para Conteúdo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90" y="1412184"/>
            <a:ext cx="5544616" cy="4680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7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O ATRASO EDUCACIONAL BRASILEIRO NO PERÍODO DO NACIONAL DESENVOLVIMENTISMO E SEUS IMPACTOS PARA A SOCIEDADE DE HOJE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17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pic>
        <p:nvPicPr>
          <p:cNvPr id="15" name="Picture 39" descr="C:\Users\wjunior\Desktop\fig_s3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2449" y="1492389"/>
            <a:ext cx="677675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7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O CUSTO DA IDEOLOGIA: ESTATIZAR SERVIÇOS DE UTILIDADE PÚBLICO CUJO RETORNO É RELATIVAMENTE BAIXO – O CASO DA EMPRESA LIGHT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18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pic>
        <p:nvPicPr>
          <p:cNvPr id="14" name="Espaço Reservado para Conteúdo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356" y="1566742"/>
            <a:ext cx="747994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38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UM EXERCÍCIO DE HISTÓRIA CONTRAFACTUAL: </a:t>
            </a:r>
            <a:br>
              <a:rPr lang="pt-BR" sz="2300" dirty="0">
                <a:solidFill>
                  <a:schemeClr val="bg1"/>
                </a:solidFill>
              </a:rPr>
            </a:br>
            <a:r>
              <a:rPr lang="pt-BR" sz="2300" dirty="0">
                <a:solidFill>
                  <a:schemeClr val="bg1"/>
                </a:solidFill>
              </a:rPr>
              <a:t>Como seríamos em 1980 se tivéssemos investido em educação 4% do PIB a mais do que fizemos desde 1930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19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pic>
        <p:nvPicPr>
          <p:cNvPr id="15" name="Imagem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039" y="1438522"/>
            <a:ext cx="57606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8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PLANO DA APRESENTAÇÃO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2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814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971550" lvl="1" indent="-514350">
              <a:buFont typeface="+mj-lt"/>
              <a:buAutoNum type="arabicPeriod"/>
            </a:pPr>
            <a:endParaRPr lang="pt-BR" dirty="0" smtClean="0"/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Causas próximas e causas fundamentais da desigualdade de produtividade do trabalho entre as economias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Casos em que a intervenção estatal é recomendável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O papel econômico da educação com ênfase no atraso econômico brasileiro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O papel do BNDES e o juro elevado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O papel da indústria e do câmbio para o crescimento econômico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conclusão</a:t>
            </a:r>
          </a:p>
          <a:p>
            <a:pPr marL="971550" lvl="1" indent="-514350">
              <a:buFont typeface="+mj-lt"/>
              <a:buAutoNum type="arabicPeriod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04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4. O PAPEL DO BNDES E O JURO ELEVADO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20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Retomando o fio da meada:</a:t>
            </a:r>
          </a:p>
          <a:p>
            <a:pPr lvl="1"/>
            <a:r>
              <a:rPr lang="pt-BR" dirty="0" smtClean="0"/>
              <a:t>Causas próximas da desigualdade de renda: capital físico, capital humano e PTF</a:t>
            </a:r>
          </a:p>
          <a:p>
            <a:pPr lvl="1"/>
            <a:r>
              <a:rPr lang="pt-BR" dirty="0" smtClean="0"/>
              <a:t>Já abordamos capital humano</a:t>
            </a:r>
          </a:p>
          <a:p>
            <a:pPr lvl="1"/>
            <a:r>
              <a:rPr lang="pt-BR" dirty="0" smtClean="0"/>
              <a:t>Marcos Lisboa abordará PTF</a:t>
            </a:r>
          </a:p>
          <a:p>
            <a:pPr lvl="1"/>
            <a:r>
              <a:rPr lang="pt-BR" dirty="0" smtClean="0"/>
              <a:t>E o capital físico? Problema: não há falha de mercado relevante ao capital físico</a:t>
            </a:r>
          </a:p>
          <a:p>
            <a:pPr lvl="2"/>
            <a:r>
              <a:rPr lang="pt-BR" dirty="0" smtClean="0"/>
              <a:t>Diferentemente da educação, o capital físico pode ser empregado como colateral para empréstimos</a:t>
            </a:r>
          </a:p>
          <a:p>
            <a:pPr lvl="2"/>
            <a:r>
              <a:rPr lang="pt-BR" dirty="0" smtClean="0"/>
              <a:t>Não há evidências de externalidades associadas à acumulação de capital, como ocorre com a educação</a:t>
            </a:r>
          </a:p>
          <a:p>
            <a:pPr lvl="2"/>
            <a:r>
              <a:rPr lang="pt-BR" dirty="0" smtClean="0"/>
              <a:t>A exceção é a infraestrutura: sou cético com relação à existências de externalidades positivas apreciáveis em logística mas certamente há externalidades com relação à infraestrutura urbana</a:t>
            </a:r>
          </a:p>
          <a:p>
            <a:pPr lvl="1"/>
            <a:r>
              <a:rPr lang="pt-BR" dirty="0" smtClean="0"/>
              <a:t>O que é externalidade positiva? Retorno social maior do que retorno privado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13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4. O PAPEL DO BNDES E O JURO ELEVADO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21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1096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Note que juros elevados não é justificativa para políticas de crédito subsidiado voltadas à acumulação de capital se não houver externalidades positivas</a:t>
            </a:r>
          </a:p>
          <a:p>
            <a:r>
              <a:rPr lang="pt-BR" dirty="0" smtClean="0"/>
              <a:t>A sociedade e a economia estará pior se houver subsídio à acumulação de capital em setores em que não há grandes externalidades</a:t>
            </a:r>
          </a:p>
          <a:p>
            <a:pPr lvl="1"/>
            <a:r>
              <a:rPr lang="pt-BR" dirty="0" smtClean="0"/>
              <a:t>A qualificação “grande” segue por conta das falhas de governo</a:t>
            </a:r>
          </a:p>
          <a:p>
            <a:r>
              <a:rPr lang="pt-BR" dirty="0" smtClean="0"/>
              <a:t>Política de promoção de grande conglomerados nacionais justifica-se? Não há evidência</a:t>
            </a:r>
          </a:p>
          <a:p>
            <a:pPr lvl="1"/>
            <a:r>
              <a:rPr lang="pt-BR" dirty="0" smtClean="0"/>
              <a:t>Alega-se que o crescimento do Japão deveu-se aos </a:t>
            </a:r>
            <a:r>
              <a:rPr lang="pt-BR" dirty="0" err="1" smtClean="0"/>
              <a:t>Keiretsu</a:t>
            </a:r>
            <a:r>
              <a:rPr lang="pt-BR" dirty="0" smtClean="0"/>
              <a:t> e o da Coreia do Sul aos </a:t>
            </a:r>
            <a:r>
              <a:rPr lang="pt-BR" dirty="0" err="1" smtClean="0"/>
              <a:t>Chaebols</a:t>
            </a:r>
            <a:endParaRPr lang="pt-BR" dirty="0" smtClean="0"/>
          </a:p>
          <a:p>
            <a:pPr lvl="1"/>
            <a:r>
              <a:rPr lang="pt-BR" dirty="0" smtClean="0"/>
              <a:t>Não há evidência direta desse fato (nenhuma)</a:t>
            </a:r>
          </a:p>
          <a:p>
            <a:pPr lvl="1"/>
            <a:r>
              <a:rPr lang="pt-BR" dirty="0" smtClean="0"/>
              <a:t>Há evidência direta que o crescimento desses países pode ser facilmente explicado pelas elevadíssimas taxas de poupança e pela elevadíssima qualidade do sistema educacional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5. O PAPEL DA INDÚSTRIA E DO CÂMBIO PARA O CRESCIMENTO ECONÔMICO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22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Há um argumento de que a indústria produz externalidades</a:t>
            </a:r>
          </a:p>
          <a:p>
            <a:pPr lvl="1"/>
            <a:r>
              <a:rPr lang="pt-BR" dirty="0" smtClean="0"/>
              <a:t>A melhor formulação desse argumento é de Dani </a:t>
            </a:r>
            <a:r>
              <a:rPr lang="pt-BR" dirty="0" err="1" smtClean="0"/>
              <a:t>Rodrik</a:t>
            </a:r>
            <a:r>
              <a:rPr lang="pt-BR" dirty="0" smtClean="0"/>
              <a:t> em “</a:t>
            </a:r>
            <a:r>
              <a:rPr lang="en-US" dirty="0" smtClean="0"/>
              <a:t>The Real Exchange Rate and Economic Growth” </a:t>
            </a:r>
            <a:r>
              <a:rPr lang="en-US" dirty="0" err="1" smtClean="0"/>
              <a:t>publicado</a:t>
            </a:r>
            <a:r>
              <a:rPr lang="en-US" dirty="0" smtClean="0"/>
              <a:t> no </a:t>
            </a:r>
            <a:r>
              <a:rPr lang="en-US" b="1" i="1" dirty="0" smtClean="0"/>
              <a:t>Brookings Paper on Economic Activity</a:t>
            </a:r>
            <a:r>
              <a:rPr lang="en-US" dirty="0" smtClean="0"/>
              <a:t> de </a:t>
            </a:r>
            <a:r>
              <a:rPr lang="en-US" dirty="0" err="1" smtClean="0"/>
              <a:t>outono</a:t>
            </a:r>
            <a:r>
              <a:rPr lang="en-US" dirty="0" smtClean="0"/>
              <a:t> de 2008</a:t>
            </a:r>
          </a:p>
          <a:p>
            <a:pPr lvl="1"/>
            <a:r>
              <a:rPr lang="pt-BR" dirty="0" smtClean="0"/>
              <a:t>A intuição é que há externalidades tecnológicos associadas ao desenvolvimento da indústria</a:t>
            </a:r>
          </a:p>
          <a:p>
            <a:pPr lvl="1"/>
            <a:r>
              <a:rPr lang="pt-BR" dirty="0" smtClean="0"/>
              <a:t>Dado que com as regras da OMC é difícil hoje subsidiar-se o setor um substituto ao subsídio é a política cambial</a:t>
            </a:r>
          </a:p>
          <a:p>
            <a:pPr lvl="1"/>
            <a:r>
              <a:rPr lang="pt-BR" dirty="0" smtClean="0"/>
              <a:t>Na formulação de Dani </a:t>
            </a:r>
            <a:r>
              <a:rPr lang="pt-BR" dirty="0" err="1" smtClean="0"/>
              <a:t>Rodrik</a:t>
            </a:r>
            <a:r>
              <a:rPr lang="pt-BR" dirty="0" smtClean="0"/>
              <a:t> o subsídio somente é eficaz se a poupança pública elevar-se pois somente será eficaz se houver elevação da exportação de poupança doméstica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6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5. O PAPEL DA INDÚSTRIA E DO CÂMBIO PARA O CRESCIMENTO ECONÔMICO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23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22964"/>
            <a:ext cx="8229600" cy="5112568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A evidência de Dani </a:t>
            </a:r>
            <a:r>
              <a:rPr lang="pt-BR" dirty="0" err="1" smtClean="0"/>
              <a:t>Rodrik</a:t>
            </a:r>
            <a:r>
              <a:rPr lang="pt-BR" dirty="0" smtClean="0"/>
              <a:t> é de correlação entre crescimento e câmbio valorizado</a:t>
            </a:r>
          </a:p>
          <a:p>
            <a:r>
              <a:rPr lang="pt-BR" dirty="0" smtClean="0"/>
              <a:t>A correlação não é robusta</a:t>
            </a:r>
          </a:p>
          <a:p>
            <a:pPr lvl="1"/>
            <a:r>
              <a:rPr lang="pt-BR" dirty="0" smtClean="0"/>
              <a:t>Ver “</a:t>
            </a:r>
            <a:r>
              <a:rPr lang="en-US" dirty="0" smtClean="0"/>
              <a:t>When and Why Worry About Real Exchange </a:t>
            </a:r>
            <a:r>
              <a:rPr lang="pt-BR" dirty="0" smtClean="0"/>
              <a:t>Rate </a:t>
            </a:r>
            <a:r>
              <a:rPr lang="pt-BR" dirty="0" err="1" smtClean="0"/>
              <a:t>Appreciation</a:t>
            </a:r>
            <a:r>
              <a:rPr lang="pt-BR" dirty="0" smtClean="0"/>
              <a:t>?, </a:t>
            </a:r>
            <a:r>
              <a:rPr lang="en-US" dirty="0" smtClean="0"/>
              <a:t>The Missing Link between Dutch Disease and Growth” de </a:t>
            </a:r>
            <a:r>
              <a:rPr lang="pt-BR" dirty="0" err="1" smtClean="0"/>
              <a:t>Nicolás</a:t>
            </a:r>
            <a:r>
              <a:rPr lang="pt-BR" dirty="0" smtClean="0"/>
              <a:t> </a:t>
            </a:r>
            <a:r>
              <a:rPr lang="pt-BR" dirty="0" err="1" smtClean="0"/>
              <a:t>Magud</a:t>
            </a:r>
            <a:r>
              <a:rPr lang="pt-BR" dirty="0" smtClean="0"/>
              <a:t> e </a:t>
            </a:r>
            <a:r>
              <a:rPr lang="pt-BR" dirty="0" err="1" smtClean="0"/>
              <a:t>Sebastián</a:t>
            </a:r>
            <a:r>
              <a:rPr lang="pt-BR" dirty="0" smtClean="0"/>
              <a:t> </a:t>
            </a:r>
            <a:r>
              <a:rPr lang="pt-BR" dirty="0" err="1" smtClean="0"/>
              <a:t>Sosa</a:t>
            </a:r>
            <a:r>
              <a:rPr lang="pt-BR" dirty="0" smtClean="0"/>
              <a:t> publicado no </a:t>
            </a:r>
            <a:r>
              <a:rPr lang="en-US" b="1" i="1" dirty="0" smtClean="0"/>
              <a:t>Journal of International Commerce, Economics and Policy</a:t>
            </a:r>
            <a:r>
              <a:rPr lang="en-US" dirty="0" smtClean="0"/>
              <a:t>, April 2013</a:t>
            </a:r>
          </a:p>
          <a:p>
            <a:r>
              <a:rPr lang="pt-BR" dirty="0" smtClean="0"/>
              <a:t>De qualquer forma qualquer política de desvalorização do câmbio é equivalente a elevação da poupança, caso contrário a desvalorização do câmbio redundará em inflação</a:t>
            </a:r>
          </a:p>
          <a:p>
            <a:r>
              <a:rPr lang="pt-BR" dirty="0" smtClean="0"/>
              <a:t>Adicionalmente há evidências de que poupança se correlaciona com crescimento</a:t>
            </a:r>
          </a:p>
          <a:p>
            <a:pPr lvl="1"/>
            <a:r>
              <a:rPr lang="pt-BR" dirty="0" smtClean="0"/>
              <a:t>A correlação entre câmbio e crescimento – que está longe de ser robusta – pode resultar simplesmente da correlação que é natural que haja entre crescimento econômico e taxa de poupança (vale para qualquer dinâmica de transição)</a:t>
            </a:r>
          </a:p>
          <a:p>
            <a:pPr lvl="1"/>
            <a:r>
              <a:rPr lang="pt-BR" dirty="0" smtClean="0"/>
              <a:t>Para evidência de correlação positiva entre poupança doméstica e crescimento econômico veja de </a:t>
            </a:r>
            <a:r>
              <a:rPr lang="en-US" dirty="0" err="1" smtClean="0"/>
              <a:t>Eswar</a:t>
            </a:r>
            <a:r>
              <a:rPr lang="en-US" dirty="0" smtClean="0"/>
              <a:t> Prasad, </a:t>
            </a:r>
            <a:r>
              <a:rPr lang="en-US" dirty="0" err="1" smtClean="0"/>
              <a:t>Raghuram</a:t>
            </a:r>
            <a:r>
              <a:rPr lang="en-US" dirty="0" smtClean="0"/>
              <a:t> </a:t>
            </a:r>
            <a:r>
              <a:rPr lang="en-US" dirty="0" err="1" smtClean="0"/>
              <a:t>Rajan</a:t>
            </a:r>
            <a:r>
              <a:rPr lang="en-US" dirty="0" smtClean="0"/>
              <a:t> e </a:t>
            </a:r>
            <a:r>
              <a:rPr lang="en-US" dirty="0" err="1" smtClean="0"/>
              <a:t>Arvind</a:t>
            </a:r>
            <a:r>
              <a:rPr lang="en-US" dirty="0" smtClean="0"/>
              <a:t> Subramanian “Foreign Capital and Economic Growth</a:t>
            </a:r>
            <a:r>
              <a:rPr lang="en-US" b="1" i="1" dirty="0" smtClean="0"/>
              <a:t>”, Brookings Paper on Economic Activity</a:t>
            </a:r>
            <a:r>
              <a:rPr lang="en-US" dirty="0" smtClean="0"/>
              <a:t>, 1, 2007: 153-230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4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CONCLUSÃO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24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69530" y="1256249"/>
            <a:ext cx="8229600" cy="5112568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Causas próximas do desenvolvimento:</a:t>
            </a:r>
          </a:p>
          <a:p>
            <a:pPr lvl="1"/>
            <a:r>
              <a:rPr lang="pt-BR" dirty="0" smtClean="0"/>
              <a:t>50% da desigualdade de produtividade do trabalho é descrita por fatores, capital humano e capital físico</a:t>
            </a:r>
          </a:p>
          <a:p>
            <a:pPr lvl="1"/>
            <a:r>
              <a:rPr lang="pt-BR" dirty="0" smtClean="0"/>
              <a:t>Os 50% restantes devem-se ao resíduo chamado de produtividade total dos fatores</a:t>
            </a:r>
          </a:p>
          <a:p>
            <a:r>
              <a:rPr lang="pt-BR" dirty="0" smtClean="0"/>
              <a:t>Causa fundamental do desenvolvimento:</a:t>
            </a:r>
          </a:p>
          <a:p>
            <a:pPr lvl="1"/>
            <a:r>
              <a:rPr lang="pt-BR" dirty="0" smtClean="0"/>
              <a:t>Construção de marco institucional e legal que alinhe os retornos privados aos retornos sociais</a:t>
            </a:r>
          </a:p>
          <a:p>
            <a:r>
              <a:rPr lang="pt-BR" dirty="0" smtClean="0"/>
              <a:t>Há falhas de mercado fortes associadas à educação básica e em muito menor intensidade à educação superior</a:t>
            </a:r>
          </a:p>
          <a:p>
            <a:r>
              <a:rPr lang="pt-BR" dirty="0" smtClean="0"/>
              <a:t>Não há falhas de mercado apreciáveis associadas ao capital físico</a:t>
            </a:r>
          </a:p>
          <a:p>
            <a:r>
              <a:rPr lang="pt-BR" dirty="0" smtClean="0"/>
              <a:t>Não há evidência de que a indústria seja especial por qualquer motivo</a:t>
            </a:r>
          </a:p>
          <a:p>
            <a:r>
              <a:rPr lang="pt-BR" dirty="0" smtClean="0"/>
              <a:t>A relação, que não é robusta, entre câmbio desvalorizado e crescimento provavelmente constitui caso de omissão de variável:</a:t>
            </a:r>
          </a:p>
          <a:p>
            <a:pPr lvl="1"/>
            <a:r>
              <a:rPr lang="pt-BR" dirty="0" smtClean="0"/>
              <a:t>A maior taxa de poupança doméstica produz maior crescimento – ao longo de uma trajetória de crescimento para rendas elevadas – e simultaneamente produz câmbio mais desvalorizado</a:t>
            </a:r>
          </a:p>
          <a:p>
            <a:r>
              <a:rPr lang="pt-BR" dirty="0" smtClean="0"/>
              <a:t>Por motivos de economia positiva justificam-se subsídios à atividade inovadora e infraestrutura, principalmente urbana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33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0" y="-9446"/>
            <a:ext cx="9260356" cy="69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FATO BÁSICO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3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pt-BR" sz="2200" dirty="0" smtClean="0"/>
              <a:t>A produtividade do trabalho no Brasil é aproximadamente ¼ a 1/5 da produtividade do trabalho americana</a:t>
            </a:r>
          </a:p>
          <a:p>
            <a:pPr lvl="1"/>
            <a:r>
              <a:rPr lang="pt-BR" sz="2200" dirty="0" smtClean="0"/>
              <a:t>Tem sido assim desde 1900 aproximadamente</a:t>
            </a:r>
          </a:p>
          <a:p>
            <a:pPr lvl="1"/>
            <a:endParaRPr lang="pt-BR" sz="2200" dirty="0" smtClean="0"/>
          </a:p>
          <a:p>
            <a:r>
              <a:rPr lang="pt-BR" sz="2200" dirty="0" smtClean="0"/>
              <a:t>O fato básico significa que uma hora de trabalho de um brasileiro produz ¼ a 1/5 de uma hora de trabalho de um americano</a:t>
            </a:r>
          </a:p>
          <a:p>
            <a:endParaRPr lang="pt-BR" sz="2200" dirty="0" smtClean="0"/>
          </a:p>
          <a:p>
            <a:r>
              <a:rPr lang="pt-BR" sz="2200" dirty="0" smtClean="0"/>
              <a:t>Desde o início dos anos 80 o crescimento da produtividade do trabalho estagnou-se</a:t>
            </a:r>
          </a:p>
          <a:p>
            <a:pPr lvl="1"/>
            <a:r>
              <a:rPr lang="pt-BR" sz="1800" dirty="0" smtClean="0"/>
              <a:t>Ver Pedro Cavalcante Ferreira e Fernando Veloso,“O desenvolvimento econômico brasileiro no pós-guerra”, capítulo 5 do livro </a:t>
            </a:r>
            <a:r>
              <a:rPr lang="pt-BR" sz="1800" b="1" i="1" dirty="0" smtClean="0"/>
              <a:t>Desenvolvimento Econômico, uma perspectiva brasileira</a:t>
            </a:r>
            <a:r>
              <a:rPr lang="pt-BR" sz="1800" dirty="0" smtClean="0"/>
              <a:t>, 2013, editado por Veloso, Ferreira, </a:t>
            </a:r>
            <a:r>
              <a:rPr lang="pt-BR" sz="1800" dirty="0" err="1" smtClean="0"/>
              <a:t>Giambiagi</a:t>
            </a:r>
            <a:r>
              <a:rPr lang="pt-BR" sz="1800" dirty="0" smtClean="0"/>
              <a:t> e Pessoa (editora Campus)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0005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1. CAUSAS PRÓXIMAS E CAUSAS FUNDAMENTAIS DA DESIGUALDADE DE PRODUTIVIDADE ENTRE AS ECONOMIAS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4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Causas próximas ou descritivas: três são os fatores agregados que descrevem a diferença de produtividade do trabalho entre as economias:</a:t>
            </a:r>
          </a:p>
          <a:p>
            <a:pPr lvl="1"/>
            <a:r>
              <a:rPr lang="pt-BR" dirty="0" smtClean="0"/>
              <a:t>Capital fixo</a:t>
            </a:r>
          </a:p>
          <a:p>
            <a:pPr lvl="1"/>
            <a:r>
              <a:rPr lang="pt-BR" dirty="0" smtClean="0"/>
              <a:t>Capital humano </a:t>
            </a:r>
          </a:p>
          <a:p>
            <a:pPr lvl="1"/>
            <a:r>
              <a:rPr lang="pt-BR" dirty="0" smtClean="0"/>
              <a:t>Resíduo ou produtividade total dos fatores (PTF)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Causas últimas ou fundamentais da desigualdade de renda: eficiência institucional</a:t>
            </a:r>
          </a:p>
          <a:p>
            <a:pPr lvl="1"/>
            <a:r>
              <a:rPr lang="pt-BR" dirty="0" smtClean="0"/>
              <a:t>As economias que se desenvolveram conseguiram construir um marco legal e institucional que alinharam os incentivos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40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1. CAUSAS PRÓXIMAS E CAUSAS FUNDAMENTAIS DA DESIGUALDADE DE PRODUTIVIDADE ENTRE AS ECONOMIAS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5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2389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Fatores próximos da desigualdade de renda entre as economias:</a:t>
            </a:r>
          </a:p>
          <a:p>
            <a:pPr lvl="1"/>
            <a:r>
              <a:rPr lang="pt-BR" dirty="0" smtClean="0"/>
              <a:t>Os fatores agregados observados – capital fixo e capital humano – explica aproximadamente 50% da diferença de renda entre as economias</a:t>
            </a:r>
          </a:p>
          <a:p>
            <a:pPr lvl="1"/>
            <a:r>
              <a:rPr lang="pt-BR" dirty="0" smtClean="0"/>
              <a:t>O resíduo ou produtividade total dos fatores explica – por construção – o resto</a:t>
            </a:r>
          </a:p>
          <a:p>
            <a:r>
              <a:rPr lang="pt-BR" dirty="0" smtClean="0"/>
              <a:t>Para apresentação de livro texto desse resultado ver de Fernando Veloso, Pedro Ferreira e Samuel Pessoa o texto “Experiência comparada de crescimento econômico do pós-guerra”, capítulo 1 do livro </a:t>
            </a:r>
            <a:r>
              <a:rPr lang="pt-BR" b="1" i="1" dirty="0" smtClean="0"/>
              <a:t>Desenvolvimento Econômico, uma perspectiva brasileira</a:t>
            </a:r>
            <a:r>
              <a:rPr lang="pt-BR" dirty="0" smtClean="0"/>
              <a:t>, 2013, editado por Veloso, Ferreira, </a:t>
            </a:r>
            <a:r>
              <a:rPr lang="pt-BR" dirty="0" err="1" smtClean="0"/>
              <a:t>Giambiagi</a:t>
            </a:r>
            <a:r>
              <a:rPr lang="pt-BR" dirty="0" smtClean="0"/>
              <a:t> e Pessoa (editora Campus)</a:t>
            </a:r>
          </a:p>
          <a:p>
            <a:r>
              <a:rPr lang="pt-BR" dirty="0" smtClean="0"/>
              <a:t>Apresentação padrão em língua inglesa é o texto de Francesco </a:t>
            </a:r>
            <a:r>
              <a:rPr lang="pt-BR" dirty="0" err="1" smtClean="0"/>
              <a:t>Caselli</a:t>
            </a:r>
            <a:r>
              <a:rPr lang="pt-BR" dirty="0" smtClean="0"/>
              <a:t> “</a:t>
            </a:r>
            <a:r>
              <a:rPr lang="pt-BR" dirty="0" err="1" smtClean="0"/>
              <a:t>Accounting</a:t>
            </a:r>
            <a:r>
              <a:rPr lang="pt-BR" dirty="0" smtClean="0"/>
              <a:t> for Cross-Country </a:t>
            </a:r>
            <a:r>
              <a:rPr lang="pt-BR" dirty="0" err="1" smtClean="0"/>
              <a:t>Income</a:t>
            </a:r>
            <a:r>
              <a:rPr lang="pt-BR" dirty="0" smtClean="0"/>
              <a:t> </a:t>
            </a:r>
            <a:r>
              <a:rPr lang="pt-BR" dirty="0" err="1" smtClean="0"/>
              <a:t>Differences</a:t>
            </a:r>
            <a:r>
              <a:rPr lang="pt-BR" dirty="0" smtClean="0"/>
              <a:t>”, 9º capítulo do </a:t>
            </a:r>
            <a:r>
              <a:rPr lang="pt-BR" b="1" i="1" dirty="0" err="1" smtClean="0"/>
              <a:t>Handbook</a:t>
            </a:r>
            <a:r>
              <a:rPr lang="pt-BR" b="1" i="1" dirty="0" smtClean="0"/>
              <a:t> </a:t>
            </a:r>
            <a:r>
              <a:rPr lang="pt-BR" b="1" i="1" dirty="0" err="1" smtClean="0"/>
              <a:t>of</a:t>
            </a:r>
            <a:r>
              <a:rPr lang="pt-BR" b="1" i="1" dirty="0" smtClean="0"/>
              <a:t> </a:t>
            </a:r>
            <a:r>
              <a:rPr lang="pt-BR" b="1" i="1" dirty="0" err="1" smtClean="0"/>
              <a:t>Economic</a:t>
            </a:r>
            <a:r>
              <a:rPr lang="pt-BR" b="1" i="1" dirty="0" smtClean="0"/>
              <a:t> </a:t>
            </a:r>
            <a:r>
              <a:rPr lang="pt-BR" b="1" i="1" dirty="0" err="1" smtClean="0"/>
              <a:t>Growth</a:t>
            </a:r>
            <a:r>
              <a:rPr lang="pt-BR" dirty="0" smtClean="0"/>
              <a:t>, volume 1A, editado por Philippe </a:t>
            </a:r>
            <a:r>
              <a:rPr lang="pt-BR" dirty="0" err="1" smtClean="0"/>
              <a:t>Aghion</a:t>
            </a:r>
            <a:r>
              <a:rPr lang="pt-BR" dirty="0" smtClean="0"/>
              <a:t> e Steven N. </a:t>
            </a:r>
            <a:r>
              <a:rPr lang="pt-BR" dirty="0" err="1" smtClean="0"/>
              <a:t>Durlauf</a:t>
            </a:r>
            <a:r>
              <a:rPr lang="pt-BR" dirty="0" smtClean="0"/>
              <a:t>, de 2005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08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1. CAUSAS PRÓXIMAS E CAUSAS FUNDAMENTAIS DA DESIGUALDADE DE PRODUTIVIDADE ENTRE AS ECONOMIAS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6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15092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Fatores fundamentais da desigualdade de renda entre as economias</a:t>
            </a:r>
          </a:p>
          <a:p>
            <a:pPr lvl="1"/>
            <a:r>
              <a:rPr lang="pt-BR" dirty="0" smtClean="0"/>
              <a:t>Sociedades ricas (com exceção daquelas com fortíssima dotação de recursos naturais, em geral produtoras de petróleo) são as sociedades que conseguiram construir marco institucional e legal que alinhe os incentivos</a:t>
            </a:r>
          </a:p>
          <a:p>
            <a:pPr lvl="1"/>
            <a:r>
              <a:rPr lang="pt-BR" dirty="0" smtClean="0"/>
              <a:t>Isto é, cujo o retorno privado das ações dos agentes econômicos seja igual (ou próximo) ao retorno social das mesmas ações</a:t>
            </a:r>
          </a:p>
          <a:p>
            <a:r>
              <a:rPr lang="pt-BR" dirty="0" smtClean="0"/>
              <a:t>Definição do historiador econômico Douglas North, falecido ano passado, </a:t>
            </a:r>
            <a:r>
              <a:rPr lang="pt-BR" dirty="0" err="1" smtClean="0"/>
              <a:t>nobel</a:t>
            </a:r>
            <a:r>
              <a:rPr lang="pt-BR" dirty="0" smtClean="0"/>
              <a:t> de economia de 1993</a:t>
            </a:r>
          </a:p>
          <a:p>
            <a:pPr lvl="1"/>
            <a:r>
              <a:rPr lang="pt-BR" sz="2600" dirty="0" smtClean="0"/>
              <a:t>Para uma exposição moderna do enfoque institucionalista das diferenças de produtividade entre as economias ver o texto de </a:t>
            </a:r>
            <a:r>
              <a:rPr lang="pt-BR" sz="2600" dirty="0" err="1" smtClean="0"/>
              <a:t>Daron</a:t>
            </a:r>
            <a:r>
              <a:rPr lang="pt-BR" sz="2600" dirty="0" smtClean="0"/>
              <a:t> </a:t>
            </a:r>
            <a:r>
              <a:rPr lang="pt-BR" sz="2600" dirty="0" err="1" smtClean="0"/>
              <a:t>Acemoglu</a:t>
            </a:r>
            <a:r>
              <a:rPr lang="pt-BR" sz="2600" dirty="0" smtClean="0"/>
              <a:t>, Simon Johnson e James A. Robinson, “</a:t>
            </a:r>
            <a:r>
              <a:rPr lang="pt-BR" sz="2600" dirty="0" err="1" smtClean="0"/>
              <a:t>Institution</a:t>
            </a:r>
            <a:r>
              <a:rPr lang="pt-BR" sz="2600" dirty="0" smtClean="0"/>
              <a:t> as a Fundamental Cause </a:t>
            </a:r>
            <a:r>
              <a:rPr lang="pt-BR" sz="2600" dirty="0" err="1" smtClean="0"/>
              <a:t>of</a:t>
            </a:r>
            <a:r>
              <a:rPr lang="pt-BR" sz="2600" dirty="0" smtClean="0"/>
              <a:t> </a:t>
            </a:r>
            <a:r>
              <a:rPr lang="pt-BR" sz="2600" dirty="0" err="1" smtClean="0"/>
              <a:t>Long-Run</a:t>
            </a:r>
            <a:r>
              <a:rPr lang="pt-BR" sz="2600" dirty="0" smtClean="0"/>
              <a:t> </a:t>
            </a:r>
            <a:r>
              <a:rPr lang="pt-BR" sz="2600" dirty="0" err="1" smtClean="0"/>
              <a:t>growth</a:t>
            </a:r>
            <a:r>
              <a:rPr lang="pt-BR" sz="2600" dirty="0" smtClean="0"/>
              <a:t>”, 6º capítulo do </a:t>
            </a:r>
            <a:r>
              <a:rPr lang="pt-BR" sz="2600" b="1" i="1" dirty="0" err="1" smtClean="0"/>
              <a:t>Handbook</a:t>
            </a:r>
            <a:r>
              <a:rPr lang="pt-BR" sz="2600" b="1" i="1" dirty="0" smtClean="0"/>
              <a:t> </a:t>
            </a:r>
            <a:r>
              <a:rPr lang="pt-BR" sz="2600" b="1" i="1" dirty="0" err="1" smtClean="0"/>
              <a:t>of</a:t>
            </a:r>
            <a:r>
              <a:rPr lang="pt-BR" sz="2600" b="1" i="1" dirty="0" smtClean="0"/>
              <a:t> </a:t>
            </a:r>
            <a:r>
              <a:rPr lang="pt-BR" sz="2600" b="1" i="1" dirty="0" err="1" smtClean="0"/>
              <a:t>Economic</a:t>
            </a:r>
            <a:r>
              <a:rPr lang="pt-BR" sz="2600" b="1" i="1" dirty="0" smtClean="0"/>
              <a:t> </a:t>
            </a:r>
            <a:r>
              <a:rPr lang="pt-BR" sz="2600" b="1" i="1" dirty="0" err="1" smtClean="0"/>
              <a:t>Growth</a:t>
            </a:r>
            <a:r>
              <a:rPr lang="pt-BR" sz="2600" dirty="0" smtClean="0"/>
              <a:t>, volume 1A, editado por Philippe </a:t>
            </a:r>
            <a:r>
              <a:rPr lang="pt-BR" sz="2600" dirty="0" err="1" smtClean="0"/>
              <a:t>Aghion</a:t>
            </a:r>
            <a:r>
              <a:rPr lang="pt-BR" sz="2600" dirty="0" smtClean="0"/>
              <a:t> e Steven N. </a:t>
            </a:r>
            <a:r>
              <a:rPr lang="pt-BR" sz="2600" dirty="0" err="1" smtClean="0"/>
              <a:t>Durlauf</a:t>
            </a:r>
            <a:r>
              <a:rPr lang="pt-BR" sz="2600" dirty="0" smtClean="0"/>
              <a:t>, de 2005</a:t>
            </a:r>
          </a:p>
          <a:p>
            <a:pPr lvl="1"/>
            <a:r>
              <a:rPr lang="pt-BR" sz="2600" dirty="0" smtClean="0"/>
              <a:t>Para uma visão em português do processo histórico das sociedades a partir do ponto de vista institucionalista ver o </a:t>
            </a:r>
            <a:r>
              <a:rPr lang="pt-BR" sz="2600" i="1" dirty="0" err="1" smtClean="0"/>
              <a:t>best</a:t>
            </a:r>
            <a:r>
              <a:rPr lang="pt-BR" sz="2600" i="1" dirty="0" smtClean="0"/>
              <a:t> </a:t>
            </a:r>
            <a:r>
              <a:rPr lang="pt-BR" sz="2600" i="1" dirty="0" err="1" smtClean="0"/>
              <a:t>seller</a:t>
            </a:r>
            <a:r>
              <a:rPr lang="pt-BR" sz="2600" dirty="0" smtClean="0"/>
              <a:t> </a:t>
            </a:r>
            <a:r>
              <a:rPr lang="pt-BR" sz="2600" b="1" i="1" dirty="0" smtClean="0"/>
              <a:t>Por que as nações fracassam </a:t>
            </a:r>
            <a:r>
              <a:rPr lang="pt-BR" sz="2600" dirty="0" smtClean="0"/>
              <a:t>de </a:t>
            </a:r>
            <a:r>
              <a:rPr lang="pt-BR" sz="2600" dirty="0" err="1" smtClean="0"/>
              <a:t>Daron</a:t>
            </a:r>
            <a:r>
              <a:rPr lang="pt-BR" sz="2600" dirty="0" smtClean="0"/>
              <a:t> </a:t>
            </a:r>
            <a:r>
              <a:rPr lang="pt-BR" sz="2600" dirty="0" err="1" smtClean="0"/>
              <a:t>Acemoglu</a:t>
            </a:r>
            <a:r>
              <a:rPr lang="pt-BR" sz="2600" dirty="0" smtClean="0"/>
              <a:t> &amp; James A. Robinson, publicado no Brasil pela editora Campus (primeira edição em inglês de 2012)</a:t>
            </a:r>
          </a:p>
        </p:txBody>
      </p:sp>
    </p:spTree>
    <p:extLst>
      <p:ext uri="{BB962C8B-B14F-4D97-AF65-F5344CB8AC3E}">
        <p14:creationId xmlns:p14="http://schemas.microsoft.com/office/powerpoint/2010/main" val="42520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1. CAUSAS PRÓXIMAS E CAUSAS FUNDAMENTAIS DA DESIGUALDADE DE RENDA ENTRE AS ECONOMIAS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7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77224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pt-BR" sz="2600" dirty="0" smtClean="0"/>
              <a:t>Marco institucional e legal que alinhe os incentivos</a:t>
            </a:r>
          </a:p>
          <a:p>
            <a:pPr lvl="1"/>
            <a:r>
              <a:rPr lang="pt-BR" sz="2200" dirty="0" smtClean="0"/>
              <a:t>Toda ação de um agente econômico produz um retorno privado</a:t>
            </a:r>
          </a:p>
          <a:p>
            <a:pPr lvl="1"/>
            <a:r>
              <a:rPr lang="pt-BR" sz="2200" dirty="0" smtClean="0"/>
              <a:t>Essa mesma ação produz retorno social</a:t>
            </a:r>
          </a:p>
          <a:p>
            <a:pPr lvl="1"/>
            <a:r>
              <a:rPr lang="pt-BR" sz="2200" dirty="0" smtClean="0"/>
              <a:t>As regras formais e informais que constituem o marco legal e institucional de uma economia pode aproximar o retorno privado do retorno social advindo da ação do agente econômico ou pode distanciá-los</a:t>
            </a:r>
          </a:p>
          <a:p>
            <a:pPr lvl="1"/>
            <a:endParaRPr lang="pt-BR" sz="2200" dirty="0" smtClean="0"/>
          </a:p>
          <a:p>
            <a:r>
              <a:rPr lang="pt-BR" sz="2600" dirty="0" smtClean="0"/>
              <a:t>Exemplo: o lucro de uma empresa aumentou muito pois ela desenvolveu um novo produto que atendeu às demandas dos consumidores</a:t>
            </a:r>
          </a:p>
          <a:p>
            <a:pPr lvl="1"/>
            <a:r>
              <a:rPr lang="pt-BR" sz="2200" dirty="0" smtClean="0"/>
              <a:t>A contrapartida do retorno privado – o lucro da empresa inovadora – guarda relação com o benefício para a sociedade da inovação</a:t>
            </a:r>
          </a:p>
          <a:p>
            <a:pPr lvl="1"/>
            <a:endParaRPr lang="pt-BR" sz="2200" dirty="0" smtClean="0"/>
          </a:p>
          <a:p>
            <a:r>
              <a:rPr lang="pt-BR" sz="2600" dirty="0" smtClean="0"/>
              <a:t>Exemplo: o lucro de um setor aumentou pois ele conseguiu aprovar no CN a criação de um regime tributário especial para o setor</a:t>
            </a:r>
          </a:p>
          <a:p>
            <a:pPr lvl="1"/>
            <a:r>
              <a:rPr lang="pt-BR" sz="2200" dirty="0" smtClean="0"/>
              <a:t>A contrapartida do retorno privado – o aumento do lucro do setor – será a redução da eficiência econômica promovida pela necessidade de elevar a carga tributária sobre todos os outros setores para compensar a perda de receita</a:t>
            </a:r>
          </a:p>
          <a:p>
            <a:pPr lvl="1"/>
            <a:r>
              <a:rPr lang="pt-BR" sz="2200" dirty="0" smtClean="0"/>
              <a:t>É importante frisar que a atividade empresarial de atuar junto ao CN para conseguir o regime especial é custosa para a empresa – como é a atividade de inovação tecnológica – e, em geral, legítima e lícita</a:t>
            </a:r>
          </a:p>
          <a:p>
            <a:pPr lvl="1"/>
            <a:r>
              <a:rPr lang="pt-BR" sz="2200" dirty="0" smtClean="0"/>
              <a:t>Custos sociais: aumento da distorção sobre os demais; desperdício de recursos na atividade de conseguir o regime especial (que poderiam ser aplicadas na atividade de inovação ou qualquer outra atividade socialmente produtiva); e um terceiro efeito de aumento da complexidade tributária e seus efeitos sobre o custo de observância</a:t>
            </a:r>
          </a:p>
        </p:txBody>
      </p:sp>
    </p:spTree>
    <p:extLst>
      <p:ext uri="{BB962C8B-B14F-4D97-AF65-F5344CB8AC3E}">
        <p14:creationId xmlns:p14="http://schemas.microsoft.com/office/powerpoint/2010/main" val="13450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2. CASOS EM QUE A INTERVENÇÃO ESTATAL É RECOMENDÁVEL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8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Sempre que o livre funcionamento do mercado produzir um desalinhamento (apreciável) entre retorno privado e social é aconselhável (se as falhas de governo não forem maiores) a intervenção do Estado para corrigir a falha de mercado</a:t>
            </a:r>
          </a:p>
          <a:p>
            <a:r>
              <a:rPr lang="pt-BR" dirty="0" smtClean="0"/>
              <a:t>Exemplo: metrô nas grandes cidades, educação básica e atividades de inovação tecnológica ou de adaptação de novas tecnologias já conhecidas a um novo espaço econômico (ver “</a:t>
            </a:r>
            <a:r>
              <a:rPr lang="en-US" dirty="0" smtClean="0"/>
              <a:t>Industrial Policy for the Twenty-First Century”, 2004 de </a:t>
            </a:r>
            <a:r>
              <a:rPr lang="en-US" dirty="0" err="1" smtClean="0"/>
              <a:t>Dani</a:t>
            </a:r>
            <a:r>
              <a:rPr lang="en-US" dirty="0" smtClean="0"/>
              <a:t> </a:t>
            </a:r>
            <a:r>
              <a:rPr lang="en-US" dirty="0" err="1" smtClean="0"/>
              <a:t>Rodrik</a:t>
            </a:r>
            <a:r>
              <a:rPr lang="en-US" dirty="0" smtClean="0"/>
              <a:t>)</a:t>
            </a:r>
          </a:p>
          <a:p>
            <a:r>
              <a:rPr lang="pt-BR" dirty="0" smtClean="0"/>
              <a:t>Note que esse princípio não tem natureza normativa (ou política) mas sim tem natureza positiva</a:t>
            </a:r>
          </a:p>
          <a:p>
            <a:pPr lvl="1"/>
            <a:r>
              <a:rPr lang="pt-BR" dirty="0" smtClean="0"/>
              <a:t>Isto é, se a Economia como campo do conhecimento conseguisse dirimir dúvidas não haveria debate com relação a esses temas</a:t>
            </a:r>
          </a:p>
          <a:p>
            <a:pPr lvl="1"/>
            <a:r>
              <a:rPr lang="pt-BR" dirty="0" smtClean="0"/>
              <a:t>E, evidentemente, o avanço do conhecimento resolve algumas pendências</a:t>
            </a:r>
          </a:p>
          <a:p>
            <a:r>
              <a:rPr lang="pt-BR" dirty="0" smtClean="0"/>
              <a:t>Vale lembrar que há questões que sempre serão objetos de debate ou discordância pois têm natureza normativa</a:t>
            </a:r>
          </a:p>
          <a:p>
            <a:pPr lvl="1"/>
            <a:r>
              <a:rPr lang="pt-BR" dirty="0" smtClean="0"/>
              <a:t>Por exemplo, a extensão do Estado de bem estar social e dos seguros sociais que, se forem maiores requererão maiores valores para a carga tributária</a:t>
            </a:r>
          </a:p>
          <a:p>
            <a:pPr lvl="2"/>
            <a:r>
              <a:rPr lang="pt-BR" dirty="0" smtClean="0"/>
              <a:t>Modelo anglo saxão ante o modelo europeu continental: a teoria econômica não consegue estabelecer um critério objetivo para ordenar os modelos entre melhor e pior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21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00" b="8415"/>
          <a:stretch/>
        </p:blipFill>
        <p:spPr>
          <a:xfrm>
            <a:off x="12330" y="115751"/>
            <a:ext cx="9144000" cy="94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1160" y="-2072"/>
            <a:ext cx="7937500" cy="1152000"/>
          </a:xfrm>
          <a:prstGeom prst="rect">
            <a:avLst/>
          </a:prstGeom>
          <a:solidFill>
            <a:srgbClr val="1E4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>
                <a:solidFill>
                  <a:schemeClr val="bg1"/>
                </a:solidFill>
              </a:rPr>
              <a:t>2. CASOS EM QUE A INTERVENÇÃO ESTATAL É RECOMENDÁVEL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36183" y="6448808"/>
            <a:ext cx="2133600" cy="365125"/>
          </a:xfrm>
          <a:prstGeom prst="rect">
            <a:avLst/>
          </a:prstGeom>
        </p:spPr>
        <p:txBody>
          <a:bodyPr/>
          <a:lstStyle/>
          <a:p>
            <a:fld id="{AE0F14E3-EE29-194F-94EF-30D7B991E1F3}" type="slidenum">
              <a:rPr lang="en-US" sz="1200" b="1" smtClean="0">
                <a:solidFill>
                  <a:prstClr val="white"/>
                </a:solidFill>
                <a:latin typeface="Arial"/>
              </a:rPr>
              <a:pPr/>
              <a:t>9</a:t>
            </a:fld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1230308" y="13614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230308" y="253825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>
              <a:solidFill>
                <a:prstClr val="white"/>
              </a:solidFill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1230308" y="226529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i="1" dirty="0">
              <a:solidFill>
                <a:prstClr val="white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230308" y="254896"/>
            <a:ext cx="8377715" cy="54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>
              <a:solidFill>
                <a:prstClr val="white"/>
              </a:solidFill>
            </a:endParaRP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82328"/>
            <a:ext cx="8229600" cy="5400600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r>
              <a:rPr lang="pt-BR" sz="3800" dirty="0" smtClean="0"/>
              <a:t>Nesse ponto é útil lembrar que a divergência maior entre os economistas brasileiros é de natureza </a:t>
            </a:r>
            <a:r>
              <a:rPr lang="pt-BR" sz="3800" b="1" dirty="0" smtClean="0"/>
              <a:t>positiva</a:t>
            </a:r>
            <a:r>
              <a:rPr lang="pt-BR" sz="3800" dirty="0" smtClean="0"/>
              <a:t> e não </a:t>
            </a:r>
            <a:r>
              <a:rPr lang="pt-BR" sz="3800" b="1" dirty="0" smtClean="0"/>
              <a:t>normativa</a:t>
            </a:r>
            <a:r>
              <a:rPr lang="pt-BR" sz="3800" dirty="0" smtClean="0"/>
              <a:t>, diferente do que ocorre, por exemplo, nos EUA</a:t>
            </a:r>
          </a:p>
          <a:p>
            <a:r>
              <a:rPr lang="pt-BR" sz="3800" dirty="0" smtClean="0"/>
              <a:t>Temas tais como: papel da indústria no desenvolvimento econômico; a importância da construção de grandes conglomerados nacionais, nossos campeões nacionais; o favorecimento de alguns setores por serem portadores de futuros (política de reserva da informática, por exemplo); etc. representam discordância de natureza </a:t>
            </a:r>
            <a:r>
              <a:rPr lang="pt-BR" sz="3800" b="1" dirty="0" smtClean="0"/>
              <a:t>positiva</a:t>
            </a:r>
            <a:r>
              <a:rPr lang="pt-BR" sz="3800" dirty="0" smtClean="0"/>
              <a:t> e não de natureza </a:t>
            </a:r>
            <a:r>
              <a:rPr lang="pt-BR" sz="3800" b="1" dirty="0" smtClean="0"/>
              <a:t>normativa</a:t>
            </a:r>
          </a:p>
          <a:p>
            <a:r>
              <a:rPr lang="pt-BR" sz="3800" dirty="0" smtClean="0"/>
              <a:t>Do ponto de vista </a:t>
            </a:r>
            <a:r>
              <a:rPr lang="pt-BR" sz="3800" b="1" dirty="0" smtClean="0"/>
              <a:t>normativo</a:t>
            </a:r>
            <a:r>
              <a:rPr lang="pt-BR" sz="3800" dirty="0" smtClean="0"/>
              <a:t> a sociedade tomou a decisão na constituinte de 1988 que ficou referendada no texto constitucional de construir no Brasil um amplo Estado de bem estar social padrão europeu continental</a:t>
            </a:r>
          </a:p>
          <a:p>
            <a:pPr lvl="1"/>
            <a:r>
              <a:rPr lang="pt-BR" sz="3000" dirty="0" smtClean="0"/>
              <a:t>O aumento do gasto social é uma constante de todos os períodos após a estabilização monetária e não é agenda deste ou daquele grupo político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64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Ibr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23507</TotalTime>
  <Words>2422</Words>
  <Application>Microsoft Office PowerPoint</Application>
  <PresentationFormat>Apresentação na tela (4:3)</PresentationFormat>
  <Paragraphs>180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25</vt:i4>
      </vt:variant>
    </vt:vector>
  </HeadingPairs>
  <TitlesOfParts>
    <vt:vector size="37" baseType="lpstr">
      <vt:lpstr>Arial</vt:lpstr>
      <vt:lpstr>Calibri</vt:lpstr>
      <vt:lpstr>Gill Sans</vt:lpstr>
      <vt:lpstr>Wingdings</vt:lpstr>
      <vt:lpstr>1_Tema do Office</vt:lpstr>
      <vt:lpstr>5_Tema do Office</vt:lpstr>
      <vt:lpstr>3_Tema do Office</vt:lpstr>
      <vt:lpstr>2_Tema do Office</vt:lpstr>
      <vt:lpstr>4_Tema do Office</vt:lpstr>
      <vt:lpstr>10_Tema do Office</vt:lpstr>
      <vt:lpstr>6_Tema do Office</vt:lpstr>
      <vt:lpstr>TemaIbre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PAPEL ECONÔMICO DA EDUCAÇÃO Taxa interna de retorno da educação no Brasil</vt:lpstr>
      <vt:lpstr>O PAPEL ECONÔMICO DA EDUCAÇÃO  Diferença de renda per capita explicada pela educação (%)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Carolina Terra</dc:creator>
  <cp:lastModifiedBy>José Alexandre Girao Mota da Silva</cp:lastModifiedBy>
  <cp:revision>1922</cp:revision>
  <cp:lastPrinted>2017-03-13T14:53:08Z</cp:lastPrinted>
  <dcterms:created xsi:type="dcterms:W3CDTF">2012-12-17T13:04:24Z</dcterms:created>
  <dcterms:modified xsi:type="dcterms:W3CDTF">2017-04-19T14:04:40Z</dcterms:modified>
</cp:coreProperties>
</file>