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7"/>
  </p:notesMasterIdLst>
  <p:sldIdLst>
    <p:sldId id="256" r:id="rId2"/>
    <p:sldId id="375" r:id="rId3"/>
    <p:sldId id="2400" r:id="rId4"/>
    <p:sldId id="388" r:id="rId5"/>
    <p:sldId id="2407" r:id="rId6"/>
    <p:sldId id="2409" r:id="rId7"/>
    <p:sldId id="283" r:id="rId8"/>
    <p:sldId id="392" r:id="rId9"/>
    <p:sldId id="2403" r:id="rId10"/>
    <p:sldId id="408" r:id="rId11"/>
    <p:sldId id="2401" r:id="rId12"/>
    <p:sldId id="2402" r:id="rId13"/>
    <p:sldId id="2404" r:id="rId14"/>
    <p:sldId id="2406" r:id="rId15"/>
    <p:sldId id="260" r:id="rId16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730"/>
    <p:restoredTop sz="94648"/>
  </p:normalViewPr>
  <p:slideViewPr>
    <p:cSldViewPr snapToGrid="0" snapToObjects="1">
      <p:cViewPr varScale="1">
        <p:scale>
          <a:sx n="87" d="100"/>
          <a:sy n="87" d="100"/>
        </p:scale>
        <p:origin x="51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B06F03-C811-2B48-95B5-7DA5C5C4201D}" type="datetimeFigureOut">
              <a:rPr lang="pt-BR" smtClean="0"/>
              <a:t>22/10/2019</a:t>
            </a:fld>
            <a:endParaRPr lang="pt-BR" dirty="0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 dirty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pt-BR"/>
              <a:t>Editar estilos de texto Mestre
Segundo nível
Terceiro nível
Quarto nível
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263F55-BBB0-AF4F-8FD9-10E25605D0D9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8409987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263F55-BBB0-AF4F-8FD9-10E25605D0D9}" type="slidenum">
              <a:rPr lang="pt-BR" smtClean="0"/>
              <a:t>9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0012184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58DC03BB-E9AB-164C-BB9F-351054017A9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BEA7684A-D4B1-534D-86AB-27D7B4FB3FA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18CD815A-EA63-7043-A2E4-2FC7D22056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CB8F-304A-574B-B22A-A045F940C2AD}" type="datetimeFigureOut">
              <a:rPr lang="pt-BR" smtClean="0"/>
              <a:t>22/10/2019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A2C87FCB-25B7-CB4F-8E1D-B4E52C4D49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7F91E71A-2AD9-0541-A7A8-C8AC7B4DD9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AEE0C-CB6B-FE46-BAFA-486BA40F3237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937244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659E3548-0FD6-DB4F-9C35-CBC0FAFC44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xmlns="" id="{29E83468-10AA-064C-87E9-46899E37C14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lang="pt-BR"/>
              <a:t>Editar estilos de texto Mestre
Segundo nível
Terceiro nível
Quarto nível
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8F0DDCBF-A062-C14F-AE5E-AA3741484F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CB8F-304A-574B-B22A-A045F940C2AD}" type="datetimeFigureOut">
              <a:rPr lang="pt-BR" smtClean="0"/>
              <a:t>22/10/2019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168614DF-1385-3E41-8E5D-D09A87BF92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00F290D7-C016-3A45-AF63-FD39597B1A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AEE0C-CB6B-FE46-BAFA-486BA40F3237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8109774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xmlns="" id="{A0BF2673-B3DB-F346-8D93-C1ABE953E91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xmlns="" id="{C7301D71-DCC1-5E4F-B487-7F391554CA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r>
              <a:rPr lang="pt-BR"/>
              <a:t>Editar estilos de texto Mestre
Segundo nível
Terceiro nível
Quarto nível
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9E53AC3F-5626-3140-B917-4ABCB581C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CB8F-304A-574B-B22A-A045F940C2AD}" type="datetimeFigureOut">
              <a:rPr lang="pt-BR" smtClean="0"/>
              <a:t>22/10/2019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2CE14601-A72B-294F-A913-B2B8C16EE8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07ABF773-0AA3-0A46-99A7-5507C0CB28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AEE0C-CB6B-FE46-BAFA-486BA40F3237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163641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35B001F2-6633-2E44-8008-90801F5920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C76BE2E9-1564-1140-91DA-CF777D1FB4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/>
              <a:t>Editar estilos de texto Mestre
Segundo nível
Terceiro nível
Quarto nível
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0E5615FE-78F0-5145-B585-269454767B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CB8F-304A-574B-B22A-A045F940C2AD}" type="datetimeFigureOut">
              <a:rPr lang="pt-BR" smtClean="0"/>
              <a:t>22/10/2019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A6DB19AC-79DF-B24C-85AB-92E522DACB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970013CC-F924-E749-A0EF-987FDC4C1A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AEE0C-CB6B-FE46-BAFA-486BA40F3237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116254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1BFED443-2E5E-714A-9400-0CA680515D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9B30DCE6-44D8-8B42-B1A9-B4AD852A56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Editar estilos de texto Mestre
Segundo nível
Terceiro nível
Quarto nível
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26C05700-8E60-8C4A-8D25-91336B4469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CB8F-304A-574B-B22A-A045F940C2AD}" type="datetimeFigureOut">
              <a:rPr lang="pt-BR" smtClean="0"/>
              <a:t>22/10/2019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CD222CF8-B18A-C54F-88AE-8EB9D02171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D8F823AA-FA34-3444-B595-4B5F5910B0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AEE0C-CB6B-FE46-BAFA-486BA40F3237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9392561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33F3C64A-B9C7-A640-B273-5B4D2BE71B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1B55F1AE-FCEB-CA49-A39C-4DA4EE4E941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r>
              <a:rPr lang="pt-BR"/>
              <a:t>Editar estilos de texto Mestre
Segundo nível
Terceiro nível
Quarto nível
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xmlns="" id="{5D3B09BA-5826-E442-8DA5-920726365A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r>
              <a:rPr lang="pt-BR"/>
              <a:t>Editar estilos de texto Mestre
Segundo nível
Terceiro nível
Quarto nível
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xmlns="" id="{5F5E8AD4-AFAE-444D-8A2F-B4BDBCBF48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CB8F-304A-574B-B22A-A045F940C2AD}" type="datetimeFigureOut">
              <a:rPr lang="pt-BR" smtClean="0"/>
              <a:t>22/10/2019</a:t>
            </a:fld>
            <a:endParaRPr lang="pt-BR" dirty="0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D4926459-94B0-C641-AA06-1053128B46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xmlns="" id="{21EC6363-66B4-0D4B-85E9-966A8FCB2A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AEE0C-CB6B-FE46-BAFA-486BA40F3237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1591603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6E12CB62-3221-CD40-A856-71D22A6827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2ACF32DD-6BEE-454F-ACB5-00225522AB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pt-BR"/>
              <a:t>Editar estilos de texto Mestre
Segundo nível
Terceiro nível
Quarto nível
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xmlns="" id="{41319772-3C0B-BF40-A363-16976F155E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r>
              <a:rPr lang="pt-BR"/>
              <a:t>Editar estilos de texto Mestre
Segundo nível
Terceiro nível
Quarto nível
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xmlns="" id="{65E8DFB1-773D-E848-AB02-EAA68201356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pt-BR"/>
              <a:t>Editar estilos de texto Mestre
Segundo nível
Terceiro nível
Quarto nível
Quinto nível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xmlns="" id="{FA87FEDF-BE41-1145-97E2-EBCAA0D812B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r>
              <a:rPr lang="pt-BR"/>
              <a:t>Editar estilos de texto Mestre
Segundo nível
Terceiro nível
Quarto nível
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xmlns="" id="{AC05ED0A-3489-4848-A12B-2778685D3E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CB8F-304A-574B-B22A-A045F940C2AD}" type="datetimeFigureOut">
              <a:rPr lang="pt-BR" smtClean="0"/>
              <a:t>22/10/2019</a:t>
            </a:fld>
            <a:endParaRPr lang="pt-BR" dirty="0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xmlns="" id="{15EEFC33-5252-674D-BA81-27D3CE67E0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xmlns="" id="{23B3A19A-698F-C442-8F37-1FE875DB5A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AEE0C-CB6B-FE46-BAFA-486BA40F3237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4127033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369670CA-AD8F-9645-8F59-979774B088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xmlns="" id="{8FB6D5B6-6E56-894D-BF13-A1C08ACCC4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CB8F-304A-574B-B22A-A045F940C2AD}" type="datetimeFigureOut">
              <a:rPr lang="pt-BR" smtClean="0"/>
              <a:t>22/10/2019</a:t>
            </a:fld>
            <a:endParaRPr lang="pt-BR" dirty="0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xmlns="" id="{F76181DB-1D6A-0848-99D7-B35F9A746A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xmlns="" id="{5066E238-1C56-DE4D-B26E-4532FBEDE2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AEE0C-CB6B-FE46-BAFA-486BA40F3237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711171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xmlns="" id="{3EFE4CC7-FDA5-1B47-A646-EAED9F1CE4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CB8F-304A-574B-B22A-A045F940C2AD}" type="datetimeFigureOut">
              <a:rPr lang="pt-BR" smtClean="0"/>
              <a:t>22/10/2019</a:t>
            </a:fld>
            <a:endParaRPr lang="pt-BR" dirty="0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xmlns="" id="{F5EDFCF6-0040-4844-9D57-7D70D43BF4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xmlns="" id="{3D4FCC2C-3634-4041-AE6A-651E7FB2FD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AEE0C-CB6B-FE46-BAFA-486BA40F3237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2921927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85164E59-4549-684F-9370-A396B435B4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B48928BC-DBAA-EB40-99FB-FA961209B8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lang="pt-BR"/>
              <a:t>Editar estilos de texto Mestre
Segundo nível
Terceiro nível
Quarto nível
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xmlns="" id="{3F0B5A6A-E3F3-8744-A978-B607FB8458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pt-BR"/>
              <a:t>Editar estilos de texto Mestre
Segundo nível
Terceiro nível
Quarto nível
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xmlns="" id="{303095AB-02C4-4244-8AE2-6B9A365D4C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CB8F-304A-574B-B22A-A045F940C2AD}" type="datetimeFigureOut">
              <a:rPr lang="pt-BR" smtClean="0"/>
              <a:t>22/10/2019</a:t>
            </a:fld>
            <a:endParaRPr lang="pt-BR" dirty="0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E55249FA-52CA-694D-9637-F70023A8B8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xmlns="" id="{A5707CD4-C0B0-9842-A132-3A17DB56E1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AEE0C-CB6B-FE46-BAFA-486BA40F3237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492590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12E19046-3D1E-674A-BA5E-845CE7E632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xmlns="" id="{5A174FD2-F238-9147-B729-0785351DC62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xmlns="" id="{83724D9F-0B8F-CA4C-BF01-F9AD0D027AC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pt-BR"/>
              <a:t>Editar estilos de texto Mestre
Segundo nível
Terceiro nível
Quarto nível
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xmlns="" id="{326F1922-CEB1-0C47-A468-6CBAF5646D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97CB8F-304A-574B-B22A-A045F940C2AD}" type="datetimeFigureOut">
              <a:rPr lang="pt-BR" smtClean="0"/>
              <a:t>22/10/2019</a:t>
            </a:fld>
            <a:endParaRPr lang="pt-BR" dirty="0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xmlns="" id="{07E96089-49B9-E742-8025-30953F15CB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xmlns="" id="{08C4038E-EF6C-3F49-9D5E-7FD60EB937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AEE0C-CB6B-FE46-BAFA-486BA40F3237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9770213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xmlns="" id="{6ACE2006-5BA9-874A-935C-B24C3F9643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1F892FAB-7501-2D41-875D-7BF0980551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pt-BR"/>
              <a:t>Editar estilos de texto Mestre
Segundo nível
Terceiro nível
Quarto nível
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xmlns="" id="{276B305D-B217-6E47-B9C6-4579BF5C9F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97CB8F-304A-574B-B22A-A045F940C2AD}" type="datetimeFigureOut">
              <a:rPr lang="pt-BR" smtClean="0"/>
              <a:t>22/10/2019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xmlns="" id="{36F7A1D9-2AB2-DB46-8634-6FE2051B875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xmlns="" id="{4A326A54-25DC-A945-87C6-5F4EB92553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7AEE0C-CB6B-FE46-BAFA-486BA40F3237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8617539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tif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hyperlink" Target="https://www.interfarma.org.br/public/files/biblioteca/doencas-raras--a-urgencia-do-acesso-a-saude-interfarma.pdf" TargetMode="Externa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251525F0-FBE3-F54A-BD95-49085304FF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5885" y="3657600"/>
            <a:ext cx="11561523" cy="1217700"/>
          </a:xfrm>
        </p:spPr>
        <p:txBody>
          <a:bodyPr>
            <a:noAutofit/>
          </a:bodyPr>
          <a:lstStyle/>
          <a:p>
            <a:pPr algn="just"/>
            <a:r>
              <a:rPr lang="pt-BR" sz="3300" b="1" dirty="0">
                <a:latin typeface="+mn-lt"/>
              </a:rPr>
              <a:t/>
            </a:r>
            <a:br>
              <a:rPr lang="pt-BR" sz="3300" b="1" dirty="0">
                <a:latin typeface="+mn-lt"/>
              </a:rPr>
            </a:br>
            <a:r>
              <a:rPr lang="pt-BR" sz="2300" b="1" dirty="0">
                <a:latin typeface="+mn-lt"/>
              </a:rPr>
              <a:t>Discutir a proposta de criação de uma instância de participação e controle social, no âmbito da Política Nacional de Atenção Integral às Pessoas com Doenças Raras, com o objetivo de fiscalizar as ações promovidas pelo Poder Público e promover seu aperfeiçoamento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8A1801E0-970F-0B4C-977F-6C753F67716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761972"/>
            <a:ext cx="9144000" cy="372649"/>
          </a:xfrm>
        </p:spPr>
        <p:txBody>
          <a:bodyPr>
            <a:normAutofit fontScale="92500" lnSpcReduction="10000"/>
          </a:bodyPr>
          <a:lstStyle/>
          <a:p>
            <a:pPr algn="r"/>
            <a:r>
              <a:rPr lang="pt-BR" b="1" dirty="0"/>
              <a:t>Brasília, 22 de Outubro de 2019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xmlns="" id="{5018E755-9C5A-764E-9F95-E10AEC453FD5}"/>
              </a:ext>
            </a:extLst>
          </p:cNvPr>
          <p:cNvSpPr txBox="1"/>
          <p:nvPr/>
        </p:nvSpPr>
        <p:spPr>
          <a:xfrm>
            <a:off x="243301" y="2504302"/>
            <a:ext cx="115615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/>
              <a:t>SUBCOMISSÃO TEMPORÁRIA SOBRE DOENÇAS RARAS - COMISSÃO DE ASSUNTOS SOCIAIS</a:t>
            </a: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xmlns="" id="{3365556D-B39B-4238-A475-FBB1FCA60A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0876" y="65903"/>
            <a:ext cx="4016227" cy="2511899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xmlns="" id="{CE722382-73F3-4F5F-A221-6787B83480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73194" y="182739"/>
            <a:ext cx="2417942" cy="1855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0962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Espaço Reservado para Conteúdo 3">
            <a:extLst>
              <a:ext uri="{FF2B5EF4-FFF2-40B4-BE49-F238E27FC236}">
                <a16:creationId xmlns:a16="http://schemas.microsoft.com/office/drawing/2014/main" xmlns="" id="{6764CA2F-24F8-D34B-9735-859E4287BA3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86" r="5956" b="-1"/>
          <a:stretch/>
        </p:blipFill>
        <p:spPr>
          <a:xfrm>
            <a:off x="162397" y="1754873"/>
            <a:ext cx="4838041" cy="3641558"/>
          </a:xfrm>
          <a:custGeom>
            <a:avLst/>
            <a:gdLst>
              <a:gd name="connsiteX0" fmla="*/ 2306172 w 4838041"/>
              <a:gd name="connsiteY0" fmla="*/ 0 h 5063738"/>
              <a:gd name="connsiteX1" fmla="*/ 4838041 w 4838041"/>
              <a:gd name="connsiteY1" fmla="*/ 2531869 h 5063738"/>
              <a:gd name="connsiteX2" fmla="*/ 2306172 w 4838041"/>
              <a:gd name="connsiteY2" fmla="*/ 5063738 h 5063738"/>
              <a:gd name="connsiteX3" fmla="*/ 79886 w 4838041"/>
              <a:gd name="connsiteY3" fmla="*/ 3738709 h 5063738"/>
              <a:gd name="connsiteX4" fmla="*/ 0 w 4838041"/>
              <a:gd name="connsiteY4" fmla="*/ 3572876 h 5063738"/>
              <a:gd name="connsiteX5" fmla="*/ 0 w 4838041"/>
              <a:gd name="connsiteY5" fmla="*/ 1490863 h 5063738"/>
              <a:gd name="connsiteX6" fmla="*/ 79886 w 4838041"/>
              <a:gd name="connsiteY6" fmla="*/ 1325030 h 5063738"/>
              <a:gd name="connsiteX7" fmla="*/ 2306172 w 4838041"/>
              <a:gd name="connsiteY7" fmla="*/ 0 h 50637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838041" h="5063738">
                <a:moveTo>
                  <a:pt x="2306172" y="0"/>
                </a:moveTo>
                <a:cubicBezTo>
                  <a:pt x="3704485" y="0"/>
                  <a:pt x="4838041" y="1133556"/>
                  <a:pt x="4838041" y="2531869"/>
                </a:cubicBezTo>
                <a:cubicBezTo>
                  <a:pt x="4838041" y="3930182"/>
                  <a:pt x="3704485" y="5063738"/>
                  <a:pt x="2306172" y="5063738"/>
                </a:cubicBezTo>
                <a:cubicBezTo>
                  <a:pt x="1344832" y="5063738"/>
                  <a:pt x="508631" y="4527956"/>
                  <a:pt x="79886" y="3738709"/>
                </a:cubicBezTo>
                <a:lnTo>
                  <a:pt x="0" y="3572876"/>
                </a:lnTo>
                <a:lnTo>
                  <a:pt x="0" y="1490863"/>
                </a:lnTo>
                <a:lnTo>
                  <a:pt x="79886" y="1325030"/>
                </a:lnTo>
                <a:cubicBezTo>
                  <a:pt x="508631" y="535783"/>
                  <a:pt x="1344832" y="0"/>
                  <a:pt x="2306172" y="0"/>
                </a:cubicBezTo>
                <a:close/>
              </a:path>
            </a:pathLst>
          </a:custGeom>
          <a:effectLst>
            <a:softEdge rad="0"/>
          </a:effectLst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xmlns="" id="{4B026138-1127-6C45-8FB7-7F625855560B}"/>
              </a:ext>
            </a:extLst>
          </p:cNvPr>
          <p:cNvSpPr txBox="1"/>
          <p:nvPr/>
        </p:nvSpPr>
        <p:spPr>
          <a:xfrm>
            <a:off x="5000438" y="2104374"/>
            <a:ext cx="6972300" cy="38473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342900" indent="-342900" algn="just">
              <a:lnSpc>
                <a:spcPct val="90000"/>
              </a:lnSpc>
              <a:spcAft>
                <a:spcPts val="600"/>
              </a:spcAft>
              <a:buFont typeface="Wingdings" pitchFamily="2" charset="2"/>
              <a:buChar char="ü"/>
            </a:pPr>
            <a:r>
              <a:rPr lang="pt-BR" sz="2200" b="1" dirty="0">
                <a:solidFill>
                  <a:srgbClr val="000000"/>
                </a:solidFill>
              </a:rPr>
              <a:t>Centros de Referência Doenças Raras:</a:t>
            </a:r>
          </a:p>
          <a:p>
            <a:pPr marL="571500" lvl="1" indent="-342900" algn="just">
              <a:lnSpc>
                <a:spcPct val="90000"/>
              </a:lnSpc>
              <a:spcAft>
                <a:spcPts val="600"/>
              </a:spcAft>
              <a:buFont typeface="Wingdings" pitchFamily="2" charset="2"/>
              <a:buChar char="ü"/>
            </a:pPr>
            <a:r>
              <a:rPr lang="pt-BR" sz="2200" b="1" dirty="0">
                <a:solidFill>
                  <a:srgbClr val="000000"/>
                </a:solidFill>
              </a:rPr>
              <a:t>Ampliar o número</a:t>
            </a:r>
          </a:p>
          <a:p>
            <a:pPr marL="571500" lvl="1" indent="-342900" algn="just">
              <a:lnSpc>
                <a:spcPct val="90000"/>
              </a:lnSpc>
              <a:spcAft>
                <a:spcPts val="600"/>
              </a:spcAft>
              <a:buFont typeface="Wingdings" pitchFamily="2" charset="2"/>
              <a:buChar char="ü"/>
            </a:pPr>
            <a:r>
              <a:rPr lang="pt-BR" sz="2200" b="1" dirty="0">
                <a:solidFill>
                  <a:srgbClr val="000000"/>
                </a:solidFill>
              </a:rPr>
              <a:t>Agilizar o encaminhamento dos novos serviços (SES) e agilizar a avaliação (MS)</a:t>
            </a:r>
          </a:p>
          <a:p>
            <a:pPr marL="571500" lvl="1" indent="-342900" algn="just">
              <a:lnSpc>
                <a:spcPct val="90000"/>
              </a:lnSpc>
              <a:spcAft>
                <a:spcPts val="600"/>
              </a:spcAft>
              <a:buFont typeface="Wingdings" pitchFamily="2" charset="2"/>
              <a:buChar char="ü"/>
            </a:pPr>
            <a:r>
              <a:rPr lang="pt-BR" sz="2200" b="1" dirty="0">
                <a:solidFill>
                  <a:srgbClr val="000000"/>
                </a:solidFill>
              </a:rPr>
              <a:t>Reduzir o tempo entre a publicação da habilitação e o inicio do atendimento</a:t>
            </a:r>
          </a:p>
          <a:p>
            <a:pPr indent="-228600" algn="just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pt-BR" sz="1100" b="1" dirty="0">
              <a:solidFill>
                <a:srgbClr val="000000"/>
              </a:solidFill>
            </a:endParaRPr>
          </a:p>
          <a:p>
            <a:pPr marL="342900" indent="-342900" algn="just">
              <a:lnSpc>
                <a:spcPct val="90000"/>
              </a:lnSpc>
              <a:spcAft>
                <a:spcPts val="600"/>
              </a:spcAft>
              <a:buFont typeface="Wingdings" pitchFamily="2" charset="2"/>
              <a:buChar char="ü"/>
            </a:pPr>
            <a:r>
              <a:rPr lang="pt-BR" sz="2200" b="1" dirty="0">
                <a:solidFill>
                  <a:srgbClr val="000000"/>
                </a:solidFill>
              </a:rPr>
              <a:t>Conhecer e Acompanhar a execução da Política Nacional de Atenção Integral às Pessoas com DR</a:t>
            </a:r>
          </a:p>
          <a:p>
            <a:pPr algn="just">
              <a:lnSpc>
                <a:spcPct val="90000"/>
              </a:lnSpc>
              <a:spcAft>
                <a:spcPts val="600"/>
              </a:spcAft>
            </a:pPr>
            <a:endParaRPr lang="pt-BR" sz="1100" b="1" dirty="0">
              <a:solidFill>
                <a:srgbClr val="000000"/>
              </a:solidFill>
            </a:endParaRPr>
          </a:p>
          <a:p>
            <a:pPr marL="0" lvl="1" algn="just">
              <a:buFont typeface="Wingdings" pitchFamily="2" charset="2"/>
              <a:buChar char="ü"/>
            </a:pPr>
            <a:r>
              <a:rPr lang="pt-BR" sz="2200" b="1" dirty="0"/>
              <a:t>Estimular a participação popular e o controle social  visando à contribuição na elaboração de estratégias e no controle da execução da Política Nacional de Atenção Integral às Pessoas com Doenças Raras</a:t>
            </a:r>
          </a:p>
        </p:txBody>
      </p:sp>
      <p:sp>
        <p:nvSpPr>
          <p:cNvPr id="4" name="Título 5">
            <a:extLst>
              <a:ext uri="{FF2B5EF4-FFF2-40B4-BE49-F238E27FC236}">
                <a16:creationId xmlns:a16="http://schemas.microsoft.com/office/drawing/2014/main" xmlns="" id="{A4D51F84-6565-864C-B73D-A1FF0C147BDB}"/>
              </a:ext>
            </a:extLst>
          </p:cNvPr>
          <p:cNvSpPr txBox="1">
            <a:spLocks/>
          </p:cNvSpPr>
          <p:nvPr/>
        </p:nvSpPr>
        <p:spPr>
          <a:xfrm>
            <a:off x="1817178" y="500146"/>
            <a:ext cx="8728831" cy="596130"/>
          </a:xfrm>
          <a:prstGeom prst="rect">
            <a:avLst/>
          </a:prstGeom>
          <a:noFill/>
          <a:ln w="38100">
            <a:solidFill>
              <a:schemeClr val="accent1">
                <a:lumMod val="75000"/>
              </a:schemeClr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400" b="1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Política Nacional de Atenção Integral às Pessoas com Doenças Raras</a:t>
            </a:r>
            <a:endParaRPr lang="pt-BR" sz="2400" dirty="0">
              <a:solidFill>
                <a:schemeClr val="accent1">
                  <a:lumMod val="75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133261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xmlns="" id="{F7DD44DE-468F-0A47-A59F-D5DBBB53DE7F}"/>
              </a:ext>
            </a:extLst>
          </p:cNvPr>
          <p:cNvSpPr/>
          <p:nvPr/>
        </p:nvSpPr>
        <p:spPr>
          <a:xfrm>
            <a:off x="765086" y="1046410"/>
            <a:ext cx="1068722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400" b="1" dirty="0"/>
              <a:t>Por que defendemos a criação de uma instância de participação e controle social? 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978AA2A3-A5C5-0E48-86C7-8E1EE3A6BA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54617" y="1508075"/>
            <a:ext cx="12926860" cy="6127428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xmlns="" id="{9FEFF71C-15C1-AB4F-A9F6-9727068DA8C6}"/>
              </a:ext>
            </a:extLst>
          </p:cNvPr>
          <p:cNvSpPr txBox="1"/>
          <p:nvPr/>
        </p:nvSpPr>
        <p:spPr>
          <a:xfrm>
            <a:off x="2489207" y="2377969"/>
            <a:ext cx="288618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b="1" dirty="0"/>
              <a:t>Nossa participação na gestão pública é um direito assegurado pela Constituição Federal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xmlns="" id="{B1517AEC-16B7-BE43-A326-E0A4580890DB}"/>
              </a:ext>
            </a:extLst>
          </p:cNvPr>
          <p:cNvSpPr txBox="1"/>
          <p:nvPr/>
        </p:nvSpPr>
        <p:spPr>
          <a:xfrm>
            <a:off x="2818358" y="3836046"/>
            <a:ext cx="29042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/>
              <a:t>Conhecemos as necessidades e realidades  das pessoas com DR</a:t>
            </a: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xmlns="" id="{707EABBB-D53F-B34C-B9F2-7FDD1CC9EE77}"/>
              </a:ext>
            </a:extLst>
          </p:cNvPr>
          <p:cNvSpPr/>
          <p:nvPr/>
        </p:nvSpPr>
        <p:spPr>
          <a:xfrm>
            <a:off x="5772754" y="3960439"/>
            <a:ext cx="359671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1600" b="1" dirty="0"/>
              <a:t>Defendemos os direitos fundamentais e humanos das pessoas com DR</a:t>
            </a: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xmlns="" id="{65D1C225-52E0-D24A-93DF-89895667E66E}"/>
              </a:ext>
            </a:extLst>
          </p:cNvPr>
          <p:cNvSpPr/>
          <p:nvPr/>
        </p:nvSpPr>
        <p:spPr>
          <a:xfrm>
            <a:off x="5910538" y="1801782"/>
            <a:ext cx="281209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1600" b="1" dirty="0"/>
              <a:t>Podemos contribuir na elaboração de estratégias e no controle da execução da PNAI às Pessoas com Doenças Raras</a:t>
            </a:r>
            <a:endParaRPr lang="pt-BR" sz="16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Título 5">
            <a:extLst>
              <a:ext uri="{FF2B5EF4-FFF2-40B4-BE49-F238E27FC236}">
                <a16:creationId xmlns:a16="http://schemas.microsoft.com/office/drawing/2014/main" xmlns="" id="{5BFFDF54-F87B-FA47-B6AE-5621E3DF53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31584" y="286058"/>
            <a:ext cx="8728831" cy="596130"/>
          </a:xfrm>
          <a:noFill/>
          <a:ln w="38100">
            <a:solidFill>
              <a:schemeClr val="accent1">
                <a:lumMod val="75000"/>
              </a:schemeClr>
            </a:solidFill>
          </a:ln>
        </p:spPr>
        <p:txBody>
          <a:bodyPr>
            <a:normAutofit/>
          </a:bodyPr>
          <a:lstStyle/>
          <a:p>
            <a:r>
              <a:rPr lang="pt-BR" sz="2400" b="1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Política Nacional de Atenção Integral às Pessoas com Doenças Raras</a:t>
            </a:r>
            <a:endParaRPr lang="pt-BR" sz="2400" dirty="0">
              <a:solidFill>
                <a:schemeClr val="accent1">
                  <a:lumMod val="75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192757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BCE2E872-314E-4E4F-BA8E-74F4B186BB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7887" y="202287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pt-BR" sz="2600" b="1" dirty="0">
                <a:latin typeface="+mn-lt"/>
              </a:rPr>
              <a:t>Criação de uma instância de participação e controle social, no âmbito da Política Nacional de Atenção Integral às Pessoas com Doenças Raras</a:t>
            </a:r>
            <a:br>
              <a:rPr lang="pt-BR" sz="2600" b="1" dirty="0">
                <a:latin typeface="+mn-lt"/>
              </a:rPr>
            </a:br>
            <a:r>
              <a:rPr lang="pt-BR" sz="2600" b="1" dirty="0">
                <a:latin typeface="+mn-lt"/>
              </a:rPr>
              <a:t/>
            </a:r>
            <a:br>
              <a:rPr lang="pt-BR" sz="2600" b="1" dirty="0">
                <a:latin typeface="+mn-lt"/>
              </a:rPr>
            </a:br>
            <a:r>
              <a:rPr lang="pt-BR" sz="2600" b="1" dirty="0">
                <a:latin typeface="+mn-lt"/>
              </a:rPr>
              <a:t>Proposta da Febrararas</a:t>
            </a:r>
            <a:endParaRPr lang="pt-BR" sz="2600" dirty="0">
              <a:latin typeface="+mn-lt"/>
            </a:endParaRP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E49E0B32-8388-8641-9EF5-A024DB19AD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5049" y="1650261"/>
            <a:ext cx="11124157" cy="4888326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endParaRPr lang="pt-BR" dirty="0"/>
          </a:p>
          <a:p>
            <a:pPr algn="just">
              <a:buFont typeface="Wingdings" pitchFamily="2" charset="2"/>
              <a:buChar char="ü"/>
            </a:pPr>
            <a:r>
              <a:rPr lang="pt-BR" sz="8800" b="1" dirty="0"/>
              <a:t>Criação de uma Comissão no SUS com o objetivo de acompanhar a execução e fiscalizar as ações promovidas pelo Poder Público no âmbito da Política Nacional de Atenção Integral às Pessoas com Doenças Raras, bem como contribuir para seu aperfeiçoamento</a:t>
            </a:r>
          </a:p>
          <a:p>
            <a:pPr algn="just">
              <a:buFont typeface="Wingdings" pitchFamily="2" charset="2"/>
              <a:buChar char="ü"/>
            </a:pPr>
            <a:endParaRPr lang="pt-BR" sz="8800" b="1" dirty="0"/>
          </a:p>
          <a:p>
            <a:pPr algn="just">
              <a:buFont typeface="Wingdings" pitchFamily="2" charset="2"/>
              <a:buChar char="ü"/>
            </a:pPr>
            <a:r>
              <a:rPr lang="pt-BR" sz="8800" b="1" dirty="0"/>
              <a:t>Finalidades da Comissão:</a:t>
            </a:r>
            <a:endParaRPr lang="pt-BR" sz="8800" dirty="0"/>
          </a:p>
          <a:p>
            <a:pPr lvl="1" algn="just">
              <a:buFont typeface="Wingdings" pitchFamily="2" charset="2"/>
              <a:buChar char="ü"/>
            </a:pPr>
            <a:r>
              <a:rPr lang="pt-BR" sz="8800" b="1" dirty="0"/>
              <a:t>Discutir a portaria vigente e identificar os principais gargalos referentes a sua implantação/implementação</a:t>
            </a:r>
          </a:p>
          <a:p>
            <a:pPr lvl="1" algn="just">
              <a:buFont typeface="Wingdings" pitchFamily="2" charset="2"/>
              <a:buChar char="ü"/>
            </a:pPr>
            <a:r>
              <a:rPr lang="pt-BR" sz="8800" b="1" dirty="0"/>
              <a:t>Acompanhar o processo de avaliação de incorporação de tecnologias e de sua disponibilização no SUS visando garantir às pessoas com doenças raras, em tempo oportuno, acesso aos meios diagnósticos e terapêuticos disponíveis conforme suas necessidades</a:t>
            </a:r>
          </a:p>
          <a:p>
            <a:pPr lvl="1" algn="just">
              <a:buFont typeface="Wingdings" pitchFamily="2" charset="2"/>
              <a:buChar char="ü"/>
            </a:pPr>
            <a:r>
              <a:rPr lang="pt-BR" sz="8800" b="1" dirty="0"/>
              <a:t>Acompanhar a execução e fiscalizar as ações promovidas pelo Poder Público no âmbito da Política Nacional de Atenção Integral às Pessoas com Doenças Raras nas três esferas de gestão do SUS (MS, SES e SMS)</a:t>
            </a:r>
          </a:p>
          <a:p>
            <a:pPr lvl="1" algn="just">
              <a:buFont typeface="Wingdings" pitchFamily="2" charset="2"/>
              <a:buChar char="ü"/>
            </a:pPr>
            <a:r>
              <a:rPr lang="pt-BR" sz="8800" b="1" dirty="0"/>
              <a:t>Estimular a participação popular e o controle social visando à contribuição na elaboração de estratégias e no controle da execução da Política Nacional de Atenção Integral às Pessoas com Doenças Raras</a:t>
            </a:r>
          </a:p>
        </p:txBody>
      </p:sp>
    </p:spTree>
    <p:extLst>
      <p:ext uri="{BB962C8B-B14F-4D97-AF65-F5344CB8AC3E}">
        <p14:creationId xmlns:p14="http://schemas.microsoft.com/office/powerpoint/2010/main" val="13048720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BCE2E872-314E-4E4F-BA8E-74F4B186BB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52599"/>
            <a:ext cx="10046918" cy="1325563"/>
          </a:xfrm>
        </p:spPr>
        <p:txBody>
          <a:bodyPr>
            <a:noAutofit/>
          </a:bodyPr>
          <a:lstStyle/>
          <a:p>
            <a:pPr algn="ctr"/>
            <a:r>
              <a:rPr lang="pt-BR" sz="2600" b="1" dirty="0">
                <a:latin typeface="+mn-lt"/>
              </a:rPr>
              <a:t>Criação de uma instância de participação e controle social, no âmbito da Política Nacional de Atenção Integral às Pessoas com Doenças Raras</a:t>
            </a:r>
            <a:br>
              <a:rPr lang="pt-BR" sz="2600" b="1" dirty="0">
                <a:latin typeface="+mn-lt"/>
              </a:rPr>
            </a:br>
            <a:r>
              <a:rPr lang="pt-BR" sz="2600" b="1" dirty="0">
                <a:latin typeface="+mn-lt"/>
              </a:rPr>
              <a:t/>
            </a:r>
            <a:br>
              <a:rPr lang="pt-BR" sz="2600" b="1" dirty="0">
                <a:latin typeface="+mn-lt"/>
              </a:rPr>
            </a:br>
            <a:r>
              <a:rPr lang="pt-BR" sz="2600" b="1" dirty="0">
                <a:latin typeface="+mn-lt"/>
              </a:rPr>
              <a:t>Proposta da Febrararas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E49E0B32-8388-8641-9EF5-A024DB19AD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969674"/>
            <a:ext cx="11124157" cy="488832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pt-BR" sz="2400" b="1" dirty="0"/>
              <a:t>Composição da Comissão:</a:t>
            </a:r>
          </a:p>
          <a:p>
            <a:pPr lvl="1">
              <a:buFont typeface="Wingdings" pitchFamily="2" charset="2"/>
              <a:buChar char="ü"/>
            </a:pPr>
            <a:r>
              <a:rPr lang="pt-BR" sz="2200" b="1" dirty="0"/>
              <a:t>Febrararas (3 representantes)</a:t>
            </a:r>
          </a:p>
          <a:p>
            <a:pPr lvl="1">
              <a:buFont typeface="Wingdings" pitchFamily="2" charset="2"/>
              <a:buChar char="ü"/>
            </a:pPr>
            <a:r>
              <a:rPr lang="pt-BR" sz="2200" b="1" dirty="0"/>
              <a:t>Associação de pacientes não participantes da Febrararas (1 representante)</a:t>
            </a:r>
          </a:p>
          <a:p>
            <a:pPr lvl="1">
              <a:buFont typeface="Wingdings" pitchFamily="2" charset="2"/>
              <a:buChar char="ü"/>
            </a:pPr>
            <a:r>
              <a:rPr lang="pt-BR" sz="2200" b="1" dirty="0"/>
              <a:t>Gestores do SUS (3 representantes – MS, Conass e Conasems)</a:t>
            </a:r>
          </a:p>
          <a:p>
            <a:pPr lvl="1">
              <a:buFont typeface="Wingdings" pitchFamily="2" charset="2"/>
              <a:buChar char="ü"/>
            </a:pPr>
            <a:r>
              <a:rPr lang="pt-BR" sz="2200" b="1" dirty="0"/>
              <a:t>Anvisa</a:t>
            </a:r>
          </a:p>
          <a:p>
            <a:pPr lvl="1">
              <a:buFont typeface="Wingdings" pitchFamily="2" charset="2"/>
              <a:buChar char="ü"/>
            </a:pPr>
            <a:r>
              <a:rPr lang="pt-BR" sz="2200" b="1" dirty="0"/>
              <a:t>ANS</a:t>
            </a:r>
          </a:p>
          <a:p>
            <a:pPr lvl="1">
              <a:buFont typeface="Wingdings" pitchFamily="2" charset="2"/>
              <a:buChar char="ü"/>
            </a:pPr>
            <a:r>
              <a:rPr lang="pt-BR" sz="2200" b="1" dirty="0"/>
              <a:t>CFM</a:t>
            </a:r>
          </a:p>
          <a:p>
            <a:pPr lvl="1">
              <a:buFont typeface="Wingdings" pitchFamily="2" charset="2"/>
              <a:buChar char="ü"/>
            </a:pPr>
            <a:r>
              <a:rPr lang="pt-BR" sz="2200" b="1" dirty="0"/>
              <a:t>Sociedade Brasileira de Genética Médica</a:t>
            </a:r>
          </a:p>
          <a:p>
            <a:pPr lvl="1">
              <a:buFont typeface="Wingdings" pitchFamily="2" charset="2"/>
              <a:buChar char="ü"/>
            </a:pPr>
            <a:r>
              <a:rPr lang="pt-BR" sz="2200" b="1" dirty="0"/>
              <a:t>CONEP</a:t>
            </a:r>
          </a:p>
          <a:p>
            <a:pPr lvl="1">
              <a:buFont typeface="Wingdings" pitchFamily="2" charset="2"/>
              <a:buChar char="ü"/>
            </a:pPr>
            <a:r>
              <a:rPr lang="pt-BR" sz="2200" b="1" dirty="0"/>
              <a:t>Poder Legislativo</a:t>
            </a:r>
          </a:p>
          <a:p>
            <a:pPr lvl="1">
              <a:buFont typeface="Wingdings" pitchFamily="2" charset="2"/>
              <a:buChar char="ü"/>
            </a:pPr>
            <a:r>
              <a:rPr lang="pt-BR" sz="2200" b="1" dirty="0"/>
              <a:t>Poder Judiciário</a:t>
            </a:r>
          </a:p>
          <a:p>
            <a:pPr lvl="1">
              <a:buFont typeface="Wingdings" pitchFamily="2" charset="2"/>
              <a:buChar char="ü"/>
            </a:pPr>
            <a:r>
              <a:rPr lang="pt-BR" sz="2200" b="1" dirty="0"/>
              <a:t>Interfarma</a:t>
            </a:r>
          </a:p>
        </p:txBody>
      </p:sp>
    </p:spTree>
    <p:extLst>
      <p:ext uri="{BB962C8B-B14F-4D97-AF65-F5344CB8AC3E}">
        <p14:creationId xmlns:p14="http://schemas.microsoft.com/office/powerpoint/2010/main" val="162868845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BCE2E872-314E-4E4F-BA8E-74F4B186BB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52599"/>
            <a:ext cx="10046918" cy="1325563"/>
          </a:xfrm>
        </p:spPr>
        <p:txBody>
          <a:bodyPr>
            <a:noAutofit/>
          </a:bodyPr>
          <a:lstStyle/>
          <a:p>
            <a:pPr algn="ctr"/>
            <a:r>
              <a:rPr lang="pt-BR" sz="2600" b="1" dirty="0">
                <a:latin typeface="+mn-lt"/>
              </a:rPr>
              <a:t>Criação de uma instância de participação e controle social, no âmbito da Política Nacional de Atenção Integral às Pessoas com Doenças Raras</a:t>
            </a:r>
            <a:br>
              <a:rPr lang="pt-BR" sz="2600" b="1" dirty="0">
                <a:latin typeface="+mn-lt"/>
              </a:rPr>
            </a:br>
            <a:r>
              <a:rPr lang="pt-BR" sz="2600" b="1" dirty="0">
                <a:latin typeface="+mn-lt"/>
              </a:rPr>
              <a:t/>
            </a:r>
            <a:br>
              <a:rPr lang="pt-BR" sz="2600" b="1" dirty="0">
                <a:latin typeface="+mn-lt"/>
              </a:rPr>
            </a:br>
            <a:r>
              <a:rPr lang="pt-BR" sz="2600" b="1" dirty="0">
                <a:latin typeface="+mn-lt"/>
              </a:rPr>
              <a:t>Proposta da Febrararas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E49E0B32-8388-8641-9EF5-A024DB19AD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69674"/>
            <a:ext cx="10735850" cy="4888326"/>
          </a:xfrm>
        </p:spPr>
        <p:txBody>
          <a:bodyPr>
            <a:noAutofit/>
          </a:bodyPr>
          <a:lstStyle/>
          <a:p>
            <a:pPr algn="just">
              <a:buFont typeface="Wingdings" pitchFamily="2" charset="2"/>
              <a:buChar char="ü"/>
            </a:pPr>
            <a:r>
              <a:rPr lang="pt-BR" sz="2200" b="1" dirty="0"/>
              <a:t> A coordenação da Comissão será realizada de forma compartilhada entre o Ministério da Saúde e Febrararas </a:t>
            </a:r>
          </a:p>
          <a:p>
            <a:pPr algn="just">
              <a:buFont typeface="Wingdings" pitchFamily="2" charset="2"/>
              <a:buChar char="ü"/>
            </a:pPr>
            <a:endParaRPr lang="pt-BR" sz="500" b="1" dirty="0"/>
          </a:p>
          <a:p>
            <a:pPr algn="just">
              <a:buFont typeface="Wingdings" pitchFamily="2" charset="2"/>
              <a:buChar char="ü"/>
            </a:pPr>
            <a:r>
              <a:rPr lang="pt-BR" sz="2200" b="1" dirty="0"/>
              <a:t> A Coordenação da Comissão poderá convidar representantes de outros órgãos e entidades, públicas e privadas, além de pesquisadores e especialistas, quando necessário para o cumprimento das finalidades desta Comissão, assegurado o interesse público</a:t>
            </a:r>
          </a:p>
          <a:p>
            <a:pPr algn="just">
              <a:buFont typeface="Wingdings" pitchFamily="2" charset="2"/>
              <a:buChar char="ü"/>
            </a:pPr>
            <a:endParaRPr lang="pt-BR" sz="500" b="1" dirty="0"/>
          </a:p>
          <a:p>
            <a:pPr algn="just">
              <a:buFont typeface="Wingdings" pitchFamily="2" charset="2"/>
              <a:buChar char="ü"/>
            </a:pPr>
            <a:r>
              <a:rPr lang="pt-BR" sz="2200" b="1" dirty="0"/>
              <a:t>O Ministério da Saúde fornecerá o apoio administrativo necessário ao desenvolvimento dos trabalhos e a convocação das reuniões, elaboração de atas e encaminhamento dos documentos produzidos </a:t>
            </a:r>
          </a:p>
          <a:p>
            <a:pPr algn="just">
              <a:buFont typeface="Wingdings" pitchFamily="2" charset="2"/>
              <a:buChar char="ü"/>
            </a:pPr>
            <a:endParaRPr lang="pt-BR" sz="500" b="1" dirty="0"/>
          </a:p>
          <a:p>
            <a:pPr algn="just">
              <a:buFont typeface="Wingdings" pitchFamily="2" charset="2"/>
              <a:buChar char="ü"/>
            </a:pPr>
            <a:r>
              <a:rPr lang="pt-BR" sz="2200" b="1" dirty="0"/>
              <a:t> A Comissão terá prazo de duração indeterminado</a:t>
            </a:r>
          </a:p>
          <a:p>
            <a:pPr algn="just">
              <a:buFont typeface="Wingdings" pitchFamily="2" charset="2"/>
              <a:buChar char="ü"/>
            </a:pPr>
            <a:endParaRPr lang="pt-BR" sz="500" b="1" dirty="0"/>
          </a:p>
          <a:p>
            <a:pPr algn="just">
              <a:buFont typeface="Wingdings" pitchFamily="2" charset="2"/>
              <a:buChar char="ü"/>
            </a:pPr>
            <a:r>
              <a:rPr lang="pt-BR" sz="2200" b="1" dirty="0"/>
              <a:t> As funções dos membros do Grupo de Trabalho não serão remuneradas e seu exercício será considerado de relevante interesse público</a:t>
            </a:r>
          </a:p>
          <a:p>
            <a:pPr algn="just">
              <a:buFont typeface="Wingdings" pitchFamily="2" charset="2"/>
              <a:buChar char="ü"/>
            </a:pPr>
            <a:endParaRPr lang="pt-BR" sz="2200" b="1" dirty="0"/>
          </a:p>
          <a:p>
            <a:pPr algn="just">
              <a:buFont typeface="Wingdings" pitchFamily="2" charset="2"/>
              <a:buChar char="ü"/>
            </a:pPr>
            <a:endParaRPr lang="pt-BR" sz="2200" b="1" dirty="0"/>
          </a:p>
          <a:p>
            <a:pPr marL="0" indent="0">
              <a:buNone/>
            </a:pPr>
            <a:endParaRPr lang="pt-BR" sz="2400" b="1" dirty="0"/>
          </a:p>
          <a:p>
            <a:pPr marL="0" indent="0">
              <a:buNone/>
            </a:pPr>
            <a:endParaRPr lang="pt-BR" sz="2400" b="1" dirty="0"/>
          </a:p>
        </p:txBody>
      </p:sp>
    </p:spTree>
    <p:extLst>
      <p:ext uri="{BB962C8B-B14F-4D97-AF65-F5344CB8AC3E}">
        <p14:creationId xmlns:p14="http://schemas.microsoft.com/office/powerpoint/2010/main" val="27849639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xmlns="" id="{3F688249-B75C-0E41-91A0-35DEC5F4227F}"/>
              </a:ext>
            </a:extLst>
          </p:cNvPr>
          <p:cNvSpPr txBox="1"/>
          <p:nvPr/>
        </p:nvSpPr>
        <p:spPr>
          <a:xfrm>
            <a:off x="5973846" y="2587626"/>
            <a:ext cx="6218154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ct val="0"/>
              </a:spcBef>
            </a:pPr>
            <a:r>
              <a:rPr lang="pt-BR" altLang="pt-BR" sz="2400" b="1" dirty="0">
                <a:ea typeface="Tahoma" charset="0"/>
                <a:cs typeface="Tahoma" charset="0"/>
              </a:rPr>
              <a:t>“</a:t>
            </a:r>
            <a:r>
              <a:rPr lang="pt-BR" sz="2400" b="1" dirty="0">
                <a:solidFill>
                  <a:sysClr val="windowText" lastClr="000000"/>
                </a:solidFill>
                <a:ea typeface="Tahoma" charset="0"/>
                <a:cs typeface="Tahoma" charset="0"/>
              </a:rPr>
              <a:t>Unir-se é um bom começo,</a:t>
            </a:r>
          </a:p>
          <a:p>
            <a:pPr algn="just">
              <a:spcBef>
                <a:spcPct val="0"/>
              </a:spcBef>
            </a:pPr>
            <a:endParaRPr lang="pt-BR" sz="1100" b="1" dirty="0">
              <a:solidFill>
                <a:sysClr val="windowText" lastClr="000000"/>
              </a:solidFill>
              <a:ea typeface="Tahoma" charset="0"/>
              <a:cs typeface="Tahoma" charset="0"/>
            </a:endParaRPr>
          </a:p>
          <a:p>
            <a:pPr algn="just">
              <a:spcBef>
                <a:spcPct val="0"/>
              </a:spcBef>
            </a:pPr>
            <a:r>
              <a:rPr lang="pt-BR" sz="2400" b="1" dirty="0">
                <a:solidFill>
                  <a:sysClr val="windowText" lastClr="000000"/>
                </a:solidFill>
                <a:ea typeface="Tahoma" charset="0"/>
                <a:cs typeface="Tahoma" charset="0"/>
              </a:rPr>
              <a:t>manter a união é um progresso, e </a:t>
            </a:r>
          </a:p>
          <a:p>
            <a:pPr algn="just">
              <a:spcBef>
                <a:spcPct val="0"/>
              </a:spcBef>
            </a:pPr>
            <a:endParaRPr lang="pt-BR" sz="1100" b="1" dirty="0">
              <a:solidFill>
                <a:sysClr val="windowText" lastClr="000000"/>
              </a:solidFill>
              <a:ea typeface="Tahoma" charset="0"/>
              <a:cs typeface="Tahoma" charset="0"/>
            </a:endParaRPr>
          </a:p>
          <a:p>
            <a:pPr algn="just">
              <a:spcBef>
                <a:spcPct val="0"/>
              </a:spcBef>
            </a:pPr>
            <a:r>
              <a:rPr lang="pt-BR" sz="2400" b="1" dirty="0">
                <a:solidFill>
                  <a:sysClr val="windowText" lastClr="000000"/>
                </a:solidFill>
                <a:ea typeface="Tahoma" charset="0"/>
                <a:cs typeface="Tahoma" charset="0"/>
              </a:rPr>
              <a:t>trabalhar em conjunto é a vitória”</a:t>
            </a:r>
            <a:r>
              <a:rPr lang="pt-BR" altLang="pt-BR" sz="2400" b="1" dirty="0">
                <a:solidFill>
                  <a:sysClr val="windowText" lastClr="000000"/>
                </a:solidFill>
                <a:ea typeface="Tahoma" charset="0"/>
                <a:cs typeface="Tahoma" charset="0"/>
              </a:rPr>
              <a:t> </a:t>
            </a:r>
          </a:p>
          <a:p>
            <a:pPr algn="just">
              <a:spcBef>
                <a:spcPct val="0"/>
              </a:spcBef>
            </a:pPr>
            <a:r>
              <a:rPr lang="pt-BR" altLang="pt-BR" sz="2400" b="1" dirty="0">
                <a:solidFill>
                  <a:sysClr val="windowText" lastClr="000000"/>
                </a:solidFill>
                <a:ea typeface="Tahoma" charset="0"/>
                <a:cs typeface="Tahoma" charset="0"/>
              </a:rPr>
              <a:t>                                                  Henry Ford</a:t>
            </a: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xmlns="" id="{1A6FCEF5-3CD8-A14C-8FCE-3C870C27F9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0074" y="667757"/>
            <a:ext cx="5033772" cy="6081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55634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C:\Users\Eliane\Pictures\imagens\figure_pointing_out_chart_data_500_wht_8005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5469" y="1044632"/>
            <a:ext cx="7077206" cy="61195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xmlns="" id="{8321BEB7-C631-0A47-A525-B688ACCDFF94}"/>
              </a:ext>
            </a:extLst>
          </p:cNvPr>
          <p:cNvSpPr txBox="1"/>
          <p:nvPr/>
        </p:nvSpPr>
        <p:spPr>
          <a:xfrm rot="285417">
            <a:off x="2860080" y="1425514"/>
            <a:ext cx="198496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>
                <a:solidFill>
                  <a:schemeClr val="accent1">
                    <a:lumMod val="75000"/>
                  </a:schemeClr>
                </a:solidFill>
              </a:rPr>
              <a:t>Cenário Atual</a:t>
            </a: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xmlns="" id="{D6C1395B-F8D9-A646-AE92-EC9038F1EDE0}"/>
              </a:ext>
            </a:extLst>
          </p:cNvPr>
          <p:cNvSpPr/>
          <p:nvPr/>
        </p:nvSpPr>
        <p:spPr>
          <a:xfrm>
            <a:off x="7197452" y="1531634"/>
            <a:ext cx="2107436" cy="6001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3300" b="1" dirty="0"/>
              <a:t>Conquistas</a:t>
            </a: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xmlns="" id="{3A34A5A6-E723-394D-9388-710CED794AFD}"/>
              </a:ext>
            </a:extLst>
          </p:cNvPr>
          <p:cNvSpPr/>
          <p:nvPr/>
        </p:nvSpPr>
        <p:spPr>
          <a:xfrm>
            <a:off x="5774499" y="2365493"/>
            <a:ext cx="6417501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itchFamily="2" charset="2"/>
              <a:buChar char="ü"/>
            </a:pPr>
            <a:r>
              <a:rPr lang="pt-BR" sz="2200" b="1" dirty="0"/>
              <a:t>Publicação da Portaria 199/14</a:t>
            </a:r>
          </a:p>
          <a:p>
            <a:pPr marL="342900" indent="-342900">
              <a:buFont typeface="Wingdings" pitchFamily="2" charset="2"/>
              <a:buChar char="ü"/>
            </a:pPr>
            <a:endParaRPr lang="pt-BR" sz="1100" b="1" dirty="0"/>
          </a:p>
          <a:p>
            <a:pPr marL="342900" indent="-342900">
              <a:buFont typeface="Wingdings" pitchFamily="2" charset="2"/>
              <a:buChar char="ü"/>
            </a:pPr>
            <a:r>
              <a:rPr lang="pt-BR" sz="2200" b="1" dirty="0"/>
              <a:t>Incorporação de medicamentos</a:t>
            </a:r>
          </a:p>
          <a:p>
            <a:pPr marL="342900" indent="-342900">
              <a:buFont typeface="Wingdings" pitchFamily="2" charset="2"/>
              <a:buChar char="ü"/>
            </a:pPr>
            <a:endParaRPr lang="pt-BR" sz="1100" b="1" dirty="0"/>
          </a:p>
          <a:p>
            <a:pPr marL="342900" indent="-342900">
              <a:buFont typeface="Wingdings" pitchFamily="2" charset="2"/>
              <a:buChar char="ü"/>
            </a:pPr>
            <a:r>
              <a:rPr lang="pt-BR" sz="2200" b="1" dirty="0"/>
              <a:t>Publicação de novos PCDT</a:t>
            </a:r>
          </a:p>
          <a:p>
            <a:pPr marL="342900" indent="-342900">
              <a:buFont typeface="Wingdings" pitchFamily="2" charset="2"/>
              <a:buChar char="ü"/>
            </a:pPr>
            <a:endParaRPr lang="pt-BR" sz="1100" b="1" dirty="0"/>
          </a:p>
          <a:p>
            <a:pPr marL="342900" indent="-342900">
              <a:buFont typeface="Wingdings" pitchFamily="2" charset="2"/>
              <a:buChar char="ü"/>
            </a:pPr>
            <a:r>
              <a:rPr lang="pt-BR" sz="2200" b="1" dirty="0"/>
              <a:t>Inclusão de procedimentos na tabela - SUS</a:t>
            </a:r>
          </a:p>
          <a:p>
            <a:pPr marL="342900" indent="-342900">
              <a:buFont typeface="Wingdings" pitchFamily="2" charset="2"/>
              <a:buChar char="ü"/>
            </a:pPr>
            <a:endParaRPr lang="pt-BR" sz="1100" b="1" dirty="0"/>
          </a:p>
          <a:p>
            <a:pPr marL="342900" indent="-342900">
              <a:buFont typeface="Wingdings" pitchFamily="2" charset="2"/>
              <a:buChar char="ü"/>
            </a:pPr>
            <a:r>
              <a:rPr lang="pt-BR" sz="2200" b="1" dirty="0"/>
              <a:t>Financiamento:</a:t>
            </a:r>
          </a:p>
          <a:p>
            <a:pPr marL="800100" lvl="1" indent="-342900">
              <a:buFont typeface="Wingdings" pitchFamily="2" charset="2"/>
              <a:buChar char="ü"/>
            </a:pPr>
            <a:r>
              <a:rPr lang="pt-BR" sz="2200" b="1" dirty="0"/>
              <a:t>Equipes profissionais</a:t>
            </a:r>
          </a:p>
          <a:p>
            <a:pPr marL="800100" lvl="1" indent="-342900">
              <a:buFont typeface="Wingdings" pitchFamily="2" charset="2"/>
              <a:buChar char="ü"/>
            </a:pPr>
            <a:r>
              <a:rPr lang="pt-BR" sz="2200" b="1" dirty="0"/>
              <a:t>Procedimentos para Avaliação diagnostica e Aconselhamento genético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xmlns="" id="{C205F075-EA88-F842-9A57-1F685B2C6A42}"/>
              </a:ext>
            </a:extLst>
          </p:cNvPr>
          <p:cNvSpPr txBox="1"/>
          <p:nvPr/>
        </p:nvSpPr>
        <p:spPr>
          <a:xfrm rot="917185">
            <a:off x="3883068" y="4421687"/>
            <a:ext cx="10278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>
                <a:solidFill>
                  <a:schemeClr val="accent1">
                    <a:lumMod val="75000"/>
                  </a:schemeClr>
                </a:solidFill>
              </a:rPr>
              <a:t>21-10-19</a:t>
            </a:r>
            <a:endParaRPr lang="pt-BR" dirty="0"/>
          </a:p>
        </p:txBody>
      </p:sp>
      <p:sp>
        <p:nvSpPr>
          <p:cNvPr id="10" name="Título 5">
            <a:extLst>
              <a:ext uri="{FF2B5EF4-FFF2-40B4-BE49-F238E27FC236}">
                <a16:creationId xmlns:a16="http://schemas.microsoft.com/office/drawing/2014/main" xmlns="" id="{1F610EE6-C46C-9540-8EA2-30875670CC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31652" y="443381"/>
            <a:ext cx="8728831" cy="596130"/>
          </a:xfrm>
          <a:noFill/>
          <a:ln w="38100">
            <a:solidFill>
              <a:schemeClr val="accent1">
                <a:lumMod val="75000"/>
              </a:schemeClr>
            </a:solidFill>
          </a:ln>
        </p:spPr>
        <p:txBody>
          <a:bodyPr>
            <a:normAutofit/>
          </a:bodyPr>
          <a:lstStyle/>
          <a:p>
            <a:r>
              <a:rPr lang="pt-BR" sz="2400" b="1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Política Nacional de Atenção Integral às Pessoas com Doenças Raras</a:t>
            </a:r>
            <a:endParaRPr lang="pt-BR" sz="2400" dirty="0">
              <a:solidFill>
                <a:schemeClr val="accent1">
                  <a:lumMod val="75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2193829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xmlns="" id="{63C35D4B-FE93-AC45-9263-9E917177C9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3825" y="1975938"/>
            <a:ext cx="8772395" cy="3310046"/>
          </a:xfrm>
        </p:spPr>
        <p:txBody>
          <a:bodyPr>
            <a:noAutofit/>
          </a:bodyPr>
          <a:lstStyle/>
          <a:p>
            <a:pPr algn="just">
              <a:spcBef>
                <a:spcPts val="0"/>
              </a:spcBef>
              <a:buFont typeface="Wingdings" pitchFamily="2" charset="2"/>
              <a:buChar char="ü"/>
            </a:pPr>
            <a:r>
              <a:rPr lang="pt-BR" sz="2000" b="1" dirty="0"/>
              <a:t>Agilidade na avaliação para Inclusão de medicamentos e procedimentos</a:t>
            </a:r>
          </a:p>
          <a:p>
            <a:pPr algn="just">
              <a:spcBef>
                <a:spcPts val="0"/>
              </a:spcBef>
              <a:buFont typeface="Wingdings" pitchFamily="2" charset="2"/>
              <a:buChar char="ü"/>
            </a:pPr>
            <a:endParaRPr lang="pt-BR" sz="1100" b="1" dirty="0"/>
          </a:p>
          <a:p>
            <a:pPr algn="just">
              <a:spcBef>
                <a:spcPts val="0"/>
              </a:spcBef>
              <a:buFont typeface="Wingdings" pitchFamily="2" charset="2"/>
              <a:buChar char="ü"/>
            </a:pPr>
            <a:endParaRPr lang="pt-BR" sz="500" b="1" dirty="0"/>
          </a:p>
          <a:p>
            <a:pPr algn="just">
              <a:spcBef>
                <a:spcPts val="0"/>
              </a:spcBef>
              <a:buFont typeface="Wingdings" pitchFamily="2" charset="2"/>
              <a:buChar char="ü"/>
            </a:pPr>
            <a:r>
              <a:rPr lang="pt-BR" sz="2000" b="1" dirty="0"/>
              <a:t>Agilidade na atualização e elaboração de novos PCDT</a:t>
            </a:r>
          </a:p>
          <a:p>
            <a:pPr algn="just">
              <a:spcBef>
                <a:spcPts val="0"/>
              </a:spcBef>
              <a:buFont typeface="Wingdings" pitchFamily="2" charset="2"/>
              <a:buChar char="ü"/>
            </a:pPr>
            <a:endParaRPr lang="pt-BR" sz="1100" b="1" dirty="0"/>
          </a:p>
          <a:p>
            <a:pPr algn="just">
              <a:spcBef>
                <a:spcPts val="0"/>
              </a:spcBef>
              <a:buFont typeface="Wingdings" pitchFamily="2" charset="2"/>
              <a:buChar char="ü"/>
            </a:pPr>
            <a:endParaRPr lang="pt-BR" sz="500" b="1" dirty="0"/>
          </a:p>
          <a:p>
            <a:pPr algn="just">
              <a:spcBef>
                <a:spcPts val="0"/>
              </a:spcBef>
              <a:buFont typeface="Wingdings" pitchFamily="2" charset="2"/>
              <a:buChar char="ü"/>
            </a:pPr>
            <a:r>
              <a:rPr lang="pt-BR" sz="2000" b="1" dirty="0">
                <a:ea typeface="Tahoma" panose="020B0604030504040204" pitchFamily="34" charset="0"/>
                <a:cs typeface="Tahoma" panose="020B0604030504040204" pitchFamily="34" charset="0"/>
              </a:rPr>
              <a:t>Transparência na pactuação entre os gestores do SUS referentes as ações e os serviços necessários para a atenção integral as pessoas com DR</a:t>
            </a:r>
          </a:p>
          <a:p>
            <a:pPr algn="just">
              <a:spcBef>
                <a:spcPts val="0"/>
              </a:spcBef>
              <a:buFont typeface="Wingdings" pitchFamily="2" charset="2"/>
              <a:buChar char="ü"/>
            </a:pPr>
            <a:endParaRPr lang="pt-BR" sz="1100" b="1" dirty="0"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spcBef>
                <a:spcPts val="0"/>
              </a:spcBef>
              <a:buFont typeface="Wingdings" pitchFamily="2" charset="2"/>
              <a:buChar char="ü"/>
            </a:pPr>
            <a:endParaRPr lang="pt-BR" sz="500" b="1" dirty="0"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spcBef>
                <a:spcPts val="0"/>
              </a:spcBef>
              <a:buFont typeface="Wingdings" pitchFamily="2" charset="2"/>
              <a:buChar char="ü"/>
            </a:pPr>
            <a:r>
              <a:rPr lang="pt-BR" sz="2000" b="1" dirty="0"/>
              <a:t>Apresentação da produção dos atendimentos realizados pelos serviços/centros de referências no sistema de informação do SUS para ressarcimento pelo MS</a:t>
            </a:r>
          </a:p>
          <a:p>
            <a:pPr algn="just">
              <a:spcBef>
                <a:spcPts val="0"/>
              </a:spcBef>
              <a:buFont typeface="Wingdings" pitchFamily="2" charset="2"/>
              <a:buChar char="ü"/>
            </a:pPr>
            <a:endParaRPr lang="pt-BR" sz="1100" b="1" dirty="0"/>
          </a:p>
          <a:p>
            <a:pPr algn="just">
              <a:spcBef>
                <a:spcPts val="0"/>
              </a:spcBef>
              <a:buFont typeface="Wingdings" pitchFamily="2" charset="2"/>
              <a:buChar char="ü"/>
            </a:pPr>
            <a:endParaRPr lang="pt-BR" sz="500" b="1" dirty="0"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>
              <a:spcBef>
                <a:spcPts val="0"/>
              </a:spcBef>
              <a:buFont typeface="Wingdings" pitchFamily="2" charset="2"/>
              <a:buChar char="ü"/>
            </a:pPr>
            <a:r>
              <a:rPr lang="pt-BR" sz="2000" b="1" dirty="0"/>
              <a:t>Agilidade na avaliação e publicação da habilitação dos serviços/centros de referencias habilitados pelo Ministério da Saúde e </a:t>
            </a:r>
          </a:p>
          <a:p>
            <a:pPr algn="just">
              <a:spcBef>
                <a:spcPts val="0"/>
              </a:spcBef>
              <a:buFont typeface="Wingdings" pitchFamily="2" charset="2"/>
              <a:buChar char="ü"/>
            </a:pPr>
            <a:endParaRPr lang="pt-BR" sz="1100" b="1" dirty="0"/>
          </a:p>
          <a:p>
            <a:pPr algn="just">
              <a:spcBef>
                <a:spcPts val="0"/>
              </a:spcBef>
              <a:buFont typeface="Wingdings" pitchFamily="2" charset="2"/>
              <a:buChar char="ü"/>
            </a:pPr>
            <a:r>
              <a:rPr lang="pt-BR" sz="2000" b="1" dirty="0"/>
              <a:t>Ampliação do número de serviços/centros de referencias habilitados pelo MS =&gt; Desde a Publicação da Portaria 199 em 30/01/14 até Outubro/19 só foram habilitados 9 serviços </a:t>
            </a:r>
          </a:p>
        </p:txBody>
      </p:sp>
      <p:pic>
        <p:nvPicPr>
          <p:cNvPr id="4" name="Espaço Reservado para Conteúdo 3">
            <a:extLst>
              <a:ext uri="{FF2B5EF4-FFF2-40B4-BE49-F238E27FC236}">
                <a16:creationId xmlns:a16="http://schemas.microsoft.com/office/drawing/2014/main" xmlns="" id="{78A41099-FEF5-7D43-A491-7A6EA1BEC37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02" r="1" b="4302"/>
          <a:stretch/>
        </p:blipFill>
        <p:spPr>
          <a:xfrm>
            <a:off x="87682" y="1975938"/>
            <a:ext cx="2956143" cy="3056926"/>
          </a:xfrm>
          <a:prstGeom prst="rect">
            <a:avLst/>
          </a:prstGeom>
        </p:spPr>
      </p:pic>
      <p:sp>
        <p:nvSpPr>
          <p:cNvPr id="8" name="Título 5">
            <a:extLst>
              <a:ext uri="{FF2B5EF4-FFF2-40B4-BE49-F238E27FC236}">
                <a16:creationId xmlns:a16="http://schemas.microsoft.com/office/drawing/2014/main" xmlns="" id="{0EB62B8E-A59E-5448-9B0F-2BF491CC8AE9}"/>
              </a:ext>
            </a:extLst>
          </p:cNvPr>
          <p:cNvSpPr txBox="1">
            <a:spLocks/>
          </p:cNvSpPr>
          <p:nvPr/>
        </p:nvSpPr>
        <p:spPr>
          <a:xfrm>
            <a:off x="2770063" y="752978"/>
            <a:ext cx="8728831" cy="596130"/>
          </a:xfrm>
          <a:prstGeom prst="rect">
            <a:avLst/>
          </a:prstGeom>
          <a:noFill/>
          <a:ln w="38100">
            <a:solidFill>
              <a:schemeClr val="accent1">
                <a:lumMod val="75000"/>
              </a:schemeClr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400" b="1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Política Nacional de Atenção Integral às Pessoas com Doenças Raras</a:t>
            </a:r>
            <a:endParaRPr lang="pt-BR" sz="2400" dirty="0">
              <a:solidFill>
                <a:schemeClr val="accent1">
                  <a:lumMod val="75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5084644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xmlns="" id="{D084736E-C406-8E41-9D52-9A058033C0FF}"/>
              </a:ext>
            </a:extLst>
          </p:cNvPr>
          <p:cNvSpPr txBox="1"/>
          <p:nvPr/>
        </p:nvSpPr>
        <p:spPr>
          <a:xfrm>
            <a:off x="9965417" y="6591269"/>
            <a:ext cx="194873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b="1" dirty="0"/>
              <a:t>Fonte: DATASUS – 20-10-19 </a:t>
            </a:r>
          </a:p>
        </p:txBody>
      </p:sp>
      <p:graphicFrame>
        <p:nvGraphicFramePr>
          <p:cNvPr id="9" name="Espaço Reservado para Conteúdo 3">
            <a:extLst>
              <a:ext uri="{FF2B5EF4-FFF2-40B4-BE49-F238E27FC236}">
                <a16:creationId xmlns:a16="http://schemas.microsoft.com/office/drawing/2014/main" xmlns="" id="{E5DEA131-0538-A545-80AC-FC541565AAB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74771063"/>
              </p:ext>
            </p:extLst>
          </p:nvPr>
        </p:nvGraphicFramePr>
        <p:xfrm>
          <a:off x="1451765" y="2121025"/>
          <a:ext cx="9783466" cy="4353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6897">
                  <a:extLst>
                    <a:ext uri="{9D8B030D-6E8A-4147-A177-3AD203B41FA5}">
                      <a16:colId xmlns:a16="http://schemas.microsoft.com/office/drawing/2014/main" xmlns="" val="323261313"/>
                    </a:ext>
                  </a:extLst>
                </a:gridCol>
                <a:gridCol w="4058433">
                  <a:extLst>
                    <a:ext uri="{9D8B030D-6E8A-4147-A177-3AD203B41FA5}">
                      <a16:colId xmlns:a16="http://schemas.microsoft.com/office/drawing/2014/main" xmlns="" val="3853308917"/>
                    </a:ext>
                  </a:extLst>
                </a:gridCol>
                <a:gridCol w="2091847">
                  <a:extLst>
                    <a:ext uri="{9D8B030D-6E8A-4147-A177-3AD203B41FA5}">
                      <a16:colId xmlns:a16="http://schemas.microsoft.com/office/drawing/2014/main" xmlns="" val="1278714424"/>
                    </a:ext>
                  </a:extLst>
                </a:gridCol>
                <a:gridCol w="3106289">
                  <a:extLst>
                    <a:ext uri="{9D8B030D-6E8A-4147-A177-3AD203B41FA5}">
                      <a16:colId xmlns:a16="http://schemas.microsoft.com/office/drawing/2014/main" xmlns="" val="2670881837"/>
                    </a:ext>
                  </a:extLst>
                </a:gridCol>
              </a:tblGrid>
              <a:tr h="242263">
                <a:tc>
                  <a:txBody>
                    <a:bodyPr/>
                    <a:lstStyle/>
                    <a:p>
                      <a:pPr algn="ctr"/>
                      <a:endParaRPr lang="pt-B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/>
                        <a:t>Serviço de Referência – Doenças Raras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/>
                        <a:t>Publicação da Portaria de Habilitação pelo MS</a:t>
                      </a:r>
                      <a:endParaRPr lang="pt-B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b="1" dirty="0"/>
                        <a:t>Inicio da apresentação dos atendimentos no DATASUS</a:t>
                      </a:r>
                      <a:endParaRPr lang="pt-BR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31742320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1" dirty="0">
                          <a:latin typeface="+mn-lt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1" dirty="0">
                          <a:latin typeface="+mn-lt"/>
                        </a:rPr>
                        <a:t>APAE de Anápolis/GO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pt-BR" sz="1600" b="1" dirty="0">
                          <a:latin typeface="+mn-lt"/>
                        </a:rPr>
                        <a:t>Outubro/16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pt-BR" sz="1600" b="1" dirty="0">
                          <a:latin typeface="+mn-lt"/>
                        </a:rPr>
                        <a:t>Fevereiro/17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5065777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1" dirty="0">
                          <a:latin typeface="+mn-lt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1" dirty="0">
                          <a:latin typeface="+mn-lt"/>
                        </a:rPr>
                        <a:t>Hospital Infantil Pequeno Príncipe/PR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pt-BR" sz="1600" b="1" dirty="0">
                          <a:latin typeface="+mn-lt"/>
                        </a:rPr>
                        <a:t>Outubro/16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pt-BR" sz="1600" b="1" dirty="0">
                          <a:latin typeface="+mn-lt"/>
                        </a:rPr>
                        <a:t>Setembro/17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36629812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pt-BR" sz="1600" b="1" dirty="0">
                          <a:latin typeface="+mn-lt"/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pt-BR" sz="1600" b="1" dirty="0">
                          <a:latin typeface="+mn-lt"/>
                        </a:rPr>
                        <a:t>Hospital de Clinicas de Porto Alegre/RS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pt-BR" sz="1600" b="1" dirty="0">
                          <a:latin typeface="+mn-lt"/>
                        </a:rPr>
                        <a:t>Dezembro/16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pt-BR" sz="1600" b="1" dirty="0">
                          <a:latin typeface="+mn-lt"/>
                        </a:rPr>
                        <a:t>Fevereiro/17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74148946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1" dirty="0">
                          <a:latin typeface="+mn-lt"/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1" u="sng" dirty="0">
                          <a:latin typeface="+mn-lt"/>
                        </a:rPr>
                        <a:t>AACD – Recife/PE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pt-BR" sz="1600" b="1" u="sng" dirty="0">
                          <a:latin typeface="+mn-lt"/>
                        </a:rPr>
                        <a:t>Outubro/16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1" u="sng" dirty="0">
                          <a:latin typeface="+mn-lt"/>
                        </a:rPr>
                        <a:t>Sem informações – Até Agosto/19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662700410"/>
                  </a:ext>
                </a:extLst>
              </a:tr>
              <a:tr h="138188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1" dirty="0">
                          <a:latin typeface="+mn-lt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1" u="sng" dirty="0">
                          <a:latin typeface="+mn-lt"/>
                        </a:rPr>
                        <a:t>Ambulatório de Especialidade da FUABC/SP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pt-BR" sz="1600" b="1" u="sng" dirty="0">
                          <a:latin typeface="+mn-lt"/>
                        </a:rPr>
                        <a:t>Dezembro/16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pt-BR" sz="1600" b="1" u="sng" dirty="0">
                          <a:latin typeface="+mn-lt"/>
                        </a:rPr>
                        <a:t>Junho/17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218300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pt-BR" sz="1600" b="1" dirty="0">
                          <a:latin typeface="+mn-lt"/>
                        </a:rPr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pt-BR" sz="1600" b="1" u="sng" dirty="0">
                          <a:latin typeface="+mn-lt"/>
                        </a:rPr>
                        <a:t>Instituto Fernandes Figueira IFF – FIOCRUZ/RJ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pt-BR" sz="1600" b="1" u="sng" dirty="0">
                          <a:latin typeface="+mn-lt"/>
                        </a:rPr>
                        <a:t>Dezembro/16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pt-BR" sz="1600" b="1" u="sng" dirty="0">
                          <a:latin typeface="+mn-lt"/>
                        </a:rPr>
                        <a:t>Setembro/17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1465340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1" dirty="0">
                          <a:latin typeface="+mn-lt"/>
                        </a:rPr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1" dirty="0">
                          <a:latin typeface="+mn-lt"/>
                        </a:rPr>
                        <a:t>Hospital de Apoio de Brasília – HAB - DF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pt-BR" sz="1600" b="1" dirty="0">
                          <a:latin typeface="+mn-lt"/>
                        </a:rPr>
                        <a:t>Dezembro/16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pt-BR" sz="1600" b="1" dirty="0">
                          <a:latin typeface="+mn-lt"/>
                        </a:rPr>
                        <a:t>Fevereiro/17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90374139"/>
                  </a:ext>
                </a:extLst>
              </a:tr>
              <a:tr h="179679">
                <a:tc>
                  <a:txBody>
                    <a:bodyPr/>
                    <a:lstStyle/>
                    <a:p>
                      <a:pPr algn="just"/>
                      <a:r>
                        <a:rPr lang="pt-BR" sz="1600" b="1" u="none" dirty="0">
                          <a:latin typeface="+mn-lt"/>
                        </a:rPr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pt-BR" sz="1600" b="1" u="sng" dirty="0">
                          <a:latin typeface="+mn-lt"/>
                        </a:rPr>
                        <a:t>APAE – Salvador/BA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pt-BR" sz="1600" b="1" u="sng" dirty="0">
                          <a:latin typeface="+mn-lt"/>
                        </a:rPr>
                        <a:t>Julho/18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pt-BR" sz="1600" b="1" u="sng" dirty="0">
                          <a:latin typeface="+mn-lt"/>
                        </a:rPr>
                        <a:t>Sem informações – Até Agosto/19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3874374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1" u="none" strike="noStrike" dirty="0">
                          <a:effectLst/>
                          <a:latin typeface="+mn-lt"/>
                        </a:rPr>
                        <a:t>Hospital Universitário Professor Edgard Santos/Universidade Federal da Bahia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pt-BR" sz="1600" b="1" u="none" dirty="0">
                          <a:latin typeface="+mn-lt"/>
                        </a:rPr>
                        <a:t>Junho/19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pt-BR" sz="1600" b="1" u="none" dirty="0">
                          <a:latin typeface="+mn-lt"/>
                        </a:rPr>
                        <a:t>Sem informações – Até Agosto/19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xmlns="" val="30366081"/>
                  </a:ext>
                </a:extLst>
              </a:tr>
            </a:tbl>
          </a:graphicData>
        </a:graphic>
      </p:graphicFrame>
      <p:sp>
        <p:nvSpPr>
          <p:cNvPr id="12" name="Retângulo 11">
            <a:extLst>
              <a:ext uri="{FF2B5EF4-FFF2-40B4-BE49-F238E27FC236}">
                <a16:creationId xmlns:a16="http://schemas.microsoft.com/office/drawing/2014/main" xmlns="" id="{BFC29FF5-CDFE-4948-B015-B7112C966FAD}"/>
              </a:ext>
            </a:extLst>
          </p:cNvPr>
          <p:cNvSpPr/>
          <p:nvPr/>
        </p:nvSpPr>
        <p:spPr>
          <a:xfrm>
            <a:off x="3311342" y="1005228"/>
            <a:ext cx="7300291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200" b="1" dirty="0"/>
              <a:t>Tempo de Inicio da Apresentação dos atendimentos realizados pelos serviços/centros de referências no sistema de informação do SUS para ressarcimento pelo MS</a:t>
            </a:r>
          </a:p>
        </p:txBody>
      </p:sp>
      <p:sp>
        <p:nvSpPr>
          <p:cNvPr id="13" name="Título 5">
            <a:extLst>
              <a:ext uri="{FF2B5EF4-FFF2-40B4-BE49-F238E27FC236}">
                <a16:creationId xmlns:a16="http://schemas.microsoft.com/office/drawing/2014/main" xmlns="" id="{C9A12CF1-5686-8F40-97ED-3652AAF1E4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45427" y="288068"/>
            <a:ext cx="8728831" cy="596130"/>
          </a:xfrm>
          <a:noFill/>
          <a:ln w="38100">
            <a:solidFill>
              <a:schemeClr val="accent1">
                <a:lumMod val="75000"/>
              </a:schemeClr>
            </a:solidFill>
          </a:ln>
        </p:spPr>
        <p:txBody>
          <a:bodyPr>
            <a:normAutofit/>
          </a:bodyPr>
          <a:lstStyle/>
          <a:p>
            <a:r>
              <a:rPr lang="pt-BR" sz="2400" b="1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Política Nacional de Atenção Integral às Pessoas com Doenças Raras</a:t>
            </a:r>
            <a:endParaRPr lang="pt-BR" sz="2400" dirty="0">
              <a:solidFill>
                <a:schemeClr val="accent1">
                  <a:lumMod val="75000"/>
                </a:schemeClr>
              </a:solidFill>
              <a:latin typeface="+mn-lt"/>
            </a:endParaRPr>
          </a:p>
        </p:txBody>
      </p:sp>
      <p:pic>
        <p:nvPicPr>
          <p:cNvPr id="14" name="Espaço Reservado para Conteúdo 3">
            <a:extLst>
              <a:ext uri="{FF2B5EF4-FFF2-40B4-BE49-F238E27FC236}">
                <a16:creationId xmlns:a16="http://schemas.microsoft.com/office/drawing/2014/main" xmlns="" id="{ED5EF8BE-C639-CD40-AED1-9EE1DDCAC29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02" r="1" b="4302"/>
          <a:stretch/>
        </p:blipFill>
        <p:spPr>
          <a:xfrm>
            <a:off x="0" y="288068"/>
            <a:ext cx="2956143" cy="1994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59864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5">
            <a:extLst>
              <a:ext uri="{FF2B5EF4-FFF2-40B4-BE49-F238E27FC236}">
                <a16:creationId xmlns:a16="http://schemas.microsoft.com/office/drawing/2014/main" xmlns="" id="{39797717-163B-1B43-B1A9-46164C2445E8}"/>
              </a:ext>
            </a:extLst>
          </p:cNvPr>
          <p:cNvSpPr txBox="1">
            <a:spLocks/>
          </p:cNvSpPr>
          <p:nvPr/>
        </p:nvSpPr>
        <p:spPr>
          <a:xfrm>
            <a:off x="2640784" y="232826"/>
            <a:ext cx="8728831" cy="596130"/>
          </a:xfrm>
          <a:prstGeom prst="rect">
            <a:avLst/>
          </a:prstGeom>
          <a:noFill/>
          <a:ln w="38100">
            <a:solidFill>
              <a:schemeClr val="accent1">
                <a:lumMod val="75000"/>
              </a:schemeClr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400" b="1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Política Nacional de Atenção Integral às Pessoas com Doenças Raras</a:t>
            </a:r>
            <a:endParaRPr lang="pt-BR" sz="2400" dirty="0">
              <a:solidFill>
                <a:schemeClr val="accent1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xmlns="" id="{C45E944F-7580-024C-9375-23B022604997}"/>
              </a:ext>
            </a:extLst>
          </p:cNvPr>
          <p:cNvSpPr txBox="1"/>
          <p:nvPr/>
        </p:nvSpPr>
        <p:spPr>
          <a:xfrm>
            <a:off x="2448995" y="1011383"/>
            <a:ext cx="92817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200" b="1" dirty="0"/>
              <a:t>Quantidade de atendimentos realizados/apresentados pelos serviços/centros de referências no sistema de informação do SUS para ressarcimento pelo MS</a:t>
            </a:r>
          </a:p>
          <a:p>
            <a:pPr algn="just"/>
            <a:endParaRPr lang="pt-BR" sz="400" b="1" dirty="0"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2" name="Espaço Reservado para Conteúdo 11">
            <a:extLst>
              <a:ext uri="{FF2B5EF4-FFF2-40B4-BE49-F238E27FC236}">
                <a16:creationId xmlns:a16="http://schemas.microsoft.com/office/drawing/2014/main" xmlns="" id="{AF0A2738-0ADF-9C4C-AC06-51B0A1E7CC8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928" t="12761" r="2847" b="34518"/>
          <a:stretch/>
        </p:blipFill>
        <p:spPr>
          <a:xfrm>
            <a:off x="552091" y="1856817"/>
            <a:ext cx="10817524" cy="4768270"/>
          </a:xfrm>
        </p:spPr>
      </p:pic>
      <p:sp>
        <p:nvSpPr>
          <p:cNvPr id="13" name="CaixaDeTexto 12">
            <a:extLst>
              <a:ext uri="{FF2B5EF4-FFF2-40B4-BE49-F238E27FC236}">
                <a16:creationId xmlns:a16="http://schemas.microsoft.com/office/drawing/2014/main" xmlns="" id="{BB730E23-A43E-4C4D-A3FF-A1EC989F23EC}"/>
              </a:ext>
            </a:extLst>
          </p:cNvPr>
          <p:cNvSpPr txBox="1"/>
          <p:nvPr/>
        </p:nvSpPr>
        <p:spPr>
          <a:xfrm>
            <a:off x="4918431" y="6307513"/>
            <a:ext cx="88678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b="1" dirty="0">
                <a:solidFill>
                  <a:schemeClr val="bg2">
                    <a:lumMod val="75000"/>
                  </a:schemeClr>
                </a:solidFill>
              </a:rPr>
              <a:t>20/10/19</a:t>
            </a:r>
          </a:p>
        </p:txBody>
      </p:sp>
      <p:pic>
        <p:nvPicPr>
          <p:cNvPr id="6" name="Espaço Reservado para Conteúdo 3">
            <a:extLst>
              <a:ext uri="{FF2B5EF4-FFF2-40B4-BE49-F238E27FC236}">
                <a16:creationId xmlns:a16="http://schemas.microsoft.com/office/drawing/2014/main" xmlns="" id="{AB6C37CC-0BCA-7940-B9ED-5C87FE7F1ED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02" r="1" b="4302"/>
          <a:stretch/>
        </p:blipFill>
        <p:spPr>
          <a:xfrm>
            <a:off x="-228270" y="61695"/>
            <a:ext cx="2764354" cy="1899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15329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5">
            <a:extLst>
              <a:ext uri="{FF2B5EF4-FFF2-40B4-BE49-F238E27FC236}">
                <a16:creationId xmlns:a16="http://schemas.microsoft.com/office/drawing/2014/main" xmlns="" id="{39797717-163B-1B43-B1A9-46164C2445E8}"/>
              </a:ext>
            </a:extLst>
          </p:cNvPr>
          <p:cNvSpPr txBox="1">
            <a:spLocks/>
          </p:cNvSpPr>
          <p:nvPr/>
        </p:nvSpPr>
        <p:spPr>
          <a:xfrm>
            <a:off x="2640784" y="232826"/>
            <a:ext cx="8728831" cy="596130"/>
          </a:xfrm>
          <a:prstGeom prst="rect">
            <a:avLst/>
          </a:prstGeom>
          <a:noFill/>
          <a:ln w="38100">
            <a:solidFill>
              <a:schemeClr val="accent1">
                <a:lumMod val="75000"/>
              </a:schemeClr>
            </a:solidFill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400" b="1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Política Nacional de Atenção Integral às Pessoas com Doenças Raras</a:t>
            </a:r>
            <a:endParaRPr lang="pt-BR" sz="2400" dirty="0">
              <a:solidFill>
                <a:schemeClr val="accent1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xmlns="" id="{C45E944F-7580-024C-9375-23B022604997}"/>
              </a:ext>
            </a:extLst>
          </p:cNvPr>
          <p:cNvSpPr txBox="1"/>
          <p:nvPr/>
        </p:nvSpPr>
        <p:spPr>
          <a:xfrm>
            <a:off x="2406132" y="1011383"/>
            <a:ext cx="96239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200" b="1" dirty="0"/>
              <a:t>Valor aprovado de atendimentos realizados/apresentados pelos serviços/centros de referências no sistema de informação do SUS para ressarcimento pelo MS</a:t>
            </a:r>
          </a:p>
          <a:p>
            <a:pPr algn="just"/>
            <a:endParaRPr lang="pt-BR" sz="400" b="1" dirty="0"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xmlns="" id="{BB730E23-A43E-4C4D-A3FF-A1EC989F23EC}"/>
              </a:ext>
            </a:extLst>
          </p:cNvPr>
          <p:cNvSpPr txBox="1"/>
          <p:nvPr/>
        </p:nvSpPr>
        <p:spPr>
          <a:xfrm>
            <a:off x="4918431" y="6307513"/>
            <a:ext cx="88678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b="1" dirty="0">
                <a:solidFill>
                  <a:schemeClr val="bg2">
                    <a:lumMod val="75000"/>
                  </a:schemeClr>
                </a:solidFill>
              </a:rPr>
              <a:t>20/10/19</a:t>
            </a:r>
          </a:p>
        </p:txBody>
      </p:sp>
      <p:pic>
        <p:nvPicPr>
          <p:cNvPr id="6" name="Espaço Reservado para Conteúdo 3">
            <a:extLst>
              <a:ext uri="{FF2B5EF4-FFF2-40B4-BE49-F238E27FC236}">
                <a16:creationId xmlns:a16="http://schemas.microsoft.com/office/drawing/2014/main" xmlns="" id="{AB6C37CC-0BCA-7940-B9ED-5C87FE7F1ED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02" r="1" b="4302"/>
          <a:stretch/>
        </p:blipFill>
        <p:spPr>
          <a:xfrm>
            <a:off x="-228270" y="116125"/>
            <a:ext cx="2764354" cy="1899376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xmlns="" id="{0FA19336-6A66-D146-9E6F-CDC95C3A3CE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405" t="11928" r="3401" b="34613"/>
          <a:stretch/>
        </p:blipFill>
        <p:spPr>
          <a:xfrm>
            <a:off x="957263" y="1795261"/>
            <a:ext cx="10829925" cy="4820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71061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-214328" y="472610"/>
            <a:ext cx="6372932" cy="1012298"/>
          </a:xfrm>
        </p:spPr>
        <p:txBody>
          <a:bodyPr>
            <a:noAutofit/>
          </a:bodyPr>
          <a:lstStyle/>
          <a:p>
            <a:pPr algn="ctr"/>
            <a:r>
              <a:rPr lang="pt-BR" sz="3300" b="1" dirty="0">
                <a:solidFill>
                  <a:srgbClr val="C00000"/>
                </a:solidFill>
                <a:latin typeface="+mn-lt"/>
              </a:rPr>
              <a:t/>
            </a:r>
            <a:br>
              <a:rPr lang="pt-BR" sz="3300" b="1" dirty="0">
                <a:solidFill>
                  <a:srgbClr val="C00000"/>
                </a:solidFill>
                <a:latin typeface="+mn-lt"/>
              </a:rPr>
            </a:br>
            <a:r>
              <a:rPr lang="pt-BR" sz="23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Serviços Habilitados</a:t>
            </a:r>
            <a:br>
              <a:rPr lang="pt-BR" sz="23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</a:br>
            <a:r>
              <a:rPr lang="pt-BR" sz="23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Atendimentos de Avaliação clinica e Diagnóstico em Doenças Raras e Aconselhamento Genético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0737" y="1753200"/>
            <a:ext cx="5097370" cy="5145884"/>
          </a:xfrm>
          <a:prstGeom prst="rect">
            <a:avLst/>
          </a:prstGeom>
        </p:spPr>
      </p:pic>
      <p:cxnSp>
        <p:nvCxnSpPr>
          <p:cNvPr id="13" name="Conector de Seta Reta 12"/>
          <p:cNvCxnSpPr>
            <a:cxnSpLocks/>
          </p:cNvCxnSpPr>
          <p:nvPr/>
        </p:nvCxnSpPr>
        <p:spPr>
          <a:xfrm>
            <a:off x="4785566" y="4526265"/>
            <a:ext cx="1610643" cy="531367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ector de Seta Reta 13"/>
          <p:cNvCxnSpPr>
            <a:cxnSpLocks/>
          </p:cNvCxnSpPr>
          <p:nvPr/>
        </p:nvCxnSpPr>
        <p:spPr>
          <a:xfrm>
            <a:off x="4710735" y="5519758"/>
            <a:ext cx="1003401" cy="675597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ector de Seta Reta 22"/>
          <p:cNvCxnSpPr>
            <a:cxnSpLocks/>
          </p:cNvCxnSpPr>
          <p:nvPr/>
        </p:nvCxnSpPr>
        <p:spPr>
          <a:xfrm flipH="1">
            <a:off x="2442406" y="4660039"/>
            <a:ext cx="1991724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ector de Seta Reta 23"/>
          <p:cNvCxnSpPr>
            <a:cxnSpLocks/>
          </p:cNvCxnSpPr>
          <p:nvPr/>
        </p:nvCxnSpPr>
        <p:spPr>
          <a:xfrm>
            <a:off x="6332775" y="3631666"/>
            <a:ext cx="940599" cy="2705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CaixaDeTexto 24"/>
          <p:cNvSpPr txBox="1"/>
          <p:nvPr/>
        </p:nvSpPr>
        <p:spPr>
          <a:xfrm>
            <a:off x="6381415" y="4911185"/>
            <a:ext cx="46042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/>
              <a:t>Hospital de Apoio de Brasília – HAB - DF</a:t>
            </a:r>
          </a:p>
        </p:txBody>
      </p:sp>
      <p:cxnSp>
        <p:nvCxnSpPr>
          <p:cNvPr id="26" name="Conector de Seta Reta 25"/>
          <p:cNvCxnSpPr>
            <a:cxnSpLocks/>
          </p:cNvCxnSpPr>
          <p:nvPr/>
        </p:nvCxnSpPr>
        <p:spPr>
          <a:xfrm flipH="1" flipV="1">
            <a:off x="2114134" y="5208674"/>
            <a:ext cx="2130749" cy="539123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CaixaDeTexto 28"/>
          <p:cNvSpPr txBox="1"/>
          <p:nvPr/>
        </p:nvSpPr>
        <p:spPr>
          <a:xfrm flipH="1">
            <a:off x="29579" y="4323457"/>
            <a:ext cx="304060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/>
              <a:t>APAE de Anápolis/GO</a:t>
            </a:r>
          </a:p>
        </p:txBody>
      </p:sp>
      <p:cxnSp>
        <p:nvCxnSpPr>
          <p:cNvPr id="31" name="Conector de Seta Reta 30"/>
          <p:cNvCxnSpPr/>
          <p:nvPr/>
        </p:nvCxnSpPr>
        <p:spPr>
          <a:xfrm>
            <a:off x="5381879" y="5388796"/>
            <a:ext cx="787564" cy="247044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CaixaDeTexto 31"/>
          <p:cNvSpPr txBox="1"/>
          <p:nvPr/>
        </p:nvSpPr>
        <p:spPr>
          <a:xfrm>
            <a:off x="86731" y="4968956"/>
            <a:ext cx="285136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/>
              <a:t>Hospital Infantil Pequeno Príncipe/PR</a:t>
            </a:r>
          </a:p>
        </p:txBody>
      </p:sp>
      <p:sp>
        <p:nvSpPr>
          <p:cNvPr id="33" name="CaixaDeTexto 32"/>
          <p:cNvSpPr txBox="1"/>
          <p:nvPr/>
        </p:nvSpPr>
        <p:spPr>
          <a:xfrm>
            <a:off x="6162568" y="5385601"/>
            <a:ext cx="582693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/>
              <a:t>Instituto Fernandes Figueira IFF – FIOCRUZ/RJ</a:t>
            </a:r>
          </a:p>
        </p:txBody>
      </p:sp>
      <p:sp>
        <p:nvSpPr>
          <p:cNvPr id="39" name="CaixaDeTexto 38"/>
          <p:cNvSpPr txBox="1"/>
          <p:nvPr/>
        </p:nvSpPr>
        <p:spPr>
          <a:xfrm>
            <a:off x="430296" y="5985759"/>
            <a:ext cx="229986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b="1" dirty="0"/>
              <a:t>Hospital de Clinicas </a:t>
            </a:r>
          </a:p>
          <a:p>
            <a:r>
              <a:rPr lang="pt-BR" sz="2000" b="1" dirty="0"/>
              <a:t>de Porto Alegre/RS</a:t>
            </a:r>
          </a:p>
        </p:txBody>
      </p:sp>
      <p:sp>
        <p:nvSpPr>
          <p:cNvPr id="46" name="CaixaDeTexto 45"/>
          <p:cNvSpPr txBox="1"/>
          <p:nvPr/>
        </p:nvSpPr>
        <p:spPr>
          <a:xfrm>
            <a:off x="4748806" y="6195355"/>
            <a:ext cx="482003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b="1" dirty="0"/>
              <a:t>Ambulatório de Especialidade da FUABC/SP</a:t>
            </a:r>
          </a:p>
        </p:txBody>
      </p:sp>
      <p:cxnSp>
        <p:nvCxnSpPr>
          <p:cNvPr id="47" name="Conector de Seta Reta 46"/>
          <p:cNvCxnSpPr>
            <a:cxnSpLocks/>
          </p:cNvCxnSpPr>
          <p:nvPr/>
        </p:nvCxnSpPr>
        <p:spPr>
          <a:xfrm flipH="1">
            <a:off x="2606044" y="6280939"/>
            <a:ext cx="1409808" cy="49525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CaixaDeTexto 52"/>
          <p:cNvSpPr txBox="1"/>
          <p:nvPr/>
        </p:nvSpPr>
        <p:spPr>
          <a:xfrm>
            <a:off x="7273374" y="3439083"/>
            <a:ext cx="204430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/>
              <a:t>AACD – Recife/PE</a:t>
            </a:r>
          </a:p>
        </p:txBody>
      </p:sp>
      <p:sp>
        <p:nvSpPr>
          <p:cNvPr id="5" name="Retângulo 4"/>
          <p:cNvSpPr/>
          <p:nvPr/>
        </p:nvSpPr>
        <p:spPr>
          <a:xfrm>
            <a:off x="9300503" y="6593386"/>
            <a:ext cx="289149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400" b="1" dirty="0"/>
              <a:t>Fonte: CNES/DATASUS – Outubro/19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xmlns="" id="{ECA58197-1059-6740-B8C7-BE64A2A5DDCA}"/>
              </a:ext>
            </a:extLst>
          </p:cNvPr>
          <p:cNvSpPr txBox="1"/>
          <p:nvPr/>
        </p:nvSpPr>
        <p:spPr>
          <a:xfrm>
            <a:off x="6607742" y="4044015"/>
            <a:ext cx="555950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/>
              <a:t>APAE – Salvador/BA</a:t>
            </a:r>
          </a:p>
          <a:p>
            <a:pPr lvl="0" algn="just">
              <a:defRPr/>
            </a:pPr>
            <a:r>
              <a:rPr lang="pt-BR" sz="2000" b="1" dirty="0"/>
              <a:t>Hospital Universitário Professor Edgard Santos</a:t>
            </a:r>
            <a:endParaRPr lang="pt-BR" sz="2000" b="1" dirty="0">
              <a:solidFill>
                <a:srgbClr val="000000"/>
              </a:solidFill>
            </a:endParaRPr>
          </a:p>
        </p:txBody>
      </p:sp>
      <p:cxnSp>
        <p:nvCxnSpPr>
          <p:cNvPr id="22" name="Conector de Seta Reta 21">
            <a:extLst>
              <a:ext uri="{FF2B5EF4-FFF2-40B4-BE49-F238E27FC236}">
                <a16:creationId xmlns:a16="http://schemas.microsoft.com/office/drawing/2014/main" xmlns="" id="{10ADDA90-148F-214D-91F7-390E83A7F5A8}"/>
              </a:ext>
            </a:extLst>
          </p:cNvPr>
          <p:cNvCxnSpPr>
            <a:cxnSpLocks/>
          </p:cNvCxnSpPr>
          <p:nvPr/>
        </p:nvCxnSpPr>
        <p:spPr>
          <a:xfrm>
            <a:off x="5691445" y="4363862"/>
            <a:ext cx="978881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CaixaDeTexto 15">
            <a:extLst>
              <a:ext uri="{FF2B5EF4-FFF2-40B4-BE49-F238E27FC236}">
                <a16:creationId xmlns:a16="http://schemas.microsoft.com/office/drawing/2014/main" xmlns="" id="{39B9DD18-F85D-924F-BAAB-AEEF79AE18BD}"/>
              </a:ext>
            </a:extLst>
          </p:cNvPr>
          <p:cNvSpPr txBox="1"/>
          <p:nvPr/>
        </p:nvSpPr>
        <p:spPr>
          <a:xfrm>
            <a:off x="6041571" y="130685"/>
            <a:ext cx="6054406" cy="2754600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just"/>
            <a:r>
              <a:rPr lang="pt-BR" sz="2200" b="1" dirty="0">
                <a:solidFill>
                  <a:schemeClr val="bg1"/>
                </a:solidFill>
              </a:rPr>
              <a:t>Desde a Publicação da Portaria 199 de Janeiro/2014 Até Outubro/2019</a:t>
            </a:r>
          </a:p>
          <a:p>
            <a:pPr algn="just"/>
            <a:endParaRPr lang="pt-BR" sz="1100" b="1" dirty="0">
              <a:solidFill>
                <a:schemeClr val="bg1"/>
              </a:solidFill>
            </a:endParaRPr>
          </a:p>
          <a:p>
            <a:pPr marL="342900" indent="-342900" algn="just">
              <a:buFont typeface="Wingdings" pitchFamily="2" charset="2"/>
              <a:buChar char="ü"/>
            </a:pPr>
            <a:r>
              <a:rPr lang="pt-BR" sz="2200" b="1" dirty="0">
                <a:solidFill>
                  <a:schemeClr val="bg1"/>
                </a:solidFill>
              </a:rPr>
              <a:t>Somente 8 UF’s contam com Serviços/centros habilitados (Cobertura de 29% )</a:t>
            </a:r>
          </a:p>
          <a:p>
            <a:pPr algn="just"/>
            <a:endParaRPr lang="pt-BR" sz="1100" b="1" dirty="0">
              <a:solidFill>
                <a:schemeClr val="bg1"/>
              </a:solidFill>
            </a:endParaRPr>
          </a:p>
          <a:p>
            <a:pPr marL="342900" indent="-342900" algn="just">
              <a:buFont typeface="Wingdings" pitchFamily="2" charset="2"/>
              <a:buChar char="ü"/>
            </a:pPr>
            <a:r>
              <a:rPr lang="pt-BR" sz="2100" b="1" dirty="0">
                <a:solidFill>
                  <a:schemeClr val="bg1"/>
                </a:solidFill>
              </a:rPr>
              <a:t>Das 8 UF’s que contam com Serviços/centros habilitados somente 6 UF’s apresentam registros de atendimentos para ressarcimento pelo MS</a:t>
            </a:r>
          </a:p>
        </p:txBody>
      </p:sp>
      <p:sp>
        <p:nvSpPr>
          <p:cNvPr id="7" name="Retângulo Arredondado 6">
            <a:extLst>
              <a:ext uri="{FF2B5EF4-FFF2-40B4-BE49-F238E27FC236}">
                <a16:creationId xmlns:a16="http://schemas.microsoft.com/office/drawing/2014/main" xmlns="" id="{4E0A792A-57A4-074E-902A-66E3DD616280}"/>
              </a:ext>
            </a:extLst>
          </p:cNvPr>
          <p:cNvSpPr/>
          <p:nvPr/>
        </p:nvSpPr>
        <p:spPr>
          <a:xfrm>
            <a:off x="6528107" y="3464555"/>
            <a:ext cx="5152263" cy="1317894"/>
          </a:xfrm>
          <a:prstGeom prst="roundRect">
            <a:avLst/>
          </a:prstGeom>
          <a:noFill/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8778750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Espaço Reservado para Conteúdo 8">
            <a:extLst>
              <a:ext uri="{FF2B5EF4-FFF2-40B4-BE49-F238E27FC236}">
                <a16:creationId xmlns:a16="http://schemas.microsoft.com/office/drawing/2014/main" xmlns="" id="{0A8AAA82-086C-4B4B-8245-1E41E0F4FEE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52709" t="12682" r="16452" b="15443"/>
          <a:stretch/>
        </p:blipFill>
        <p:spPr>
          <a:xfrm>
            <a:off x="3192084" y="2066429"/>
            <a:ext cx="4249119" cy="4514572"/>
          </a:xfrm>
          <a:ln>
            <a:solidFill>
              <a:schemeClr val="tx1">
                <a:lumMod val="75000"/>
                <a:lumOff val="25000"/>
              </a:schemeClr>
            </a:solidFill>
          </a:ln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xmlns="" id="{A9EE1F0F-F8A8-FB40-9D0B-3CD8A4D2630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2960" t="12364" r="15678" b="17576"/>
          <a:stretch/>
        </p:blipFill>
        <p:spPr>
          <a:xfrm>
            <a:off x="7507704" y="2890871"/>
            <a:ext cx="4582836" cy="3690130"/>
          </a:xfrm>
          <a:prstGeom prst="rect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xmlns="" id="{363FA31F-C3DC-FD4A-8ECA-8DAD9A3183D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8366" t="19636" r="37818" b="14667"/>
          <a:stretch/>
        </p:blipFill>
        <p:spPr>
          <a:xfrm>
            <a:off x="0" y="2075503"/>
            <a:ext cx="3125583" cy="4505498"/>
          </a:xfrm>
          <a:prstGeom prst="rect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</p:pic>
      <p:sp>
        <p:nvSpPr>
          <p:cNvPr id="14" name="CaixaDeTexto 13">
            <a:extLst>
              <a:ext uri="{FF2B5EF4-FFF2-40B4-BE49-F238E27FC236}">
                <a16:creationId xmlns:a16="http://schemas.microsoft.com/office/drawing/2014/main" xmlns="" id="{49B46A37-6B51-CE4C-B102-10697F889645}"/>
              </a:ext>
            </a:extLst>
          </p:cNvPr>
          <p:cNvSpPr txBox="1"/>
          <p:nvPr/>
        </p:nvSpPr>
        <p:spPr>
          <a:xfrm flipH="1">
            <a:off x="281354" y="6581001"/>
            <a:ext cx="1165273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b="1" dirty="0"/>
              <a:t>Fonte: </a:t>
            </a:r>
            <a:r>
              <a:rPr lang="pt-BR" sz="1200" b="1" dirty="0">
                <a:hlinkClick r:id="rId5"/>
              </a:rPr>
              <a:t>https://www.interfarma.org.br/public/files/biblioteca/doencas-raras--a-urgencia-do-acesso-a-saude-interfarma.pdf</a:t>
            </a:r>
            <a:r>
              <a:rPr lang="pt-BR" sz="1200" dirty="0"/>
              <a:t> </a:t>
            </a:r>
          </a:p>
        </p:txBody>
      </p:sp>
      <p:sp>
        <p:nvSpPr>
          <p:cNvPr id="7" name="Título 5">
            <a:extLst>
              <a:ext uri="{FF2B5EF4-FFF2-40B4-BE49-F238E27FC236}">
                <a16:creationId xmlns:a16="http://schemas.microsoft.com/office/drawing/2014/main" xmlns="" id="{54D1357B-68E1-8448-AA71-5C395DE7F4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70679" y="183948"/>
            <a:ext cx="9463412" cy="449637"/>
          </a:xfrm>
          <a:solidFill>
            <a:srgbClr val="0070C0"/>
          </a:solidFill>
          <a:ln w="38100">
            <a:solidFill>
              <a:schemeClr val="accent1">
                <a:lumMod val="75000"/>
              </a:schemeClr>
            </a:solidFill>
          </a:ln>
        </p:spPr>
        <p:txBody>
          <a:bodyPr>
            <a:normAutofit/>
          </a:bodyPr>
          <a:lstStyle/>
          <a:p>
            <a:r>
              <a:rPr lang="pt-BR" sz="2600" b="1" dirty="0">
                <a:solidFill>
                  <a:schemeClr val="bg1"/>
                </a:solidFill>
                <a:latin typeface="+mn-lt"/>
              </a:rPr>
              <a:t>Política Nacional de Atenção Integral às Pessoas com Doenças Raras</a:t>
            </a:r>
            <a:endParaRPr lang="pt-BR" sz="2600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8" name="Espaço Reservado para Conteúdo 8">
            <a:extLst>
              <a:ext uri="{FF2B5EF4-FFF2-40B4-BE49-F238E27FC236}">
                <a16:creationId xmlns:a16="http://schemas.microsoft.com/office/drawing/2014/main" xmlns="" id="{B612D62E-4B6A-2A43-B8F7-1F45F2958ED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2709" t="12681" r="16452" b="74068"/>
          <a:stretch/>
        </p:blipFill>
        <p:spPr>
          <a:xfrm>
            <a:off x="7507705" y="2066429"/>
            <a:ext cx="4582836" cy="795365"/>
          </a:xfrm>
          <a:prstGeom prst="rect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xmlns="" id="{E64B2492-A7E6-E44A-8667-61535B921CE6}"/>
              </a:ext>
            </a:extLst>
          </p:cNvPr>
          <p:cNvSpPr/>
          <p:nvPr/>
        </p:nvSpPr>
        <p:spPr>
          <a:xfrm>
            <a:off x="3506244" y="799132"/>
            <a:ext cx="821811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400" b="1" dirty="0"/>
              <a:t>Agilidade na avaliação e publicação da habilitação dos serviços /centros de referencias habilitados pelo Ministério da Saúde </a:t>
            </a:r>
            <a:endParaRPr lang="pt-BR" sz="2400" dirty="0"/>
          </a:p>
        </p:txBody>
      </p:sp>
      <p:pic>
        <p:nvPicPr>
          <p:cNvPr id="10" name="Espaço Reservado para Conteúdo 3">
            <a:extLst>
              <a:ext uri="{FF2B5EF4-FFF2-40B4-BE49-F238E27FC236}">
                <a16:creationId xmlns:a16="http://schemas.microsoft.com/office/drawing/2014/main" xmlns="" id="{467F1256-463F-CB42-B6C6-58750529F0EF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02" r="1" b="4302"/>
          <a:stretch/>
        </p:blipFill>
        <p:spPr>
          <a:xfrm>
            <a:off x="-325677" y="343933"/>
            <a:ext cx="2956143" cy="1994785"/>
          </a:xfrm>
          <a:prstGeom prst="rect">
            <a:avLst/>
          </a:prstGeom>
        </p:spPr>
      </p:pic>
      <p:sp>
        <p:nvSpPr>
          <p:cNvPr id="3" name="Retângulo 2">
            <a:extLst>
              <a:ext uri="{FF2B5EF4-FFF2-40B4-BE49-F238E27FC236}">
                <a16:creationId xmlns:a16="http://schemas.microsoft.com/office/drawing/2014/main" xmlns="" id="{1C279949-D5EB-2B41-A326-1A30ED78353B}"/>
              </a:ext>
            </a:extLst>
          </p:cNvPr>
          <p:cNvSpPr/>
          <p:nvPr/>
        </p:nvSpPr>
        <p:spPr>
          <a:xfrm>
            <a:off x="11090" y="6275540"/>
            <a:ext cx="1429404" cy="347065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xmlns="" id="{2ADB458A-F2E1-434A-A594-3C0FA4AD82A8}"/>
              </a:ext>
            </a:extLst>
          </p:cNvPr>
          <p:cNvSpPr/>
          <p:nvPr/>
        </p:nvSpPr>
        <p:spPr>
          <a:xfrm>
            <a:off x="3165292" y="2890871"/>
            <a:ext cx="4342412" cy="160597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xmlns="" id="{5BA44921-060C-3748-A786-91788EA55B7A}"/>
              </a:ext>
            </a:extLst>
          </p:cNvPr>
          <p:cNvSpPr txBox="1"/>
          <p:nvPr/>
        </p:nvSpPr>
        <p:spPr>
          <a:xfrm rot="19344057">
            <a:off x="5098094" y="3436983"/>
            <a:ext cx="1478070" cy="430887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r>
              <a:rPr lang="pt-BR" sz="2200" dirty="0">
                <a:solidFill>
                  <a:schemeClr val="bg1"/>
                </a:solidFill>
              </a:rPr>
              <a:t>Habilitados</a:t>
            </a:r>
          </a:p>
        </p:txBody>
      </p:sp>
    </p:spTree>
    <p:extLst>
      <p:ext uri="{BB962C8B-B14F-4D97-AF65-F5344CB8AC3E}">
        <p14:creationId xmlns:p14="http://schemas.microsoft.com/office/powerpoint/2010/main" val="17741062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Espaço Reservado para Conteúdo 4">
            <a:extLst>
              <a:ext uri="{FF2B5EF4-FFF2-40B4-BE49-F238E27FC236}">
                <a16:creationId xmlns:a16="http://schemas.microsoft.com/office/drawing/2014/main" xmlns="" id="{6DCA1C12-125F-EA43-A474-04753112E5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71291" y="1358977"/>
            <a:ext cx="2896016" cy="3620021"/>
          </a:xfrm>
          <a:prstGeom prst="rect">
            <a:avLst/>
          </a:prstGeom>
        </p:spPr>
      </p:pic>
      <p:sp>
        <p:nvSpPr>
          <p:cNvPr id="10" name="Content Placeholder 9">
            <a:extLst>
              <a:ext uri="{FF2B5EF4-FFF2-40B4-BE49-F238E27FC236}">
                <a16:creationId xmlns:a16="http://schemas.microsoft.com/office/drawing/2014/main" xmlns="" id="{BFA39767-090D-4E86-8666-A97169C7C8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5775" y="459767"/>
            <a:ext cx="6661740" cy="4865350"/>
          </a:xfrm>
        </p:spPr>
        <p:txBody>
          <a:bodyPr anchor="ctr">
            <a:noAutofit/>
          </a:bodyPr>
          <a:lstStyle/>
          <a:p>
            <a:pPr marL="0" indent="0" algn="just">
              <a:buNone/>
            </a:pPr>
            <a:r>
              <a:rPr lang="pt-BR" sz="2200" b="1" dirty="0"/>
              <a:t>Porque o Ministério da Saúde somente paga os Exames para Diagnóstico das DR e o Aconselhamento Genético padronizados no SUS realizados nos Estabelecimentos </a:t>
            </a:r>
            <a:r>
              <a:rPr lang="pt-BR" sz="2200" b="1" u="sng" dirty="0"/>
              <a:t>habilitados como Serviço de Atenção Especializada/Serviços de Referência em DR</a:t>
            </a:r>
            <a:endParaRPr lang="pt-BR" sz="2400" b="1" u="sng" dirty="0"/>
          </a:p>
          <a:p>
            <a:pPr marL="0" indent="0" algn="just">
              <a:buNone/>
            </a:pPr>
            <a:endParaRPr lang="en-US" sz="2000" b="1" dirty="0">
              <a:solidFill>
                <a:srgbClr val="000000"/>
              </a:solidFill>
            </a:endParaRPr>
          </a:p>
          <a:p>
            <a:pPr marL="0" indent="0" algn="just">
              <a:buNone/>
            </a:pPr>
            <a:r>
              <a:rPr lang="pt-BR" sz="2200" b="1" dirty="0">
                <a:solidFill>
                  <a:srgbClr val="000000"/>
                </a:solidFill>
              </a:rPr>
              <a:t>Os serviços que atendem os pacientes do SUS com doenças raras poderão solicitar e realizar exames e Aconselhamentos Genético, porém não irão receber, do Ministério da Saúde, o financiamento correspondente</a:t>
            </a:r>
            <a:endParaRPr lang="pt-BR" sz="2200" b="1" dirty="0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xmlns="" id="{19A375E5-4047-5A4A-9FBD-9EA9D252D85D}"/>
              </a:ext>
            </a:extLst>
          </p:cNvPr>
          <p:cNvSpPr txBox="1"/>
          <p:nvPr/>
        </p:nvSpPr>
        <p:spPr>
          <a:xfrm>
            <a:off x="6869723" y="6225647"/>
            <a:ext cx="44140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/>
              <a:t>Fonte: Art. 35 da Portaria nº</a:t>
            </a:r>
            <a:r>
              <a:rPr lang="pt-BR" b="1" cap="all" dirty="0"/>
              <a:t> 199 -  30/01/14</a:t>
            </a:r>
            <a:endParaRPr lang="pt-BR" b="1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273F652B-B333-0E47-9077-FCAAC00A98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276" y="4572094"/>
            <a:ext cx="4733370" cy="1454051"/>
          </a:xfrm>
        </p:spPr>
        <p:txBody>
          <a:bodyPr>
            <a:normAutofit fontScale="90000"/>
          </a:bodyPr>
          <a:lstStyle/>
          <a:p>
            <a:pPr algn="ctr"/>
            <a:r>
              <a:rPr lang="pt-BR" sz="2600" b="1" dirty="0">
                <a:latin typeface="+mn-lt"/>
              </a:rPr>
              <a:t>Por que é importante para o Serviço de Atenção Especializada/Serviço de Referência – DR ser habilitado pelo Ministério da Saúde?</a:t>
            </a:r>
            <a:endParaRPr lang="pt-BR" sz="2600" b="1" dirty="0">
              <a:solidFill>
                <a:srgbClr val="0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43780806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1113</TotalTime>
  <Words>1184</Words>
  <Application>Microsoft Office PowerPoint</Application>
  <PresentationFormat>Widescreen</PresentationFormat>
  <Paragraphs>164</Paragraphs>
  <Slides>15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15</vt:i4>
      </vt:variant>
    </vt:vector>
  </HeadingPairs>
  <TitlesOfParts>
    <vt:vector size="21" baseType="lpstr">
      <vt:lpstr>Arial</vt:lpstr>
      <vt:lpstr>Calibri</vt:lpstr>
      <vt:lpstr>Calibri Light</vt:lpstr>
      <vt:lpstr>Tahoma</vt:lpstr>
      <vt:lpstr>Wingdings</vt:lpstr>
      <vt:lpstr>Tema do Office</vt:lpstr>
      <vt:lpstr> Discutir a proposta de criação de uma instância de participação e controle social, no âmbito da Política Nacional de Atenção Integral às Pessoas com Doenças Raras, com o objetivo de fiscalizar as ações promovidas pelo Poder Público e promover seu aperfeiçoamento</vt:lpstr>
      <vt:lpstr>Política Nacional de Atenção Integral às Pessoas com Doenças Raras</vt:lpstr>
      <vt:lpstr>Apresentação do PowerPoint</vt:lpstr>
      <vt:lpstr>Política Nacional de Atenção Integral às Pessoas com Doenças Raras</vt:lpstr>
      <vt:lpstr>Apresentação do PowerPoint</vt:lpstr>
      <vt:lpstr>Apresentação do PowerPoint</vt:lpstr>
      <vt:lpstr> Serviços Habilitados Atendimentos de Avaliação clinica e Diagnóstico em Doenças Raras e Aconselhamento Genético</vt:lpstr>
      <vt:lpstr>Política Nacional de Atenção Integral às Pessoas com Doenças Raras</vt:lpstr>
      <vt:lpstr>Por que é importante para o Serviço de Atenção Especializada/Serviço de Referência – DR ser habilitado pelo Ministério da Saúde?</vt:lpstr>
      <vt:lpstr>Apresentação do PowerPoint</vt:lpstr>
      <vt:lpstr>Política Nacional de Atenção Integral às Pessoas com Doenças Raras</vt:lpstr>
      <vt:lpstr>Criação de uma instância de participação e controle social, no âmbito da Política Nacional de Atenção Integral às Pessoas com Doenças Raras  Proposta da Febrararas</vt:lpstr>
      <vt:lpstr>Criação de uma instância de participação e controle social, no âmbito da Política Nacional de Atenção Integral às Pessoas com Doenças Raras  Proposta da Febrararas</vt:lpstr>
      <vt:lpstr>Criação de uma instância de participação e controle social, no âmbito da Política Nacional de Atenção Integral às Pessoas com Doenças Raras  Proposta da Febrararas</vt:lpstr>
      <vt:lpstr>Apresentação do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Eliane Cortez</dc:creator>
  <cp:lastModifiedBy>Ana Carolina Vaz da Silva</cp:lastModifiedBy>
  <cp:revision>65</cp:revision>
  <dcterms:created xsi:type="dcterms:W3CDTF">2019-10-19T14:04:54Z</dcterms:created>
  <dcterms:modified xsi:type="dcterms:W3CDTF">2019-10-22T17:27:22Z</dcterms:modified>
</cp:coreProperties>
</file>