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75" r:id="rId3"/>
    <p:sldId id="2400" r:id="rId4"/>
    <p:sldId id="388" r:id="rId5"/>
    <p:sldId id="2407" r:id="rId6"/>
    <p:sldId id="2409" r:id="rId7"/>
    <p:sldId id="283" r:id="rId8"/>
    <p:sldId id="392" r:id="rId9"/>
    <p:sldId id="2403" r:id="rId10"/>
    <p:sldId id="408" r:id="rId11"/>
    <p:sldId id="2401" r:id="rId12"/>
    <p:sldId id="2402" r:id="rId13"/>
    <p:sldId id="2404" r:id="rId14"/>
    <p:sldId id="2406" r:id="rId15"/>
    <p:sldId id="26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0"/>
    <p:restoredTop sz="94648"/>
  </p:normalViewPr>
  <p:slideViewPr>
    <p:cSldViewPr snapToGrid="0" snapToObjects="1">
      <p:cViewPr varScale="1">
        <p:scale>
          <a:sx n="87" d="100"/>
          <a:sy n="87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F03-C811-2B48-95B5-7DA5C5C4201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3F55-BBB0-AF4F-8FD9-10E25605D0D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99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3F55-BBB0-AF4F-8FD9-10E25605D0D9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121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DC03BB-E9AB-164C-BB9F-351054017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EA7684A-D4B1-534D-86AB-27D7B4FB3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8CD815A-EA63-7043-A2E4-2FC7D220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CB8F-304A-574B-B22A-A045F940C2A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2C87FCB-25B7-CB4F-8E1D-B4E52C4D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F91E71A-2AD9-0541-A7A8-C8AC7B4D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EE0C-CB6B-FE46-BAFA-486BA40F32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72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9E3548-0FD6-DB4F-9C35-CBC0FAFC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9E83468-10AA-064C-87E9-46899E37C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F0DDCBF-A062-C14F-AE5E-AA374148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CB8F-304A-574B-B22A-A045F940C2A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68614DF-1385-3E41-8E5D-D09A87BF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0F290D7-C016-3A45-AF63-FD39597B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EE0C-CB6B-FE46-BAFA-486BA40F32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97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0BF2673-B3DB-F346-8D93-C1ABE953E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7301D71-DCC1-5E4F-B487-7F391554C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E53AC3F-5626-3140-B917-4ABCB581C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CB8F-304A-574B-B22A-A045F940C2A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CE14601-A72B-294F-A913-B2B8C16E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7ABF773-0AA3-0A46-99A7-5507C0CB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EE0C-CB6B-FE46-BAFA-486BA40F32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6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B001F2-6633-2E44-8008-90801F59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76BE2E9-1564-1140-91DA-CF777D1FB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E5615FE-78F0-5145-B585-26945476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CB8F-304A-574B-B22A-A045F940C2A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6DB19AC-79DF-B24C-85AB-92E522DA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70013CC-F924-E749-A0EF-987FDC4C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EE0C-CB6B-FE46-BAFA-486BA40F32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2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FED443-2E5E-714A-9400-0CA68051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B30DCE6-44D8-8B42-B1A9-B4AD852A5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6C05700-8E60-8C4A-8D25-91336B44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CB8F-304A-574B-B22A-A045F940C2A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D222CF8-B18A-C54F-88AE-8EB9D021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8F823AA-FA34-3444-B595-4B5F5910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EE0C-CB6B-FE46-BAFA-486BA40F32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25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F3C64A-B9C7-A640-B273-5B4D2BE7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B55F1AE-FCEB-CA49-A39C-4DA4EE4E9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D3B09BA-5826-E442-8DA5-920726365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F5E8AD4-AFAE-444D-8A2F-B4BDBCBF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CB8F-304A-574B-B22A-A045F940C2A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4926459-94B0-C641-AA06-1053128B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1EC6363-66B4-0D4B-85E9-966A8FCB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EE0C-CB6B-FE46-BAFA-486BA40F32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916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12CB62-3221-CD40-A856-71D22A68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ACF32DD-6BEE-454F-ACB5-00225522A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1319772-3C0B-BF40-A363-16976F155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5E8DFB1-773D-E848-AB02-EAA682013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FA87FEDF-BE41-1145-97E2-EBCAA0D81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C05ED0A-3489-4848-A12B-2778685D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CB8F-304A-574B-B22A-A045F940C2A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5EEFC33-5252-674D-BA81-27D3CE67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23B3A19A-698F-C442-8F37-1FE875DB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EE0C-CB6B-FE46-BAFA-486BA40F32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27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9670CA-AD8F-9645-8F59-979774B0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FB6D5B6-6E56-894D-BF13-A1C08ACC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CB8F-304A-574B-B22A-A045F940C2A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76181DB-1D6A-0848-99D7-B35F9A74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066E238-1C56-DE4D-B26E-4532FBED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EE0C-CB6B-FE46-BAFA-486BA40F32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117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EFE4CC7-FDA5-1B47-A646-EAED9F1C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CB8F-304A-574B-B22A-A045F940C2A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5EDFCF6-0040-4844-9D57-7D70D43B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D4FCC2C-3634-4041-AE6A-651E7FB2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EE0C-CB6B-FE46-BAFA-486BA40F32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219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164E59-4549-684F-9370-A396B435B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48928BC-DBAA-EB40-99FB-FA961209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F0B5A6A-E3F3-8744-A978-B607FB845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03095AB-02C4-4244-8AE2-6B9A365D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CB8F-304A-574B-B22A-A045F940C2A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55249FA-52CA-694D-9637-F70023A8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5707CD4-C0B0-9842-A132-3A17DB56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EE0C-CB6B-FE46-BAFA-486BA40F32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E19046-3D1E-674A-BA5E-845CE7E6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A174FD2-F238-9147-B729-0785351DC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3724D9F-0B8F-CA4C-BF01-F9AD0D027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26F1922-CEB1-0C47-A468-6CBAF564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CB8F-304A-574B-B22A-A045F940C2A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7E96089-49B9-E742-8025-30953F15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8C4038E-EF6C-3F49-9D5E-7FD60EB9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EE0C-CB6B-FE46-BAFA-486BA40F32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02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ACE2006-5BA9-874A-935C-B24C3F96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F892FAB-7501-2D41-875D-7BF098055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76B305D-B217-6E47-B9C6-4579BF5C9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CB8F-304A-574B-B22A-A045F940C2AD}" type="datetimeFigureOut">
              <a:rPr lang="pt-BR" smtClean="0"/>
              <a:t>22/10/2019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6F7A1D9-2AB2-DB46-8634-6FE2051B8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A326A54-25DC-A945-87C6-5F4EB9255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EE0C-CB6B-FE46-BAFA-486BA40F32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175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interfarma.org.br/public/files/biblioteca/doencas-raras--a-urgencia-do-acesso-a-saude-interfarma.pdf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1525F0-FBE3-F54A-BD95-49085304F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85" y="3657600"/>
            <a:ext cx="11561523" cy="1217700"/>
          </a:xfrm>
        </p:spPr>
        <p:txBody>
          <a:bodyPr>
            <a:noAutofit/>
          </a:bodyPr>
          <a:lstStyle/>
          <a:p>
            <a:pPr algn="just"/>
            <a:r>
              <a:rPr lang="pt-BR" sz="3300" b="1" dirty="0">
                <a:latin typeface="+mn-lt"/>
              </a:rPr>
              <a:t/>
            </a:r>
            <a:br>
              <a:rPr lang="pt-BR" sz="3300" b="1" dirty="0">
                <a:latin typeface="+mn-lt"/>
              </a:rPr>
            </a:br>
            <a:r>
              <a:rPr lang="pt-BR" sz="2300" b="1" dirty="0">
                <a:latin typeface="+mn-lt"/>
              </a:rPr>
              <a:t>Discutir a proposta de criação de uma instância de participação e controle social, no âmbito da Política Nacional de Atenção Integral às Pessoas com Doenças Raras, com o objetivo de fiscalizar as ações promovidas pelo Poder Público e promover seu aperfeiçoamento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A1801E0-970F-0B4C-977F-6C753F67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61972"/>
            <a:ext cx="9144000" cy="37264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t-BR" b="1" dirty="0"/>
              <a:t>Brasília, 22 de Outubro de 2019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018E755-9C5A-764E-9F95-E10AEC453FD5}"/>
              </a:ext>
            </a:extLst>
          </p:cNvPr>
          <p:cNvSpPr txBox="1"/>
          <p:nvPr/>
        </p:nvSpPr>
        <p:spPr>
          <a:xfrm>
            <a:off x="243301" y="2504302"/>
            <a:ext cx="1156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SUBCOMISSÃO TEMPORÁRIA SOBRE DOENÇAS RARAS - COMISSÃO DE ASSUNTOS SOCIAIS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365556D-B39B-4238-A475-FBB1FCA60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76" y="65903"/>
            <a:ext cx="4016227" cy="25118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E722382-73F3-4F5F-A221-6787B8348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194" y="182739"/>
            <a:ext cx="2417942" cy="18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3">
            <a:extLst>
              <a:ext uri="{FF2B5EF4-FFF2-40B4-BE49-F238E27FC236}">
                <a16:creationId xmlns:a16="http://schemas.microsoft.com/office/drawing/2014/main" xmlns="" id="{6764CA2F-24F8-D34B-9735-859E4287B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r="5956" b="-1"/>
          <a:stretch/>
        </p:blipFill>
        <p:spPr>
          <a:xfrm>
            <a:off x="162397" y="1754873"/>
            <a:ext cx="4838041" cy="364155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B026138-1127-6C45-8FB7-7F625855560B}"/>
              </a:ext>
            </a:extLst>
          </p:cNvPr>
          <p:cNvSpPr txBox="1"/>
          <p:nvPr/>
        </p:nvSpPr>
        <p:spPr>
          <a:xfrm>
            <a:off x="5000438" y="2104374"/>
            <a:ext cx="6972300" cy="3847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b="1" dirty="0">
                <a:solidFill>
                  <a:srgbClr val="000000"/>
                </a:solidFill>
              </a:rPr>
              <a:t>Centros de Referência Doenças Raras:</a:t>
            </a:r>
          </a:p>
          <a:p>
            <a:pPr marL="571500" lvl="1" indent="-34290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b="1" dirty="0">
                <a:solidFill>
                  <a:srgbClr val="000000"/>
                </a:solidFill>
              </a:rPr>
              <a:t>Ampliar o número</a:t>
            </a:r>
          </a:p>
          <a:p>
            <a:pPr marL="571500" lvl="1" indent="-34290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b="1" dirty="0">
                <a:solidFill>
                  <a:srgbClr val="000000"/>
                </a:solidFill>
              </a:rPr>
              <a:t>Agilizar o encaminhamento dos novos serviços (SES) e agilizar a avaliação (MS)</a:t>
            </a:r>
          </a:p>
          <a:p>
            <a:pPr marL="571500" lvl="1" indent="-34290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b="1" dirty="0">
                <a:solidFill>
                  <a:srgbClr val="000000"/>
                </a:solidFill>
              </a:rPr>
              <a:t>Reduzir o tempo entre a publicação da habilitação e o inicio do atendimento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100" b="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b="1" dirty="0">
                <a:solidFill>
                  <a:srgbClr val="000000"/>
                </a:solidFill>
              </a:rPr>
              <a:t>Conhecer e Acompanhar a execução da Política Nacional de Atenção Integral às Pessoas com DR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pt-BR" sz="1100" b="1" dirty="0">
              <a:solidFill>
                <a:srgbClr val="000000"/>
              </a:solidFill>
            </a:endParaRPr>
          </a:p>
          <a:p>
            <a:pPr marL="0" lvl="1" algn="just">
              <a:buFont typeface="Wingdings" pitchFamily="2" charset="2"/>
              <a:buChar char="ü"/>
            </a:pPr>
            <a:r>
              <a:rPr lang="pt-BR" sz="2200" b="1" dirty="0"/>
              <a:t>Estimular a participação popular e o controle social  visando à contribuição na elaboração de estratégias e no controle da execução da Política Nacional de Atenção Integral às Pessoas com Doenças Raras</a:t>
            </a:r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xmlns="" id="{A4D51F84-6565-864C-B73D-A1FF0C147BDB}"/>
              </a:ext>
            </a:extLst>
          </p:cNvPr>
          <p:cNvSpPr txBox="1">
            <a:spLocks/>
          </p:cNvSpPr>
          <p:nvPr/>
        </p:nvSpPr>
        <p:spPr>
          <a:xfrm>
            <a:off x="1817178" y="500146"/>
            <a:ext cx="8728831" cy="5961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Política Nacional de Atenção Integral às Pessoas com Doenças Raras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32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7DD44DE-468F-0A47-A59F-D5DBBB53DE7F}"/>
              </a:ext>
            </a:extLst>
          </p:cNvPr>
          <p:cNvSpPr/>
          <p:nvPr/>
        </p:nvSpPr>
        <p:spPr>
          <a:xfrm>
            <a:off x="765086" y="1046410"/>
            <a:ext cx="1068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Por que defendemos a criação de uma instância de participação e controle social?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78AA2A3-A5C5-0E48-86C7-8E1EE3A6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617" y="1508075"/>
            <a:ext cx="12926860" cy="612742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FEFF71C-15C1-AB4F-A9F6-9727068DA8C6}"/>
              </a:ext>
            </a:extLst>
          </p:cNvPr>
          <p:cNvSpPr txBox="1"/>
          <p:nvPr/>
        </p:nvSpPr>
        <p:spPr>
          <a:xfrm>
            <a:off x="2489207" y="2377969"/>
            <a:ext cx="288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Nossa participação na gestão pública é um direito assegurado pela Constituição Federal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1517AEC-16B7-BE43-A326-E0A4580890DB}"/>
              </a:ext>
            </a:extLst>
          </p:cNvPr>
          <p:cNvSpPr txBox="1"/>
          <p:nvPr/>
        </p:nvSpPr>
        <p:spPr>
          <a:xfrm>
            <a:off x="2818358" y="3836046"/>
            <a:ext cx="290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Conhecemos as necessidades e realidades  das pessoas com DR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07EABBB-D53F-B34C-B9F2-7FDD1CC9EE77}"/>
              </a:ext>
            </a:extLst>
          </p:cNvPr>
          <p:cNvSpPr/>
          <p:nvPr/>
        </p:nvSpPr>
        <p:spPr>
          <a:xfrm>
            <a:off x="5772754" y="3960439"/>
            <a:ext cx="3596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Defendemos os direitos fundamentais e humanos das pessoas com DR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5D1C225-52E0-D24A-93DF-89895667E66E}"/>
              </a:ext>
            </a:extLst>
          </p:cNvPr>
          <p:cNvSpPr/>
          <p:nvPr/>
        </p:nvSpPr>
        <p:spPr>
          <a:xfrm>
            <a:off x="5910538" y="1801782"/>
            <a:ext cx="2812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Podemos contribuir na elaboração de estratégias e no controle da execução da PNAI às Pessoas com Doenças Raras</a:t>
            </a: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ítulo 5">
            <a:extLst>
              <a:ext uri="{FF2B5EF4-FFF2-40B4-BE49-F238E27FC236}">
                <a16:creationId xmlns:a16="http://schemas.microsoft.com/office/drawing/2014/main" xmlns="" id="{5BFFDF54-F87B-FA47-B6AE-5621E3DF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584" y="286058"/>
            <a:ext cx="8728831" cy="596130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Política Nacional de Atenção Integral às Pessoas com Doenças Raras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27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E2E872-314E-4E4F-BA8E-74F4B186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87" y="20228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>
                <a:latin typeface="+mn-lt"/>
              </a:rPr>
              <a:t>Criação de uma instância de participação e controle social, no âmbito da Política Nacional de Atenção Integral às Pessoas com Doenças Raras</a:t>
            </a:r>
            <a:br>
              <a:rPr lang="pt-BR" sz="2600" b="1" dirty="0">
                <a:latin typeface="+mn-lt"/>
              </a:rPr>
            </a:br>
            <a:r>
              <a:rPr lang="pt-BR" sz="2600" b="1" dirty="0">
                <a:latin typeface="+mn-lt"/>
              </a:rPr>
              <a:t/>
            </a:r>
            <a:br>
              <a:rPr lang="pt-BR" sz="2600" b="1" dirty="0">
                <a:latin typeface="+mn-lt"/>
              </a:rPr>
            </a:br>
            <a:r>
              <a:rPr lang="pt-BR" sz="2600" b="1" dirty="0">
                <a:latin typeface="+mn-lt"/>
              </a:rPr>
              <a:t>Proposta da Febrararas</a:t>
            </a:r>
            <a:endParaRPr lang="pt-BR" sz="26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49E0B32-8388-8641-9EF5-A024DB19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49" y="1650261"/>
            <a:ext cx="11124157" cy="48883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buFont typeface="Wingdings" pitchFamily="2" charset="2"/>
              <a:buChar char="ü"/>
            </a:pPr>
            <a:r>
              <a:rPr lang="pt-BR" sz="8800" b="1" dirty="0"/>
              <a:t>Criação de uma Comissão no SUS com o objetivo de acompanhar a execução e fiscalizar as ações promovidas pelo Poder Público no âmbito da Política Nacional de Atenção Integral às Pessoas com Doenças Raras, bem como contribuir para seu aperfeiçoamento</a:t>
            </a:r>
          </a:p>
          <a:p>
            <a:pPr algn="just">
              <a:buFont typeface="Wingdings" pitchFamily="2" charset="2"/>
              <a:buChar char="ü"/>
            </a:pPr>
            <a:endParaRPr lang="pt-BR" sz="8800" b="1" dirty="0"/>
          </a:p>
          <a:p>
            <a:pPr algn="just">
              <a:buFont typeface="Wingdings" pitchFamily="2" charset="2"/>
              <a:buChar char="ü"/>
            </a:pPr>
            <a:r>
              <a:rPr lang="pt-BR" sz="8800" b="1" dirty="0"/>
              <a:t>Finalidades da Comissão:</a:t>
            </a:r>
            <a:endParaRPr lang="pt-BR" sz="8800" dirty="0"/>
          </a:p>
          <a:p>
            <a:pPr lvl="1" algn="just">
              <a:buFont typeface="Wingdings" pitchFamily="2" charset="2"/>
              <a:buChar char="ü"/>
            </a:pPr>
            <a:r>
              <a:rPr lang="pt-BR" sz="8800" b="1" dirty="0"/>
              <a:t>Discutir a portaria vigente e identificar os principais gargalos referentes a sua implantação/implementação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8800" b="1" dirty="0"/>
              <a:t>Acompanhar o processo de avaliação de incorporação de tecnologias e de sua disponibilização no SUS visando garantir às pessoas com doenças raras, em tempo oportuno, acesso aos meios diagnósticos e terapêuticos disponíveis conforme suas necessidades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8800" b="1" dirty="0"/>
              <a:t>Acompanhar a execução e fiscalizar as ações promovidas pelo Poder Público no âmbito da Política Nacional de Atenção Integral às Pessoas com Doenças Raras nas três esferas de gestão do SUS (MS, SES e SMS)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8800" b="1" dirty="0"/>
              <a:t>Estimular a participação popular e o controle social visando à contribuição na elaboração de estratégias e no controle da execução da Política Nacional de Atenção Integral às Pessoas com Doenças Raras</a:t>
            </a:r>
          </a:p>
        </p:txBody>
      </p:sp>
    </p:spTree>
    <p:extLst>
      <p:ext uri="{BB962C8B-B14F-4D97-AF65-F5344CB8AC3E}">
        <p14:creationId xmlns:p14="http://schemas.microsoft.com/office/powerpoint/2010/main" val="130487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E2E872-314E-4E4F-BA8E-74F4B186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2599"/>
            <a:ext cx="10046918" cy="1325563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>
                <a:latin typeface="+mn-lt"/>
              </a:rPr>
              <a:t>Criação de uma instância de participação e controle social, no âmbito da Política Nacional de Atenção Integral às Pessoas com Doenças Raras</a:t>
            </a:r>
            <a:br>
              <a:rPr lang="pt-BR" sz="2600" b="1" dirty="0">
                <a:latin typeface="+mn-lt"/>
              </a:rPr>
            </a:br>
            <a:r>
              <a:rPr lang="pt-BR" sz="2600" b="1" dirty="0">
                <a:latin typeface="+mn-lt"/>
              </a:rPr>
              <a:t/>
            </a:r>
            <a:br>
              <a:rPr lang="pt-BR" sz="2600" b="1" dirty="0">
                <a:latin typeface="+mn-lt"/>
              </a:rPr>
            </a:br>
            <a:r>
              <a:rPr lang="pt-BR" sz="2600" b="1" dirty="0">
                <a:latin typeface="+mn-lt"/>
              </a:rPr>
              <a:t>Proposta da Febrararas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49E0B32-8388-8641-9EF5-A024DB19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9674"/>
            <a:ext cx="11124157" cy="4888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/>
              <a:t>Composição da Comissão: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dirty="0"/>
              <a:t>Febrararas (3 representantes)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dirty="0"/>
              <a:t>Associação de pacientes não participantes da Febrararas (1 representante)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dirty="0"/>
              <a:t>Gestores do SUS (3 representantes – MS, Conass e Conasems)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dirty="0"/>
              <a:t>Anvisa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dirty="0"/>
              <a:t>ANS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dirty="0"/>
              <a:t>CFM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dirty="0"/>
              <a:t>Sociedade Brasileira de Genética Médica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dirty="0"/>
              <a:t>CONEP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dirty="0"/>
              <a:t>Poder Legislativo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dirty="0"/>
              <a:t>Poder Judiciário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dirty="0"/>
              <a:t>Interfarma</a:t>
            </a:r>
          </a:p>
        </p:txBody>
      </p:sp>
    </p:spTree>
    <p:extLst>
      <p:ext uri="{BB962C8B-B14F-4D97-AF65-F5344CB8AC3E}">
        <p14:creationId xmlns:p14="http://schemas.microsoft.com/office/powerpoint/2010/main" val="162868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E2E872-314E-4E4F-BA8E-74F4B186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2599"/>
            <a:ext cx="10046918" cy="1325563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>
                <a:latin typeface="+mn-lt"/>
              </a:rPr>
              <a:t>Criação de uma instância de participação e controle social, no âmbito da Política Nacional de Atenção Integral às Pessoas com Doenças Raras</a:t>
            </a:r>
            <a:br>
              <a:rPr lang="pt-BR" sz="2600" b="1" dirty="0">
                <a:latin typeface="+mn-lt"/>
              </a:rPr>
            </a:br>
            <a:r>
              <a:rPr lang="pt-BR" sz="2600" b="1" dirty="0">
                <a:latin typeface="+mn-lt"/>
              </a:rPr>
              <a:t/>
            </a:r>
            <a:br>
              <a:rPr lang="pt-BR" sz="2600" b="1" dirty="0">
                <a:latin typeface="+mn-lt"/>
              </a:rPr>
            </a:br>
            <a:r>
              <a:rPr lang="pt-BR" sz="2600" b="1" dirty="0">
                <a:latin typeface="+mn-lt"/>
              </a:rPr>
              <a:t>Proposta da Febrararas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49E0B32-8388-8641-9EF5-A024DB19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674"/>
            <a:ext cx="10735850" cy="488832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b="1" dirty="0"/>
              <a:t> A coordenação da Comissão será realizada de forma compartilhada entre o Ministério da Saúde e Febrararas </a:t>
            </a:r>
          </a:p>
          <a:p>
            <a:pPr algn="just">
              <a:buFont typeface="Wingdings" pitchFamily="2" charset="2"/>
              <a:buChar char="ü"/>
            </a:pPr>
            <a:endParaRPr lang="pt-BR" sz="500" b="1" dirty="0"/>
          </a:p>
          <a:p>
            <a:pPr algn="just">
              <a:buFont typeface="Wingdings" pitchFamily="2" charset="2"/>
              <a:buChar char="ü"/>
            </a:pPr>
            <a:r>
              <a:rPr lang="pt-BR" sz="2200" b="1" dirty="0"/>
              <a:t> A Coordenação da Comissão poderá convidar representantes de outros órgãos e entidades, públicas e privadas, além de pesquisadores e especialistas, quando necessário para o cumprimento das finalidades desta Comissão, assegurado o interesse público</a:t>
            </a:r>
          </a:p>
          <a:p>
            <a:pPr algn="just">
              <a:buFont typeface="Wingdings" pitchFamily="2" charset="2"/>
              <a:buChar char="ü"/>
            </a:pPr>
            <a:endParaRPr lang="pt-BR" sz="500" b="1" dirty="0"/>
          </a:p>
          <a:p>
            <a:pPr algn="just">
              <a:buFont typeface="Wingdings" pitchFamily="2" charset="2"/>
              <a:buChar char="ü"/>
            </a:pPr>
            <a:r>
              <a:rPr lang="pt-BR" sz="2200" b="1" dirty="0"/>
              <a:t>O Ministério da Saúde fornecerá o apoio administrativo necessário ao desenvolvimento dos trabalhos e a convocação das reuniões, elaboração de atas e encaminhamento dos documentos produzidos </a:t>
            </a:r>
          </a:p>
          <a:p>
            <a:pPr algn="just">
              <a:buFont typeface="Wingdings" pitchFamily="2" charset="2"/>
              <a:buChar char="ü"/>
            </a:pPr>
            <a:endParaRPr lang="pt-BR" sz="500" b="1" dirty="0"/>
          </a:p>
          <a:p>
            <a:pPr algn="just">
              <a:buFont typeface="Wingdings" pitchFamily="2" charset="2"/>
              <a:buChar char="ü"/>
            </a:pPr>
            <a:r>
              <a:rPr lang="pt-BR" sz="2200" b="1" dirty="0"/>
              <a:t> A Comissão terá prazo de duração indeterminado</a:t>
            </a:r>
          </a:p>
          <a:p>
            <a:pPr algn="just">
              <a:buFont typeface="Wingdings" pitchFamily="2" charset="2"/>
              <a:buChar char="ü"/>
            </a:pPr>
            <a:endParaRPr lang="pt-BR" sz="500" b="1" dirty="0"/>
          </a:p>
          <a:p>
            <a:pPr algn="just">
              <a:buFont typeface="Wingdings" pitchFamily="2" charset="2"/>
              <a:buChar char="ü"/>
            </a:pPr>
            <a:r>
              <a:rPr lang="pt-BR" sz="2200" b="1" dirty="0"/>
              <a:t> As funções dos membros do Grupo de Trabalho não serão remuneradas e seu exercício será considerado de relevante interesse público</a:t>
            </a:r>
          </a:p>
          <a:p>
            <a:pPr algn="just">
              <a:buFont typeface="Wingdings" pitchFamily="2" charset="2"/>
              <a:buChar char="ü"/>
            </a:pPr>
            <a:endParaRPr lang="pt-BR" sz="2200" b="1" dirty="0"/>
          </a:p>
          <a:p>
            <a:pPr algn="just">
              <a:buFont typeface="Wingdings" pitchFamily="2" charset="2"/>
              <a:buChar char="ü"/>
            </a:pPr>
            <a:endParaRPr lang="pt-BR" sz="2200" b="1" dirty="0"/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784963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F688249-B75C-0E41-91A0-35DEC5F4227F}"/>
              </a:ext>
            </a:extLst>
          </p:cNvPr>
          <p:cNvSpPr txBox="1"/>
          <p:nvPr/>
        </p:nvSpPr>
        <p:spPr>
          <a:xfrm>
            <a:off x="5973846" y="2587626"/>
            <a:ext cx="62181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b="1" dirty="0">
                <a:ea typeface="Tahoma" charset="0"/>
                <a:cs typeface="Tahoma" charset="0"/>
              </a:rPr>
              <a:t>“</a:t>
            </a:r>
            <a:r>
              <a:rPr lang="pt-BR" sz="2400" b="1" dirty="0">
                <a:solidFill>
                  <a:sysClr val="windowText" lastClr="000000"/>
                </a:solidFill>
                <a:ea typeface="Tahoma" charset="0"/>
                <a:cs typeface="Tahoma" charset="0"/>
              </a:rPr>
              <a:t>Unir-se é um bom começo,</a:t>
            </a:r>
          </a:p>
          <a:p>
            <a:pPr algn="just">
              <a:spcBef>
                <a:spcPct val="0"/>
              </a:spcBef>
            </a:pPr>
            <a:endParaRPr lang="pt-BR" sz="1100" b="1" dirty="0">
              <a:solidFill>
                <a:sysClr val="windowText" lastClr="000000"/>
              </a:solidFill>
              <a:ea typeface="Tahoma" charset="0"/>
              <a:cs typeface="Tahoma" charset="0"/>
            </a:endParaRPr>
          </a:p>
          <a:p>
            <a:pPr algn="just">
              <a:spcBef>
                <a:spcPct val="0"/>
              </a:spcBef>
            </a:pPr>
            <a:r>
              <a:rPr lang="pt-BR" sz="2400" b="1" dirty="0">
                <a:solidFill>
                  <a:sysClr val="windowText" lastClr="000000"/>
                </a:solidFill>
                <a:ea typeface="Tahoma" charset="0"/>
                <a:cs typeface="Tahoma" charset="0"/>
              </a:rPr>
              <a:t>manter a união é um progresso, e </a:t>
            </a:r>
          </a:p>
          <a:p>
            <a:pPr algn="just">
              <a:spcBef>
                <a:spcPct val="0"/>
              </a:spcBef>
            </a:pPr>
            <a:endParaRPr lang="pt-BR" sz="1100" b="1" dirty="0">
              <a:solidFill>
                <a:sysClr val="windowText" lastClr="000000"/>
              </a:solidFill>
              <a:ea typeface="Tahoma" charset="0"/>
              <a:cs typeface="Tahoma" charset="0"/>
            </a:endParaRPr>
          </a:p>
          <a:p>
            <a:pPr algn="just">
              <a:spcBef>
                <a:spcPct val="0"/>
              </a:spcBef>
            </a:pPr>
            <a:r>
              <a:rPr lang="pt-BR" sz="2400" b="1" dirty="0">
                <a:solidFill>
                  <a:sysClr val="windowText" lastClr="000000"/>
                </a:solidFill>
                <a:ea typeface="Tahoma" charset="0"/>
                <a:cs typeface="Tahoma" charset="0"/>
              </a:rPr>
              <a:t>trabalhar em conjunto é a vitória”</a:t>
            </a:r>
            <a:r>
              <a:rPr lang="pt-BR" altLang="pt-BR" sz="2400" b="1" dirty="0">
                <a:solidFill>
                  <a:sysClr val="windowText" lastClr="000000"/>
                </a:solidFill>
                <a:ea typeface="Tahoma" charset="0"/>
                <a:cs typeface="Tahoma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pt-BR" altLang="pt-BR" sz="2400" b="1" dirty="0">
                <a:solidFill>
                  <a:sysClr val="windowText" lastClr="000000"/>
                </a:solidFill>
                <a:ea typeface="Tahoma" charset="0"/>
                <a:cs typeface="Tahoma" charset="0"/>
              </a:rPr>
              <a:t>                                                  Henry Ford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A6FCEF5-3CD8-A14C-8FCE-3C870C27F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74" y="667757"/>
            <a:ext cx="5033772" cy="60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Eliane\Pictures\imagens\figure_pointing_out_chart_data_500_wht_80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69" y="1044632"/>
            <a:ext cx="7077206" cy="61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321BEB7-C631-0A47-A525-B688ACCDFF94}"/>
              </a:ext>
            </a:extLst>
          </p:cNvPr>
          <p:cNvSpPr txBox="1"/>
          <p:nvPr/>
        </p:nvSpPr>
        <p:spPr>
          <a:xfrm rot="285417">
            <a:off x="2860080" y="1425514"/>
            <a:ext cx="198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Cenário Atual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6C1395B-F8D9-A646-AE92-EC9038F1EDE0}"/>
              </a:ext>
            </a:extLst>
          </p:cNvPr>
          <p:cNvSpPr/>
          <p:nvPr/>
        </p:nvSpPr>
        <p:spPr>
          <a:xfrm>
            <a:off x="7197452" y="1531634"/>
            <a:ext cx="210743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300" b="1" dirty="0"/>
              <a:t>Conquistas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3A34A5A6-E723-394D-9388-710CED794AFD}"/>
              </a:ext>
            </a:extLst>
          </p:cNvPr>
          <p:cNvSpPr/>
          <p:nvPr/>
        </p:nvSpPr>
        <p:spPr>
          <a:xfrm>
            <a:off x="5774499" y="2365493"/>
            <a:ext cx="64175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200" b="1" dirty="0"/>
              <a:t>Publicação da Portaria 199/14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11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200" b="1" dirty="0"/>
              <a:t>Incorporação de medicamentos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11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200" b="1" dirty="0"/>
              <a:t>Publicação de novos PCDT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11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200" b="1" dirty="0"/>
              <a:t>Inclusão de procedimentos na tabela - SUS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11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200" b="1" dirty="0"/>
              <a:t>Financiamento: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pt-BR" sz="2200" b="1" dirty="0"/>
              <a:t>Equipes profissionais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pt-BR" sz="2200" b="1" dirty="0"/>
              <a:t>Procedimentos para Avaliação diagnostica e Aconselhamento genético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05F075-EA88-F842-9A57-1F685B2C6A42}"/>
              </a:ext>
            </a:extLst>
          </p:cNvPr>
          <p:cNvSpPr txBox="1"/>
          <p:nvPr/>
        </p:nvSpPr>
        <p:spPr>
          <a:xfrm rot="917185">
            <a:off x="3883068" y="4421687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21-10-19</a:t>
            </a:r>
            <a:endParaRPr lang="pt-BR" dirty="0"/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xmlns="" id="{1F610EE6-C46C-9540-8EA2-30875670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652" y="443381"/>
            <a:ext cx="8728831" cy="596130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Política Nacional de Atenção Integral às Pessoas com Doenças Raras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938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3C35D4B-FE93-AC45-9263-9E917177C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825" y="1975938"/>
            <a:ext cx="8772395" cy="331004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b="1" dirty="0"/>
              <a:t>Agilidade na avaliação para Inclusão de medicamentos e procedimentos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pt-BR" sz="1100" b="1" dirty="0"/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pt-BR" sz="500" b="1" dirty="0"/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b="1" dirty="0"/>
              <a:t>Agilidade na atualização e elaboração de novos PCDT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pt-BR" sz="1100" b="1" dirty="0"/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pt-BR" sz="500" b="1" dirty="0"/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b="1" dirty="0">
                <a:ea typeface="Tahoma" panose="020B0604030504040204" pitchFamily="34" charset="0"/>
                <a:cs typeface="Tahoma" panose="020B0604030504040204" pitchFamily="34" charset="0"/>
              </a:rPr>
              <a:t>Transparência na pactuação entre os gestores do SUS referentes as ações e os serviços necessários para a atenção integral as pessoas com DR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pt-BR" sz="11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pt-BR" sz="5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b="1" dirty="0"/>
              <a:t>Apresentação da produção dos atendimentos realizados pelos serviços/centros de referências no sistema de informação do SUS para ressarcimento pelo MS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pt-BR" sz="1100" b="1" dirty="0"/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pt-BR" sz="5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b="1" dirty="0"/>
              <a:t>Agilidade na avaliação e publicação da habilitação dos serviços/centros de referencias habilitados pelo Ministério da Saúde e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pt-BR" sz="1100" b="1" dirty="0"/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b="1" dirty="0"/>
              <a:t>Ampliação do número de serviços/centros de referencias habilitados pelo MS =&gt; Desde a Publicação da Portaria 199 em 30/01/14 até Outubro/19 só foram habilitados 9 serviços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78A41099-FEF5-7D43-A491-7A6EA1BEC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" r="1" b="4302"/>
          <a:stretch/>
        </p:blipFill>
        <p:spPr>
          <a:xfrm>
            <a:off x="87682" y="1975938"/>
            <a:ext cx="2956143" cy="3056926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0EB62B8E-A59E-5448-9B0F-2BF491CC8AE9}"/>
              </a:ext>
            </a:extLst>
          </p:cNvPr>
          <p:cNvSpPr txBox="1">
            <a:spLocks/>
          </p:cNvSpPr>
          <p:nvPr/>
        </p:nvSpPr>
        <p:spPr>
          <a:xfrm>
            <a:off x="2770063" y="752978"/>
            <a:ext cx="8728831" cy="5961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Política Nacional de Atenção Integral às Pessoas com Doenças Raras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46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084736E-C406-8E41-9D52-9A058033C0FF}"/>
              </a:ext>
            </a:extLst>
          </p:cNvPr>
          <p:cNvSpPr txBox="1"/>
          <p:nvPr/>
        </p:nvSpPr>
        <p:spPr>
          <a:xfrm>
            <a:off x="9965417" y="6591269"/>
            <a:ext cx="1948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DATASUS – 20-10-19 </a:t>
            </a:r>
          </a:p>
        </p:txBody>
      </p:sp>
      <p:graphicFrame>
        <p:nvGraphicFramePr>
          <p:cNvPr id="9" name="Espaço Reservado para Conteúdo 3">
            <a:extLst>
              <a:ext uri="{FF2B5EF4-FFF2-40B4-BE49-F238E27FC236}">
                <a16:creationId xmlns:a16="http://schemas.microsoft.com/office/drawing/2014/main" xmlns="" id="{E5DEA131-0538-A545-80AC-FC541565AA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771063"/>
              </p:ext>
            </p:extLst>
          </p:nvPr>
        </p:nvGraphicFramePr>
        <p:xfrm>
          <a:off x="1451765" y="2121025"/>
          <a:ext cx="9783466" cy="435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97">
                  <a:extLst>
                    <a:ext uri="{9D8B030D-6E8A-4147-A177-3AD203B41FA5}">
                      <a16:colId xmlns:a16="http://schemas.microsoft.com/office/drawing/2014/main" xmlns="" val="323261313"/>
                    </a:ext>
                  </a:extLst>
                </a:gridCol>
                <a:gridCol w="4058433">
                  <a:extLst>
                    <a:ext uri="{9D8B030D-6E8A-4147-A177-3AD203B41FA5}">
                      <a16:colId xmlns:a16="http://schemas.microsoft.com/office/drawing/2014/main" xmlns="" val="3853308917"/>
                    </a:ext>
                  </a:extLst>
                </a:gridCol>
                <a:gridCol w="2091847">
                  <a:extLst>
                    <a:ext uri="{9D8B030D-6E8A-4147-A177-3AD203B41FA5}">
                      <a16:colId xmlns:a16="http://schemas.microsoft.com/office/drawing/2014/main" xmlns="" val="1278714424"/>
                    </a:ext>
                  </a:extLst>
                </a:gridCol>
                <a:gridCol w="3106289">
                  <a:extLst>
                    <a:ext uri="{9D8B030D-6E8A-4147-A177-3AD203B41FA5}">
                      <a16:colId xmlns:a16="http://schemas.microsoft.com/office/drawing/2014/main" xmlns="" val="2670881837"/>
                    </a:ext>
                  </a:extLst>
                </a:gridCol>
              </a:tblGrid>
              <a:tr h="24226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Serviço de Referência – Doenças Raras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Publicação da Portaria de Habilitação pelo MS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Inicio da apresentação dos atendimentos no DATASUS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7423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latin typeface="+mn-lt"/>
                        </a:rPr>
                        <a:t>APAE de Anápolis/GO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latin typeface="+mn-lt"/>
                        </a:rPr>
                        <a:t>Outubro/16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latin typeface="+mn-lt"/>
                        </a:rPr>
                        <a:t>Fevereiro/17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657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latin typeface="+mn-lt"/>
                        </a:rPr>
                        <a:t>Hospital Infantil Pequeno Príncipe/PR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latin typeface="+mn-lt"/>
                        </a:rPr>
                        <a:t>Outubro/16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latin typeface="+mn-lt"/>
                        </a:rPr>
                        <a:t>Setembro/17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629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latin typeface="+mn-lt"/>
                        </a:rPr>
                        <a:t>Hospital de Clinicas de Porto Alegre/RS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latin typeface="+mn-lt"/>
                        </a:rPr>
                        <a:t>Dezembro/16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latin typeface="+mn-lt"/>
                        </a:rPr>
                        <a:t>Fevereiro/17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1489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sng" dirty="0">
                          <a:latin typeface="+mn-lt"/>
                        </a:rPr>
                        <a:t>AACD – Recife/PE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u="sng" dirty="0">
                          <a:latin typeface="+mn-lt"/>
                        </a:rPr>
                        <a:t>Outubro/16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sng" dirty="0">
                          <a:latin typeface="+mn-lt"/>
                        </a:rPr>
                        <a:t>Sem informações – Até Agosto/19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2700410"/>
                  </a:ext>
                </a:extLst>
              </a:tr>
              <a:tr h="1381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sng" dirty="0">
                          <a:latin typeface="+mn-lt"/>
                        </a:rPr>
                        <a:t>Ambulatório de Especialidade da FUABC/SP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u="sng" dirty="0">
                          <a:latin typeface="+mn-lt"/>
                        </a:rPr>
                        <a:t>Dezembro/16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u="sng" dirty="0">
                          <a:latin typeface="+mn-lt"/>
                        </a:rPr>
                        <a:t>Junho/17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83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u="sng" dirty="0">
                          <a:latin typeface="+mn-lt"/>
                        </a:rPr>
                        <a:t>Instituto Fernandes Figueira IFF – FIOCRUZ/RJ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u="sng" dirty="0">
                          <a:latin typeface="+mn-lt"/>
                        </a:rPr>
                        <a:t>Dezembro/16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u="sng" dirty="0">
                          <a:latin typeface="+mn-lt"/>
                        </a:rPr>
                        <a:t>Setembro/17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53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latin typeface="+mn-lt"/>
                        </a:rPr>
                        <a:t>Hospital de Apoio de Brasília – HAB - 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latin typeface="+mn-lt"/>
                        </a:rPr>
                        <a:t>Dezembro/16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latin typeface="+mn-lt"/>
                        </a:rPr>
                        <a:t>Fevereiro/17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374139"/>
                  </a:ext>
                </a:extLst>
              </a:tr>
              <a:tr h="179679">
                <a:tc>
                  <a:txBody>
                    <a:bodyPr/>
                    <a:lstStyle/>
                    <a:p>
                      <a:pPr algn="just"/>
                      <a:r>
                        <a:rPr lang="pt-BR" sz="1600" b="1" u="none" dirty="0"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u="sng" dirty="0">
                          <a:latin typeface="+mn-lt"/>
                        </a:rPr>
                        <a:t>APAE – Salvador/BA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u="sng" dirty="0">
                          <a:latin typeface="+mn-lt"/>
                        </a:rPr>
                        <a:t>Julho/18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u="sng" dirty="0">
                          <a:latin typeface="+mn-lt"/>
                        </a:rPr>
                        <a:t>Sem informações – Até Agosto/19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74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Hospital Universitário Professor Edgard Santos/Universidade Federal da Bahia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u="none" dirty="0">
                          <a:latin typeface="+mn-lt"/>
                        </a:rPr>
                        <a:t>Junho/19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u="none" dirty="0">
                          <a:latin typeface="+mn-lt"/>
                        </a:rPr>
                        <a:t>Sem informações – Até Agosto/19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366081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BFC29FF5-CDFE-4948-B015-B7112C966FAD}"/>
              </a:ext>
            </a:extLst>
          </p:cNvPr>
          <p:cNvSpPr/>
          <p:nvPr/>
        </p:nvSpPr>
        <p:spPr>
          <a:xfrm>
            <a:off x="3311342" y="1005228"/>
            <a:ext cx="73002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Tempo de Inicio da Apresentação dos atendimentos realizados pelos serviços/centros de referências no sistema de informação do SUS para ressarcimento pelo MS</a:t>
            </a:r>
          </a:p>
        </p:txBody>
      </p:sp>
      <p:sp>
        <p:nvSpPr>
          <p:cNvPr id="13" name="Título 5">
            <a:extLst>
              <a:ext uri="{FF2B5EF4-FFF2-40B4-BE49-F238E27FC236}">
                <a16:creationId xmlns:a16="http://schemas.microsoft.com/office/drawing/2014/main" xmlns="" id="{C9A12CF1-5686-8F40-97ED-3652AAF1E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427" y="288068"/>
            <a:ext cx="8728831" cy="596130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Política Nacional de Atenção Integral às Pessoas com Doenças Raras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" name="Espaço Reservado para Conteúdo 3">
            <a:extLst>
              <a:ext uri="{FF2B5EF4-FFF2-40B4-BE49-F238E27FC236}">
                <a16:creationId xmlns:a16="http://schemas.microsoft.com/office/drawing/2014/main" xmlns="" id="{ED5EF8BE-C639-CD40-AED1-9EE1DDCAC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" r="1" b="4302"/>
          <a:stretch/>
        </p:blipFill>
        <p:spPr>
          <a:xfrm>
            <a:off x="0" y="288068"/>
            <a:ext cx="2956143" cy="19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8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5">
            <a:extLst>
              <a:ext uri="{FF2B5EF4-FFF2-40B4-BE49-F238E27FC236}">
                <a16:creationId xmlns:a16="http://schemas.microsoft.com/office/drawing/2014/main" xmlns="" id="{39797717-163B-1B43-B1A9-46164C2445E8}"/>
              </a:ext>
            </a:extLst>
          </p:cNvPr>
          <p:cNvSpPr txBox="1">
            <a:spLocks/>
          </p:cNvSpPr>
          <p:nvPr/>
        </p:nvSpPr>
        <p:spPr>
          <a:xfrm>
            <a:off x="2640784" y="232826"/>
            <a:ext cx="8728831" cy="5961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Política Nacional de Atenção Integral às Pessoas com Doenças Raras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45E944F-7580-024C-9375-23B022604997}"/>
              </a:ext>
            </a:extLst>
          </p:cNvPr>
          <p:cNvSpPr txBox="1"/>
          <p:nvPr/>
        </p:nvSpPr>
        <p:spPr>
          <a:xfrm>
            <a:off x="2448995" y="1011383"/>
            <a:ext cx="928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/>
              <a:t>Quantidade de atendimentos realizados/apresentados pelos serviços/centros de referências no sistema de informação do SUS para ressarcimento pelo MS</a:t>
            </a:r>
          </a:p>
          <a:p>
            <a:pPr algn="just"/>
            <a:endParaRPr lang="pt-BR" sz="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xmlns="" id="{AF0A2738-0ADF-9C4C-AC06-51B0A1E7C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8" t="12761" r="2847" b="34518"/>
          <a:stretch/>
        </p:blipFill>
        <p:spPr>
          <a:xfrm>
            <a:off x="552091" y="1856817"/>
            <a:ext cx="10817524" cy="4768270"/>
          </a:xfr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B730E23-A43E-4C4D-A3FF-A1EC989F23EC}"/>
              </a:ext>
            </a:extLst>
          </p:cNvPr>
          <p:cNvSpPr txBox="1"/>
          <p:nvPr/>
        </p:nvSpPr>
        <p:spPr>
          <a:xfrm>
            <a:off x="4918431" y="6307513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75000"/>
                  </a:schemeClr>
                </a:solidFill>
              </a:rPr>
              <a:t>20/10/19</a:t>
            </a:r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xmlns="" id="{AB6C37CC-0BCA-7940-B9ED-5C87FE7F1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" r="1" b="4302"/>
          <a:stretch/>
        </p:blipFill>
        <p:spPr>
          <a:xfrm>
            <a:off x="-228270" y="61695"/>
            <a:ext cx="2764354" cy="18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3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5">
            <a:extLst>
              <a:ext uri="{FF2B5EF4-FFF2-40B4-BE49-F238E27FC236}">
                <a16:creationId xmlns:a16="http://schemas.microsoft.com/office/drawing/2014/main" xmlns="" id="{39797717-163B-1B43-B1A9-46164C2445E8}"/>
              </a:ext>
            </a:extLst>
          </p:cNvPr>
          <p:cNvSpPr txBox="1">
            <a:spLocks/>
          </p:cNvSpPr>
          <p:nvPr/>
        </p:nvSpPr>
        <p:spPr>
          <a:xfrm>
            <a:off x="2640784" y="232826"/>
            <a:ext cx="8728831" cy="5961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Política Nacional de Atenção Integral às Pessoas com Doenças Raras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45E944F-7580-024C-9375-23B022604997}"/>
              </a:ext>
            </a:extLst>
          </p:cNvPr>
          <p:cNvSpPr txBox="1"/>
          <p:nvPr/>
        </p:nvSpPr>
        <p:spPr>
          <a:xfrm>
            <a:off x="2406132" y="1011383"/>
            <a:ext cx="962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/>
              <a:t>Valor aprovado de atendimentos realizados/apresentados pelos serviços/centros de referências no sistema de informação do SUS para ressarcimento pelo MS</a:t>
            </a:r>
          </a:p>
          <a:p>
            <a:pPr algn="just"/>
            <a:endParaRPr lang="pt-BR" sz="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B730E23-A43E-4C4D-A3FF-A1EC989F23EC}"/>
              </a:ext>
            </a:extLst>
          </p:cNvPr>
          <p:cNvSpPr txBox="1"/>
          <p:nvPr/>
        </p:nvSpPr>
        <p:spPr>
          <a:xfrm>
            <a:off x="4918431" y="6307513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75000"/>
                  </a:schemeClr>
                </a:solidFill>
              </a:rPr>
              <a:t>20/10/19</a:t>
            </a:r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xmlns="" id="{AB6C37CC-0BCA-7940-B9ED-5C87FE7F1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" r="1" b="4302"/>
          <a:stretch/>
        </p:blipFill>
        <p:spPr>
          <a:xfrm>
            <a:off x="-228270" y="116125"/>
            <a:ext cx="2764354" cy="18993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FA19336-6A66-D146-9E6F-CDC95C3A3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5" t="11928" r="3401" b="34613"/>
          <a:stretch/>
        </p:blipFill>
        <p:spPr>
          <a:xfrm>
            <a:off x="957263" y="1795261"/>
            <a:ext cx="10829925" cy="48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14328" y="472610"/>
            <a:ext cx="6372932" cy="1012298"/>
          </a:xfrm>
        </p:spPr>
        <p:txBody>
          <a:bodyPr>
            <a:noAutofit/>
          </a:bodyPr>
          <a:lstStyle/>
          <a:p>
            <a:pPr algn="ctr"/>
            <a:r>
              <a:rPr lang="pt-BR" sz="33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pt-BR" sz="3300" b="1" dirty="0">
                <a:solidFill>
                  <a:srgbClr val="C00000"/>
                </a:solidFill>
                <a:latin typeface="+mn-lt"/>
              </a:rPr>
            </a:b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Serviços Habilitados</a:t>
            </a:r>
            <a:b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Atendimentos de Avaliação clinica e Diagnóstico em Doenças Raras e Aconselhamento Genético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37" y="1753200"/>
            <a:ext cx="5097370" cy="5145884"/>
          </a:xfrm>
          <a:prstGeom prst="rect">
            <a:avLst/>
          </a:prstGeom>
        </p:spPr>
      </p:pic>
      <p:cxnSp>
        <p:nvCxnSpPr>
          <p:cNvPr id="13" name="Conector de Seta Reta 12"/>
          <p:cNvCxnSpPr>
            <a:cxnSpLocks/>
          </p:cNvCxnSpPr>
          <p:nvPr/>
        </p:nvCxnSpPr>
        <p:spPr>
          <a:xfrm>
            <a:off x="4785566" y="4526265"/>
            <a:ext cx="1610643" cy="531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cxnSpLocks/>
          </p:cNvCxnSpPr>
          <p:nvPr/>
        </p:nvCxnSpPr>
        <p:spPr>
          <a:xfrm>
            <a:off x="4710735" y="5519758"/>
            <a:ext cx="1003401" cy="6755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cxnSpLocks/>
          </p:cNvCxnSpPr>
          <p:nvPr/>
        </p:nvCxnSpPr>
        <p:spPr>
          <a:xfrm flipH="1">
            <a:off x="2442406" y="4660039"/>
            <a:ext cx="19917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cxnSpLocks/>
          </p:cNvCxnSpPr>
          <p:nvPr/>
        </p:nvCxnSpPr>
        <p:spPr>
          <a:xfrm>
            <a:off x="6332775" y="3631666"/>
            <a:ext cx="940599" cy="27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381415" y="4911185"/>
            <a:ext cx="460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Hospital de Apoio de Brasília – HAB - DF</a:t>
            </a:r>
          </a:p>
        </p:txBody>
      </p:sp>
      <p:cxnSp>
        <p:nvCxnSpPr>
          <p:cNvPr id="26" name="Conector de Seta Reta 25"/>
          <p:cNvCxnSpPr>
            <a:cxnSpLocks/>
          </p:cNvCxnSpPr>
          <p:nvPr/>
        </p:nvCxnSpPr>
        <p:spPr>
          <a:xfrm flipH="1" flipV="1">
            <a:off x="2114134" y="5208674"/>
            <a:ext cx="2130749" cy="5391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 flipH="1">
            <a:off x="29579" y="4323457"/>
            <a:ext cx="30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APAE de Anápolis/GO</a:t>
            </a:r>
          </a:p>
        </p:txBody>
      </p:sp>
      <p:cxnSp>
        <p:nvCxnSpPr>
          <p:cNvPr id="31" name="Conector de Seta Reta 30"/>
          <p:cNvCxnSpPr/>
          <p:nvPr/>
        </p:nvCxnSpPr>
        <p:spPr>
          <a:xfrm>
            <a:off x="5381879" y="5388796"/>
            <a:ext cx="787564" cy="2470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86731" y="4968956"/>
            <a:ext cx="285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Hospital Infantil Pequeno Príncipe/PR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162568" y="5385601"/>
            <a:ext cx="5826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Instituto Fernandes Figueira IFF – FIOCRUZ/RJ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430296" y="5985759"/>
            <a:ext cx="2299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Hospital de Clinicas </a:t>
            </a:r>
          </a:p>
          <a:p>
            <a:r>
              <a:rPr lang="pt-BR" sz="2000" b="1" dirty="0"/>
              <a:t>de Porto Alegre/RS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748806" y="6195355"/>
            <a:ext cx="4820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Ambulatório de Especialidade da FUABC/SP</a:t>
            </a:r>
          </a:p>
        </p:txBody>
      </p:sp>
      <p:cxnSp>
        <p:nvCxnSpPr>
          <p:cNvPr id="47" name="Conector de Seta Reta 46"/>
          <p:cNvCxnSpPr>
            <a:cxnSpLocks/>
          </p:cNvCxnSpPr>
          <p:nvPr/>
        </p:nvCxnSpPr>
        <p:spPr>
          <a:xfrm flipH="1">
            <a:off x="2606044" y="6280939"/>
            <a:ext cx="1409808" cy="49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7273374" y="3439083"/>
            <a:ext cx="2044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AACD – Recife/PE</a:t>
            </a:r>
          </a:p>
        </p:txBody>
      </p:sp>
      <p:sp>
        <p:nvSpPr>
          <p:cNvPr id="5" name="Retângulo 4"/>
          <p:cNvSpPr/>
          <p:nvPr/>
        </p:nvSpPr>
        <p:spPr>
          <a:xfrm>
            <a:off x="9300503" y="6593386"/>
            <a:ext cx="28914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Fonte: CNES/DATASUS – Outubro/19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CA58197-1059-6740-B8C7-BE64A2A5DDCA}"/>
              </a:ext>
            </a:extLst>
          </p:cNvPr>
          <p:cNvSpPr txBox="1"/>
          <p:nvPr/>
        </p:nvSpPr>
        <p:spPr>
          <a:xfrm>
            <a:off x="6607742" y="4044015"/>
            <a:ext cx="555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APAE – Salvador/BA</a:t>
            </a:r>
          </a:p>
          <a:p>
            <a:pPr lvl="0" algn="just">
              <a:defRPr/>
            </a:pPr>
            <a:r>
              <a:rPr lang="pt-BR" sz="2000" b="1" dirty="0"/>
              <a:t>Hospital Universitário Professor Edgard Santos</a:t>
            </a:r>
            <a:endParaRPr lang="pt-BR" sz="2000" b="1" dirty="0">
              <a:solidFill>
                <a:srgbClr val="000000"/>
              </a:solidFill>
            </a:endParaRP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xmlns="" id="{10ADDA90-148F-214D-91F7-390E83A7F5A8}"/>
              </a:ext>
            </a:extLst>
          </p:cNvPr>
          <p:cNvCxnSpPr>
            <a:cxnSpLocks/>
          </p:cNvCxnSpPr>
          <p:nvPr/>
        </p:nvCxnSpPr>
        <p:spPr>
          <a:xfrm>
            <a:off x="5691445" y="4363862"/>
            <a:ext cx="9788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9B9DD18-F85D-924F-BAAB-AEEF79AE18BD}"/>
              </a:ext>
            </a:extLst>
          </p:cNvPr>
          <p:cNvSpPr txBox="1"/>
          <p:nvPr/>
        </p:nvSpPr>
        <p:spPr>
          <a:xfrm>
            <a:off x="6041571" y="130685"/>
            <a:ext cx="6054406" cy="2754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chemeClr val="bg1"/>
                </a:solidFill>
              </a:rPr>
              <a:t>Desde a Publicação da Portaria 199 de Janeiro/2014 Até Outubro/2019</a:t>
            </a:r>
          </a:p>
          <a:p>
            <a:pPr algn="just"/>
            <a:endParaRPr lang="pt-BR" sz="11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Somente 8 UF’s contam com Serviços/centros habilitados (Cobertura de 29% )</a:t>
            </a:r>
          </a:p>
          <a:p>
            <a:pPr algn="just"/>
            <a:endParaRPr lang="pt-BR" sz="11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100" b="1" dirty="0">
                <a:solidFill>
                  <a:schemeClr val="bg1"/>
                </a:solidFill>
              </a:rPr>
              <a:t>Das 8 UF’s que contam com Serviços/centros habilitados somente 6 UF’s apresentam registros de atendimentos para ressarcimento pelo MS</a:t>
            </a:r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xmlns="" id="{4E0A792A-57A4-074E-902A-66E3DD616280}"/>
              </a:ext>
            </a:extLst>
          </p:cNvPr>
          <p:cNvSpPr/>
          <p:nvPr/>
        </p:nvSpPr>
        <p:spPr>
          <a:xfrm>
            <a:off x="6528107" y="3464555"/>
            <a:ext cx="5152263" cy="1317894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78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xmlns="" id="{0A8AAA82-086C-4B4B-8245-1E41E0F4F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709" t="12682" r="16452" b="15443"/>
          <a:stretch/>
        </p:blipFill>
        <p:spPr>
          <a:xfrm>
            <a:off x="3192084" y="2066429"/>
            <a:ext cx="4249119" cy="4514572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9EE1F0F-F8A8-FB40-9D0B-3CD8A4D26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60" t="12364" r="15678" b="17576"/>
          <a:stretch/>
        </p:blipFill>
        <p:spPr>
          <a:xfrm>
            <a:off x="7507704" y="2890871"/>
            <a:ext cx="4582836" cy="369013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363FA31F-C3DC-FD4A-8ECA-8DAD9A318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66" t="19636" r="37818" b="14667"/>
          <a:stretch/>
        </p:blipFill>
        <p:spPr>
          <a:xfrm>
            <a:off x="0" y="2075503"/>
            <a:ext cx="3125583" cy="450549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9B46A37-6B51-CE4C-B102-10697F889645}"/>
              </a:ext>
            </a:extLst>
          </p:cNvPr>
          <p:cNvSpPr txBox="1"/>
          <p:nvPr/>
        </p:nvSpPr>
        <p:spPr>
          <a:xfrm flipH="1">
            <a:off x="281354" y="6581001"/>
            <a:ext cx="1165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Fonte: </a:t>
            </a:r>
            <a:r>
              <a:rPr lang="pt-BR" sz="1200" b="1" dirty="0">
                <a:hlinkClick r:id="rId5"/>
              </a:rPr>
              <a:t>https://www.interfarma.org.br/public/files/biblioteca/doencas-raras--a-urgencia-do-acesso-a-saude-interfarma.pdf</a:t>
            </a:r>
            <a:r>
              <a:rPr lang="pt-BR" sz="1200" dirty="0"/>
              <a:t> </a:t>
            </a:r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xmlns="" id="{54D1357B-68E1-8448-AA71-5C395DE7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679" y="183948"/>
            <a:ext cx="9463412" cy="449637"/>
          </a:xfrm>
          <a:solidFill>
            <a:srgbClr val="0070C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n-lt"/>
              </a:rPr>
              <a:t>Política Nacional de Atenção Integral às Pessoas com Doenças Raras</a:t>
            </a:r>
            <a:endParaRPr lang="pt-BR" sz="2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Espaço Reservado para Conteúdo 8">
            <a:extLst>
              <a:ext uri="{FF2B5EF4-FFF2-40B4-BE49-F238E27FC236}">
                <a16:creationId xmlns:a16="http://schemas.microsoft.com/office/drawing/2014/main" xmlns="" id="{B612D62E-4B6A-2A43-B8F7-1F45F2958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09" t="12681" r="16452" b="74068"/>
          <a:stretch/>
        </p:blipFill>
        <p:spPr>
          <a:xfrm>
            <a:off x="7507705" y="2066429"/>
            <a:ext cx="4582836" cy="7953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64B2492-A7E6-E44A-8667-61535B921CE6}"/>
              </a:ext>
            </a:extLst>
          </p:cNvPr>
          <p:cNvSpPr/>
          <p:nvPr/>
        </p:nvSpPr>
        <p:spPr>
          <a:xfrm>
            <a:off x="3506244" y="799132"/>
            <a:ext cx="8218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Agilidade na avaliação e publicação da habilitação dos serviços /centros de referencias habilitados pelo Ministério da Saúde </a:t>
            </a:r>
            <a:endParaRPr lang="pt-BR" sz="2400" dirty="0"/>
          </a:p>
        </p:txBody>
      </p:sp>
      <p:pic>
        <p:nvPicPr>
          <p:cNvPr id="10" name="Espaço Reservado para Conteúdo 3">
            <a:extLst>
              <a:ext uri="{FF2B5EF4-FFF2-40B4-BE49-F238E27FC236}">
                <a16:creationId xmlns:a16="http://schemas.microsoft.com/office/drawing/2014/main" xmlns="" id="{467F1256-463F-CB42-B6C6-58750529F0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" r="1" b="4302"/>
          <a:stretch/>
        </p:blipFill>
        <p:spPr>
          <a:xfrm>
            <a:off x="-325677" y="343933"/>
            <a:ext cx="2956143" cy="199478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C279949-D5EB-2B41-A326-1A30ED78353B}"/>
              </a:ext>
            </a:extLst>
          </p:cNvPr>
          <p:cNvSpPr/>
          <p:nvPr/>
        </p:nvSpPr>
        <p:spPr>
          <a:xfrm>
            <a:off x="11090" y="6275540"/>
            <a:ext cx="1429404" cy="3470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2ADB458A-F2E1-434A-A594-3C0FA4AD82A8}"/>
              </a:ext>
            </a:extLst>
          </p:cNvPr>
          <p:cNvSpPr/>
          <p:nvPr/>
        </p:nvSpPr>
        <p:spPr>
          <a:xfrm>
            <a:off x="3165292" y="2890871"/>
            <a:ext cx="4342412" cy="16059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BA44921-060C-3748-A786-91788EA55B7A}"/>
              </a:ext>
            </a:extLst>
          </p:cNvPr>
          <p:cNvSpPr txBox="1"/>
          <p:nvPr/>
        </p:nvSpPr>
        <p:spPr>
          <a:xfrm rot="19344057">
            <a:off x="5098094" y="3436983"/>
            <a:ext cx="1478070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</a:rPr>
              <a:t>Habilitados</a:t>
            </a:r>
          </a:p>
        </p:txBody>
      </p:sp>
    </p:spTree>
    <p:extLst>
      <p:ext uri="{BB962C8B-B14F-4D97-AF65-F5344CB8AC3E}">
        <p14:creationId xmlns:p14="http://schemas.microsoft.com/office/powerpoint/2010/main" val="177410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xmlns="" id="{6DCA1C12-125F-EA43-A474-04753112E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291" y="1358977"/>
            <a:ext cx="2896016" cy="362002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FA39767-090D-4E86-8666-A97169C7C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775" y="459767"/>
            <a:ext cx="6661740" cy="4865350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BR" sz="2200" b="1" dirty="0"/>
              <a:t>Porque o Ministério da Saúde somente paga os Exames para Diagnóstico das DR e o Aconselhamento Genético padronizados no SUS realizados nos Estabelecimentos </a:t>
            </a:r>
            <a:r>
              <a:rPr lang="pt-BR" sz="2200" b="1" u="sng" dirty="0"/>
              <a:t>habilitados como Serviço de Atenção Especializada/Serviços de Referência em DR</a:t>
            </a:r>
            <a:endParaRPr lang="pt-BR" sz="2400" b="1" u="sng" dirty="0"/>
          </a:p>
          <a:p>
            <a:pPr marL="0" indent="0" algn="just">
              <a:buNone/>
            </a:pPr>
            <a:endParaRPr lang="en-US" sz="20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pt-BR" sz="2200" b="1" dirty="0">
                <a:solidFill>
                  <a:srgbClr val="000000"/>
                </a:solidFill>
              </a:rPr>
              <a:t>Os serviços que atendem os pacientes do SUS com doenças raras poderão solicitar e realizar exames e Aconselhamentos Genético, porém não irão receber, do Ministério da Saúde, o financiamento correspondente</a:t>
            </a:r>
            <a:endParaRPr lang="pt-BR" sz="22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9A375E5-4047-5A4A-9FBD-9EA9D252D85D}"/>
              </a:ext>
            </a:extLst>
          </p:cNvPr>
          <p:cNvSpPr txBox="1"/>
          <p:nvPr/>
        </p:nvSpPr>
        <p:spPr>
          <a:xfrm>
            <a:off x="6869723" y="6225647"/>
            <a:ext cx="441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Fonte: Art. 35 da Portaria nº</a:t>
            </a:r>
            <a:r>
              <a:rPr lang="pt-BR" b="1" cap="all" dirty="0"/>
              <a:t> 199 -  30/01/14</a:t>
            </a:r>
            <a:endParaRPr lang="pt-BR" b="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3F652B-B333-0E47-9077-FCAAC00A9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6" y="4572094"/>
            <a:ext cx="4733370" cy="145405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600" b="1" dirty="0">
                <a:latin typeface="+mn-lt"/>
              </a:rPr>
              <a:t>Por que é importante para o Serviço de Atenção Especializada/Serviço de Referência – DR ser habilitado pelo Ministério da Saúde?</a:t>
            </a:r>
            <a:endParaRPr lang="pt-BR" sz="26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808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1184</Words>
  <Application>Microsoft Office PowerPoint</Application>
  <PresentationFormat>Widescreen</PresentationFormat>
  <Paragraphs>164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Wingdings</vt:lpstr>
      <vt:lpstr>Tema do Office</vt:lpstr>
      <vt:lpstr> Discutir a proposta de criação de uma instância de participação e controle social, no âmbito da Política Nacional de Atenção Integral às Pessoas com Doenças Raras, com o objetivo de fiscalizar as ações promovidas pelo Poder Público e promover seu aperfeiçoamento</vt:lpstr>
      <vt:lpstr>Política Nacional de Atenção Integral às Pessoas com Doenças Raras</vt:lpstr>
      <vt:lpstr>Apresentação do PowerPoint</vt:lpstr>
      <vt:lpstr>Política Nacional de Atenção Integral às Pessoas com Doenças Raras</vt:lpstr>
      <vt:lpstr>Apresentação do PowerPoint</vt:lpstr>
      <vt:lpstr>Apresentação do PowerPoint</vt:lpstr>
      <vt:lpstr> Serviços Habilitados Atendimentos de Avaliação clinica e Diagnóstico em Doenças Raras e Aconselhamento Genético</vt:lpstr>
      <vt:lpstr>Política Nacional de Atenção Integral às Pessoas com Doenças Raras</vt:lpstr>
      <vt:lpstr>Por que é importante para o Serviço de Atenção Especializada/Serviço de Referência – DR ser habilitado pelo Ministério da Saúde?</vt:lpstr>
      <vt:lpstr>Apresentação do PowerPoint</vt:lpstr>
      <vt:lpstr>Política Nacional de Atenção Integral às Pessoas com Doenças Raras</vt:lpstr>
      <vt:lpstr>Criação de uma instância de participação e controle social, no âmbito da Política Nacional de Atenção Integral às Pessoas com Doenças Raras  Proposta da Febrararas</vt:lpstr>
      <vt:lpstr>Criação de uma instância de participação e controle social, no âmbito da Política Nacional de Atenção Integral às Pessoas com Doenças Raras  Proposta da Febrararas</vt:lpstr>
      <vt:lpstr>Criação de uma instância de participação e controle social, no âmbito da Política Nacional de Atenção Integral às Pessoas com Doenças Raras  Proposta da Febrararas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Eliane Cortez</dc:creator>
  <cp:lastModifiedBy>Ana Carolina Vaz da Silva</cp:lastModifiedBy>
  <cp:revision>65</cp:revision>
  <dcterms:created xsi:type="dcterms:W3CDTF">2019-10-19T14:04:54Z</dcterms:created>
  <dcterms:modified xsi:type="dcterms:W3CDTF">2019-10-22T17:27:22Z</dcterms:modified>
</cp:coreProperties>
</file>