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46.svg" ContentType="image/svg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89" r:id="rId6"/>
  </p:sldMasterIdLst>
  <p:notesMasterIdLst>
    <p:notesMasterId r:id="rId18"/>
  </p:notesMasterIdLst>
  <p:handoutMasterIdLst>
    <p:handoutMasterId r:id="rId19"/>
  </p:handoutMasterIdLst>
  <p:sldIdLst>
    <p:sldId id="256" r:id="rId7"/>
    <p:sldId id="263" r:id="rId8"/>
    <p:sldId id="257" r:id="rId9"/>
    <p:sldId id="260" r:id="rId10"/>
    <p:sldId id="909" r:id="rId11"/>
    <p:sldId id="2147483647" r:id="rId12"/>
    <p:sldId id="258" r:id="rId13"/>
    <p:sldId id="261" r:id="rId14"/>
    <p:sldId id="262" r:id="rId15"/>
    <p:sldId id="2147483642" r:id="rId16"/>
    <p:sldId id="259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545"/>
    <a:srgbClr val="FD8B1A"/>
    <a:srgbClr val="106EA1"/>
    <a:srgbClr val="00AFB5"/>
    <a:srgbClr val="0082B9"/>
    <a:srgbClr val="F9D565"/>
    <a:srgbClr val="00A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Quantidade de medicamentos antineoplásicos</c:v>
                </c:pt>
              </c:strCache>
            </c:strRef>
          </c:tx>
          <c:spPr>
            <a:solidFill>
              <a:srgbClr val="FD8B1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Dispensação</c:v>
                </c:pt>
                <c:pt idx="1">
                  <c:v>Incoporação com PCDT atualizado</c:v>
                </c:pt>
                <c:pt idx="2">
                  <c:v>Incoporar/ampliar uso</c:v>
                </c:pt>
                <c:pt idx="3">
                  <c:v>Decisões</c:v>
                </c:pt>
                <c:pt idx="4">
                  <c:v>Tecnologias submetidas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139</c:v>
                </c:pt>
                <c:pt idx="1">
                  <c:v>180</c:v>
                </c:pt>
                <c:pt idx="2">
                  <c:v>294</c:v>
                </c:pt>
                <c:pt idx="3">
                  <c:v>583</c:v>
                </c:pt>
                <c:pt idx="4">
                  <c:v>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D-44FE-A632-2599F69FC9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112106832"/>
        <c:axId val="80210623"/>
      </c:barChart>
      <c:catAx>
        <c:axId val="211210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pt-BR"/>
          </a:p>
        </c:txPr>
        <c:crossAx val="80210623"/>
        <c:crosses val="autoZero"/>
        <c:auto val="1"/>
        <c:lblAlgn val="ctr"/>
        <c:lblOffset val="100"/>
        <c:noMultiLvlLbl val="0"/>
      </c:catAx>
      <c:valAx>
        <c:axId val="802106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210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Quantidade de medicamentos antineoplásicos</c:v>
                </c:pt>
              </c:strCache>
            </c:strRef>
          </c:tx>
          <c:spPr>
            <a:solidFill>
              <a:srgbClr val="FD8B1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Dispensação</c:v>
                </c:pt>
                <c:pt idx="1">
                  <c:v>Incoporação com PCDT atualizado</c:v>
                </c:pt>
                <c:pt idx="2">
                  <c:v>Incoporar/ampliar uso</c:v>
                </c:pt>
                <c:pt idx="3">
                  <c:v>Decisões</c:v>
                </c:pt>
                <c:pt idx="4">
                  <c:v>Tecnologias submetidas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14</c:v>
                </c:pt>
                <c:pt idx="1">
                  <c:v>19</c:v>
                </c:pt>
                <c:pt idx="2">
                  <c:v>32</c:v>
                </c:pt>
                <c:pt idx="3">
                  <c:v>75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2-43A6-985E-87833F8A1F1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112106832"/>
        <c:axId val="80210623"/>
      </c:barChart>
      <c:catAx>
        <c:axId val="211210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pt-BR"/>
          </a:p>
        </c:txPr>
        <c:crossAx val="80210623"/>
        <c:crosses val="autoZero"/>
        <c:auto val="1"/>
        <c:lblAlgn val="ctr"/>
        <c:lblOffset val="100"/>
        <c:noMultiLvlLbl val="0"/>
      </c:catAx>
      <c:valAx>
        <c:axId val="802106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210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DC4429D-FF12-D455-C7A9-C4B56E4547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D323F3-8819-A445-93A9-B66876D733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2DC7A-85B5-40CE-B9B4-A1D5D5E32191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5C5D661-9B12-CB08-824A-4252D9C565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48DEBE-2D58-D363-76FB-26B0E2E284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A815-87B4-46AD-ACAF-44F39E8689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755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4A5CB-FAF9-4E45-BD46-380429A5D282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AFC46-4A95-4079-948D-9935BB2FCB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00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B39B2-5669-475D-B19A-8E21D85B68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9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287B-DFFB-F431-FEAC-B26A24FD1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3CCA53-0286-4F69-B1CC-99E872E8E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9AC3DA-9D7D-AE04-1CDA-C0CD12271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7D59F9-ABE0-A26C-8086-C6B5C7E51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B39B2-5669-475D-B19A-8E21D85B68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7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2B3E0-B525-80C5-81D3-B3EF546A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013978-4D3E-55A0-503F-CD53851CA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FFFA3F-8373-34AA-E398-92997A4DE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F5D463-C635-2040-ECC5-373A68559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B39B2-5669-475D-B19A-8E21D85B68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39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A09A0-A6C0-2FCC-AC32-B20901038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DB7D388-2C8C-B24F-0592-1F4F3CE9E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C931DE-3746-57A0-DE3A-8816C7E5E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C3EE77-186D-7C33-BC8C-6E5D2BCBE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B39B2-5669-475D-B19A-8E21D85B68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5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84D30-3242-B374-C7E1-E9B785D9F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B089C6-2DED-F51E-4B32-A89BDC173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6569425-1C4E-EC84-8D66-FF6AB3C26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30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jpe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63.png"/><Relationship Id="rId2" Type="http://schemas.openxmlformats.org/officeDocument/2006/relationships/image" Target="../media/image57.jpe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29.png"/><Relationship Id="rId14" Type="http://schemas.openxmlformats.org/officeDocument/2006/relationships/image" Target="../media/image6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5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jpe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63.png"/><Relationship Id="rId2" Type="http://schemas.openxmlformats.org/officeDocument/2006/relationships/image" Target="../media/image57.jpe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29.png"/><Relationship Id="rId14" Type="http://schemas.openxmlformats.org/officeDocument/2006/relationships/image" Target="../media/image6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1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jpe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0.png"/><Relationship Id="rId7" Type="http://schemas.openxmlformats.org/officeDocument/2006/relationships/image" Target="../media/image77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1.png"/><Relationship Id="rId3" Type="http://schemas.openxmlformats.org/officeDocument/2006/relationships/image" Target="../media/image80.jpeg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82.png"/><Relationship Id="rId2" Type="http://schemas.openxmlformats.org/officeDocument/2006/relationships/image" Target="../media/image79.jpe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openxmlformats.org/officeDocument/2006/relationships/image" Target="../media/image81.jpeg"/><Relationship Id="rId9" Type="http://schemas.openxmlformats.org/officeDocument/2006/relationships/image" Target="../media/image29.png"/><Relationship Id="rId14" Type="http://schemas.openxmlformats.org/officeDocument/2006/relationships/image" Target="../media/image6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svg"/></Relationships>
</file>

<file path=ppt/slideLayouts/_rels/slideLayout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jpe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0.png"/><Relationship Id="rId7" Type="http://schemas.openxmlformats.org/officeDocument/2006/relationships/image" Target="../media/image77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1.png"/><Relationship Id="rId3" Type="http://schemas.openxmlformats.org/officeDocument/2006/relationships/image" Target="../media/image80.jpeg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82.png"/><Relationship Id="rId2" Type="http://schemas.openxmlformats.org/officeDocument/2006/relationships/image" Target="../media/image79.jpe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openxmlformats.org/officeDocument/2006/relationships/image" Target="../media/image81.jpeg"/><Relationship Id="rId9" Type="http://schemas.openxmlformats.org/officeDocument/2006/relationships/image" Target="../media/image29.png"/><Relationship Id="rId14" Type="http://schemas.openxmlformats.org/officeDocument/2006/relationships/image" Target="../media/image6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0C96A-6254-729B-A7F7-CBA164B84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9CDEDB-BF25-7770-8F87-7BE1E45C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157370-BA48-D12C-6C96-0A62DE18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0C1BCF-ED4C-C9EF-D9C1-E0B5353E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0E7E2B-642B-D342-33CE-5BF4EEE6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64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B1B8A-EA96-0F16-2114-3700F7F7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92591C-A929-215B-11DA-93E58768F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8B92D5-A154-1F65-D6E7-9599CC06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3BA93E-59D6-5DDF-B768-F9466499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F56BF9-4E1D-2397-2705-64E819B6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BF7E86-4D6E-8F27-1728-60503787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77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097C9-51D3-4AE1-046C-E94F555B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BF1CC0-8259-2160-D505-CD22A7122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AE925-2567-DEC6-28BF-09F0B8A0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669E6B-2DFF-A297-2782-0CF0D871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9D6A6D-EF5F-DAC2-4E07-181C7017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699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A6BD12-E571-B758-45EE-9DF2DD33C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60BD3F-B4B6-771C-543E-18D781E6A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620F84-CCC2-9E8E-3AC5-E56A93D4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84A7CF-ACA3-88E7-91DC-FFAC7853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ED74B4-B79E-6A95-A733-16319EC3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36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AD561D0-AB7A-3257-298A-ABB94AD59123}"/>
              </a:ext>
            </a:extLst>
          </p:cNvPr>
          <p:cNvSpPr/>
          <p:nvPr userDrawn="1"/>
        </p:nvSpPr>
        <p:spPr>
          <a:xfrm>
            <a:off x="8137069" y="662728"/>
            <a:ext cx="1673085" cy="13750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DC2D050A-0ABD-616A-04D3-D39C109C0701}"/>
              </a:ext>
            </a:extLst>
          </p:cNvPr>
          <p:cNvSpPr txBox="1"/>
          <p:nvPr userDrawn="1"/>
        </p:nvSpPr>
        <p:spPr>
          <a:xfrm>
            <a:off x="2122549" y="960733"/>
            <a:ext cx="4616076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4400">
                <a:latin typeface="Montserrat" panose="00000500000000000000" pitchFamily="50" charset="0"/>
                <a:cs typeface="Arial" panose="020B0604020202020204" pitchFamily="34" charset="0"/>
              </a:rPr>
              <a:t>A</a:t>
            </a:r>
            <a:r>
              <a:rPr sz="4400" b="1">
                <a:latin typeface="Montserrat" panose="00000500000000000000" pitchFamily="50" charset="0"/>
                <a:cs typeface="Arial" panose="020B0604020202020204" pitchFamily="34" charset="0"/>
              </a:rPr>
              <a:t> INTERFARMA</a:t>
            </a: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93C3D284-52C4-A46F-BDAC-C1DD53F3413D}"/>
              </a:ext>
            </a:extLst>
          </p:cNvPr>
          <p:cNvSpPr txBox="1"/>
          <p:nvPr userDrawn="1"/>
        </p:nvSpPr>
        <p:spPr>
          <a:xfrm>
            <a:off x="8033760" y="1172432"/>
            <a:ext cx="1885583" cy="659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 dirty="0">
                <a:solidFill>
                  <a:srgbClr val="0082B9"/>
                </a:solidFill>
                <a:latin typeface="Montserrat"/>
              </a:rPr>
              <a:t>42</a:t>
            </a:r>
            <a:endParaRPr lang="pt-BR" sz="5400" b="1" dirty="0">
              <a:solidFill>
                <a:srgbClr val="0082B9"/>
              </a:solidFill>
              <a:latin typeface="Montserrat" panose="00000500000000000000" pitchFamily="50" charset="0"/>
            </a:endParaRP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dirty="0">
                <a:solidFill>
                  <a:srgbClr val="0082B9"/>
                </a:solidFill>
                <a:latin typeface="Montserrat"/>
              </a:rPr>
              <a:t>membros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3FD32CA-49F7-EAD1-4DB5-36C8A346718F}"/>
              </a:ext>
            </a:extLst>
          </p:cNvPr>
          <p:cNvSpPr/>
          <p:nvPr userDrawn="1"/>
        </p:nvSpPr>
        <p:spPr>
          <a:xfrm>
            <a:off x="6783803" y="208011"/>
            <a:ext cx="1673086" cy="1538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548F31F4-C43E-53EB-1028-2853C0685739}"/>
              </a:ext>
            </a:extLst>
          </p:cNvPr>
          <p:cNvSpPr txBox="1"/>
          <p:nvPr userDrawn="1"/>
        </p:nvSpPr>
        <p:spPr>
          <a:xfrm>
            <a:off x="6887688" y="682050"/>
            <a:ext cx="1465315" cy="90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>
                <a:solidFill>
                  <a:srgbClr val="0082B9"/>
                </a:solidFill>
                <a:latin typeface="Montserrat" panose="00000500000000000000" pitchFamily="50" charset="0"/>
              </a:rPr>
              <a:t>35</a:t>
            </a: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>
                <a:solidFill>
                  <a:srgbClr val="0082B9"/>
                </a:solidFill>
                <a:latin typeface="Montserrat" panose="00000500000000000000" pitchFamily="50" charset="0"/>
              </a:rPr>
              <a:t>anos de existência</a:t>
            </a: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F6264920-EA78-42CC-98A3-699C08128187}"/>
              </a:ext>
            </a:extLst>
          </p:cNvPr>
          <p:cNvGrpSpPr/>
          <p:nvPr userDrawn="1"/>
        </p:nvGrpSpPr>
        <p:grpSpPr>
          <a:xfrm>
            <a:off x="2009842" y="2321965"/>
            <a:ext cx="8168907" cy="3778057"/>
            <a:chOff x="1013564" y="2259272"/>
            <a:chExt cx="8168907" cy="3778057"/>
          </a:xfrm>
        </p:grpSpPr>
        <p:pic>
          <p:nvPicPr>
            <p:cNvPr id="53" name="Imagem 48">
              <a:extLst>
                <a:ext uri="{FF2B5EF4-FFF2-40B4-BE49-F238E27FC236}">
                  <a16:creationId xmlns:a16="http://schemas.microsoft.com/office/drawing/2014/main" id="{9E6D548D-E2B1-4A2D-AC8D-26DC13F90E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367939" y="5006230"/>
              <a:ext cx="1002392" cy="25198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4" name="Imagem 51">
              <a:extLst>
                <a:ext uri="{FF2B5EF4-FFF2-40B4-BE49-F238E27FC236}">
                  <a16:creationId xmlns:a16="http://schemas.microsoft.com/office/drawing/2014/main" id="{6CA01285-50B4-4D29-A96F-0BC4E356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28570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5" name="Imagem 52">
              <a:extLst>
                <a:ext uri="{FF2B5EF4-FFF2-40B4-BE49-F238E27FC236}">
                  <a16:creationId xmlns:a16="http://schemas.microsoft.com/office/drawing/2014/main" id="{0578B072-6AE2-49CB-A02F-3DC81C531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98848" y="2339007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6" name="Imagem 53">
              <a:extLst>
                <a:ext uri="{FF2B5EF4-FFF2-40B4-BE49-F238E27FC236}">
                  <a16:creationId xmlns:a16="http://schemas.microsoft.com/office/drawing/2014/main" id="{789616FB-9E15-4961-A279-EE2F511520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302053" y="2304763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7" name="Imagem 54">
              <a:extLst>
                <a:ext uri="{FF2B5EF4-FFF2-40B4-BE49-F238E27FC236}">
                  <a16:creationId xmlns:a16="http://schemas.microsoft.com/office/drawing/2014/main" id="{F85E1AF0-E21C-4DBA-B867-E4E3A06D74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514694" y="2259272"/>
              <a:ext cx="1135666" cy="69489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8" name="Imagem 55">
              <a:extLst>
                <a:ext uri="{FF2B5EF4-FFF2-40B4-BE49-F238E27FC236}">
                  <a16:creationId xmlns:a16="http://schemas.microsoft.com/office/drawing/2014/main" id="{1C7F5250-BEC3-41D0-84EA-119D41E3D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735884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9" name="Imagem 56">
              <a:extLst>
                <a:ext uri="{FF2B5EF4-FFF2-40B4-BE49-F238E27FC236}">
                  <a16:creationId xmlns:a16="http://schemas.microsoft.com/office/drawing/2014/main" id="{F3AC52B7-91C3-4CA9-9A85-3A7C193D0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955767" y="2383566"/>
              <a:ext cx="713222" cy="44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0" name="Imagem 57">
              <a:extLst>
                <a:ext uri="{FF2B5EF4-FFF2-40B4-BE49-F238E27FC236}">
                  <a16:creationId xmlns:a16="http://schemas.microsoft.com/office/drawing/2014/main" id="{EE81C78B-1660-4034-A2CF-FEC922FF24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113913" y="2921608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1" name="Imagem 58">
              <a:extLst>
                <a:ext uri="{FF2B5EF4-FFF2-40B4-BE49-F238E27FC236}">
                  <a16:creationId xmlns:a16="http://schemas.microsoft.com/office/drawing/2014/main" id="{255B729C-0153-4E66-BF5A-C33C2BB2D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7206275" y="289976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2" name="Imagem 59">
              <a:extLst>
                <a:ext uri="{FF2B5EF4-FFF2-40B4-BE49-F238E27FC236}">
                  <a16:creationId xmlns:a16="http://schemas.microsoft.com/office/drawing/2014/main" id="{DA8E7BBE-CD9E-43B4-8F34-706E682068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8217405" y="2887364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3" name="Imagem 60">
              <a:extLst>
                <a:ext uri="{FF2B5EF4-FFF2-40B4-BE49-F238E27FC236}">
                  <a16:creationId xmlns:a16="http://schemas.microsoft.com/office/drawing/2014/main" id="{BC64E0B1-9BF4-4DDA-9847-22A80CA7A9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63264" y="3662098"/>
              <a:ext cx="1071621" cy="36568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4" name="Imagem 62">
              <a:extLst>
                <a:ext uri="{FF2B5EF4-FFF2-40B4-BE49-F238E27FC236}">
                  <a16:creationId xmlns:a16="http://schemas.microsoft.com/office/drawing/2014/main" id="{CB4059C4-9EF0-4151-9C37-8494BD018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3663543" y="3568930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5" name="Imagem 63">
              <a:extLst>
                <a:ext uri="{FF2B5EF4-FFF2-40B4-BE49-F238E27FC236}">
                  <a16:creationId xmlns:a16="http://schemas.microsoft.com/office/drawing/2014/main" id="{50CC470B-BD2D-40E0-BF38-167F9501C7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4669904" y="3555397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0C475722-1096-4E5B-B575-8239707D96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841092" y="3542989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C603FC7B-BAF6-422F-8F03-5630C4917D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061725" y="3672093"/>
              <a:ext cx="1066821" cy="29167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7E6FFFD0-0AF8-4085-8B6A-EEE24ACEF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200403" y="4233626"/>
              <a:ext cx="664805" cy="42825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FB3C77A1-165C-4E10-B411-877EFDFCD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834694" y="4155783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4B184215-38F5-49A4-8B34-5BE3646ED6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779718" y="4187686"/>
              <a:ext cx="814264" cy="50954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CC1ED8BE-DC8F-431D-90C3-9A7BC3128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4944014" y="4155783"/>
              <a:ext cx="916219" cy="57333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2" name="Imagem 71">
              <a:extLst>
                <a:ext uri="{FF2B5EF4-FFF2-40B4-BE49-F238E27FC236}">
                  <a16:creationId xmlns:a16="http://schemas.microsoft.com/office/drawing/2014/main" id="{7315E8D0-A1C5-4888-A641-A11E28A7B1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7009141" y="4122508"/>
              <a:ext cx="1022564" cy="63988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id="{39317D97-09B8-4228-8713-52FBC2F5F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>
              <a:off x="4226996" y="4859633"/>
              <a:ext cx="786640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6FDD3A29-7395-4ECB-BE91-5422B1A394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1867213" y="4951461"/>
              <a:ext cx="747650" cy="3085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7B7D5F67-F54D-442E-9EB8-4481DFBD2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6493053" y="477278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64504BC4-0E51-463B-9911-6FD14F4B6A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/>
            <a:stretch>
              <a:fillRect/>
            </a:stretch>
          </p:blipFill>
          <p:spPr>
            <a:xfrm>
              <a:off x="7435517" y="4859633"/>
              <a:ext cx="898955" cy="4146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7" name="Imagem 77">
              <a:extLst>
                <a:ext uri="{FF2B5EF4-FFF2-40B4-BE49-F238E27FC236}">
                  <a16:creationId xmlns:a16="http://schemas.microsoft.com/office/drawing/2014/main" id="{7EFE67B7-74AC-43DD-925D-CCF0D7FD2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/>
            <a:stretch>
              <a:fillRect/>
            </a:stretch>
          </p:blipFill>
          <p:spPr>
            <a:xfrm>
              <a:off x="3822383" y="5486687"/>
              <a:ext cx="879945" cy="55064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8" name="Imagem 78">
              <a:extLst>
                <a:ext uri="{FF2B5EF4-FFF2-40B4-BE49-F238E27FC236}">
                  <a16:creationId xmlns:a16="http://schemas.microsoft.com/office/drawing/2014/main" id="{2E68C97F-6FB1-4173-91F0-B3DD3CA53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495081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9" name="Imagem 79">
              <a:extLst>
                <a:ext uri="{FF2B5EF4-FFF2-40B4-BE49-F238E27FC236}">
                  <a16:creationId xmlns:a16="http://schemas.microsoft.com/office/drawing/2014/main" id="{522ED30A-5444-4BBA-B32F-884898E951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5942767" y="5544038"/>
              <a:ext cx="696617" cy="435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0" name="Imagem 80">
              <a:extLst>
                <a:ext uri="{FF2B5EF4-FFF2-40B4-BE49-F238E27FC236}">
                  <a16:creationId xmlns:a16="http://schemas.microsoft.com/office/drawing/2014/main" id="{5EDD0F3D-D943-4B7E-983E-1D7D8D8E9B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101356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1" name="Imagem 81">
              <a:extLst>
                <a:ext uri="{FF2B5EF4-FFF2-40B4-BE49-F238E27FC236}">
                  <a16:creationId xmlns:a16="http://schemas.microsoft.com/office/drawing/2014/main" id="{149B6985-EFA7-4C35-B3FD-119B2332A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1903413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2" name="Imagem 82">
              <a:extLst>
                <a:ext uri="{FF2B5EF4-FFF2-40B4-BE49-F238E27FC236}">
                  <a16:creationId xmlns:a16="http://schemas.microsoft.com/office/drawing/2014/main" id="{7667725B-1B15-4F7B-9D01-11D308EA4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2916160" y="3041568"/>
              <a:ext cx="975253" cy="29549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3" name="Imagem 83">
              <a:extLst>
                <a:ext uri="{FF2B5EF4-FFF2-40B4-BE49-F238E27FC236}">
                  <a16:creationId xmlns:a16="http://schemas.microsoft.com/office/drawing/2014/main" id="{4DE1F5F3-7EDC-45A7-9B79-F6E84FF96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tretch>
              <a:fillRect/>
            </a:stretch>
          </p:blipFill>
          <p:spPr>
            <a:xfrm>
              <a:off x="4011990" y="2856228"/>
              <a:ext cx="1064562" cy="66616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4" name="Imagem 84">
              <a:extLst>
                <a:ext uri="{FF2B5EF4-FFF2-40B4-BE49-F238E27FC236}">
                  <a16:creationId xmlns:a16="http://schemas.microsoft.com/office/drawing/2014/main" id="{BABE43D1-5F78-426F-89CC-81A248FA8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/>
            <a:stretch>
              <a:fillRect/>
            </a:stretch>
          </p:blipFill>
          <p:spPr>
            <a:xfrm>
              <a:off x="674490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5" name="Imagem 86">
              <a:extLst>
                <a:ext uri="{FF2B5EF4-FFF2-40B4-BE49-F238E27FC236}">
                  <a16:creationId xmlns:a16="http://schemas.microsoft.com/office/drawing/2014/main" id="{9A1BA138-EBBB-4F13-AA06-4E554D6223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/>
            <a:stretch>
              <a:fillRect/>
            </a:stretch>
          </p:blipFill>
          <p:spPr>
            <a:xfrm>
              <a:off x="6141960" y="4196327"/>
              <a:ext cx="671251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6" name="Imagem 2" descr="Terapias Agnósticas e Novos Biomarcadores - Oncologia Brasil">
              <a:extLst>
                <a:ext uri="{FF2B5EF4-FFF2-40B4-BE49-F238E27FC236}">
                  <a16:creationId xmlns:a16="http://schemas.microsoft.com/office/drawing/2014/main" id="{BFF38245-2BA4-4C84-AFA1-8A8783F70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/>
            <a:stretch>
              <a:fillRect/>
            </a:stretch>
          </p:blipFill>
          <p:spPr>
            <a:xfrm>
              <a:off x="2876729" y="4714052"/>
              <a:ext cx="1161443" cy="7742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7" name="Picture 2" descr="Servier">
              <a:extLst>
                <a:ext uri="{FF2B5EF4-FFF2-40B4-BE49-F238E27FC236}">
                  <a16:creationId xmlns:a16="http://schemas.microsoft.com/office/drawing/2014/main" id="{7BE3BF45-7423-4DFB-89F4-BB9A388E86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/>
            <a:stretch>
              <a:fillRect/>
            </a:stretch>
          </p:blipFill>
          <p:spPr>
            <a:xfrm>
              <a:off x="2686781" y="5618650"/>
              <a:ext cx="1030080" cy="2590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8" name="Imagem 6">
              <a:extLst>
                <a:ext uri="{FF2B5EF4-FFF2-40B4-BE49-F238E27FC236}">
                  <a16:creationId xmlns:a16="http://schemas.microsoft.com/office/drawing/2014/main" id="{36247988-D2C8-4521-AFBC-38E3439E26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5963817" y="3749963"/>
              <a:ext cx="508790" cy="1533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9" name="Imagem 18" descr="Texto, Logotipo&#10;&#10;O conteúdo gerado por IA pode estar incorreto.">
              <a:extLst>
                <a:ext uri="{FF2B5EF4-FFF2-40B4-BE49-F238E27FC236}">
                  <a16:creationId xmlns:a16="http://schemas.microsoft.com/office/drawing/2014/main" id="{AF75A708-484E-4FB1-AF1D-7C9578176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2324761" y="3777020"/>
              <a:ext cx="1139378" cy="15965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0" name="Imagem 3">
              <a:extLst>
                <a:ext uri="{FF2B5EF4-FFF2-40B4-BE49-F238E27FC236}">
                  <a16:creationId xmlns:a16="http://schemas.microsoft.com/office/drawing/2014/main" id="{37E2F6F3-B6C4-4794-9778-EE918A9A48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1173824" y="4219242"/>
              <a:ext cx="867454" cy="45384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1" name="Gráfico 1">
              <a:extLst>
                <a:ext uri="{FF2B5EF4-FFF2-40B4-BE49-F238E27FC236}">
                  <a16:creationId xmlns:a16="http://schemas.microsoft.com/office/drawing/2014/main" id="{12D1A1FD-FA8B-493D-9926-67C0D5C3E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056339" y="2477374"/>
              <a:ext cx="948635" cy="20085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F4FFA28A-8488-42AC-B51B-74C14035394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016" y="4374151"/>
              <a:ext cx="948165" cy="14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2FEF9A33-606F-438E-8E3B-FBD3659B616B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5" y="3171175"/>
            <a:ext cx="943988" cy="1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11">
            <a:extLst>
              <a:ext uri="{FF2B5EF4-FFF2-40B4-BE49-F238E27FC236}">
                <a16:creationId xmlns:a16="http://schemas.microsoft.com/office/drawing/2014/main" id="{E4BC212E-CD98-29FF-AF2E-DBC32A984FE2}"/>
              </a:ext>
            </a:extLst>
          </p:cNvPr>
          <p:cNvSpPr txBox="1"/>
          <p:nvPr userDrawn="1"/>
        </p:nvSpPr>
        <p:spPr>
          <a:xfrm>
            <a:off x="4303599" y="205490"/>
            <a:ext cx="3584803" cy="107721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>
                <a:latin typeface="Montserrat" panose="00000500000000000000" pitchFamily="50" charset="0"/>
                <a:cs typeface="Arial" panose="020B0604020202020204" pitchFamily="34" charset="0"/>
              </a:rPr>
              <a:t>ORGANIZAÇÃO</a:t>
            </a:r>
            <a:r>
              <a:rPr b="1">
                <a:latin typeface="Montserrat" panose="00000500000000000000" pitchFamily="50" charset="0"/>
                <a:cs typeface="Arial" panose="020B0604020202020204" pitchFamily="34" charset="0"/>
              </a:rPr>
              <a:t> INSTITUCIONAL</a:t>
            </a: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1E2B7F3E-9D5D-47A5-BE26-58AEE1EBDCF1}"/>
              </a:ext>
            </a:extLst>
          </p:cNvPr>
          <p:cNvSpPr/>
          <p:nvPr userDrawn="1"/>
        </p:nvSpPr>
        <p:spPr>
          <a:xfrm rot="15153776" flipH="1">
            <a:off x="1136992" y="2794020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CaixaDeTexto 12">
            <a:extLst>
              <a:ext uri="{FF2B5EF4-FFF2-40B4-BE49-F238E27FC236}">
                <a16:creationId xmlns:a16="http://schemas.microsoft.com/office/drawing/2014/main" id="{FF1E6521-15C5-460F-B262-4ABCA7E5223B}"/>
              </a:ext>
            </a:extLst>
          </p:cNvPr>
          <p:cNvSpPr txBox="1"/>
          <p:nvPr userDrawn="1"/>
        </p:nvSpPr>
        <p:spPr>
          <a:xfrm>
            <a:off x="673263" y="4058292"/>
            <a:ext cx="21390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dirty="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Adriana Accon</a:t>
            </a:r>
            <a:endParaRPr sz="1400" b="0" dirty="0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latin typeface="Montserrat" panose="00000500000000000000" pitchFamily="50" charset="0"/>
                <a:cs typeface="Arial"/>
              </a:rPr>
              <a:t>Diretora</a:t>
            </a:r>
            <a:r>
              <a:rPr sz="1100" dirty="0">
                <a:latin typeface="Montserrat" panose="00000500000000000000" pitchFamily="50" charset="0"/>
                <a:cs typeface="Arial"/>
              </a:rPr>
              <a:t> </a:t>
            </a:r>
            <a:r>
              <a:rPr lang="pt-BR" sz="1100" dirty="0">
                <a:latin typeface="Montserrat" panose="00000500000000000000" pitchFamily="50" charset="0"/>
                <a:cs typeface="Arial"/>
              </a:rPr>
              <a:t>Administrativo- Financeiro </a:t>
            </a:r>
            <a:endParaRPr sz="1100" dirty="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0" name="CaixaDeTexto 12">
            <a:extLst>
              <a:ext uri="{FF2B5EF4-FFF2-40B4-BE49-F238E27FC236}">
                <a16:creationId xmlns:a16="http://schemas.microsoft.com/office/drawing/2014/main" id="{142D115B-C541-4597-894D-31725C42303D}"/>
              </a:ext>
            </a:extLst>
          </p:cNvPr>
          <p:cNvSpPr txBox="1"/>
          <p:nvPr userDrawn="1"/>
        </p:nvSpPr>
        <p:spPr>
          <a:xfrm>
            <a:off x="2185034" y="2045479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Felipe Alves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Diretor Jurídico, Compliance e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Propriedade Intelectual</a:t>
            </a:r>
            <a:endParaRPr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7" name="CaixaDeTexto 12">
            <a:extLst>
              <a:ext uri="{FF2B5EF4-FFF2-40B4-BE49-F238E27FC236}">
                <a16:creationId xmlns:a16="http://schemas.microsoft.com/office/drawing/2014/main" id="{3D161742-19D6-4934-8ADB-D82F3BDF2F68}"/>
              </a:ext>
            </a:extLst>
          </p:cNvPr>
          <p:cNvSpPr txBox="1"/>
          <p:nvPr userDrawn="1"/>
        </p:nvSpPr>
        <p:spPr>
          <a:xfrm>
            <a:off x="9491280" y="4066917"/>
            <a:ext cx="168606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b="1" dirty="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Isabel Pimentel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 dirty="0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de Comunicação</a:t>
            </a:r>
          </a:p>
        </p:txBody>
      </p:sp>
      <p:sp>
        <p:nvSpPr>
          <p:cNvPr id="50" name="CaixaDeTexto 12">
            <a:extLst>
              <a:ext uri="{FF2B5EF4-FFF2-40B4-BE49-F238E27FC236}">
                <a16:creationId xmlns:a16="http://schemas.microsoft.com/office/drawing/2014/main" id="{966F59B7-45E2-4448-9317-8BE99ADE19FE}"/>
              </a:ext>
            </a:extLst>
          </p:cNvPr>
          <p:cNvSpPr txBox="1"/>
          <p:nvPr userDrawn="1"/>
        </p:nvSpPr>
        <p:spPr>
          <a:xfrm>
            <a:off x="7448397" y="2025598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dirty="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Luciana </a:t>
            </a:r>
            <a:r>
              <a:rPr lang="pt-BR" sz="1400" dirty="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Takara</a:t>
            </a:r>
            <a:endParaRPr sz="1400" b="0" dirty="0">
              <a:solidFill>
                <a:srgbClr val="0D69A2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 dirty="0">
                <a:latin typeface="Montserrat" panose="00000500000000000000" pitchFamily="50" charset="0"/>
                <a:cs typeface="Arial" panose="020B0604020202020204" pitchFamily="34" charset="0"/>
              </a:rPr>
              <a:t> de </a:t>
            </a:r>
            <a:r>
              <a:rPr sz="1100" dirty="0" err="1">
                <a:latin typeface="Montserrat" panose="00000500000000000000" pitchFamily="50" charset="0"/>
                <a:cs typeface="Arial" panose="020B0604020202020204" pitchFamily="34" charset="0"/>
              </a:rPr>
              <a:t>Inteligência</a:t>
            </a:r>
            <a:endParaRPr sz="1100" dirty="0"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>
                <a:latin typeface="Montserrat" panose="00000500000000000000" pitchFamily="50" charset="0"/>
                <a:cs typeface="Arial" panose="020B0604020202020204" pitchFamily="34" charset="0"/>
              </a:rPr>
              <a:t>e Política </a:t>
            </a:r>
            <a:r>
              <a:rPr sz="1100" dirty="0" err="1">
                <a:latin typeface="Montserrat" panose="00000500000000000000" pitchFamily="50" charset="0"/>
                <a:cs typeface="Arial" panose="020B0604020202020204" pitchFamily="34" charset="0"/>
              </a:rPr>
              <a:t>Regulatória</a:t>
            </a:r>
            <a:endParaRPr sz="1100" dirty="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51" name="Image" descr="Image">
            <a:extLst>
              <a:ext uri="{FF2B5EF4-FFF2-40B4-BE49-F238E27FC236}">
                <a16:creationId xmlns:a16="http://schemas.microsoft.com/office/drawing/2014/main" id="{37B449A2-246B-4ACF-AD11-842F21168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6811"/>
          <a:stretch/>
        </p:blipFill>
        <p:spPr>
          <a:xfrm>
            <a:off x="9648302" y="2806420"/>
            <a:ext cx="1287645" cy="12451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" name="Image" descr="Image">
            <a:extLst>
              <a:ext uri="{FF2B5EF4-FFF2-40B4-BE49-F238E27FC236}">
                <a16:creationId xmlns:a16="http://schemas.microsoft.com/office/drawing/2014/main" id="{EB2800DA-1676-478C-95D7-6FB42F0FE1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313" b="31795"/>
          <a:stretch/>
        </p:blipFill>
        <p:spPr>
          <a:xfrm>
            <a:off x="8165450" y="762866"/>
            <a:ext cx="1398535" cy="125641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CaixaDeTexto 12">
            <a:extLst>
              <a:ext uri="{FF2B5EF4-FFF2-40B4-BE49-F238E27FC236}">
                <a16:creationId xmlns:a16="http://schemas.microsoft.com/office/drawing/2014/main" id="{1E7C8058-962C-4030-8AEB-00E7FABE795E}"/>
              </a:ext>
            </a:extLst>
          </p:cNvPr>
          <p:cNvSpPr txBox="1"/>
          <p:nvPr userDrawn="1"/>
        </p:nvSpPr>
        <p:spPr>
          <a:xfrm>
            <a:off x="6693333" y="5941351"/>
            <a:ext cx="254613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 dirty="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Karina Lesch</a:t>
            </a:r>
            <a:endParaRPr sz="1400" b="1" dirty="0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Diretora</a:t>
            </a:r>
            <a:r>
              <a:rPr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de </a:t>
            </a:r>
            <a:r>
              <a:rPr sz="1100" dirty="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Relações</a:t>
            </a:r>
            <a:r>
              <a:rPr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</a:t>
            </a:r>
            <a:endParaRPr lang="pt-BR" sz="1100" dirty="0">
              <a:solidFill>
                <a:srgbClr val="3E3E3E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Institucionais</a:t>
            </a:r>
          </a:p>
        </p:txBody>
      </p:sp>
      <p:pic>
        <p:nvPicPr>
          <p:cNvPr id="54" name="Image">
            <a:extLst>
              <a:ext uri="{FF2B5EF4-FFF2-40B4-BE49-F238E27FC236}">
                <a16:creationId xmlns:a16="http://schemas.microsoft.com/office/drawing/2014/main" id="{65D630B4-1311-472E-A86C-3399B35BD0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503" r="258" b="44318"/>
          <a:stretch/>
        </p:blipFill>
        <p:spPr>
          <a:xfrm>
            <a:off x="7403129" y="4786152"/>
            <a:ext cx="1044953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Image">
            <a:extLst>
              <a:ext uri="{FF2B5EF4-FFF2-40B4-BE49-F238E27FC236}">
                <a16:creationId xmlns:a16="http://schemas.microsoft.com/office/drawing/2014/main" id="{52C53BEA-B0B2-4F2F-8A39-C30243244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540" r="6874" b="41974"/>
          <a:stretch/>
        </p:blipFill>
        <p:spPr>
          <a:xfrm>
            <a:off x="3030084" y="880077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6" name="Image">
            <a:extLst>
              <a:ext uri="{FF2B5EF4-FFF2-40B4-BE49-F238E27FC236}">
                <a16:creationId xmlns:a16="http://schemas.microsoft.com/office/drawing/2014/main" id="{E24784AF-F2BE-48B8-B311-0CD0692DFF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2"/>
          <a:stretch/>
        </p:blipFill>
        <p:spPr>
          <a:xfrm>
            <a:off x="1220313" y="2903094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C6469A2-5395-44BB-AB8B-BC8477EF777A}"/>
              </a:ext>
            </a:extLst>
          </p:cNvPr>
          <p:cNvGrpSpPr/>
          <p:nvPr userDrawn="1"/>
        </p:nvGrpSpPr>
        <p:grpSpPr>
          <a:xfrm>
            <a:off x="5106047" y="1925036"/>
            <a:ext cx="2022232" cy="2395205"/>
            <a:chOff x="5157320" y="-69577"/>
            <a:chExt cx="2022232" cy="2395205"/>
          </a:xfrm>
        </p:grpSpPr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B1E96DBC-6E5A-4598-BB28-580151CA0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4573" r="487" b="19563"/>
            <a:stretch/>
          </p:blipFill>
          <p:spPr>
            <a:xfrm>
              <a:off x="5157320" y="326107"/>
              <a:ext cx="2013548" cy="1999521"/>
            </a:xfrm>
            <a:prstGeom prst="ellipse">
              <a:avLst/>
            </a:prstGeom>
          </p:spPr>
        </p:pic>
        <p:pic>
          <p:nvPicPr>
            <p:cNvPr id="59" name="Imagem 58" descr="Homem de camisa branca e gravata&#10;&#10;O conteúdo gerado por IA pode estar incorreto.">
              <a:extLst>
                <a:ext uri="{FF2B5EF4-FFF2-40B4-BE49-F238E27FC236}">
                  <a16:creationId xmlns:a16="http://schemas.microsoft.com/office/drawing/2014/main" id="{9008E05D-0B3A-4DC1-8184-36952A5C6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498" t="-7977" r="-1" b="44978"/>
            <a:stretch/>
          </p:blipFill>
          <p:spPr>
            <a:xfrm>
              <a:off x="5538745" y="-69577"/>
              <a:ext cx="1640807" cy="1744288"/>
            </a:xfrm>
            <a:prstGeom prst="ellipse">
              <a:avLst/>
            </a:prstGeom>
          </p:spPr>
        </p:pic>
      </p:grp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458F2316-109F-412D-AEEA-B393C8B1FF8C}"/>
              </a:ext>
            </a:extLst>
          </p:cNvPr>
          <p:cNvSpPr/>
          <p:nvPr userDrawn="1"/>
        </p:nvSpPr>
        <p:spPr>
          <a:xfrm>
            <a:off x="5048871" y="4156738"/>
            <a:ext cx="2149432" cy="6810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2000" b="1" dirty="0">
                <a:solidFill>
                  <a:srgbClr val="0082B9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Renato Porto</a:t>
            </a:r>
          </a:p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Presidente-executivo</a:t>
            </a:r>
          </a:p>
        </p:txBody>
      </p:sp>
      <p:sp>
        <p:nvSpPr>
          <p:cNvPr id="61" name="Arco 60">
            <a:extLst>
              <a:ext uri="{FF2B5EF4-FFF2-40B4-BE49-F238E27FC236}">
                <a16:creationId xmlns:a16="http://schemas.microsoft.com/office/drawing/2014/main" id="{066FB282-49D8-4A96-A895-66F6C68C3E10}"/>
              </a:ext>
            </a:extLst>
          </p:cNvPr>
          <p:cNvSpPr/>
          <p:nvPr userDrawn="1"/>
        </p:nvSpPr>
        <p:spPr>
          <a:xfrm rot="20877014" flipH="1">
            <a:off x="1445876" y="1283997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2" name="Arco 61">
            <a:extLst>
              <a:ext uri="{FF2B5EF4-FFF2-40B4-BE49-F238E27FC236}">
                <a16:creationId xmlns:a16="http://schemas.microsoft.com/office/drawing/2014/main" id="{AE56A8DF-A930-4812-9805-9755304081FB}"/>
              </a:ext>
            </a:extLst>
          </p:cNvPr>
          <p:cNvSpPr/>
          <p:nvPr userDrawn="1"/>
        </p:nvSpPr>
        <p:spPr>
          <a:xfrm rot="6446224">
            <a:off x="7287248" y="2798044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3" name="Arco 62">
            <a:extLst>
              <a:ext uri="{FF2B5EF4-FFF2-40B4-BE49-F238E27FC236}">
                <a16:creationId xmlns:a16="http://schemas.microsoft.com/office/drawing/2014/main" id="{A1D4449C-3799-4699-A2A0-5973EEBBAF6E}"/>
              </a:ext>
            </a:extLst>
          </p:cNvPr>
          <p:cNvSpPr/>
          <p:nvPr userDrawn="1"/>
        </p:nvSpPr>
        <p:spPr>
          <a:xfrm rot="722986">
            <a:off x="7431170" y="1184376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4" name="Arco 63">
            <a:extLst>
              <a:ext uri="{FF2B5EF4-FFF2-40B4-BE49-F238E27FC236}">
                <a16:creationId xmlns:a16="http://schemas.microsoft.com/office/drawing/2014/main" id="{8432A050-3278-4AD7-9787-3FD221FD31D5}"/>
              </a:ext>
            </a:extLst>
          </p:cNvPr>
          <p:cNvSpPr/>
          <p:nvPr userDrawn="1"/>
        </p:nvSpPr>
        <p:spPr>
          <a:xfrm rot="6300000">
            <a:off x="7478933" y="2973171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5" name="CaixaDeTexto 12">
            <a:extLst>
              <a:ext uri="{FF2B5EF4-FFF2-40B4-BE49-F238E27FC236}">
                <a16:creationId xmlns:a16="http://schemas.microsoft.com/office/drawing/2014/main" id="{1D38E2BF-3369-43CF-95D7-74E67528866A}"/>
              </a:ext>
            </a:extLst>
          </p:cNvPr>
          <p:cNvSpPr txBox="1"/>
          <p:nvPr userDrawn="1"/>
        </p:nvSpPr>
        <p:spPr>
          <a:xfrm>
            <a:off x="2902440" y="5941351"/>
            <a:ext cx="1753450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 dirty="0" err="1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Helaine</a:t>
            </a:r>
            <a:r>
              <a:rPr lang="pt-BR" sz="1400" b="1" dirty="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 Capucho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Diretora de Acesso ao Mercado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lang="pt-BR" dirty="0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C0E41AA1-5DAE-469D-B341-0420DB1D8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6093" r="12992" b="49838"/>
          <a:stretch/>
        </p:blipFill>
        <p:spPr>
          <a:xfrm>
            <a:off x="3165247" y="4787111"/>
            <a:ext cx="1045442" cy="1044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5835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2">
            <a:extLst>
              <a:ext uri="{FF2B5EF4-FFF2-40B4-BE49-F238E27FC236}">
                <a16:creationId xmlns:a16="http://schemas.microsoft.com/office/drawing/2014/main" id="{69B437C3-67D0-174C-3FE2-900FDF13B0AD}"/>
              </a:ext>
            </a:extLst>
          </p:cNvPr>
          <p:cNvSpPr/>
          <p:nvPr userDrawn="1"/>
        </p:nvSpPr>
        <p:spPr>
          <a:xfrm>
            <a:off x="1171864" y="3001820"/>
            <a:ext cx="2908980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Amanda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Spina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J&amp;J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Presidente do Conselho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DF96B7F-D32B-4D6A-75B9-3EEDE6D4F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47" r="12287" b="51404"/>
          <a:stretch/>
        </p:blipFill>
        <p:spPr>
          <a:xfrm>
            <a:off x="1880850" y="1278541"/>
            <a:ext cx="1491001" cy="149533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9BE93068-CF21-6843-976B-387D79E2F780}"/>
              </a:ext>
            </a:extLst>
          </p:cNvPr>
          <p:cNvSpPr/>
          <p:nvPr userDrawn="1"/>
        </p:nvSpPr>
        <p:spPr>
          <a:xfrm>
            <a:off x="4323308" y="3018894"/>
            <a:ext cx="3345088" cy="830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Andrea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Sambati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Boehringer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Vice-presidente do Conselho</a:t>
            </a: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ECF953D9-3DAA-14C0-2CA1-B62BBC442319}"/>
              </a:ext>
            </a:extLst>
          </p:cNvPr>
          <p:cNvSpPr/>
          <p:nvPr userDrawn="1"/>
        </p:nvSpPr>
        <p:spPr>
          <a:xfrm>
            <a:off x="7611136" y="3001818"/>
            <a:ext cx="3616153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Fernando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Afons</a:t>
            </a:r>
            <a:r>
              <a:rPr lang="pt-BR" sz="1600" b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Verte</a:t>
            </a: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x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2o. Vice-presidente do Conselho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id="{C546E521-BD9B-26B8-3266-F74628BA5853}"/>
              </a:ext>
            </a:extLst>
          </p:cNvPr>
          <p:cNvSpPr txBox="1"/>
          <p:nvPr userDrawn="1"/>
        </p:nvSpPr>
        <p:spPr>
          <a:xfrm>
            <a:off x="4317947" y="383594"/>
            <a:ext cx="399423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t-BR" sz="4000" b="1">
                <a:latin typeface="Montserrat" panose="00000500000000000000" pitchFamily="50" charset="0"/>
                <a:cs typeface="Arial" panose="020B0604020202020204" pitchFamily="34" charset="0"/>
              </a:rPr>
              <a:t>GOVERNANÇA</a:t>
            </a:r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6A32C31A-43E7-932F-E956-84FB10DE3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2349" r="9059" b="45889"/>
          <a:stretch/>
        </p:blipFill>
        <p:spPr>
          <a:xfrm>
            <a:off x="5318329" y="1571608"/>
            <a:ext cx="1317119" cy="1320951"/>
          </a:xfrm>
          <a:prstGeom prst="ellipse">
            <a:avLst/>
          </a:prstGeom>
        </p:spPr>
      </p:pic>
      <p:pic>
        <p:nvPicPr>
          <p:cNvPr id="12" name="Image">
            <a:extLst>
              <a:ext uri="{FF2B5EF4-FFF2-40B4-BE49-F238E27FC236}">
                <a16:creationId xmlns:a16="http://schemas.microsoft.com/office/drawing/2014/main" id="{F7E307E5-15AE-3FDA-C590-15D76393C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2024" r="6524" b="43579"/>
          <a:stretch/>
        </p:blipFill>
        <p:spPr>
          <a:xfrm>
            <a:off x="8615214" y="1546770"/>
            <a:ext cx="1323794" cy="1320949"/>
          </a:xfrm>
          <a:prstGeom prst="ellipse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900DD1D-E98D-812C-B0D6-B21F72F589E3}"/>
              </a:ext>
            </a:extLst>
          </p:cNvPr>
          <p:cNvCxnSpPr/>
          <p:nvPr userDrawn="1"/>
        </p:nvCxnSpPr>
        <p:spPr>
          <a:xfrm>
            <a:off x="3681962" y="2481943"/>
            <a:ext cx="13399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12E09E1-20CA-F68C-FCE1-E6C2A0BDF08E}"/>
              </a:ext>
            </a:extLst>
          </p:cNvPr>
          <p:cNvCxnSpPr>
            <a:cxnSpLocks/>
          </p:cNvCxnSpPr>
          <p:nvPr userDrawn="1"/>
        </p:nvCxnSpPr>
        <p:spPr>
          <a:xfrm>
            <a:off x="6876342" y="2481943"/>
            <a:ext cx="15841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5E4330B-28FC-33A6-51E0-E58E80E2DD75}"/>
              </a:ext>
            </a:extLst>
          </p:cNvPr>
          <p:cNvSpPr/>
          <p:nvPr userDrawn="1"/>
        </p:nvSpPr>
        <p:spPr>
          <a:xfrm>
            <a:off x="1377950" y="4750932"/>
            <a:ext cx="9436100" cy="1840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ard of Directors">
            <a:extLst>
              <a:ext uri="{FF2B5EF4-FFF2-40B4-BE49-F238E27FC236}">
                <a16:creationId xmlns:a16="http://schemas.microsoft.com/office/drawing/2014/main" id="{859BE40F-BF04-4E8C-CF66-7F57282EE6CA}"/>
              </a:ext>
            </a:extLst>
          </p:cNvPr>
          <p:cNvSpPr txBox="1"/>
          <p:nvPr userDrawn="1"/>
        </p:nvSpPr>
        <p:spPr>
          <a:xfrm>
            <a:off x="4998473" y="4581657"/>
            <a:ext cx="1893290" cy="374566"/>
          </a:xfrm>
          <a:prstGeom prst="roundRect">
            <a:avLst/>
          </a:prstGeom>
          <a:solidFill>
            <a:srgbClr val="0070A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Conselho</a:t>
            </a:r>
            <a:r>
              <a:rPr b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</a:t>
            </a:r>
            <a:endParaRPr b="1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F99C813-FE1F-E1D5-D7A4-9D1442CC20FB}"/>
              </a:ext>
            </a:extLst>
          </p:cNvPr>
          <p:cNvGrpSpPr/>
          <p:nvPr userDrawn="1"/>
        </p:nvGrpSpPr>
        <p:grpSpPr>
          <a:xfrm>
            <a:off x="1531188" y="5085815"/>
            <a:ext cx="9043516" cy="1416432"/>
            <a:chOff x="1231603" y="4564981"/>
            <a:chExt cx="10197781" cy="1597219"/>
          </a:xfrm>
        </p:grpSpPr>
        <p:pic>
          <p:nvPicPr>
            <p:cNvPr id="18" name="Imagem 18">
              <a:extLst>
                <a:ext uri="{FF2B5EF4-FFF2-40B4-BE49-F238E27FC236}">
                  <a16:creationId xmlns:a16="http://schemas.microsoft.com/office/drawing/2014/main" id="{B141CCC9-EFF5-8ACC-BDB1-86842E27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533" y="4564981"/>
              <a:ext cx="1220309" cy="763628"/>
            </a:xfrm>
            <a:prstGeom prst="rect">
              <a:avLst/>
            </a:prstGeom>
          </p:spPr>
        </p:pic>
        <p:pic>
          <p:nvPicPr>
            <p:cNvPr id="19" name="Imagem 22" descr="Imagem 22">
              <a:extLst>
                <a:ext uri="{FF2B5EF4-FFF2-40B4-BE49-F238E27FC236}">
                  <a16:creationId xmlns:a16="http://schemas.microsoft.com/office/drawing/2014/main" id="{0976B6A5-25D9-FF8E-3221-3FBAE410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2033" y="4593587"/>
              <a:ext cx="1079541" cy="675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m 60" descr="Imagem 60">
              <a:extLst>
                <a:ext uri="{FF2B5EF4-FFF2-40B4-BE49-F238E27FC236}">
                  <a16:creationId xmlns:a16="http://schemas.microsoft.com/office/drawing/2014/main" id="{6E422037-BB95-03F5-BD2D-FD284148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5676" y="4614691"/>
              <a:ext cx="1185912" cy="742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m 68" descr="Imagem 68">
              <a:extLst>
                <a:ext uri="{FF2B5EF4-FFF2-40B4-BE49-F238E27FC236}">
                  <a16:creationId xmlns:a16="http://schemas.microsoft.com/office/drawing/2014/main" id="{E9A1ACB0-343B-EECF-6999-D880AAA5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6883" y="5576278"/>
              <a:ext cx="1023070" cy="422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m 70" descr="Imagem 70">
              <a:extLst>
                <a:ext uri="{FF2B5EF4-FFF2-40B4-BE49-F238E27FC236}">
                  <a16:creationId xmlns:a16="http://schemas.microsoft.com/office/drawing/2014/main" id="{43CF1B9D-0123-27E4-D8D8-C62DCDDB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5941" y="5412630"/>
              <a:ext cx="1197840" cy="7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m 72" descr="Imagem 72">
              <a:extLst>
                <a:ext uri="{FF2B5EF4-FFF2-40B4-BE49-F238E27FC236}">
                  <a16:creationId xmlns:a16="http://schemas.microsoft.com/office/drawing/2014/main" id="{67F6D03A-AF75-77BC-99DD-CCCD8157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9769" y="5519089"/>
              <a:ext cx="1163569" cy="536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m 78" descr="Imagem 78">
              <a:extLst>
                <a:ext uri="{FF2B5EF4-FFF2-40B4-BE49-F238E27FC236}">
                  <a16:creationId xmlns:a16="http://schemas.microsoft.com/office/drawing/2014/main" id="{B283522B-20EC-F514-7BC8-C39EE12A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34357" y="5447309"/>
              <a:ext cx="1087003" cy="680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m 93" descr="Imagem 93">
              <a:extLst>
                <a:ext uri="{FF2B5EF4-FFF2-40B4-BE49-F238E27FC236}">
                  <a16:creationId xmlns:a16="http://schemas.microsoft.com/office/drawing/2014/main" id="{489F8B9F-DFFC-4420-8B94-343D5FF2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42380" y="5353614"/>
              <a:ext cx="1087004" cy="680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m 2" descr="Imagem 2">
              <a:extLst>
                <a:ext uri="{FF2B5EF4-FFF2-40B4-BE49-F238E27FC236}">
                  <a16:creationId xmlns:a16="http://schemas.microsoft.com/office/drawing/2014/main" id="{CB23D305-A2D4-2D69-830E-C902EFD2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57168" y="5414076"/>
              <a:ext cx="1018196" cy="746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3" descr="A black background with green text&#10;&#10;Description automatically generated">
              <a:extLst>
                <a:ext uri="{FF2B5EF4-FFF2-40B4-BE49-F238E27FC236}">
                  <a16:creationId xmlns:a16="http://schemas.microsoft.com/office/drawing/2014/main" id="{12635344-6646-0AF2-EB70-CA9F951DF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937" y="4771863"/>
              <a:ext cx="1306008" cy="403026"/>
            </a:xfrm>
            <a:prstGeom prst="rect">
              <a:avLst/>
            </a:prstGeom>
          </p:spPr>
        </p:pic>
        <p:pic>
          <p:nvPicPr>
            <p:cNvPr id="28" name="Imagem 32">
              <a:extLst>
                <a:ext uri="{FF2B5EF4-FFF2-40B4-BE49-F238E27FC236}">
                  <a16:creationId xmlns:a16="http://schemas.microsoft.com/office/drawing/2014/main" id="{3CABC4D8-9A75-EEA0-6582-8FA904FF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809" y="4636591"/>
              <a:ext cx="942097" cy="589532"/>
            </a:xfrm>
            <a:prstGeom prst="rect">
              <a:avLst/>
            </a:prstGeom>
          </p:spPr>
        </p:pic>
        <p:pic>
          <p:nvPicPr>
            <p:cNvPr id="29" name="Imagem 85">
              <a:extLst>
                <a:ext uri="{FF2B5EF4-FFF2-40B4-BE49-F238E27FC236}">
                  <a16:creationId xmlns:a16="http://schemas.microsoft.com/office/drawing/2014/main" id="{E16595BB-C9A6-F092-F9C5-D7B0FBBE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03" y="5358958"/>
              <a:ext cx="1087004" cy="680211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0B5DC9B6-70D5-200B-F5F9-8BF1BD27E9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05" y="5371933"/>
            <a:ext cx="1661134" cy="1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44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0C96A-6254-729B-A7F7-CBA164B84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9CDEDB-BF25-7770-8F87-7BE1E45C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157370-BA48-D12C-6C96-0A62DE18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0C1BCF-ED4C-C9EF-D9C1-E0B5353E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0E7E2B-642B-D342-33CE-5BF4EEE6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2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48110-275A-71DA-37B7-5902558B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385688-D928-91EB-3091-F623FE7A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0DE0D1-A349-8EE3-13D0-C98FE550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DA0966-911B-5D6C-DAE1-8BD5EB6A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81249B-6F08-808C-B5AF-D7CA8761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9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E820CCAC-5039-DE54-A9EC-301EFA39C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A48110-275A-71DA-37B7-5902558B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385688-D928-91EB-3091-F623FE7A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0DE0D1-A349-8EE3-13D0-C98FE550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DA0966-911B-5D6C-DAE1-8BD5EB6A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81249B-6F08-808C-B5AF-D7CA8761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5196613-E0FC-F64D-2FCF-6A34DB973F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1CC49-A30B-AF8B-D694-BFCA0D5E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58E8CB-AB1C-2AB7-B35C-A0728386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00E0E0-E091-8533-8E9D-16DF3F1E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D1839-53E8-36F4-D084-C8F46D67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9904F5-83BC-020C-F2E5-03021747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3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48110-275A-71DA-37B7-5902558B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2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385688-D928-91EB-3091-F623FE7A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1pPr>
            <a:lvl2pPr marL="6858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2pPr>
            <a:lvl3pPr marL="11430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3pPr>
            <a:lvl4pPr marL="16002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4pPr>
            <a:lvl5pPr marL="20574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0DE0D1-A349-8EE3-13D0-C98FE550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DA0966-911B-5D6C-DAE1-8BD5EB6A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81249B-6F08-808C-B5AF-D7CA8761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923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2DE97-5BA6-4C5C-D8F5-359D8D4D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AEEFD5-70D3-C38A-BE9B-A78AABD21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5416CA-4387-8B2E-D82A-FC0BFC53B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132729-58B4-FEAC-2C9B-2736C24E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3439C4-7706-AD3B-074F-71ECB5C9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96724D-6549-7A2C-56E2-9A326A87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4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60C10-A266-EB03-50C5-66D11B1E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139FE-4D15-FE6C-6CC5-0EE0635F2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11A0E9-9DDF-5A00-1E9D-B9983D122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AD7493-6D75-E99F-05B8-1CD971A94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3DA56A-53EA-99A7-BE4C-94F58CD82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B449645-6B3C-6CB7-A553-A9F10510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E1EDDFB-BB84-54B7-218E-5E970244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3C4B554-54B2-B231-B48D-D0B18A06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753FA-C740-B1FE-E3C9-78D3FE95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76628CB-4468-077D-4F35-BA8FC3E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4B56522-9E45-B845-6671-66B09834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681925-A705-BEFA-14EA-C026F5AB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0FEEE7-A96E-3035-06EA-04562C13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53DF89-0E99-5D5B-88E1-63C0C9A8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9ABF6-66D9-8811-FD71-862762BC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9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56738-96D3-E908-57A0-DD63D7E5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143DD4-F519-1189-992B-86C7431F6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FC3A2C-3145-6EF1-DB92-DEC6D67B3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1CDFCD-A4DD-7C69-3E80-ED2B342E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327100-BF30-B580-8DA2-E7F14893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2451B9-8C96-5ACB-32D4-3B31FA11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7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B1B8A-EA96-0F16-2114-3700F7F7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92591C-A929-215B-11DA-93E58768F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8B92D5-A154-1F65-D6E7-9599CC06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3BA93E-59D6-5DDF-B768-F9466499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F56BF9-4E1D-2397-2705-64E819B6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BF7E86-4D6E-8F27-1728-60503787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3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097C9-51D3-4AE1-046C-E94F555B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BF1CC0-8259-2160-D505-CD22A7122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AE925-2567-DEC6-28BF-09F0B8A0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669E6B-2DFF-A297-2782-0CF0D871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9D6A6D-EF5F-DAC2-4E07-181C7017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9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A6BD12-E571-B758-45EE-9DF2DD33C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60BD3F-B4B6-771C-543E-18D781E6A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620F84-CCC2-9E8E-3AC5-E56A93D4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84A7CF-ACA3-88E7-91DC-FFAC7853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ED74B4-B79E-6A95-A733-16319EC3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0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ítulo e Conteúd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 descr="Image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865" y="6286589"/>
            <a:ext cx="1456225" cy="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CaixaDeTexto 1" hidden="1"/>
          <p:cNvSpPr txBox="1"/>
          <p:nvPr/>
        </p:nvSpPr>
        <p:spPr>
          <a:xfrm>
            <a:off x="203200" y="43542"/>
            <a:ext cx="1691378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CONFIDENTIAL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6765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AD561D0-AB7A-3257-298A-ABB94AD59123}"/>
              </a:ext>
            </a:extLst>
          </p:cNvPr>
          <p:cNvSpPr/>
          <p:nvPr userDrawn="1"/>
        </p:nvSpPr>
        <p:spPr>
          <a:xfrm>
            <a:off x="8137069" y="662728"/>
            <a:ext cx="1673085" cy="13750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DC2D050A-0ABD-616A-04D3-D39C109C0701}"/>
              </a:ext>
            </a:extLst>
          </p:cNvPr>
          <p:cNvSpPr txBox="1"/>
          <p:nvPr userDrawn="1"/>
        </p:nvSpPr>
        <p:spPr>
          <a:xfrm>
            <a:off x="2122549" y="960733"/>
            <a:ext cx="4616076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4400" dirty="0">
                <a:latin typeface="Montserrat" panose="00000500000000000000" pitchFamily="50" charset="0"/>
                <a:cs typeface="Arial" panose="020B0604020202020204" pitchFamily="34" charset="0"/>
              </a:rPr>
              <a:t>A</a:t>
            </a:r>
            <a:r>
              <a:rPr sz="4400" b="1" dirty="0">
                <a:latin typeface="Montserrat" panose="00000500000000000000" pitchFamily="50" charset="0"/>
                <a:cs typeface="Arial" panose="020B0604020202020204" pitchFamily="34" charset="0"/>
              </a:rPr>
              <a:t> INTERFARMA</a:t>
            </a: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93C3D284-52C4-A46F-BDAC-C1DD53F3413D}"/>
              </a:ext>
            </a:extLst>
          </p:cNvPr>
          <p:cNvSpPr txBox="1"/>
          <p:nvPr userDrawn="1"/>
        </p:nvSpPr>
        <p:spPr>
          <a:xfrm>
            <a:off x="8033760" y="1172432"/>
            <a:ext cx="1885583" cy="659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 dirty="0">
                <a:solidFill>
                  <a:srgbClr val="0082B9"/>
                </a:solidFill>
                <a:latin typeface="Montserrat"/>
              </a:rPr>
              <a:t>41</a:t>
            </a:r>
            <a:endParaRPr lang="pt-BR" sz="5400" b="1" dirty="0">
              <a:solidFill>
                <a:srgbClr val="0082B9"/>
              </a:solidFill>
              <a:latin typeface="Montserrat" panose="00000500000000000000" pitchFamily="50" charset="0"/>
            </a:endParaRP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dirty="0">
                <a:solidFill>
                  <a:srgbClr val="0082B9"/>
                </a:solidFill>
                <a:latin typeface="Montserrat"/>
              </a:rPr>
              <a:t>membros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3FD32CA-49F7-EAD1-4DB5-36C8A346718F}"/>
              </a:ext>
            </a:extLst>
          </p:cNvPr>
          <p:cNvSpPr/>
          <p:nvPr userDrawn="1"/>
        </p:nvSpPr>
        <p:spPr>
          <a:xfrm>
            <a:off x="6783803" y="208011"/>
            <a:ext cx="1673086" cy="1538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548F31F4-C43E-53EB-1028-2853C0685739}"/>
              </a:ext>
            </a:extLst>
          </p:cNvPr>
          <p:cNvSpPr txBox="1"/>
          <p:nvPr userDrawn="1"/>
        </p:nvSpPr>
        <p:spPr>
          <a:xfrm>
            <a:off x="6887688" y="682050"/>
            <a:ext cx="1465315" cy="90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 dirty="0">
                <a:solidFill>
                  <a:srgbClr val="0082B9"/>
                </a:solidFill>
                <a:latin typeface="Montserrat" panose="00000500000000000000" pitchFamily="50" charset="0"/>
              </a:rPr>
              <a:t>35</a:t>
            </a: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dirty="0">
                <a:solidFill>
                  <a:srgbClr val="0082B9"/>
                </a:solidFill>
                <a:latin typeface="Montserrat" panose="00000500000000000000" pitchFamily="50" charset="0"/>
              </a:rPr>
              <a:t>anos de existência</a:t>
            </a: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F6264920-EA78-42CC-98A3-699C08128187}"/>
              </a:ext>
            </a:extLst>
          </p:cNvPr>
          <p:cNvGrpSpPr/>
          <p:nvPr userDrawn="1"/>
        </p:nvGrpSpPr>
        <p:grpSpPr>
          <a:xfrm>
            <a:off x="2059542" y="2321965"/>
            <a:ext cx="8072917" cy="3778057"/>
            <a:chOff x="1063264" y="2259272"/>
            <a:chExt cx="8072917" cy="3778057"/>
          </a:xfrm>
        </p:grpSpPr>
        <p:pic>
          <p:nvPicPr>
            <p:cNvPr id="53" name="Imagem 48">
              <a:extLst>
                <a:ext uri="{FF2B5EF4-FFF2-40B4-BE49-F238E27FC236}">
                  <a16:creationId xmlns:a16="http://schemas.microsoft.com/office/drawing/2014/main" id="{9E6D548D-E2B1-4A2D-AC8D-26DC13F90E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367939" y="5006230"/>
              <a:ext cx="1002392" cy="25198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4" name="Imagem 51">
              <a:extLst>
                <a:ext uri="{FF2B5EF4-FFF2-40B4-BE49-F238E27FC236}">
                  <a16:creationId xmlns:a16="http://schemas.microsoft.com/office/drawing/2014/main" id="{6CA01285-50B4-4D29-A96F-0BC4E356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28570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5" name="Imagem 52">
              <a:extLst>
                <a:ext uri="{FF2B5EF4-FFF2-40B4-BE49-F238E27FC236}">
                  <a16:creationId xmlns:a16="http://schemas.microsoft.com/office/drawing/2014/main" id="{0578B072-6AE2-49CB-A02F-3DC81C531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98848" y="2339007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6" name="Imagem 53">
              <a:extLst>
                <a:ext uri="{FF2B5EF4-FFF2-40B4-BE49-F238E27FC236}">
                  <a16:creationId xmlns:a16="http://schemas.microsoft.com/office/drawing/2014/main" id="{789616FB-9E15-4961-A279-EE2F511520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302053" y="2304763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7" name="Imagem 54">
              <a:extLst>
                <a:ext uri="{FF2B5EF4-FFF2-40B4-BE49-F238E27FC236}">
                  <a16:creationId xmlns:a16="http://schemas.microsoft.com/office/drawing/2014/main" id="{F85E1AF0-E21C-4DBA-B867-E4E3A06D74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514694" y="2259272"/>
              <a:ext cx="1135666" cy="69489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8" name="Imagem 55">
              <a:extLst>
                <a:ext uri="{FF2B5EF4-FFF2-40B4-BE49-F238E27FC236}">
                  <a16:creationId xmlns:a16="http://schemas.microsoft.com/office/drawing/2014/main" id="{1C7F5250-BEC3-41D0-84EA-119D41E3D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735884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9" name="Imagem 56">
              <a:extLst>
                <a:ext uri="{FF2B5EF4-FFF2-40B4-BE49-F238E27FC236}">
                  <a16:creationId xmlns:a16="http://schemas.microsoft.com/office/drawing/2014/main" id="{F3AC52B7-91C3-4CA9-9A85-3A7C193D0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955767" y="2383566"/>
              <a:ext cx="713222" cy="44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0" name="Imagem 57">
              <a:extLst>
                <a:ext uri="{FF2B5EF4-FFF2-40B4-BE49-F238E27FC236}">
                  <a16:creationId xmlns:a16="http://schemas.microsoft.com/office/drawing/2014/main" id="{EE81C78B-1660-4034-A2CF-FEC922FF24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793693" y="2921608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1" name="Imagem 58">
              <a:extLst>
                <a:ext uri="{FF2B5EF4-FFF2-40B4-BE49-F238E27FC236}">
                  <a16:creationId xmlns:a16="http://schemas.microsoft.com/office/drawing/2014/main" id="{255B729C-0153-4E66-BF5A-C33C2BB2D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925869" y="289976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2" name="Imagem 59">
              <a:extLst>
                <a:ext uri="{FF2B5EF4-FFF2-40B4-BE49-F238E27FC236}">
                  <a16:creationId xmlns:a16="http://schemas.microsoft.com/office/drawing/2014/main" id="{DA8E7BBE-CD9E-43B4-8F34-706E682068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8148483" y="2887364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3" name="Imagem 60">
              <a:extLst>
                <a:ext uri="{FF2B5EF4-FFF2-40B4-BE49-F238E27FC236}">
                  <a16:creationId xmlns:a16="http://schemas.microsoft.com/office/drawing/2014/main" id="{BC64E0B1-9BF4-4DDA-9847-22A80CA7A9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63264" y="3662098"/>
              <a:ext cx="1071621" cy="36568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4" name="Imagem 62">
              <a:extLst>
                <a:ext uri="{FF2B5EF4-FFF2-40B4-BE49-F238E27FC236}">
                  <a16:creationId xmlns:a16="http://schemas.microsoft.com/office/drawing/2014/main" id="{CB4059C4-9EF0-4151-9C37-8494BD018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3663543" y="3568930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5" name="Imagem 63">
              <a:extLst>
                <a:ext uri="{FF2B5EF4-FFF2-40B4-BE49-F238E27FC236}">
                  <a16:creationId xmlns:a16="http://schemas.microsoft.com/office/drawing/2014/main" id="{50CC470B-BD2D-40E0-BF38-167F9501C7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4669904" y="3555397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0C475722-1096-4E5B-B575-8239707D96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841092" y="3542989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C603FC7B-BAF6-422F-8F03-5630C4917D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061725" y="3672093"/>
              <a:ext cx="1066821" cy="29167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7E6FFFD0-0AF8-4085-8B6A-EEE24ACEF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200403" y="4233626"/>
              <a:ext cx="664805" cy="42825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FB3C77A1-165C-4E10-B411-877EFDFCD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834694" y="4155783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4B184215-38F5-49A4-8B34-5BE3646ED6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779718" y="4187686"/>
              <a:ext cx="814264" cy="50954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CC1ED8BE-DC8F-431D-90C3-9A7BC3128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4944014" y="4155783"/>
              <a:ext cx="916219" cy="57333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2" name="Imagem 71">
              <a:extLst>
                <a:ext uri="{FF2B5EF4-FFF2-40B4-BE49-F238E27FC236}">
                  <a16:creationId xmlns:a16="http://schemas.microsoft.com/office/drawing/2014/main" id="{7315E8D0-A1C5-4888-A641-A11E28A7B1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7009141" y="4122508"/>
              <a:ext cx="1022564" cy="63988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id="{39317D97-09B8-4228-8713-52FBC2F5F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>
              <a:off x="4226996" y="4859633"/>
              <a:ext cx="786640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6FDD3A29-7395-4ECB-BE91-5422B1A394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1867213" y="4951461"/>
              <a:ext cx="747650" cy="3085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7B7D5F67-F54D-442E-9EB8-4481DFBD2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6493053" y="477278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64504BC4-0E51-463B-9911-6FD14F4B6A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/>
            <a:stretch>
              <a:fillRect/>
            </a:stretch>
          </p:blipFill>
          <p:spPr>
            <a:xfrm>
              <a:off x="7435517" y="4859633"/>
              <a:ext cx="898955" cy="4146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7" name="Imagem 77">
              <a:extLst>
                <a:ext uri="{FF2B5EF4-FFF2-40B4-BE49-F238E27FC236}">
                  <a16:creationId xmlns:a16="http://schemas.microsoft.com/office/drawing/2014/main" id="{7EFE67B7-74AC-43DD-925D-CCF0D7FD2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/>
            <a:stretch>
              <a:fillRect/>
            </a:stretch>
          </p:blipFill>
          <p:spPr>
            <a:xfrm>
              <a:off x="3822383" y="5486687"/>
              <a:ext cx="879945" cy="55064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8" name="Imagem 78">
              <a:extLst>
                <a:ext uri="{FF2B5EF4-FFF2-40B4-BE49-F238E27FC236}">
                  <a16:creationId xmlns:a16="http://schemas.microsoft.com/office/drawing/2014/main" id="{2E68C97F-6FB1-4173-91F0-B3DD3CA53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495081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9" name="Imagem 79">
              <a:extLst>
                <a:ext uri="{FF2B5EF4-FFF2-40B4-BE49-F238E27FC236}">
                  <a16:creationId xmlns:a16="http://schemas.microsoft.com/office/drawing/2014/main" id="{522ED30A-5444-4BBA-B32F-884898E951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5942767" y="5544038"/>
              <a:ext cx="696617" cy="435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0" name="Imagem 80">
              <a:extLst>
                <a:ext uri="{FF2B5EF4-FFF2-40B4-BE49-F238E27FC236}">
                  <a16:creationId xmlns:a16="http://schemas.microsoft.com/office/drawing/2014/main" id="{5EDD0F3D-D943-4B7E-983E-1D7D8D8E9B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113440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1" name="Imagem 81">
              <a:extLst>
                <a:ext uri="{FF2B5EF4-FFF2-40B4-BE49-F238E27FC236}">
                  <a16:creationId xmlns:a16="http://schemas.microsoft.com/office/drawing/2014/main" id="{149B6985-EFA7-4C35-B3FD-119B2332A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217229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2" name="Imagem 82">
              <a:extLst>
                <a:ext uri="{FF2B5EF4-FFF2-40B4-BE49-F238E27FC236}">
                  <a16:creationId xmlns:a16="http://schemas.microsoft.com/office/drawing/2014/main" id="{7667725B-1B15-4F7B-9D01-11D308EA4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3255007" y="3041568"/>
              <a:ext cx="975253" cy="29549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3" name="Imagem 83">
              <a:extLst>
                <a:ext uri="{FF2B5EF4-FFF2-40B4-BE49-F238E27FC236}">
                  <a16:creationId xmlns:a16="http://schemas.microsoft.com/office/drawing/2014/main" id="{4DE1F5F3-7EDC-45A7-9B79-F6E84FF96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tretch>
              <a:fillRect/>
            </a:stretch>
          </p:blipFill>
          <p:spPr>
            <a:xfrm>
              <a:off x="4557012" y="2856228"/>
              <a:ext cx="1064562" cy="66616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4" name="Imagem 84">
              <a:extLst>
                <a:ext uri="{FF2B5EF4-FFF2-40B4-BE49-F238E27FC236}">
                  <a16:creationId xmlns:a16="http://schemas.microsoft.com/office/drawing/2014/main" id="{BABE43D1-5F78-426F-89CC-81A248FA8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/>
            <a:stretch>
              <a:fillRect/>
            </a:stretch>
          </p:blipFill>
          <p:spPr>
            <a:xfrm>
              <a:off x="674490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5" name="Imagem 86">
              <a:extLst>
                <a:ext uri="{FF2B5EF4-FFF2-40B4-BE49-F238E27FC236}">
                  <a16:creationId xmlns:a16="http://schemas.microsoft.com/office/drawing/2014/main" id="{9A1BA138-EBBB-4F13-AA06-4E554D6223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/>
            <a:stretch>
              <a:fillRect/>
            </a:stretch>
          </p:blipFill>
          <p:spPr>
            <a:xfrm>
              <a:off x="6141960" y="4196327"/>
              <a:ext cx="671251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6" name="Imagem 2" descr="Terapias Agnósticas e Novos Biomarcadores - Oncologia Brasil">
              <a:extLst>
                <a:ext uri="{FF2B5EF4-FFF2-40B4-BE49-F238E27FC236}">
                  <a16:creationId xmlns:a16="http://schemas.microsoft.com/office/drawing/2014/main" id="{BFF38245-2BA4-4C84-AFA1-8A8783F70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/>
            <a:stretch>
              <a:fillRect/>
            </a:stretch>
          </p:blipFill>
          <p:spPr>
            <a:xfrm>
              <a:off x="2876729" y="4714052"/>
              <a:ext cx="1161443" cy="7742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7" name="Picture 2" descr="Servier">
              <a:extLst>
                <a:ext uri="{FF2B5EF4-FFF2-40B4-BE49-F238E27FC236}">
                  <a16:creationId xmlns:a16="http://schemas.microsoft.com/office/drawing/2014/main" id="{7BE3BF45-7423-4DFB-89F4-BB9A388E86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/>
            <a:stretch>
              <a:fillRect/>
            </a:stretch>
          </p:blipFill>
          <p:spPr>
            <a:xfrm>
              <a:off x="2686781" y="5618650"/>
              <a:ext cx="1030080" cy="2590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8" name="Imagem 6">
              <a:extLst>
                <a:ext uri="{FF2B5EF4-FFF2-40B4-BE49-F238E27FC236}">
                  <a16:creationId xmlns:a16="http://schemas.microsoft.com/office/drawing/2014/main" id="{36247988-D2C8-4521-AFBC-38E3439E26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5963817" y="3749963"/>
              <a:ext cx="508790" cy="1533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9" name="Imagem 18" descr="Texto, Logotipo&#10;&#10;O conteúdo gerado por IA pode estar incorreto.">
              <a:extLst>
                <a:ext uri="{FF2B5EF4-FFF2-40B4-BE49-F238E27FC236}">
                  <a16:creationId xmlns:a16="http://schemas.microsoft.com/office/drawing/2014/main" id="{AF75A708-484E-4FB1-AF1D-7C9578176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2324761" y="3777020"/>
              <a:ext cx="1139378" cy="15965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0" name="Imagem 3">
              <a:extLst>
                <a:ext uri="{FF2B5EF4-FFF2-40B4-BE49-F238E27FC236}">
                  <a16:creationId xmlns:a16="http://schemas.microsoft.com/office/drawing/2014/main" id="{37E2F6F3-B6C4-4794-9778-EE918A9A48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1173824" y="4219242"/>
              <a:ext cx="867454" cy="45384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1" name="Gráfico 1">
              <a:extLst>
                <a:ext uri="{FF2B5EF4-FFF2-40B4-BE49-F238E27FC236}">
                  <a16:creationId xmlns:a16="http://schemas.microsoft.com/office/drawing/2014/main" id="{12D1A1FD-FA8B-493D-9926-67C0D5C3E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056339" y="2477374"/>
              <a:ext cx="948635" cy="20085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F4FFA28A-8488-42AC-B51B-74C14035394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016" y="4374151"/>
              <a:ext cx="948165" cy="14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79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E820CCAC-5039-DE54-A9EC-301EFA39C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A48110-275A-71DA-37B7-5902558B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82308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385688-D928-91EB-3091-F623FE7A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2309" cy="4351338"/>
          </a:xfrm>
        </p:spPr>
        <p:txBody>
          <a:bodyPr/>
          <a:lstStyle>
            <a:lvl1pPr marL="2286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1pPr>
            <a:lvl2pPr marL="6858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2pPr>
            <a:lvl3pPr marL="11430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3pPr>
            <a:lvl4pPr marL="16002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4pPr>
            <a:lvl5pPr marL="2057400" indent="-228600"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>
                <a:latin typeface="Montserrat Light" panose="00000400000000000000" pitchFamily="50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0DE0D1-A349-8EE3-13D0-C98FE550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DA0966-911B-5D6C-DAE1-8BD5EB6A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81249B-6F08-808C-B5AF-D7CA8761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5196613-E0FC-F64D-2FCF-6A34DB973F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8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o 27">
            <a:extLst>
              <a:ext uri="{FF2B5EF4-FFF2-40B4-BE49-F238E27FC236}">
                <a16:creationId xmlns:a16="http://schemas.microsoft.com/office/drawing/2014/main" id="{72FC88BA-28B1-C964-A0A4-C3BCFD7BB93D}"/>
              </a:ext>
            </a:extLst>
          </p:cNvPr>
          <p:cNvSpPr/>
          <p:nvPr userDrawn="1"/>
        </p:nvSpPr>
        <p:spPr>
          <a:xfrm rot="15153776" flipH="1">
            <a:off x="1136992" y="2794020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CaixaDeTexto 12">
            <a:extLst>
              <a:ext uri="{FF2B5EF4-FFF2-40B4-BE49-F238E27FC236}">
                <a16:creationId xmlns:a16="http://schemas.microsoft.com/office/drawing/2014/main" id="{F692AF7E-3CAD-7D93-05AC-DB781C2302F7}"/>
              </a:ext>
            </a:extLst>
          </p:cNvPr>
          <p:cNvSpPr txBox="1"/>
          <p:nvPr userDrawn="1"/>
        </p:nvSpPr>
        <p:spPr>
          <a:xfrm>
            <a:off x="673263" y="4058292"/>
            <a:ext cx="21390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dirty="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Adriana Accon</a:t>
            </a:r>
            <a:endParaRPr sz="1400" b="0" dirty="0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latin typeface="Montserrat" panose="00000500000000000000" pitchFamily="50" charset="0"/>
                <a:cs typeface="Arial"/>
              </a:rPr>
              <a:t>Diretora</a:t>
            </a:r>
            <a:r>
              <a:rPr sz="1100" dirty="0">
                <a:latin typeface="Montserrat" panose="00000500000000000000" pitchFamily="50" charset="0"/>
                <a:cs typeface="Arial"/>
              </a:rPr>
              <a:t> </a:t>
            </a:r>
            <a:r>
              <a:rPr lang="pt-BR" sz="1100" dirty="0">
                <a:latin typeface="Montserrat" panose="00000500000000000000" pitchFamily="50" charset="0"/>
                <a:cs typeface="Arial"/>
              </a:rPr>
              <a:t>Administrativo- Financeiro </a:t>
            </a:r>
            <a:endParaRPr sz="1100" dirty="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1" name="CaixaDeTexto 12">
            <a:extLst>
              <a:ext uri="{FF2B5EF4-FFF2-40B4-BE49-F238E27FC236}">
                <a16:creationId xmlns:a16="http://schemas.microsoft.com/office/drawing/2014/main" id="{3E24F0EA-17E1-2699-6FE7-4122FD9E0F5B}"/>
              </a:ext>
            </a:extLst>
          </p:cNvPr>
          <p:cNvSpPr txBox="1"/>
          <p:nvPr userDrawn="1"/>
        </p:nvSpPr>
        <p:spPr>
          <a:xfrm>
            <a:off x="2185034" y="2045479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Felipe Alves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Diretor Jurídico, Compliance e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Propriedade Intelectual</a:t>
            </a:r>
            <a:endParaRPr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2" name="CaixaDeTexto 12">
            <a:extLst>
              <a:ext uri="{FF2B5EF4-FFF2-40B4-BE49-F238E27FC236}">
                <a16:creationId xmlns:a16="http://schemas.microsoft.com/office/drawing/2014/main" id="{3B3FF1B1-24AE-92D5-8B92-3D02EEECE522}"/>
              </a:ext>
            </a:extLst>
          </p:cNvPr>
          <p:cNvSpPr txBox="1"/>
          <p:nvPr userDrawn="1"/>
        </p:nvSpPr>
        <p:spPr>
          <a:xfrm>
            <a:off x="9491280" y="4066917"/>
            <a:ext cx="168606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b="1" dirty="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Isabel Pimentel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 dirty="0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de Comunicação</a:t>
            </a:r>
          </a:p>
        </p:txBody>
      </p:sp>
      <p:sp>
        <p:nvSpPr>
          <p:cNvPr id="33" name="CaixaDeTexto 12">
            <a:extLst>
              <a:ext uri="{FF2B5EF4-FFF2-40B4-BE49-F238E27FC236}">
                <a16:creationId xmlns:a16="http://schemas.microsoft.com/office/drawing/2014/main" id="{06F6EC5A-7A81-59CA-4694-12FDF3E3B543}"/>
              </a:ext>
            </a:extLst>
          </p:cNvPr>
          <p:cNvSpPr txBox="1"/>
          <p:nvPr userDrawn="1"/>
        </p:nvSpPr>
        <p:spPr>
          <a:xfrm>
            <a:off x="7448397" y="2025598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dirty="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Luciana </a:t>
            </a:r>
            <a:r>
              <a:rPr lang="pt-BR" sz="1400" dirty="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Takara</a:t>
            </a:r>
            <a:endParaRPr sz="1400" b="0" dirty="0">
              <a:solidFill>
                <a:srgbClr val="0D69A2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 dirty="0">
                <a:latin typeface="Montserrat" panose="00000500000000000000" pitchFamily="50" charset="0"/>
                <a:cs typeface="Arial" panose="020B0604020202020204" pitchFamily="34" charset="0"/>
              </a:rPr>
              <a:t> de </a:t>
            </a:r>
            <a:r>
              <a:rPr sz="1100" dirty="0" err="1">
                <a:latin typeface="Montserrat" panose="00000500000000000000" pitchFamily="50" charset="0"/>
                <a:cs typeface="Arial" panose="020B0604020202020204" pitchFamily="34" charset="0"/>
              </a:rPr>
              <a:t>Inteligência</a:t>
            </a:r>
            <a:endParaRPr sz="1100" dirty="0"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>
                <a:latin typeface="Montserrat" panose="00000500000000000000" pitchFamily="50" charset="0"/>
                <a:cs typeface="Arial" panose="020B0604020202020204" pitchFamily="34" charset="0"/>
              </a:rPr>
              <a:t>e Política </a:t>
            </a:r>
            <a:r>
              <a:rPr sz="1100" dirty="0" err="1">
                <a:latin typeface="Montserrat" panose="00000500000000000000" pitchFamily="50" charset="0"/>
                <a:cs typeface="Arial" panose="020B0604020202020204" pitchFamily="34" charset="0"/>
              </a:rPr>
              <a:t>Regulatória</a:t>
            </a:r>
            <a:endParaRPr sz="1100" dirty="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5FF2A980-AD49-F72D-E54E-A07DEA7C3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6811"/>
          <a:stretch/>
        </p:blipFill>
        <p:spPr>
          <a:xfrm>
            <a:off x="9648302" y="2806420"/>
            <a:ext cx="1287645" cy="12451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5" name="CaixaDeTexto 11">
            <a:extLst>
              <a:ext uri="{FF2B5EF4-FFF2-40B4-BE49-F238E27FC236}">
                <a16:creationId xmlns:a16="http://schemas.microsoft.com/office/drawing/2014/main" id="{E4BC212E-CD98-29FF-AF2E-DBC32A984FE2}"/>
              </a:ext>
            </a:extLst>
          </p:cNvPr>
          <p:cNvSpPr txBox="1"/>
          <p:nvPr userDrawn="1"/>
        </p:nvSpPr>
        <p:spPr>
          <a:xfrm>
            <a:off x="4303599" y="205490"/>
            <a:ext cx="3584803" cy="107721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>
                <a:latin typeface="Montserrat" panose="00000500000000000000" pitchFamily="50" charset="0"/>
                <a:cs typeface="Arial" panose="020B0604020202020204" pitchFamily="34" charset="0"/>
              </a:rPr>
              <a:t>ORGANIZAÇÃO</a:t>
            </a:r>
            <a:r>
              <a:rPr b="1">
                <a:latin typeface="Montserrat" panose="00000500000000000000" pitchFamily="50" charset="0"/>
                <a:cs typeface="Arial" panose="020B0604020202020204" pitchFamily="34" charset="0"/>
              </a:rPr>
              <a:t> INSTITUCIONAL</a:t>
            </a:r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35A4633D-86B9-DF65-70E2-7B54196FD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313" b="31795"/>
          <a:stretch/>
        </p:blipFill>
        <p:spPr>
          <a:xfrm>
            <a:off x="8165450" y="762866"/>
            <a:ext cx="1398535" cy="125641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CaixaDeTexto 12">
            <a:extLst>
              <a:ext uri="{FF2B5EF4-FFF2-40B4-BE49-F238E27FC236}">
                <a16:creationId xmlns:a16="http://schemas.microsoft.com/office/drawing/2014/main" id="{8453D1AE-676C-2FC9-D32F-D146BAE51210}"/>
              </a:ext>
            </a:extLst>
          </p:cNvPr>
          <p:cNvSpPr txBox="1"/>
          <p:nvPr userDrawn="1"/>
        </p:nvSpPr>
        <p:spPr>
          <a:xfrm>
            <a:off x="6693333" y="5941351"/>
            <a:ext cx="254613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 dirty="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Karina Lesch</a:t>
            </a:r>
            <a:endParaRPr sz="1400" b="1" dirty="0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Diretora</a:t>
            </a:r>
            <a:r>
              <a:rPr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de </a:t>
            </a:r>
            <a:r>
              <a:rPr sz="1100" dirty="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Relações</a:t>
            </a:r>
            <a:r>
              <a:rPr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</a:t>
            </a:r>
            <a:endParaRPr lang="pt-BR" sz="1100" dirty="0">
              <a:solidFill>
                <a:srgbClr val="3E3E3E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 dirty="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Institucionais</a:t>
            </a:r>
          </a:p>
        </p:txBody>
      </p:sp>
      <p:pic>
        <p:nvPicPr>
          <p:cNvPr id="39" name="Image">
            <a:extLst>
              <a:ext uri="{FF2B5EF4-FFF2-40B4-BE49-F238E27FC236}">
                <a16:creationId xmlns:a16="http://schemas.microsoft.com/office/drawing/2014/main" id="{2AAB4860-9B45-43D7-1EF5-5684CE929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503" r="258" b="44318"/>
          <a:stretch/>
        </p:blipFill>
        <p:spPr>
          <a:xfrm>
            <a:off x="7403129" y="4786152"/>
            <a:ext cx="1044953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" name="Image">
            <a:extLst>
              <a:ext uri="{FF2B5EF4-FFF2-40B4-BE49-F238E27FC236}">
                <a16:creationId xmlns:a16="http://schemas.microsoft.com/office/drawing/2014/main" id="{2DC51449-51D9-6028-0223-784AAAEDAD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540" r="6874" b="41974"/>
          <a:stretch/>
        </p:blipFill>
        <p:spPr>
          <a:xfrm>
            <a:off x="3030084" y="880077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1" name="Image">
            <a:extLst>
              <a:ext uri="{FF2B5EF4-FFF2-40B4-BE49-F238E27FC236}">
                <a16:creationId xmlns:a16="http://schemas.microsoft.com/office/drawing/2014/main" id="{A3802171-9560-9960-068D-1679E2B486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2"/>
          <a:stretch/>
        </p:blipFill>
        <p:spPr>
          <a:xfrm>
            <a:off x="1220313" y="2903094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6D815CE-63F5-7180-D009-BAA449B1FF07}"/>
              </a:ext>
            </a:extLst>
          </p:cNvPr>
          <p:cNvGrpSpPr/>
          <p:nvPr userDrawn="1"/>
        </p:nvGrpSpPr>
        <p:grpSpPr>
          <a:xfrm>
            <a:off x="5106047" y="1925036"/>
            <a:ext cx="2022232" cy="2395205"/>
            <a:chOff x="5157320" y="-69577"/>
            <a:chExt cx="2022232" cy="2395205"/>
          </a:xfrm>
        </p:grpSpPr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438BD78C-F0CD-F228-AF05-F594211E5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4573" r="487" b="19563"/>
            <a:stretch/>
          </p:blipFill>
          <p:spPr>
            <a:xfrm>
              <a:off x="5157320" y="326107"/>
              <a:ext cx="2013548" cy="1999521"/>
            </a:xfrm>
            <a:prstGeom prst="ellipse">
              <a:avLst/>
            </a:prstGeom>
          </p:spPr>
        </p:pic>
        <p:pic>
          <p:nvPicPr>
            <p:cNvPr id="44" name="Imagem 43" descr="Homem de camisa branca e gravata&#10;&#10;O conteúdo gerado por IA pode estar incorreto.">
              <a:extLst>
                <a:ext uri="{FF2B5EF4-FFF2-40B4-BE49-F238E27FC236}">
                  <a16:creationId xmlns:a16="http://schemas.microsoft.com/office/drawing/2014/main" id="{65144FA4-EC6D-98A8-39A8-7E710D8F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498" t="-7977" r="-1" b="44978"/>
            <a:stretch/>
          </p:blipFill>
          <p:spPr>
            <a:xfrm>
              <a:off x="5538745" y="-69577"/>
              <a:ext cx="1640807" cy="1744288"/>
            </a:xfrm>
            <a:prstGeom prst="ellipse">
              <a:avLst/>
            </a:prstGeom>
          </p:spPr>
        </p:pic>
      </p:grp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66D1A763-E13C-B3BF-244F-A86EA4F79BF5}"/>
              </a:ext>
            </a:extLst>
          </p:cNvPr>
          <p:cNvSpPr/>
          <p:nvPr userDrawn="1"/>
        </p:nvSpPr>
        <p:spPr>
          <a:xfrm>
            <a:off x="5048871" y="4156738"/>
            <a:ext cx="2149432" cy="6810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2000" b="1" dirty="0">
                <a:solidFill>
                  <a:srgbClr val="0082B9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Renato Porto</a:t>
            </a:r>
          </a:p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Presidente-executivo</a:t>
            </a:r>
          </a:p>
        </p:txBody>
      </p:sp>
      <p:sp>
        <p:nvSpPr>
          <p:cNvPr id="46" name="Arco 45">
            <a:extLst>
              <a:ext uri="{FF2B5EF4-FFF2-40B4-BE49-F238E27FC236}">
                <a16:creationId xmlns:a16="http://schemas.microsoft.com/office/drawing/2014/main" id="{69B280E1-9229-09AF-C63E-04997AB9D740}"/>
              </a:ext>
            </a:extLst>
          </p:cNvPr>
          <p:cNvSpPr/>
          <p:nvPr userDrawn="1"/>
        </p:nvSpPr>
        <p:spPr>
          <a:xfrm rot="20877014" flipH="1">
            <a:off x="1445876" y="1283997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7" name="Arco 46">
            <a:extLst>
              <a:ext uri="{FF2B5EF4-FFF2-40B4-BE49-F238E27FC236}">
                <a16:creationId xmlns:a16="http://schemas.microsoft.com/office/drawing/2014/main" id="{34AD75FE-7B90-E26F-3F5A-1CA801169567}"/>
              </a:ext>
            </a:extLst>
          </p:cNvPr>
          <p:cNvSpPr/>
          <p:nvPr userDrawn="1"/>
        </p:nvSpPr>
        <p:spPr>
          <a:xfrm rot="6446224">
            <a:off x="7287248" y="2798044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Arco 47">
            <a:extLst>
              <a:ext uri="{FF2B5EF4-FFF2-40B4-BE49-F238E27FC236}">
                <a16:creationId xmlns:a16="http://schemas.microsoft.com/office/drawing/2014/main" id="{13526624-C893-2F6E-B5E6-26C6DDEC929F}"/>
              </a:ext>
            </a:extLst>
          </p:cNvPr>
          <p:cNvSpPr/>
          <p:nvPr userDrawn="1"/>
        </p:nvSpPr>
        <p:spPr>
          <a:xfrm rot="722986">
            <a:off x="7431170" y="1184376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7DEB48EA-541B-5C1B-92D9-3492295BC42A}"/>
              </a:ext>
            </a:extLst>
          </p:cNvPr>
          <p:cNvSpPr/>
          <p:nvPr userDrawn="1"/>
        </p:nvSpPr>
        <p:spPr>
          <a:xfrm rot="6300000">
            <a:off x="7478933" y="2973171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BB3CEE6-BEAD-49B5-99BF-CD58E5B6A517}"/>
              </a:ext>
            </a:extLst>
          </p:cNvPr>
          <p:cNvSpPr/>
          <p:nvPr userDrawn="1"/>
        </p:nvSpPr>
        <p:spPr>
          <a:xfrm>
            <a:off x="3280966" y="4802940"/>
            <a:ext cx="1044959" cy="10449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12">
            <a:extLst>
              <a:ext uri="{FF2B5EF4-FFF2-40B4-BE49-F238E27FC236}">
                <a16:creationId xmlns:a16="http://schemas.microsoft.com/office/drawing/2014/main" id="{BDF69342-2AD7-4989-9B35-6FD73CC48D84}"/>
              </a:ext>
            </a:extLst>
          </p:cNvPr>
          <p:cNvSpPr txBox="1"/>
          <p:nvPr userDrawn="1"/>
        </p:nvSpPr>
        <p:spPr>
          <a:xfrm>
            <a:off x="3032241" y="5968343"/>
            <a:ext cx="1552646" cy="861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Em transição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Diretoria de Acesso ao Mercado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lang="pt-BR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0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2">
            <a:extLst>
              <a:ext uri="{FF2B5EF4-FFF2-40B4-BE49-F238E27FC236}">
                <a16:creationId xmlns:a16="http://schemas.microsoft.com/office/drawing/2014/main" id="{69B437C3-67D0-174C-3FE2-900FDF13B0AD}"/>
              </a:ext>
            </a:extLst>
          </p:cNvPr>
          <p:cNvSpPr/>
          <p:nvPr userDrawn="1"/>
        </p:nvSpPr>
        <p:spPr>
          <a:xfrm>
            <a:off x="1171864" y="3001820"/>
            <a:ext cx="2908980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Amanda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Spina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J&amp;J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Presidente do Conselho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DF96B7F-D32B-4D6A-75B9-3EEDE6D4F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47" r="12287" b="51404"/>
          <a:stretch/>
        </p:blipFill>
        <p:spPr>
          <a:xfrm>
            <a:off x="1880850" y="1278541"/>
            <a:ext cx="1491001" cy="149533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9BE93068-CF21-6843-976B-387D79E2F780}"/>
              </a:ext>
            </a:extLst>
          </p:cNvPr>
          <p:cNvSpPr/>
          <p:nvPr userDrawn="1"/>
        </p:nvSpPr>
        <p:spPr>
          <a:xfrm>
            <a:off x="4323308" y="3018894"/>
            <a:ext cx="3345088" cy="830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Andrea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Sambati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Boehringer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Vice-presidente do Conselho</a:t>
            </a: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ECF953D9-3DAA-14C0-2CA1-B62BBC442319}"/>
              </a:ext>
            </a:extLst>
          </p:cNvPr>
          <p:cNvSpPr/>
          <p:nvPr userDrawn="1"/>
        </p:nvSpPr>
        <p:spPr>
          <a:xfrm>
            <a:off x="7611136" y="3001818"/>
            <a:ext cx="3616153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Fernando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Afons</a:t>
            </a:r>
            <a:r>
              <a:rPr lang="pt-BR" sz="1600" b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Verte</a:t>
            </a: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x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2o. Vice-presidente do Conselho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id="{C546E521-BD9B-26B8-3266-F74628BA5853}"/>
              </a:ext>
            </a:extLst>
          </p:cNvPr>
          <p:cNvSpPr txBox="1"/>
          <p:nvPr userDrawn="1"/>
        </p:nvSpPr>
        <p:spPr>
          <a:xfrm>
            <a:off x="4317947" y="383594"/>
            <a:ext cx="399423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t-BR" sz="4000" b="1">
                <a:latin typeface="Montserrat" panose="00000500000000000000" pitchFamily="50" charset="0"/>
                <a:cs typeface="Arial" panose="020B0604020202020204" pitchFamily="34" charset="0"/>
              </a:rPr>
              <a:t>GOVERNANÇA</a:t>
            </a:r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6A32C31A-43E7-932F-E956-84FB10DE3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2349" r="9059" b="45889"/>
          <a:stretch/>
        </p:blipFill>
        <p:spPr>
          <a:xfrm>
            <a:off x="5318329" y="1571608"/>
            <a:ext cx="1317119" cy="1320951"/>
          </a:xfrm>
          <a:prstGeom prst="ellipse">
            <a:avLst/>
          </a:prstGeom>
        </p:spPr>
      </p:pic>
      <p:pic>
        <p:nvPicPr>
          <p:cNvPr id="12" name="Image">
            <a:extLst>
              <a:ext uri="{FF2B5EF4-FFF2-40B4-BE49-F238E27FC236}">
                <a16:creationId xmlns:a16="http://schemas.microsoft.com/office/drawing/2014/main" id="{F7E307E5-15AE-3FDA-C590-15D76393C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2024" r="6524" b="43579"/>
          <a:stretch/>
        </p:blipFill>
        <p:spPr>
          <a:xfrm>
            <a:off x="8615214" y="1546770"/>
            <a:ext cx="1323794" cy="1320949"/>
          </a:xfrm>
          <a:prstGeom prst="ellipse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900DD1D-E98D-812C-B0D6-B21F72F589E3}"/>
              </a:ext>
            </a:extLst>
          </p:cNvPr>
          <p:cNvCxnSpPr/>
          <p:nvPr userDrawn="1"/>
        </p:nvCxnSpPr>
        <p:spPr>
          <a:xfrm>
            <a:off x="3681962" y="2481943"/>
            <a:ext cx="13399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12E09E1-20CA-F68C-FCE1-E6C2A0BDF08E}"/>
              </a:ext>
            </a:extLst>
          </p:cNvPr>
          <p:cNvCxnSpPr>
            <a:cxnSpLocks/>
          </p:cNvCxnSpPr>
          <p:nvPr userDrawn="1"/>
        </p:nvCxnSpPr>
        <p:spPr>
          <a:xfrm>
            <a:off x="6876342" y="2481943"/>
            <a:ext cx="15841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5E4330B-28FC-33A6-51E0-E58E80E2DD75}"/>
              </a:ext>
            </a:extLst>
          </p:cNvPr>
          <p:cNvSpPr/>
          <p:nvPr userDrawn="1"/>
        </p:nvSpPr>
        <p:spPr>
          <a:xfrm>
            <a:off x="1377950" y="4750932"/>
            <a:ext cx="9436100" cy="1840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ard of Directors">
            <a:extLst>
              <a:ext uri="{FF2B5EF4-FFF2-40B4-BE49-F238E27FC236}">
                <a16:creationId xmlns:a16="http://schemas.microsoft.com/office/drawing/2014/main" id="{859BE40F-BF04-4E8C-CF66-7F57282EE6CA}"/>
              </a:ext>
            </a:extLst>
          </p:cNvPr>
          <p:cNvSpPr txBox="1"/>
          <p:nvPr userDrawn="1"/>
        </p:nvSpPr>
        <p:spPr>
          <a:xfrm>
            <a:off x="4998473" y="4581657"/>
            <a:ext cx="1893290" cy="374566"/>
          </a:xfrm>
          <a:prstGeom prst="roundRect">
            <a:avLst/>
          </a:prstGeom>
          <a:solidFill>
            <a:srgbClr val="0070A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Conselho</a:t>
            </a:r>
            <a:r>
              <a:rPr b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</a:t>
            </a:r>
            <a:endParaRPr b="1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F99C813-FE1F-E1D5-D7A4-9D1442CC20FB}"/>
              </a:ext>
            </a:extLst>
          </p:cNvPr>
          <p:cNvGrpSpPr/>
          <p:nvPr userDrawn="1"/>
        </p:nvGrpSpPr>
        <p:grpSpPr>
          <a:xfrm>
            <a:off x="1531188" y="5085815"/>
            <a:ext cx="9043516" cy="1416432"/>
            <a:chOff x="1231603" y="4564981"/>
            <a:chExt cx="10197781" cy="1597219"/>
          </a:xfrm>
        </p:grpSpPr>
        <p:pic>
          <p:nvPicPr>
            <p:cNvPr id="18" name="Imagem 18">
              <a:extLst>
                <a:ext uri="{FF2B5EF4-FFF2-40B4-BE49-F238E27FC236}">
                  <a16:creationId xmlns:a16="http://schemas.microsoft.com/office/drawing/2014/main" id="{B141CCC9-EFF5-8ACC-BDB1-86842E27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533" y="4564981"/>
              <a:ext cx="1220309" cy="763628"/>
            </a:xfrm>
            <a:prstGeom prst="rect">
              <a:avLst/>
            </a:prstGeom>
          </p:spPr>
        </p:pic>
        <p:pic>
          <p:nvPicPr>
            <p:cNvPr id="19" name="Imagem 22" descr="Imagem 22">
              <a:extLst>
                <a:ext uri="{FF2B5EF4-FFF2-40B4-BE49-F238E27FC236}">
                  <a16:creationId xmlns:a16="http://schemas.microsoft.com/office/drawing/2014/main" id="{0976B6A5-25D9-FF8E-3221-3FBAE410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2033" y="4593587"/>
              <a:ext cx="1079541" cy="675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m 60" descr="Imagem 60">
              <a:extLst>
                <a:ext uri="{FF2B5EF4-FFF2-40B4-BE49-F238E27FC236}">
                  <a16:creationId xmlns:a16="http://schemas.microsoft.com/office/drawing/2014/main" id="{6E422037-BB95-03F5-BD2D-FD284148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5676" y="4614691"/>
              <a:ext cx="1185912" cy="742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m 68" descr="Imagem 68">
              <a:extLst>
                <a:ext uri="{FF2B5EF4-FFF2-40B4-BE49-F238E27FC236}">
                  <a16:creationId xmlns:a16="http://schemas.microsoft.com/office/drawing/2014/main" id="{E9A1ACB0-343B-EECF-6999-D880AAA5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6883" y="5576278"/>
              <a:ext cx="1023070" cy="422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m 70" descr="Imagem 70">
              <a:extLst>
                <a:ext uri="{FF2B5EF4-FFF2-40B4-BE49-F238E27FC236}">
                  <a16:creationId xmlns:a16="http://schemas.microsoft.com/office/drawing/2014/main" id="{43CF1B9D-0123-27E4-D8D8-C62DCDDB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5941" y="5412630"/>
              <a:ext cx="1197840" cy="7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m 72" descr="Imagem 72">
              <a:extLst>
                <a:ext uri="{FF2B5EF4-FFF2-40B4-BE49-F238E27FC236}">
                  <a16:creationId xmlns:a16="http://schemas.microsoft.com/office/drawing/2014/main" id="{67F6D03A-AF75-77BC-99DD-CCCD8157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9769" y="5519089"/>
              <a:ext cx="1163569" cy="536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m 78" descr="Imagem 78">
              <a:extLst>
                <a:ext uri="{FF2B5EF4-FFF2-40B4-BE49-F238E27FC236}">
                  <a16:creationId xmlns:a16="http://schemas.microsoft.com/office/drawing/2014/main" id="{B283522B-20EC-F514-7BC8-C39EE12A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34357" y="5447309"/>
              <a:ext cx="1087003" cy="680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m 93" descr="Imagem 93">
              <a:extLst>
                <a:ext uri="{FF2B5EF4-FFF2-40B4-BE49-F238E27FC236}">
                  <a16:creationId xmlns:a16="http://schemas.microsoft.com/office/drawing/2014/main" id="{489F8B9F-DFFC-4420-8B94-343D5FF2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42380" y="5353614"/>
              <a:ext cx="1087004" cy="680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m 2" descr="Imagem 2">
              <a:extLst>
                <a:ext uri="{FF2B5EF4-FFF2-40B4-BE49-F238E27FC236}">
                  <a16:creationId xmlns:a16="http://schemas.microsoft.com/office/drawing/2014/main" id="{CB23D305-A2D4-2D69-830E-C902EFD2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57168" y="5414076"/>
              <a:ext cx="1018196" cy="746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3" descr="A black background with green text&#10;&#10;Description automatically generated">
              <a:extLst>
                <a:ext uri="{FF2B5EF4-FFF2-40B4-BE49-F238E27FC236}">
                  <a16:creationId xmlns:a16="http://schemas.microsoft.com/office/drawing/2014/main" id="{12635344-6646-0AF2-EB70-CA9F951DF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937" y="4771863"/>
              <a:ext cx="1306008" cy="403026"/>
            </a:xfrm>
            <a:prstGeom prst="rect">
              <a:avLst/>
            </a:prstGeom>
          </p:spPr>
        </p:pic>
        <p:pic>
          <p:nvPicPr>
            <p:cNvPr id="28" name="Imagem 32">
              <a:extLst>
                <a:ext uri="{FF2B5EF4-FFF2-40B4-BE49-F238E27FC236}">
                  <a16:creationId xmlns:a16="http://schemas.microsoft.com/office/drawing/2014/main" id="{3CABC4D8-9A75-EEA0-6582-8FA904FF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809" y="4636591"/>
              <a:ext cx="942097" cy="589532"/>
            </a:xfrm>
            <a:prstGeom prst="rect">
              <a:avLst/>
            </a:prstGeom>
          </p:spPr>
        </p:pic>
        <p:pic>
          <p:nvPicPr>
            <p:cNvPr id="29" name="Imagem 85">
              <a:extLst>
                <a:ext uri="{FF2B5EF4-FFF2-40B4-BE49-F238E27FC236}">
                  <a16:creationId xmlns:a16="http://schemas.microsoft.com/office/drawing/2014/main" id="{E16595BB-C9A6-F092-F9C5-D7B0FBBE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03" y="5358958"/>
              <a:ext cx="1087004" cy="680211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0B5DC9B6-70D5-200B-F5F9-8BF1BD27E9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05" y="5371933"/>
            <a:ext cx="1661134" cy="1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07BAAB6F-3F6C-91FB-6EDD-42F11C4E2548}"/>
              </a:ext>
            </a:extLst>
          </p:cNvPr>
          <p:cNvSpPr/>
          <p:nvPr userDrawn="1"/>
        </p:nvSpPr>
        <p:spPr>
          <a:xfrm>
            <a:off x="5244658" y="0"/>
            <a:ext cx="6960484" cy="6858000"/>
          </a:xfrm>
          <a:custGeom>
            <a:avLst/>
            <a:gdLst>
              <a:gd name="connsiteX0" fmla="*/ 654390 w 6960484"/>
              <a:gd name="connsiteY0" fmla="*/ 0 h 6858000"/>
              <a:gd name="connsiteX1" fmla="*/ 6960484 w 6960484"/>
              <a:gd name="connsiteY1" fmla="*/ 0 h 6858000"/>
              <a:gd name="connsiteX2" fmla="*/ 6960484 w 6960484"/>
              <a:gd name="connsiteY2" fmla="*/ 6858000 h 6858000"/>
              <a:gd name="connsiteX3" fmla="*/ 654390 w 6960484"/>
              <a:gd name="connsiteY3" fmla="*/ 6858000 h 6858000"/>
              <a:gd name="connsiteX4" fmla="*/ 0 w 6960484"/>
              <a:gd name="connsiteY4" fmla="*/ 6203610 h 6858000"/>
              <a:gd name="connsiteX5" fmla="*/ 0 w 6960484"/>
              <a:gd name="connsiteY5" fmla="*/ 654390 h 6858000"/>
              <a:gd name="connsiteX6" fmla="*/ 654390 w 696048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484" h="6858000">
                <a:moveTo>
                  <a:pt x="654390" y="0"/>
                </a:moveTo>
                <a:lnTo>
                  <a:pt x="6960484" y="0"/>
                </a:lnTo>
                <a:lnTo>
                  <a:pt x="6960484" y="6858000"/>
                </a:lnTo>
                <a:lnTo>
                  <a:pt x="654390" y="6858000"/>
                </a:lnTo>
                <a:cubicBezTo>
                  <a:pt x="292980" y="6858000"/>
                  <a:pt x="0" y="6565020"/>
                  <a:pt x="0" y="6203610"/>
                </a:cubicBezTo>
                <a:lnTo>
                  <a:pt x="0" y="654390"/>
                </a:lnTo>
                <a:cubicBezTo>
                  <a:pt x="0" y="292980"/>
                  <a:pt x="292980" y="0"/>
                  <a:pt x="654390" y="0"/>
                </a:cubicBezTo>
                <a:close/>
              </a:path>
            </a:pathLst>
          </a:custGeom>
          <a:gradFill flip="none" rotWithShape="1">
            <a:gsLst>
              <a:gs pos="39000">
                <a:srgbClr val="1F8DA0"/>
              </a:gs>
              <a:gs pos="0">
                <a:srgbClr val="30AF9E"/>
              </a:gs>
              <a:gs pos="100000">
                <a:srgbClr val="106EA1"/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buNone/>
            </a:pPr>
            <a:endParaRPr lang="pt-BR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0FEEE7-A96E-3035-06EA-04562C13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53DF89-0E99-5D5B-88E1-63C0C9A8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9ABF6-66D9-8811-FD71-862762BC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8EAD2A7-C1C7-BB8F-D83E-0ACA79AFC3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462" y="185738"/>
            <a:ext cx="649600" cy="1012077"/>
          </a:xfrm>
          <a:prstGeom prst="rect">
            <a:avLst/>
          </a:prstGeom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D5394A9-C398-59DB-55E2-31E5011E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6C3F38C-E9DB-9448-E68B-49799EF6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96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07BAAB6F-3F6C-91FB-6EDD-42F11C4E2548}"/>
              </a:ext>
            </a:extLst>
          </p:cNvPr>
          <p:cNvSpPr/>
          <p:nvPr userDrawn="1"/>
        </p:nvSpPr>
        <p:spPr>
          <a:xfrm flipH="1">
            <a:off x="0" y="0"/>
            <a:ext cx="6960484" cy="6858000"/>
          </a:xfrm>
          <a:custGeom>
            <a:avLst/>
            <a:gdLst>
              <a:gd name="connsiteX0" fmla="*/ 654390 w 6960484"/>
              <a:gd name="connsiteY0" fmla="*/ 0 h 6858000"/>
              <a:gd name="connsiteX1" fmla="*/ 6960484 w 6960484"/>
              <a:gd name="connsiteY1" fmla="*/ 0 h 6858000"/>
              <a:gd name="connsiteX2" fmla="*/ 6960484 w 6960484"/>
              <a:gd name="connsiteY2" fmla="*/ 6858000 h 6858000"/>
              <a:gd name="connsiteX3" fmla="*/ 654390 w 6960484"/>
              <a:gd name="connsiteY3" fmla="*/ 6858000 h 6858000"/>
              <a:gd name="connsiteX4" fmla="*/ 0 w 6960484"/>
              <a:gd name="connsiteY4" fmla="*/ 6203610 h 6858000"/>
              <a:gd name="connsiteX5" fmla="*/ 0 w 6960484"/>
              <a:gd name="connsiteY5" fmla="*/ 654390 h 6858000"/>
              <a:gd name="connsiteX6" fmla="*/ 654390 w 696048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484" h="6858000">
                <a:moveTo>
                  <a:pt x="654390" y="0"/>
                </a:moveTo>
                <a:lnTo>
                  <a:pt x="6960484" y="0"/>
                </a:lnTo>
                <a:lnTo>
                  <a:pt x="6960484" y="6858000"/>
                </a:lnTo>
                <a:lnTo>
                  <a:pt x="654390" y="6858000"/>
                </a:lnTo>
                <a:cubicBezTo>
                  <a:pt x="292980" y="6858000"/>
                  <a:pt x="0" y="6565020"/>
                  <a:pt x="0" y="6203610"/>
                </a:cubicBezTo>
                <a:lnTo>
                  <a:pt x="0" y="654390"/>
                </a:lnTo>
                <a:cubicBezTo>
                  <a:pt x="0" y="292980"/>
                  <a:pt x="292980" y="0"/>
                  <a:pt x="654390" y="0"/>
                </a:cubicBezTo>
                <a:close/>
              </a:path>
            </a:pathLst>
          </a:custGeom>
          <a:gradFill flip="none" rotWithShape="1">
            <a:gsLst>
              <a:gs pos="39000">
                <a:srgbClr val="1F8DA0"/>
              </a:gs>
              <a:gs pos="0">
                <a:srgbClr val="30AF9E"/>
              </a:gs>
              <a:gs pos="100000">
                <a:srgbClr val="106EA1"/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buNone/>
            </a:pPr>
            <a:endParaRPr lang="pt-BR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0FEEE7-A96E-3035-06EA-04562C13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ED2D4C-EBE1-42CF-AB2A-8D13FE05A63F}" type="datetimeFigureOut">
              <a:rPr lang="pt-BR" smtClean="0"/>
              <a:pPr/>
              <a:t>02/12/2025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53DF89-0E99-5D5B-88E1-63C0C9A8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9ABF6-66D9-8811-FD71-862762BC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D14F9-53B4-4DD2-A151-094693AA88F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D5394A9-C398-59DB-55E2-31E5011E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4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20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8B1A"/>
              </a:buClr>
              <a:buSzPct val="60000"/>
              <a:buFont typeface="Arial" panose="020B0604020202020204" pitchFamily="34" charset="0"/>
              <a:buChar char="►"/>
              <a:defRPr sz="1800" kern="1200">
                <a:solidFill>
                  <a:schemeClr val="bg2">
                    <a:lumMod val="25000"/>
                  </a:schemeClr>
                </a:solidFill>
                <a:latin typeface="Montserrat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6C3F38C-E9DB-9448-E68B-49799EF6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94868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948681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Headline 36pt Arial Bold </a:t>
            </a:r>
            <a:br>
              <a:rPr lang="en-US" dirty="0"/>
            </a:br>
            <a:r>
              <a:rPr lang="en-US" dirty="0"/>
              <a:t>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94868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 First Last Name, Title 16pt Arial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0223E2A-EF00-0A08-DA2A-FCB4BDA5AE23}"/>
              </a:ext>
            </a:extLst>
          </p:cNvPr>
          <p:cNvSpPr/>
          <p:nvPr userDrawn="1"/>
        </p:nvSpPr>
        <p:spPr>
          <a:xfrm rot="16200000">
            <a:off x="9058253" y="2934275"/>
            <a:ext cx="877958" cy="5389536"/>
          </a:xfrm>
          <a:custGeom>
            <a:avLst/>
            <a:gdLst>
              <a:gd name="connsiteX0" fmla="*/ 438979 w 877958"/>
              <a:gd name="connsiteY0" fmla="*/ 0 h 5389536"/>
              <a:gd name="connsiteX1" fmla="*/ 438979 w 877958"/>
              <a:gd name="connsiteY1" fmla="*/ 0 h 5389536"/>
              <a:gd name="connsiteX2" fmla="*/ 877958 w 877958"/>
              <a:gd name="connsiteY2" fmla="*/ 438979 h 5389536"/>
              <a:gd name="connsiteX3" fmla="*/ 877958 w 877958"/>
              <a:gd name="connsiteY3" fmla="*/ 5389536 h 5389536"/>
              <a:gd name="connsiteX4" fmla="*/ 877958 w 877958"/>
              <a:gd name="connsiteY4" fmla="*/ 5389536 h 5389536"/>
              <a:gd name="connsiteX5" fmla="*/ 0 w 877958"/>
              <a:gd name="connsiteY5" fmla="*/ 5389536 h 5389536"/>
              <a:gd name="connsiteX6" fmla="*/ 0 w 877958"/>
              <a:gd name="connsiteY6" fmla="*/ 5389536 h 5389536"/>
              <a:gd name="connsiteX7" fmla="*/ 0 w 877958"/>
              <a:gd name="connsiteY7" fmla="*/ 438979 h 5389536"/>
              <a:gd name="connsiteX8" fmla="*/ 438979 w 877958"/>
              <a:gd name="connsiteY8" fmla="*/ 0 h 5389536"/>
              <a:gd name="connsiteX0" fmla="*/ 0 w 877958"/>
              <a:gd name="connsiteY0" fmla="*/ 5389536 h 5480976"/>
              <a:gd name="connsiteX1" fmla="*/ 0 w 877958"/>
              <a:gd name="connsiteY1" fmla="*/ 438979 h 5480976"/>
              <a:gd name="connsiteX2" fmla="*/ 438979 w 877958"/>
              <a:gd name="connsiteY2" fmla="*/ 0 h 5480976"/>
              <a:gd name="connsiteX3" fmla="*/ 438979 w 877958"/>
              <a:gd name="connsiteY3" fmla="*/ 0 h 5480976"/>
              <a:gd name="connsiteX4" fmla="*/ 877958 w 877958"/>
              <a:gd name="connsiteY4" fmla="*/ 438979 h 5480976"/>
              <a:gd name="connsiteX5" fmla="*/ 877958 w 877958"/>
              <a:gd name="connsiteY5" fmla="*/ 5389536 h 5480976"/>
              <a:gd name="connsiteX6" fmla="*/ 877958 w 877958"/>
              <a:gd name="connsiteY6" fmla="*/ 5389536 h 5480976"/>
              <a:gd name="connsiteX7" fmla="*/ 0 w 877958"/>
              <a:gd name="connsiteY7" fmla="*/ 5389536 h 5480976"/>
              <a:gd name="connsiteX8" fmla="*/ 91440 w 877958"/>
              <a:gd name="connsiteY8" fmla="*/ 5480976 h 548097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  <a:gd name="connsiteX7" fmla="*/ 0 w 877958"/>
              <a:gd name="connsiteY7" fmla="*/ 5389536 h 538953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958" h="5389536">
                <a:moveTo>
                  <a:pt x="0" y="5389536"/>
                </a:moveTo>
                <a:lnTo>
                  <a:pt x="0" y="438979"/>
                </a:lnTo>
                <a:cubicBezTo>
                  <a:pt x="0" y="196538"/>
                  <a:pt x="196538" y="0"/>
                  <a:pt x="438979" y="0"/>
                </a:cubicBezTo>
                <a:lnTo>
                  <a:pt x="438979" y="0"/>
                </a:lnTo>
                <a:cubicBezTo>
                  <a:pt x="681420" y="0"/>
                  <a:pt x="877958" y="196538"/>
                  <a:pt x="877958" y="438979"/>
                </a:cubicBezTo>
                <a:lnTo>
                  <a:pt x="877958" y="5389536"/>
                </a:lnTo>
                <a:lnTo>
                  <a:pt x="877958" y="5389536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25B28D-E9A6-1255-B443-7613304201B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9199917" y="735457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9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98016E9-779F-F844-B7C6-670D5E2ED4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30"/>
            <a:ext cx="11338560" cy="45778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Arial 16pt bullet level 1</a:t>
            </a:r>
          </a:p>
          <a:p>
            <a:pPr lvl="1"/>
            <a:r>
              <a:rPr lang="en-US" dirty="0"/>
              <a:t>Arial 16pt bullet level 2</a:t>
            </a:r>
          </a:p>
          <a:p>
            <a:pPr lvl="2"/>
            <a:r>
              <a:rPr lang="en-US" dirty="0"/>
              <a:t>Arial 16pt bullet level 3</a:t>
            </a:r>
          </a:p>
          <a:p>
            <a:pPr lvl="3"/>
            <a:r>
              <a:rPr lang="en-US" dirty="0"/>
              <a:t>Arial 16pt bullet level 4</a:t>
            </a:r>
          </a:p>
          <a:p>
            <a:pPr lvl="4"/>
            <a:r>
              <a:rPr lang="en-US" dirty="0"/>
              <a:t>Arial 16pt bullet level 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Subheads are 20pt Arial Italic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Headlines are 28pt Arial Bold sentence case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4C2A7798-04D8-114F-865E-17D9C5B7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80491F4-CBE5-420D-B41C-DA1186C29721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‹nº›</a:t>
            </a:fld>
            <a:endParaRPr lang="en-US" sz="800" b="0" dirty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DEFF783-1996-4984-99EE-7B1AC1AE1A3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‹nº›</a:t>
            </a:fld>
            <a:endParaRPr lang="en-US" sz="800" b="0" dirty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0C96A-6254-729B-A7F7-CBA164B84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9CDEDB-BF25-7770-8F87-7BE1E45C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157370-BA48-D12C-6C96-0A62DE18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0C1BCF-ED4C-C9EF-D9C1-E0B5353E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0E7E2B-642B-D342-33CE-5BF4EEE6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712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2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1CC49-A30B-AF8B-D694-BFCA0D5E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58E8CB-AB1C-2AB7-B35C-A0728386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00E0E0-E091-8533-8E9D-16DF3F1E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D1839-53E8-36F4-D084-C8F46D67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9904F5-83BC-020C-F2E5-03021747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064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4D746-3669-4CA1-A246-A6C60593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4FEC1-784D-41EB-95EB-FAF981FE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281841-C866-4EA3-A877-957B8D2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2D5892-5DCC-49DB-873D-DD1CFBEA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Imagem 5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4921961-13B4-456B-846B-9EC1F5B848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4F9BDDB-5454-4DF4-AA2B-51EFB8D22A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7CCE5"/>
              </a:gs>
              <a:gs pos="1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CB0FC5D-ACB0-4677-9FA3-7DB55E82F2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462" y="185738"/>
            <a:ext cx="649600" cy="10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2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86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5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5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16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57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9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6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7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2DE97-5BA6-4C5C-D8F5-359D8D4D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AEEFD5-70D3-C38A-BE9B-A78AABD21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5416CA-4387-8B2E-D82A-FC0BFC53B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132729-58B4-FEAC-2C9B-2736C24E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3439C4-7706-AD3B-074F-71ECB5C9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96724D-6549-7A2C-56E2-9A326A87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121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8732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ítulo e Conteúd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3209AC-7560-673A-4471-2B27E7CD9A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7CCE5"/>
              </a:gs>
              <a:gs pos="1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277DCD9-49D9-4621-998F-C6F66A780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462" y="185738"/>
            <a:ext cx="649600" cy="1012077"/>
          </a:xfrm>
          <a:prstGeom prst="rect">
            <a:avLst/>
          </a:prstGeom>
        </p:spPr>
      </p:pic>
      <p:pic>
        <p:nvPicPr>
          <p:cNvPr id="92" name="Image" descr="Image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865" y="6286589"/>
            <a:ext cx="1456225" cy="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CaixaDeTexto 1" hidden="1"/>
          <p:cNvSpPr txBox="1"/>
          <p:nvPr/>
        </p:nvSpPr>
        <p:spPr>
          <a:xfrm>
            <a:off x="193964" y="108956"/>
            <a:ext cx="1691378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1201240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ítulo e Conteúd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 descr="Image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865" y="6286589"/>
            <a:ext cx="1456225" cy="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ABD418F-A523-460B-B6F3-17396E754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2279" y="6072514"/>
            <a:ext cx="1897810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4998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 descr="Image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865" y="6286589"/>
            <a:ext cx="1456225" cy="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CaixaDeTexto 1"/>
          <p:cNvSpPr txBox="1"/>
          <p:nvPr/>
        </p:nvSpPr>
        <p:spPr>
          <a:xfrm>
            <a:off x="11074400" y="108956"/>
            <a:ext cx="1691378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CONFIDENTIAL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ABD418F-A523-460B-B6F3-17396E754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2279" y="6072514"/>
            <a:ext cx="1897810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475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7302628" y="1"/>
            <a:ext cx="4881893" cy="3689205"/>
          </a:xfrm>
          <a:custGeom>
            <a:avLst/>
            <a:gdLst>
              <a:gd name="connsiteX0" fmla="*/ 1344532 w 9739631"/>
              <a:gd name="connsiteY0" fmla="*/ 0 h 7378409"/>
              <a:gd name="connsiteX1" fmla="*/ 9739631 w 9739631"/>
              <a:gd name="connsiteY1" fmla="*/ 0 h 7378409"/>
              <a:gd name="connsiteX2" fmla="*/ 9739631 w 9739631"/>
              <a:gd name="connsiteY2" fmla="*/ 5039940 h 7378409"/>
              <a:gd name="connsiteX3" fmla="*/ 9722967 w 9739631"/>
              <a:gd name="connsiteY3" fmla="*/ 5011038 h 7378409"/>
              <a:gd name="connsiteX4" fmla="*/ 9697143 w 9739631"/>
              <a:gd name="connsiteY4" fmla="*/ 4952434 h 7378409"/>
              <a:gd name="connsiteX5" fmla="*/ 9082069 w 9739631"/>
              <a:gd name="connsiteY5" fmla="*/ 5335435 h 7378409"/>
              <a:gd name="connsiteX6" fmla="*/ 9089617 w 9739631"/>
              <a:gd name="connsiteY6" fmla="*/ 5416092 h 7378409"/>
              <a:gd name="connsiteX7" fmla="*/ 9418371 w 9739631"/>
              <a:gd name="connsiteY7" fmla="*/ 6321011 h 7378409"/>
              <a:gd name="connsiteX8" fmla="*/ 9112011 w 9739631"/>
              <a:gd name="connsiteY8" fmla="*/ 6959898 h 7378409"/>
              <a:gd name="connsiteX9" fmla="*/ 8679717 w 9739631"/>
              <a:gd name="connsiteY9" fmla="*/ 7122393 h 7378409"/>
              <a:gd name="connsiteX10" fmla="*/ 8040827 w 9739631"/>
              <a:gd name="connsiteY10" fmla="*/ 6816029 h 7378409"/>
              <a:gd name="connsiteX11" fmla="*/ 7708299 w 9739631"/>
              <a:gd name="connsiteY11" fmla="*/ 5870783 h 7378409"/>
              <a:gd name="connsiteX12" fmla="*/ 7696979 w 9739631"/>
              <a:gd name="connsiteY12" fmla="*/ 5749796 h 7378409"/>
              <a:gd name="connsiteX13" fmla="*/ 7216807 w 9739631"/>
              <a:gd name="connsiteY13" fmla="*/ 5835405 h 7378409"/>
              <a:gd name="connsiteX14" fmla="*/ 6974837 w 9739631"/>
              <a:gd name="connsiteY14" fmla="*/ 5858042 h 7378409"/>
              <a:gd name="connsiteX15" fmla="*/ 6982383 w 9739631"/>
              <a:gd name="connsiteY15" fmla="*/ 5938699 h 7378409"/>
              <a:gd name="connsiteX16" fmla="*/ 6911625 w 9739631"/>
              <a:gd name="connsiteY16" fmla="*/ 6921681 h 7378409"/>
              <a:gd name="connsiteX17" fmla="*/ 6384755 w 9739631"/>
              <a:gd name="connsiteY17" fmla="*/ 7377794 h 7378409"/>
              <a:gd name="connsiteX18" fmla="*/ 5933595 w 9739631"/>
              <a:gd name="connsiteY18" fmla="*/ 7338640 h 7378409"/>
              <a:gd name="connsiteX19" fmla="*/ 5477483 w 9739631"/>
              <a:gd name="connsiteY19" fmla="*/ 6811770 h 7378409"/>
              <a:gd name="connsiteX20" fmla="*/ 5548239 w 9739631"/>
              <a:gd name="connsiteY20" fmla="*/ 5828792 h 7378409"/>
              <a:gd name="connsiteX21" fmla="*/ 5540695 w 9739631"/>
              <a:gd name="connsiteY21" fmla="*/ 5748135 h 7378409"/>
              <a:gd name="connsiteX22" fmla="*/ 4869023 w 9739631"/>
              <a:gd name="connsiteY22" fmla="*/ 5526203 h 7378409"/>
              <a:gd name="connsiteX23" fmla="*/ 4832467 w 9739631"/>
              <a:gd name="connsiteY23" fmla="*/ 5570304 h 7378409"/>
              <a:gd name="connsiteX24" fmla="*/ 4387433 w 9739631"/>
              <a:gd name="connsiteY24" fmla="*/ 6466261 h 7378409"/>
              <a:gd name="connsiteX25" fmla="*/ 3713165 w 9739631"/>
              <a:gd name="connsiteY25" fmla="*/ 6651389 h 7378409"/>
              <a:gd name="connsiteX26" fmla="*/ 3287239 w 9739631"/>
              <a:gd name="connsiteY26" fmla="*/ 6447151 h 7378409"/>
              <a:gd name="connsiteX27" fmla="*/ 3102107 w 9739631"/>
              <a:gd name="connsiteY27" fmla="*/ 5772881 h 7378409"/>
              <a:gd name="connsiteX28" fmla="*/ 3550917 w 9739631"/>
              <a:gd name="connsiteY28" fmla="*/ 4917259 h 7378409"/>
              <a:gd name="connsiteX29" fmla="*/ 3587473 w 9739631"/>
              <a:gd name="connsiteY29" fmla="*/ 4873158 h 7378409"/>
              <a:gd name="connsiteX30" fmla="*/ 2789865 w 9739631"/>
              <a:gd name="connsiteY30" fmla="*/ 4174830 h 7378409"/>
              <a:gd name="connsiteX31" fmla="*/ 2712981 w 9739631"/>
              <a:gd name="connsiteY31" fmla="*/ 4222702 h 7378409"/>
              <a:gd name="connsiteX32" fmla="*/ 1863482 w 9739631"/>
              <a:gd name="connsiteY32" fmla="*/ 4709002 h 7378409"/>
              <a:gd name="connsiteX33" fmla="*/ 1191812 w 9739631"/>
              <a:gd name="connsiteY33" fmla="*/ 4487070 h 7378409"/>
              <a:gd name="connsiteX34" fmla="*/ 952436 w 9739631"/>
              <a:gd name="connsiteY34" fmla="*/ 4102651 h 7378409"/>
              <a:gd name="connsiteX35" fmla="*/ 1174365 w 9739631"/>
              <a:gd name="connsiteY35" fmla="*/ 3430980 h 7378409"/>
              <a:gd name="connsiteX36" fmla="*/ 1946979 w 9739631"/>
              <a:gd name="connsiteY36" fmla="*/ 2992557 h 7378409"/>
              <a:gd name="connsiteX37" fmla="*/ 1459507 w 9739631"/>
              <a:gd name="connsiteY37" fmla="*/ 1695669 h 7378409"/>
              <a:gd name="connsiteX38" fmla="*/ 531946 w 9739631"/>
              <a:gd name="connsiteY38" fmla="*/ 1782455 h 7378409"/>
              <a:gd name="connsiteX39" fmla="*/ 2724 w 9739631"/>
              <a:gd name="connsiteY39" fmla="*/ 1343791 h 7378409"/>
              <a:gd name="connsiteX40" fmla="*/ 336 w 9739631"/>
              <a:gd name="connsiteY40" fmla="*/ 1318271 h 7378409"/>
              <a:gd name="connsiteX41" fmla="*/ 0 w 9739631"/>
              <a:gd name="connsiteY41" fmla="*/ 1314677 h 7378409"/>
              <a:gd name="connsiteX42" fmla="*/ 0 w 9739631"/>
              <a:gd name="connsiteY42" fmla="*/ 595848 h 7378409"/>
              <a:gd name="connsiteX43" fmla="*/ 40194 w 9739631"/>
              <a:gd name="connsiteY43" fmla="*/ 526463 h 7378409"/>
              <a:gd name="connsiteX44" fmla="*/ 396111 w 9739631"/>
              <a:gd name="connsiteY44" fmla="*/ 330622 h 7378409"/>
              <a:gd name="connsiteX45" fmla="*/ 1323670 w 9739631"/>
              <a:gd name="connsiteY45" fmla="*/ 243840 h 737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739631" h="7378409">
                <a:moveTo>
                  <a:pt x="1344532" y="0"/>
                </a:moveTo>
                <a:lnTo>
                  <a:pt x="9739631" y="0"/>
                </a:lnTo>
                <a:lnTo>
                  <a:pt x="9739631" y="5039940"/>
                </a:lnTo>
                <a:lnTo>
                  <a:pt x="9722967" y="5011038"/>
                </a:lnTo>
                <a:cubicBezTo>
                  <a:pt x="9710999" y="4991819"/>
                  <a:pt x="9699031" y="4972597"/>
                  <a:pt x="9697143" y="4952434"/>
                </a:cubicBezTo>
                <a:cubicBezTo>
                  <a:pt x="9506819" y="5092283"/>
                  <a:pt x="9276167" y="5235912"/>
                  <a:pt x="9082069" y="5335435"/>
                </a:cubicBezTo>
                <a:cubicBezTo>
                  <a:pt x="9082069" y="5335435"/>
                  <a:pt x="9085843" y="5375761"/>
                  <a:pt x="9089617" y="5416092"/>
                </a:cubicBezTo>
                <a:cubicBezTo>
                  <a:pt x="9089617" y="5416092"/>
                  <a:pt x="9089617" y="5416092"/>
                  <a:pt x="9418371" y="6321011"/>
                </a:cubicBezTo>
                <a:cubicBezTo>
                  <a:pt x="9525443" y="6595767"/>
                  <a:pt x="9390539" y="6893160"/>
                  <a:pt x="9112011" y="6959898"/>
                </a:cubicBezTo>
                <a:cubicBezTo>
                  <a:pt x="9112011" y="6959898"/>
                  <a:pt x="9112011" y="6959898"/>
                  <a:pt x="8679717" y="7122393"/>
                </a:cubicBezTo>
                <a:cubicBezTo>
                  <a:pt x="8401189" y="7189131"/>
                  <a:pt x="8144125" y="7050459"/>
                  <a:pt x="8040827" y="6816029"/>
                </a:cubicBezTo>
                <a:cubicBezTo>
                  <a:pt x="8040827" y="6816029"/>
                  <a:pt x="8040827" y="6816029"/>
                  <a:pt x="7708299" y="5870783"/>
                </a:cubicBezTo>
                <a:cubicBezTo>
                  <a:pt x="7704525" y="5830453"/>
                  <a:pt x="7700751" y="5790126"/>
                  <a:pt x="7696979" y="5749796"/>
                </a:cubicBezTo>
                <a:cubicBezTo>
                  <a:pt x="7539439" y="5805218"/>
                  <a:pt x="7378123" y="5820309"/>
                  <a:pt x="7216807" y="5835405"/>
                </a:cubicBezTo>
                <a:cubicBezTo>
                  <a:pt x="7136151" y="5842950"/>
                  <a:pt x="7055495" y="5850496"/>
                  <a:pt x="6974837" y="5858042"/>
                </a:cubicBezTo>
                <a:cubicBezTo>
                  <a:pt x="6978611" y="5898372"/>
                  <a:pt x="6978611" y="5898372"/>
                  <a:pt x="6982383" y="5938699"/>
                </a:cubicBezTo>
                <a:cubicBezTo>
                  <a:pt x="6982383" y="5938699"/>
                  <a:pt x="6982383" y="5938699"/>
                  <a:pt x="6911625" y="6921681"/>
                </a:cubicBezTo>
                <a:cubicBezTo>
                  <a:pt x="6893935" y="7167427"/>
                  <a:pt x="6670829" y="7391708"/>
                  <a:pt x="6384755" y="7377794"/>
                </a:cubicBezTo>
                <a:cubicBezTo>
                  <a:pt x="6384755" y="7377794"/>
                  <a:pt x="6384755" y="7377794"/>
                  <a:pt x="5933595" y="7338640"/>
                </a:cubicBezTo>
                <a:cubicBezTo>
                  <a:pt x="5647521" y="7324726"/>
                  <a:pt x="5459793" y="7057516"/>
                  <a:pt x="5477483" y="6811770"/>
                </a:cubicBezTo>
                <a:cubicBezTo>
                  <a:pt x="5477483" y="6811770"/>
                  <a:pt x="5477483" y="6811770"/>
                  <a:pt x="5548239" y="5828792"/>
                </a:cubicBezTo>
                <a:cubicBezTo>
                  <a:pt x="5544467" y="5788461"/>
                  <a:pt x="5540695" y="5748135"/>
                  <a:pt x="5540695" y="5748135"/>
                </a:cubicBezTo>
                <a:cubicBezTo>
                  <a:pt x="5331503" y="5686344"/>
                  <a:pt x="5081985" y="5628324"/>
                  <a:pt x="4869023" y="5526203"/>
                </a:cubicBezTo>
                <a:cubicBezTo>
                  <a:pt x="4872797" y="5566533"/>
                  <a:pt x="4832467" y="5570304"/>
                  <a:pt x="4832467" y="5570304"/>
                </a:cubicBezTo>
                <a:cubicBezTo>
                  <a:pt x="4832467" y="5570304"/>
                  <a:pt x="4832467" y="5570304"/>
                  <a:pt x="4387433" y="6466261"/>
                </a:cubicBezTo>
                <a:cubicBezTo>
                  <a:pt x="4244983" y="6682997"/>
                  <a:pt x="3970229" y="6790066"/>
                  <a:pt x="3713165" y="6651389"/>
                </a:cubicBezTo>
                <a:cubicBezTo>
                  <a:pt x="3713165" y="6651389"/>
                  <a:pt x="3713165" y="6651389"/>
                  <a:pt x="3287239" y="6447151"/>
                </a:cubicBezTo>
                <a:cubicBezTo>
                  <a:pt x="3070501" y="6304703"/>
                  <a:pt x="2963433" y="6029948"/>
                  <a:pt x="3102107" y="5772881"/>
                </a:cubicBezTo>
                <a:cubicBezTo>
                  <a:pt x="3102107" y="5772881"/>
                  <a:pt x="3102107" y="5772881"/>
                  <a:pt x="3550917" y="4917259"/>
                </a:cubicBezTo>
                <a:cubicBezTo>
                  <a:pt x="3547143" y="4876929"/>
                  <a:pt x="3587473" y="4873158"/>
                  <a:pt x="3587473" y="4873158"/>
                </a:cubicBezTo>
                <a:cubicBezTo>
                  <a:pt x="3282531" y="4657595"/>
                  <a:pt x="3017919" y="4438265"/>
                  <a:pt x="2789865" y="4174830"/>
                </a:cubicBezTo>
                <a:cubicBezTo>
                  <a:pt x="2793639" y="4215157"/>
                  <a:pt x="2753311" y="4218931"/>
                  <a:pt x="2712981" y="4222702"/>
                </a:cubicBezTo>
                <a:cubicBezTo>
                  <a:pt x="2712981" y="4222702"/>
                  <a:pt x="2712981" y="4222702"/>
                  <a:pt x="1863482" y="4709002"/>
                </a:cubicBezTo>
                <a:cubicBezTo>
                  <a:pt x="1629057" y="4812300"/>
                  <a:pt x="1295109" y="4721499"/>
                  <a:pt x="1191812" y="4487070"/>
                </a:cubicBezTo>
                <a:cubicBezTo>
                  <a:pt x="1191812" y="4487070"/>
                  <a:pt x="1191812" y="4487070"/>
                  <a:pt x="952436" y="4102651"/>
                </a:cubicBezTo>
                <a:cubicBezTo>
                  <a:pt x="845367" y="3827896"/>
                  <a:pt x="939940" y="3534278"/>
                  <a:pt x="1174365" y="3430980"/>
                </a:cubicBezTo>
                <a:cubicBezTo>
                  <a:pt x="1174365" y="3430980"/>
                  <a:pt x="1174365" y="3430980"/>
                  <a:pt x="1946979" y="2992557"/>
                </a:cubicBezTo>
                <a:cubicBezTo>
                  <a:pt x="1747933" y="2604364"/>
                  <a:pt x="1585442" y="2172069"/>
                  <a:pt x="1459507" y="1695669"/>
                </a:cubicBezTo>
                <a:cubicBezTo>
                  <a:pt x="1459507" y="1695669"/>
                  <a:pt x="1459507" y="1695669"/>
                  <a:pt x="531946" y="1782455"/>
                </a:cubicBezTo>
                <a:cubicBezTo>
                  <a:pt x="249647" y="1808867"/>
                  <a:pt x="25363" y="1585762"/>
                  <a:pt x="2724" y="1343791"/>
                </a:cubicBezTo>
                <a:cubicBezTo>
                  <a:pt x="2724" y="1343791"/>
                  <a:pt x="2724" y="1343791"/>
                  <a:pt x="336" y="1318271"/>
                </a:cubicBezTo>
                <a:lnTo>
                  <a:pt x="0" y="1314677"/>
                </a:lnTo>
                <a:lnTo>
                  <a:pt x="0" y="595848"/>
                </a:lnTo>
                <a:lnTo>
                  <a:pt x="40194" y="526463"/>
                </a:lnTo>
                <a:cubicBezTo>
                  <a:pt x="117111" y="417559"/>
                  <a:pt x="241729" y="345065"/>
                  <a:pt x="396111" y="330622"/>
                </a:cubicBezTo>
                <a:cubicBezTo>
                  <a:pt x="396111" y="330622"/>
                  <a:pt x="396111" y="330622"/>
                  <a:pt x="1323670" y="24384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-32396" y="3086101"/>
            <a:ext cx="3877939" cy="3764571"/>
          </a:xfrm>
          <a:custGeom>
            <a:avLst/>
            <a:gdLst>
              <a:gd name="connsiteX0" fmla="*/ 2217905 w 7736691"/>
              <a:gd name="connsiteY0" fmla="*/ 0 h 7529141"/>
              <a:gd name="connsiteX1" fmla="*/ 2638489 w 7736691"/>
              <a:gd name="connsiteY1" fmla="*/ 0 h 7529141"/>
              <a:gd name="connsiteX2" fmla="*/ 2660687 w 7736691"/>
              <a:gd name="connsiteY2" fmla="*/ 8040 h 7529141"/>
              <a:gd name="connsiteX3" fmla="*/ 2856182 w 7736691"/>
              <a:gd name="connsiteY3" fmla="*/ 299905 h 7529141"/>
              <a:gd name="connsiteX4" fmla="*/ 2920111 w 7736691"/>
              <a:gd name="connsiteY4" fmla="*/ 983202 h 7529141"/>
              <a:gd name="connsiteX5" fmla="*/ 3465983 w 7736691"/>
              <a:gd name="connsiteY5" fmla="*/ 1052004 h 7529141"/>
              <a:gd name="connsiteX6" fmla="*/ 3677769 w 7736691"/>
              <a:gd name="connsiteY6" fmla="*/ 432817 h 7529141"/>
              <a:gd name="connsiteX7" fmla="*/ 4133649 w 7736691"/>
              <a:gd name="connsiteY7" fmla="*/ 180383 h 7529141"/>
              <a:gd name="connsiteX8" fmla="*/ 4474341 w 7736691"/>
              <a:gd name="connsiteY8" fmla="*/ 298352 h 7529141"/>
              <a:gd name="connsiteX9" fmla="*/ 4697065 w 7736691"/>
              <a:gd name="connsiteY9" fmla="*/ 757010 h 7529141"/>
              <a:gd name="connsiteX10" fmla="*/ 4485279 w 7736691"/>
              <a:gd name="connsiteY10" fmla="*/ 1376197 h 7529141"/>
              <a:gd name="connsiteX11" fmla="*/ 4991190 w 7736691"/>
              <a:gd name="connsiteY11" fmla="*/ 1658518 h 7529141"/>
              <a:gd name="connsiteX12" fmla="*/ 5427613 w 7736691"/>
              <a:gd name="connsiteY12" fmla="*/ 1198126 h 7529141"/>
              <a:gd name="connsiteX13" fmla="*/ 5932659 w 7736691"/>
              <a:gd name="connsiteY13" fmla="*/ 1150873 h 7529141"/>
              <a:gd name="connsiteX14" fmla="*/ 6192563 w 7736691"/>
              <a:gd name="connsiteY14" fmla="*/ 1366305 h 7529141"/>
              <a:gd name="connsiteX15" fmla="*/ 6212887 w 7736691"/>
              <a:gd name="connsiteY15" fmla="*/ 1903837 h 7529141"/>
              <a:gd name="connsiteX16" fmla="*/ 5779245 w 7736691"/>
              <a:gd name="connsiteY16" fmla="*/ 2393939 h 7529141"/>
              <a:gd name="connsiteX17" fmla="*/ 6120804 w 7736691"/>
              <a:gd name="connsiteY17" fmla="*/ 2841480 h 7529141"/>
              <a:gd name="connsiteX18" fmla="*/ 6695518 w 7736691"/>
              <a:gd name="connsiteY18" fmla="*/ 2577929 h 7529141"/>
              <a:gd name="connsiteX19" fmla="*/ 7190310 w 7736691"/>
              <a:gd name="connsiteY19" fmla="*/ 2741417 h 7529141"/>
              <a:gd name="connsiteX20" fmla="*/ 7339719 w 7736691"/>
              <a:gd name="connsiteY20" fmla="*/ 3057091 h 7529141"/>
              <a:gd name="connsiteX21" fmla="*/ 7176234 w 7736691"/>
              <a:gd name="connsiteY21" fmla="*/ 3551885 h 7529141"/>
              <a:gd name="connsiteX22" fmla="*/ 6571811 w 7736691"/>
              <a:gd name="connsiteY22" fmla="*/ 3818215 h 7529141"/>
              <a:gd name="connsiteX23" fmla="*/ 6684042 w 7736691"/>
              <a:gd name="connsiteY23" fmla="*/ 4377120 h 7529141"/>
              <a:gd name="connsiteX24" fmla="*/ 7343188 w 7736691"/>
              <a:gd name="connsiteY24" fmla="*/ 4375386 h 7529141"/>
              <a:gd name="connsiteX25" fmla="*/ 7703336 w 7736691"/>
              <a:gd name="connsiteY25" fmla="*/ 4701313 h 7529141"/>
              <a:gd name="connsiteX26" fmla="*/ 7736691 w 7736691"/>
              <a:gd name="connsiteY26" fmla="*/ 5057815 h 7529141"/>
              <a:gd name="connsiteX27" fmla="*/ 7381055 w 7736691"/>
              <a:gd name="connsiteY27" fmla="*/ 5420744 h 7529141"/>
              <a:gd name="connsiteX28" fmla="*/ 6694980 w 7736691"/>
              <a:gd name="connsiteY28" fmla="*/ 5454965 h 7529141"/>
              <a:gd name="connsiteX29" fmla="*/ 6566760 w 7736691"/>
              <a:gd name="connsiteY29" fmla="*/ 6006397 h 7529141"/>
              <a:gd name="connsiteX30" fmla="*/ 7218435 w 7736691"/>
              <a:gd name="connsiteY30" fmla="*/ 6245112 h 7529141"/>
              <a:gd name="connsiteX31" fmla="*/ 7414231 w 7736691"/>
              <a:gd name="connsiteY31" fmla="*/ 6736260 h 7529141"/>
              <a:gd name="connsiteX32" fmla="*/ 7293485 w 7736691"/>
              <a:gd name="connsiteY32" fmla="*/ 7047242 h 7529141"/>
              <a:gd name="connsiteX33" fmla="*/ 6802337 w 7736691"/>
              <a:gd name="connsiteY33" fmla="*/ 7243038 h 7529141"/>
              <a:gd name="connsiteX34" fmla="*/ 6150662 w 7736691"/>
              <a:gd name="connsiteY34" fmla="*/ 7004323 h 7529141"/>
              <a:gd name="connsiteX35" fmla="*/ 5833073 w 7736691"/>
              <a:gd name="connsiteY35" fmla="*/ 7453598 h 7529141"/>
              <a:gd name="connsiteX36" fmla="*/ 5895029 w 7736691"/>
              <a:gd name="connsiteY36" fmla="*/ 7515230 h 7529141"/>
              <a:gd name="connsiteX37" fmla="*/ 5909015 w 7736691"/>
              <a:gd name="connsiteY37" fmla="*/ 7529141 h 7529141"/>
              <a:gd name="connsiteX38" fmla="*/ 1 w 7736691"/>
              <a:gd name="connsiteY38" fmla="*/ 7529141 h 7529141"/>
              <a:gd name="connsiteX39" fmla="*/ 1 w 7736691"/>
              <a:gd name="connsiteY39" fmla="*/ 2086062 h 7529141"/>
              <a:gd name="connsiteX40" fmla="*/ 24306 w 7736691"/>
              <a:gd name="connsiteY40" fmla="*/ 2063290 h 7529141"/>
              <a:gd name="connsiteX41" fmla="*/ 6652 w 7736691"/>
              <a:gd name="connsiteY41" fmla="*/ 2059791 h 7529141"/>
              <a:gd name="connsiteX42" fmla="*/ 0 w 7736691"/>
              <a:gd name="connsiteY42" fmla="*/ 2051453 h 7529141"/>
              <a:gd name="connsiteX43" fmla="*/ 0 w 7736691"/>
              <a:gd name="connsiteY43" fmla="*/ 757971 h 7529141"/>
              <a:gd name="connsiteX44" fmla="*/ 77475 w 7736691"/>
              <a:gd name="connsiteY44" fmla="*/ 709727 h 7529141"/>
              <a:gd name="connsiteX45" fmla="*/ 572269 w 7736691"/>
              <a:gd name="connsiteY45" fmla="*/ 873214 h 7529141"/>
              <a:gd name="connsiteX46" fmla="*/ 895237 w 7736691"/>
              <a:gd name="connsiteY46" fmla="*/ 1442371 h 7529141"/>
              <a:gd name="connsiteX47" fmla="*/ 1850604 w 7736691"/>
              <a:gd name="connsiteY47" fmla="*/ 1083268 h 7529141"/>
              <a:gd name="connsiteX48" fmla="*/ 1786674 w 7736691"/>
              <a:gd name="connsiteY48" fmla="*/ 399971 h 7529141"/>
              <a:gd name="connsiteX49" fmla="*/ 2109821 w 7736691"/>
              <a:gd name="connsiteY49" fmla="*/ 10113 h 7529141"/>
              <a:gd name="connsiteX50" fmla="*/ 2196858 w 7736691"/>
              <a:gd name="connsiteY50" fmla="*/ 1970 h 75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736691" h="7529141">
                <a:moveTo>
                  <a:pt x="2217905" y="0"/>
                </a:moveTo>
                <a:lnTo>
                  <a:pt x="2638489" y="0"/>
                </a:lnTo>
                <a:lnTo>
                  <a:pt x="2660687" y="8040"/>
                </a:lnTo>
                <a:cubicBezTo>
                  <a:pt x="2769066" y="58533"/>
                  <a:pt x="2843412" y="163432"/>
                  <a:pt x="2856182" y="299905"/>
                </a:cubicBezTo>
                <a:cubicBezTo>
                  <a:pt x="2856182" y="299905"/>
                  <a:pt x="2856182" y="299905"/>
                  <a:pt x="2920111" y="983202"/>
                </a:cubicBezTo>
                <a:cubicBezTo>
                  <a:pt x="3101142" y="996232"/>
                  <a:pt x="3282172" y="1009263"/>
                  <a:pt x="3465983" y="1052004"/>
                </a:cubicBezTo>
                <a:cubicBezTo>
                  <a:pt x="3465983" y="1052004"/>
                  <a:pt x="3465983" y="1052004"/>
                  <a:pt x="3677769" y="432817"/>
                </a:cubicBezTo>
                <a:cubicBezTo>
                  <a:pt x="3747437" y="216519"/>
                  <a:pt x="3947059" y="107936"/>
                  <a:pt x="4133649" y="180383"/>
                </a:cubicBezTo>
                <a:cubicBezTo>
                  <a:pt x="4133649" y="180383"/>
                  <a:pt x="4133649" y="180383"/>
                  <a:pt x="4474341" y="298352"/>
                </a:cubicBezTo>
                <a:cubicBezTo>
                  <a:pt x="4658151" y="341091"/>
                  <a:pt x="4769514" y="570421"/>
                  <a:pt x="4697065" y="757010"/>
                </a:cubicBezTo>
                <a:cubicBezTo>
                  <a:pt x="4697065" y="757010"/>
                  <a:pt x="4697065" y="757010"/>
                  <a:pt x="4485279" y="1376197"/>
                </a:cubicBezTo>
                <a:cubicBezTo>
                  <a:pt x="4674649" y="1478353"/>
                  <a:pt x="4831530" y="1553582"/>
                  <a:pt x="4991190" y="1658518"/>
                </a:cubicBezTo>
                <a:cubicBezTo>
                  <a:pt x="4991190" y="1658518"/>
                  <a:pt x="4991190" y="1658518"/>
                  <a:pt x="5427613" y="1198126"/>
                </a:cubicBezTo>
                <a:cubicBezTo>
                  <a:pt x="5562259" y="1035686"/>
                  <a:pt x="5770219" y="1016227"/>
                  <a:pt x="5932659" y="1150873"/>
                </a:cubicBezTo>
                <a:cubicBezTo>
                  <a:pt x="5932659" y="1150873"/>
                  <a:pt x="5932659" y="1150873"/>
                  <a:pt x="6192563" y="1366305"/>
                </a:cubicBezTo>
                <a:cubicBezTo>
                  <a:pt x="6325296" y="1503729"/>
                  <a:pt x="6347533" y="1741397"/>
                  <a:pt x="6212887" y="1903837"/>
                </a:cubicBezTo>
                <a:cubicBezTo>
                  <a:pt x="6212887" y="1903837"/>
                  <a:pt x="6212887" y="1903837"/>
                  <a:pt x="5779245" y="2393939"/>
                </a:cubicBezTo>
                <a:cubicBezTo>
                  <a:pt x="5911976" y="2531363"/>
                  <a:pt x="6017779" y="2701276"/>
                  <a:pt x="6120804" y="2841480"/>
                </a:cubicBezTo>
                <a:cubicBezTo>
                  <a:pt x="6120804" y="2841480"/>
                  <a:pt x="6120804" y="2841480"/>
                  <a:pt x="6695518" y="2577929"/>
                </a:cubicBezTo>
                <a:cubicBezTo>
                  <a:pt x="6897917" y="2499054"/>
                  <a:pt x="7114215" y="2568724"/>
                  <a:pt x="7190310" y="2741417"/>
                </a:cubicBezTo>
                <a:cubicBezTo>
                  <a:pt x="7190310" y="2741417"/>
                  <a:pt x="7190310" y="2741417"/>
                  <a:pt x="7339719" y="3057091"/>
                </a:cubicBezTo>
                <a:cubicBezTo>
                  <a:pt x="7415815" y="3229783"/>
                  <a:pt x="7346145" y="3446081"/>
                  <a:pt x="7176234" y="3551885"/>
                </a:cubicBezTo>
                <a:cubicBezTo>
                  <a:pt x="7176234" y="3551885"/>
                  <a:pt x="7176234" y="3551885"/>
                  <a:pt x="6571811" y="3818215"/>
                </a:cubicBezTo>
                <a:cubicBezTo>
                  <a:pt x="6620977" y="4023397"/>
                  <a:pt x="6667363" y="4198868"/>
                  <a:pt x="6684042" y="4377120"/>
                </a:cubicBezTo>
                <a:cubicBezTo>
                  <a:pt x="6684042" y="4377120"/>
                  <a:pt x="6684042" y="4377120"/>
                  <a:pt x="7343188" y="4375386"/>
                </a:cubicBezTo>
                <a:cubicBezTo>
                  <a:pt x="7521439" y="4358708"/>
                  <a:pt x="7716368" y="4520281"/>
                  <a:pt x="7703336" y="4701313"/>
                </a:cubicBezTo>
                <a:cubicBezTo>
                  <a:pt x="7703336" y="4701313"/>
                  <a:pt x="7703336" y="4701313"/>
                  <a:pt x="7736691" y="5057815"/>
                </a:cubicBezTo>
                <a:cubicBezTo>
                  <a:pt x="7726439" y="5268554"/>
                  <a:pt x="7562085" y="5433775"/>
                  <a:pt x="7381055" y="5420744"/>
                </a:cubicBezTo>
                <a:cubicBezTo>
                  <a:pt x="7381055" y="5420744"/>
                  <a:pt x="7381055" y="5420744"/>
                  <a:pt x="6694980" y="5454965"/>
                </a:cubicBezTo>
                <a:cubicBezTo>
                  <a:pt x="6652240" y="5638776"/>
                  <a:pt x="6639208" y="5819808"/>
                  <a:pt x="6566760" y="6006397"/>
                </a:cubicBezTo>
                <a:cubicBezTo>
                  <a:pt x="6566760" y="6006397"/>
                  <a:pt x="6566760" y="6006397"/>
                  <a:pt x="7218435" y="6245112"/>
                </a:cubicBezTo>
                <a:cubicBezTo>
                  <a:pt x="7405025" y="6317560"/>
                  <a:pt x="7486679" y="6549667"/>
                  <a:pt x="7414231" y="6736260"/>
                </a:cubicBezTo>
                <a:cubicBezTo>
                  <a:pt x="7414231" y="6736260"/>
                  <a:pt x="7414231" y="6736260"/>
                  <a:pt x="7293485" y="7047242"/>
                </a:cubicBezTo>
                <a:cubicBezTo>
                  <a:pt x="7221036" y="7233832"/>
                  <a:pt x="7018635" y="7312706"/>
                  <a:pt x="6802337" y="7243038"/>
                </a:cubicBezTo>
                <a:cubicBezTo>
                  <a:pt x="6802337" y="7243038"/>
                  <a:pt x="6802337" y="7243038"/>
                  <a:pt x="6150662" y="7004323"/>
                </a:cubicBezTo>
                <a:cubicBezTo>
                  <a:pt x="6075435" y="7161206"/>
                  <a:pt x="5967718" y="7291157"/>
                  <a:pt x="5833073" y="7453598"/>
                </a:cubicBezTo>
                <a:cubicBezTo>
                  <a:pt x="5833073" y="7453598"/>
                  <a:pt x="5833073" y="7453598"/>
                  <a:pt x="5895029" y="7515230"/>
                </a:cubicBezTo>
                <a:lnTo>
                  <a:pt x="5909015" y="7529141"/>
                </a:lnTo>
                <a:lnTo>
                  <a:pt x="1" y="7529141"/>
                </a:lnTo>
                <a:lnTo>
                  <a:pt x="1" y="2086062"/>
                </a:lnTo>
                <a:lnTo>
                  <a:pt x="24306" y="2063290"/>
                </a:lnTo>
                <a:cubicBezTo>
                  <a:pt x="16879" y="2063985"/>
                  <a:pt x="11134" y="2062651"/>
                  <a:pt x="6652" y="2059791"/>
                </a:cubicBezTo>
                <a:lnTo>
                  <a:pt x="0" y="2051453"/>
                </a:lnTo>
                <a:lnTo>
                  <a:pt x="0" y="757971"/>
                </a:lnTo>
                <a:lnTo>
                  <a:pt x="77475" y="709727"/>
                </a:lnTo>
                <a:cubicBezTo>
                  <a:pt x="279876" y="630855"/>
                  <a:pt x="496175" y="700523"/>
                  <a:pt x="572269" y="873214"/>
                </a:cubicBezTo>
                <a:cubicBezTo>
                  <a:pt x="572269" y="873214"/>
                  <a:pt x="572269" y="873214"/>
                  <a:pt x="895237" y="1442371"/>
                </a:cubicBezTo>
                <a:cubicBezTo>
                  <a:pt x="1181206" y="1295740"/>
                  <a:pt x="1499659" y="1176039"/>
                  <a:pt x="1850604" y="1083268"/>
                </a:cubicBezTo>
                <a:cubicBezTo>
                  <a:pt x="1850604" y="1083268"/>
                  <a:pt x="1850604" y="1083268"/>
                  <a:pt x="1786674" y="399971"/>
                </a:cubicBezTo>
                <a:cubicBezTo>
                  <a:pt x="1767217" y="192011"/>
                  <a:pt x="1931569" y="26790"/>
                  <a:pt x="2109821" y="10113"/>
                </a:cubicBezTo>
                <a:cubicBezTo>
                  <a:pt x="2109821" y="10113"/>
                  <a:pt x="2109821" y="10113"/>
                  <a:pt x="2196858" y="197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8467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94899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07BAAB6F-3F6C-91FB-6EDD-42F11C4E2548}"/>
              </a:ext>
            </a:extLst>
          </p:cNvPr>
          <p:cNvSpPr/>
          <p:nvPr userDrawn="1"/>
        </p:nvSpPr>
        <p:spPr>
          <a:xfrm flipH="1">
            <a:off x="0" y="0"/>
            <a:ext cx="6960484" cy="6858000"/>
          </a:xfrm>
          <a:custGeom>
            <a:avLst/>
            <a:gdLst>
              <a:gd name="connsiteX0" fmla="*/ 654390 w 6960484"/>
              <a:gd name="connsiteY0" fmla="*/ 0 h 6858000"/>
              <a:gd name="connsiteX1" fmla="*/ 6960484 w 6960484"/>
              <a:gd name="connsiteY1" fmla="*/ 0 h 6858000"/>
              <a:gd name="connsiteX2" fmla="*/ 6960484 w 6960484"/>
              <a:gd name="connsiteY2" fmla="*/ 6858000 h 6858000"/>
              <a:gd name="connsiteX3" fmla="*/ 654390 w 6960484"/>
              <a:gd name="connsiteY3" fmla="*/ 6858000 h 6858000"/>
              <a:gd name="connsiteX4" fmla="*/ 0 w 6960484"/>
              <a:gd name="connsiteY4" fmla="*/ 6203610 h 6858000"/>
              <a:gd name="connsiteX5" fmla="*/ 0 w 6960484"/>
              <a:gd name="connsiteY5" fmla="*/ 654390 h 6858000"/>
              <a:gd name="connsiteX6" fmla="*/ 654390 w 696048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484" h="6858000">
                <a:moveTo>
                  <a:pt x="654390" y="0"/>
                </a:moveTo>
                <a:lnTo>
                  <a:pt x="6960484" y="0"/>
                </a:lnTo>
                <a:lnTo>
                  <a:pt x="6960484" y="6858000"/>
                </a:lnTo>
                <a:lnTo>
                  <a:pt x="654390" y="6858000"/>
                </a:lnTo>
                <a:cubicBezTo>
                  <a:pt x="292980" y="6858000"/>
                  <a:pt x="0" y="6565020"/>
                  <a:pt x="0" y="6203610"/>
                </a:cubicBezTo>
                <a:lnTo>
                  <a:pt x="0" y="654390"/>
                </a:lnTo>
                <a:cubicBezTo>
                  <a:pt x="0" y="292980"/>
                  <a:pt x="292980" y="0"/>
                  <a:pt x="654390" y="0"/>
                </a:cubicBezTo>
                <a:close/>
              </a:path>
            </a:pathLst>
          </a:custGeom>
          <a:gradFill flip="none" rotWithShape="1">
            <a:gsLst>
              <a:gs pos="39000">
                <a:srgbClr val="1F8DA0"/>
              </a:gs>
              <a:gs pos="0">
                <a:srgbClr val="30AF9E"/>
              </a:gs>
              <a:gs pos="100000">
                <a:srgbClr val="106EA1"/>
              </a:gs>
            </a:gsLst>
            <a:lin ang="27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>
              <a:buNone/>
            </a:pPr>
            <a:endParaRPr lang="pt-BR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0FEEE7-A96E-3035-06EA-04562C13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53DF89-0E99-5D5B-88E1-63C0C9A8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9ABF6-66D9-8811-FD71-862762BC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D5394A9-C398-59DB-55E2-31E5011E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98" y="1465503"/>
            <a:ext cx="5257800" cy="3926993"/>
          </a:xfrm>
        </p:spPr>
        <p:txBody>
          <a:bodyPr/>
          <a:lstStyle>
            <a:lvl1pPr marL="228600" indent="-228600">
              <a:buClr>
                <a:srgbClr val="00ACEE"/>
              </a:buClr>
              <a:buSzPct val="60000"/>
              <a:buFont typeface="Arial" panose="020B0604020202020204" pitchFamily="34" charset="0"/>
              <a:buChar char="►"/>
              <a:defRPr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685800" indent="-228600">
              <a:buClr>
                <a:srgbClr val="00ACEE"/>
              </a:buClr>
              <a:buSzPct val="60000"/>
              <a:buFont typeface="Arial" panose="020B0604020202020204" pitchFamily="34" charset="0"/>
              <a:buChar char="►"/>
              <a:defRPr>
                <a:solidFill>
                  <a:schemeClr val="bg1"/>
                </a:solidFill>
                <a:latin typeface="Montserrat Light" panose="00000400000000000000" pitchFamily="50" charset="0"/>
              </a:defRPr>
            </a:lvl2pPr>
            <a:lvl3pPr marL="1143000" indent="-228600">
              <a:buClr>
                <a:srgbClr val="00ACEE"/>
              </a:buClr>
              <a:buSzPct val="60000"/>
              <a:buFont typeface="Arial" panose="020B0604020202020204" pitchFamily="34" charset="0"/>
              <a:buChar char="►"/>
              <a:defRPr>
                <a:solidFill>
                  <a:schemeClr val="bg1"/>
                </a:solidFill>
                <a:latin typeface="Montserrat Light" panose="00000400000000000000" pitchFamily="50" charset="0"/>
              </a:defRPr>
            </a:lvl3pPr>
            <a:lvl4pPr marL="1600200" indent="-228600">
              <a:buClr>
                <a:srgbClr val="00ACEE"/>
              </a:buClr>
              <a:buSzPct val="60000"/>
              <a:buFont typeface="Arial" panose="020B0604020202020204" pitchFamily="34" charset="0"/>
              <a:buChar char="►"/>
              <a:defRPr>
                <a:solidFill>
                  <a:schemeClr val="bg1"/>
                </a:solidFill>
                <a:latin typeface="Montserrat Light" panose="00000400000000000000" pitchFamily="50" charset="0"/>
              </a:defRPr>
            </a:lvl4pPr>
            <a:lvl5pPr marL="2057400" indent="-228600">
              <a:buClr>
                <a:srgbClr val="00ACEE"/>
              </a:buClr>
              <a:buSzPct val="60000"/>
              <a:buFont typeface="Arial" panose="020B0604020202020204" pitchFamily="34" charset="0"/>
              <a:buChar char="►"/>
              <a:defRPr>
                <a:solidFill>
                  <a:schemeClr val="bg1"/>
                </a:solidFill>
                <a:latin typeface="Montserrat Light" panose="00000400000000000000" pitchFamily="50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6C3F38C-E9DB-9448-E68B-49799EF6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346" y="2147365"/>
            <a:ext cx="3555116" cy="256327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1467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AD561D0-AB7A-3257-298A-ABB94AD59123}"/>
              </a:ext>
            </a:extLst>
          </p:cNvPr>
          <p:cNvSpPr/>
          <p:nvPr userDrawn="1"/>
        </p:nvSpPr>
        <p:spPr>
          <a:xfrm>
            <a:off x="8137069" y="662728"/>
            <a:ext cx="1673085" cy="13750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DC2D050A-0ABD-616A-04D3-D39C109C0701}"/>
              </a:ext>
            </a:extLst>
          </p:cNvPr>
          <p:cNvSpPr txBox="1"/>
          <p:nvPr userDrawn="1"/>
        </p:nvSpPr>
        <p:spPr>
          <a:xfrm>
            <a:off x="2122549" y="960733"/>
            <a:ext cx="4616076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4400">
                <a:latin typeface="Montserrat" panose="00000500000000000000" pitchFamily="50" charset="0"/>
                <a:cs typeface="Arial" panose="020B0604020202020204" pitchFamily="34" charset="0"/>
              </a:rPr>
              <a:t>A</a:t>
            </a:r>
            <a:r>
              <a:rPr sz="4400" b="1">
                <a:latin typeface="Montserrat" panose="00000500000000000000" pitchFamily="50" charset="0"/>
                <a:cs typeface="Arial" panose="020B0604020202020204" pitchFamily="34" charset="0"/>
              </a:rPr>
              <a:t> INTERFARMA</a:t>
            </a: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93C3D284-52C4-A46F-BDAC-C1DD53F3413D}"/>
              </a:ext>
            </a:extLst>
          </p:cNvPr>
          <p:cNvSpPr txBox="1"/>
          <p:nvPr userDrawn="1"/>
        </p:nvSpPr>
        <p:spPr>
          <a:xfrm>
            <a:off x="8033760" y="1172432"/>
            <a:ext cx="1885583" cy="659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>
                <a:solidFill>
                  <a:srgbClr val="0082B9"/>
                </a:solidFill>
                <a:latin typeface="Montserrat"/>
              </a:rPr>
              <a:t>41</a:t>
            </a:r>
            <a:endParaRPr lang="pt-BR" sz="5400" b="1">
              <a:solidFill>
                <a:srgbClr val="0082B9"/>
              </a:solidFill>
              <a:latin typeface="Montserrat" panose="00000500000000000000" pitchFamily="50" charset="0"/>
            </a:endParaRP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>
                <a:solidFill>
                  <a:srgbClr val="0082B9"/>
                </a:solidFill>
                <a:latin typeface="Montserrat"/>
              </a:rPr>
              <a:t>membros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3FD32CA-49F7-EAD1-4DB5-36C8A346718F}"/>
              </a:ext>
            </a:extLst>
          </p:cNvPr>
          <p:cNvSpPr/>
          <p:nvPr userDrawn="1"/>
        </p:nvSpPr>
        <p:spPr>
          <a:xfrm>
            <a:off x="6783803" y="208011"/>
            <a:ext cx="1673086" cy="1538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548F31F4-C43E-53EB-1028-2853C0685739}"/>
              </a:ext>
            </a:extLst>
          </p:cNvPr>
          <p:cNvSpPr txBox="1"/>
          <p:nvPr userDrawn="1"/>
        </p:nvSpPr>
        <p:spPr>
          <a:xfrm>
            <a:off x="6887688" y="682050"/>
            <a:ext cx="1465315" cy="90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>
                <a:solidFill>
                  <a:srgbClr val="0082B9"/>
                </a:solidFill>
                <a:latin typeface="Montserrat" panose="00000500000000000000" pitchFamily="50" charset="0"/>
              </a:rPr>
              <a:t>35</a:t>
            </a: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>
                <a:solidFill>
                  <a:srgbClr val="0082B9"/>
                </a:solidFill>
                <a:latin typeface="Montserrat" panose="00000500000000000000" pitchFamily="50" charset="0"/>
              </a:rPr>
              <a:t>anos de existência</a:t>
            </a:r>
          </a:p>
        </p:txBody>
      </p: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D1BA5B6A-FD6E-46B0-A1D1-0AF7AFBE2E34}"/>
              </a:ext>
            </a:extLst>
          </p:cNvPr>
          <p:cNvGrpSpPr/>
          <p:nvPr userDrawn="1"/>
        </p:nvGrpSpPr>
        <p:grpSpPr>
          <a:xfrm>
            <a:off x="2059542" y="2321965"/>
            <a:ext cx="8072917" cy="3778057"/>
            <a:chOff x="1063264" y="2259272"/>
            <a:chExt cx="8072917" cy="3778057"/>
          </a:xfrm>
        </p:grpSpPr>
        <p:pic>
          <p:nvPicPr>
            <p:cNvPr id="94" name="Imagem 48">
              <a:extLst>
                <a:ext uri="{FF2B5EF4-FFF2-40B4-BE49-F238E27FC236}">
                  <a16:creationId xmlns:a16="http://schemas.microsoft.com/office/drawing/2014/main" id="{03241112-D2ED-46AA-8376-BB4C50ADE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367939" y="5006230"/>
              <a:ext cx="1002392" cy="25198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5" name="Imagem 51">
              <a:extLst>
                <a:ext uri="{FF2B5EF4-FFF2-40B4-BE49-F238E27FC236}">
                  <a16:creationId xmlns:a16="http://schemas.microsoft.com/office/drawing/2014/main" id="{A39E6D6D-58EC-4288-90FB-E65FE82046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28570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6" name="Imagem 52">
              <a:extLst>
                <a:ext uri="{FF2B5EF4-FFF2-40B4-BE49-F238E27FC236}">
                  <a16:creationId xmlns:a16="http://schemas.microsoft.com/office/drawing/2014/main" id="{59ABE824-7A5E-4C42-A1A9-BE796FAB5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98848" y="2339007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7" name="Imagem 53">
              <a:extLst>
                <a:ext uri="{FF2B5EF4-FFF2-40B4-BE49-F238E27FC236}">
                  <a16:creationId xmlns:a16="http://schemas.microsoft.com/office/drawing/2014/main" id="{BC084DF8-3789-44C7-BFCF-24ABF3E3DB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302053" y="2304763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8" name="Imagem 54">
              <a:extLst>
                <a:ext uri="{FF2B5EF4-FFF2-40B4-BE49-F238E27FC236}">
                  <a16:creationId xmlns:a16="http://schemas.microsoft.com/office/drawing/2014/main" id="{06CE0DC2-77C6-4ECC-8386-251FDFB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514694" y="2259272"/>
              <a:ext cx="1135666" cy="69489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9" name="Imagem 55">
              <a:extLst>
                <a:ext uri="{FF2B5EF4-FFF2-40B4-BE49-F238E27FC236}">
                  <a16:creationId xmlns:a16="http://schemas.microsoft.com/office/drawing/2014/main" id="{A36D960C-F2B5-4344-BA6A-5B5E2D695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735884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0" name="Imagem 56">
              <a:extLst>
                <a:ext uri="{FF2B5EF4-FFF2-40B4-BE49-F238E27FC236}">
                  <a16:creationId xmlns:a16="http://schemas.microsoft.com/office/drawing/2014/main" id="{FCF2B7F3-CE21-4766-8E8B-1D54E9CBD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955767" y="2383566"/>
              <a:ext cx="713222" cy="44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1" name="Imagem 57">
              <a:extLst>
                <a:ext uri="{FF2B5EF4-FFF2-40B4-BE49-F238E27FC236}">
                  <a16:creationId xmlns:a16="http://schemas.microsoft.com/office/drawing/2014/main" id="{745F3309-E868-4A30-AABE-6271E06D94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793693" y="2921608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2" name="Imagem 58">
              <a:extLst>
                <a:ext uri="{FF2B5EF4-FFF2-40B4-BE49-F238E27FC236}">
                  <a16:creationId xmlns:a16="http://schemas.microsoft.com/office/drawing/2014/main" id="{0D0A5312-5025-4082-AB3C-E5C2AE208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925869" y="289976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3" name="Imagem 59">
              <a:extLst>
                <a:ext uri="{FF2B5EF4-FFF2-40B4-BE49-F238E27FC236}">
                  <a16:creationId xmlns:a16="http://schemas.microsoft.com/office/drawing/2014/main" id="{0F125658-7AA5-4BA2-A58A-DD6F6D41E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8148483" y="2887364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4" name="Imagem 60">
              <a:extLst>
                <a:ext uri="{FF2B5EF4-FFF2-40B4-BE49-F238E27FC236}">
                  <a16:creationId xmlns:a16="http://schemas.microsoft.com/office/drawing/2014/main" id="{7F8AF349-CB9E-406F-8ECE-DF5B8073F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63264" y="3662098"/>
              <a:ext cx="1071621" cy="36568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5" name="Imagem 62">
              <a:extLst>
                <a:ext uri="{FF2B5EF4-FFF2-40B4-BE49-F238E27FC236}">
                  <a16:creationId xmlns:a16="http://schemas.microsoft.com/office/drawing/2014/main" id="{1A59A77F-8799-4830-A0D1-01E5D730A1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3663543" y="3568930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6" name="Imagem 63">
              <a:extLst>
                <a:ext uri="{FF2B5EF4-FFF2-40B4-BE49-F238E27FC236}">
                  <a16:creationId xmlns:a16="http://schemas.microsoft.com/office/drawing/2014/main" id="{6F9FBF08-296B-4B95-A7EE-BEE207D5AF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4669904" y="3555397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7" name="Imagem 106">
              <a:extLst>
                <a:ext uri="{FF2B5EF4-FFF2-40B4-BE49-F238E27FC236}">
                  <a16:creationId xmlns:a16="http://schemas.microsoft.com/office/drawing/2014/main" id="{C922497E-B97D-4E3E-940F-91177C52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841092" y="3542989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8" name="Imagem 107">
              <a:extLst>
                <a:ext uri="{FF2B5EF4-FFF2-40B4-BE49-F238E27FC236}">
                  <a16:creationId xmlns:a16="http://schemas.microsoft.com/office/drawing/2014/main" id="{06B09D57-EA8C-4CD6-9499-B04373BE6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061725" y="3672093"/>
              <a:ext cx="1066821" cy="29167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9" name="Imagem 108">
              <a:extLst>
                <a:ext uri="{FF2B5EF4-FFF2-40B4-BE49-F238E27FC236}">
                  <a16:creationId xmlns:a16="http://schemas.microsoft.com/office/drawing/2014/main" id="{5DCB3DCB-5ADD-4C39-8741-D22A7B7EC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200403" y="4233626"/>
              <a:ext cx="664805" cy="42825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0" name="Imagem 109">
              <a:extLst>
                <a:ext uri="{FF2B5EF4-FFF2-40B4-BE49-F238E27FC236}">
                  <a16:creationId xmlns:a16="http://schemas.microsoft.com/office/drawing/2014/main" id="{9CD5AF60-40FE-4732-B974-0CEF55B56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834694" y="4155783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1" name="Imagem 110">
              <a:extLst>
                <a:ext uri="{FF2B5EF4-FFF2-40B4-BE49-F238E27FC236}">
                  <a16:creationId xmlns:a16="http://schemas.microsoft.com/office/drawing/2014/main" id="{44B89559-A4A9-4E8B-8D99-FC44B863F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779718" y="4187686"/>
              <a:ext cx="814264" cy="50954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2" name="Imagem 111">
              <a:extLst>
                <a:ext uri="{FF2B5EF4-FFF2-40B4-BE49-F238E27FC236}">
                  <a16:creationId xmlns:a16="http://schemas.microsoft.com/office/drawing/2014/main" id="{4A64C727-42D8-4DCE-B12B-1DFD5045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4944014" y="4155783"/>
              <a:ext cx="916219" cy="57333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AFF8101C-DC9B-4127-BAA8-24BF95E1A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7009141" y="4122508"/>
              <a:ext cx="1022564" cy="63988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0D6183FC-1791-480E-9D45-EF20AE89E0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>
              <a:off x="4226996" y="4859633"/>
              <a:ext cx="786640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B5358FB0-5DB5-49DB-AC5D-24B868B15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1867213" y="4951461"/>
              <a:ext cx="747650" cy="3085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6" name="Imagem 115">
              <a:extLst>
                <a:ext uri="{FF2B5EF4-FFF2-40B4-BE49-F238E27FC236}">
                  <a16:creationId xmlns:a16="http://schemas.microsoft.com/office/drawing/2014/main" id="{304B8A37-76D4-44FC-97B8-0E994DF78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6493053" y="477278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7" name="Imagem 116">
              <a:extLst>
                <a:ext uri="{FF2B5EF4-FFF2-40B4-BE49-F238E27FC236}">
                  <a16:creationId xmlns:a16="http://schemas.microsoft.com/office/drawing/2014/main" id="{157FA214-0EF4-42AB-B40D-FEACF02F2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/>
            <a:stretch>
              <a:fillRect/>
            </a:stretch>
          </p:blipFill>
          <p:spPr>
            <a:xfrm>
              <a:off x="7435517" y="4859633"/>
              <a:ext cx="898955" cy="4146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8" name="Imagem 77">
              <a:extLst>
                <a:ext uri="{FF2B5EF4-FFF2-40B4-BE49-F238E27FC236}">
                  <a16:creationId xmlns:a16="http://schemas.microsoft.com/office/drawing/2014/main" id="{3807419F-3F4C-4CAF-89B0-F63824472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/>
            <a:stretch>
              <a:fillRect/>
            </a:stretch>
          </p:blipFill>
          <p:spPr>
            <a:xfrm>
              <a:off x="3822383" y="5486687"/>
              <a:ext cx="879945" cy="55064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9" name="Imagem 78">
              <a:extLst>
                <a:ext uri="{FF2B5EF4-FFF2-40B4-BE49-F238E27FC236}">
                  <a16:creationId xmlns:a16="http://schemas.microsoft.com/office/drawing/2014/main" id="{C29C7DF9-6B49-40EA-9781-FAA49BBB9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495081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0" name="Imagem 79">
              <a:extLst>
                <a:ext uri="{FF2B5EF4-FFF2-40B4-BE49-F238E27FC236}">
                  <a16:creationId xmlns:a16="http://schemas.microsoft.com/office/drawing/2014/main" id="{7083E38A-53B0-4164-9F7C-7836600B2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5942767" y="5544038"/>
              <a:ext cx="696617" cy="435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1" name="Imagem 80">
              <a:extLst>
                <a:ext uri="{FF2B5EF4-FFF2-40B4-BE49-F238E27FC236}">
                  <a16:creationId xmlns:a16="http://schemas.microsoft.com/office/drawing/2014/main" id="{A49A188C-3DA3-44E7-9A06-EDD31FB54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113440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2" name="Imagem 81">
              <a:extLst>
                <a:ext uri="{FF2B5EF4-FFF2-40B4-BE49-F238E27FC236}">
                  <a16:creationId xmlns:a16="http://schemas.microsoft.com/office/drawing/2014/main" id="{3D0FF254-549E-4CF9-B7E4-2E6679EFD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217229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3" name="Imagem 82">
              <a:extLst>
                <a:ext uri="{FF2B5EF4-FFF2-40B4-BE49-F238E27FC236}">
                  <a16:creationId xmlns:a16="http://schemas.microsoft.com/office/drawing/2014/main" id="{2F640EFA-DCC1-4CB2-BCE3-96131C506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3255007" y="3041568"/>
              <a:ext cx="975253" cy="29549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4" name="Imagem 83">
              <a:extLst>
                <a:ext uri="{FF2B5EF4-FFF2-40B4-BE49-F238E27FC236}">
                  <a16:creationId xmlns:a16="http://schemas.microsoft.com/office/drawing/2014/main" id="{7BB5CC12-1BA4-46E7-A57D-6CF6FBAE1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tretch>
              <a:fillRect/>
            </a:stretch>
          </p:blipFill>
          <p:spPr>
            <a:xfrm>
              <a:off x="4557012" y="2856228"/>
              <a:ext cx="1064562" cy="66616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5" name="Imagem 84">
              <a:extLst>
                <a:ext uri="{FF2B5EF4-FFF2-40B4-BE49-F238E27FC236}">
                  <a16:creationId xmlns:a16="http://schemas.microsoft.com/office/drawing/2014/main" id="{F92A113E-121B-42D1-8197-A853BE854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/>
            <a:stretch>
              <a:fillRect/>
            </a:stretch>
          </p:blipFill>
          <p:spPr>
            <a:xfrm>
              <a:off x="674490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6" name="Imagem 86">
              <a:extLst>
                <a:ext uri="{FF2B5EF4-FFF2-40B4-BE49-F238E27FC236}">
                  <a16:creationId xmlns:a16="http://schemas.microsoft.com/office/drawing/2014/main" id="{D12DB745-91EE-4B9C-BC14-18EC977DD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/>
            <a:stretch>
              <a:fillRect/>
            </a:stretch>
          </p:blipFill>
          <p:spPr>
            <a:xfrm>
              <a:off x="6141960" y="4196327"/>
              <a:ext cx="671251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7" name="Imagem 2" descr="Terapias Agnósticas e Novos Biomarcadores - Oncologia Brasil">
              <a:extLst>
                <a:ext uri="{FF2B5EF4-FFF2-40B4-BE49-F238E27FC236}">
                  <a16:creationId xmlns:a16="http://schemas.microsoft.com/office/drawing/2014/main" id="{7BC73A1A-DC58-49E2-B3DA-947E119094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/>
            <a:stretch>
              <a:fillRect/>
            </a:stretch>
          </p:blipFill>
          <p:spPr>
            <a:xfrm>
              <a:off x="2876729" y="4714052"/>
              <a:ext cx="1161443" cy="7742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8" name="Picture 2" descr="Servier">
              <a:extLst>
                <a:ext uri="{FF2B5EF4-FFF2-40B4-BE49-F238E27FC236}">
                  <a16:creationId xmlns:a16="http://schemas.microsoft.com/office/drawing/2014/main" id="{F02CB2C1-C98E-4136-A685-5D7255954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/>
            <a:stretch>
              <a:fillRect/>
            </a:stretch>
          </p:blipFill>
          <p:spPr>
            <a:xfrm>
              <a:off x="2686781" y="5618650"/>
              <a:ext cx="1030080" cy="2590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9" name="Imagem 6">
              <a:extLst>
                <a:ext uri="{FF2B5EF4-FFF2-40B4-BE49-F238E27FC236}">
                  <a16:creationId xmlns:a16="http://schemas.microsoft.com/office/drawing/2014/main" id="{C4BCA799-AEEC-42C3-A368-99DB537C29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5963817" y="3749963"/>
              <a:ext cx="508790" cy="1533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0" name="Imagem 18" descr="Texto, Logotipo&#10;&#10;O conteúdo gerado por IA pode estar incorreto.">
              <a:extLst>
                <a:ext uri="{FF2B5EF4-FFF2-40B4-BE49-F238E27FC236}">
                  <a16:creationId xmlns:a16="http://schemas.microsoft.com/office/drawing/2014/main" id="{5F6D49B3-72EB-4D8A-81DA-2B87F80BD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2324761" y="3777020"/>
              <a:ext cx="1139378" cy="15965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1" name="Imagem 3">
              <a:extLst>
                <a:ext uri="{FF2B5EF4-FFF2-40B4-BE49-F238E27FC236}">
                  <a16:creationId xmlns:a16="http://schemas.microsoft.com/office/drawing/2014/main" id="{3A7D0428-03F2-4DA9-8AC1-6CDB6544D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1173824" y="4219242"/>
              <a:ext cx="867454" cy="45384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2" name="Gráfico 1">
              <a:extLst>
                <a:ext uri="{FF2B5EF4-FFF2-40B4-BE49-F238E27FC236}">
                  <a16:creationId xmlns:a16="http://schemas.microsoft.com/office/drawing/2014/main" id="{8E500196-F003-4C38-B2DD-7EC5066CC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056339" y="2477374"/>
              <a:ext cx="948635" cy="20085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3" name="Picture 2">
              <a:extLst>
                <a:ext uri="{FF2B5EF4-FFF2-40B4-BE49-F238E27FC236}">
                  <a16:creationId xmlns:a16="http://schemas.microsoft.com/office/drawing/2014/main" id="{3118FA64-67ED-4ABA-B472-3496505A02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016" y="4374151"/>
              <a:ext cx="948165" cy="14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7602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SE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65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7289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60C10-A266-EB03-50C5-66D11B1E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139FE-4D15-FE6C-6CC5-0EE0635F2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11A0E9-9DDF-5A00-1E9D-B9983D122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AD7493-6D75-E99F-05B8-1CD971A94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3DA56A-53EA-99A7-BE4C-94F58CD82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B449645-6B3C-6CB7-A553-A9F10510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E1EDDFB-BB84-54B7-218E-5E970244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3C4B554-54B2-B231-B48D-D0B18A06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0405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o 27">
            <a:extLst>
              <a:ext uri="{FF2B5EF4-FFF2-40B4-BE49-F238E27FC236}">
                <a16:creationId xmlns:a16="http://schemas.microsoft.com/office/drawing/2014/main" id="{72FC88BA-28B1-C964-A0A4-C3BCFD7BB93D}"/>
              </a:ext>
            </a:extLst>
          </p:cNvPr>
          <p:cNvSpPr/>
          <p:nvPr userDrawn="1"/>
        </p:nvSpPr>
        <p:spPr>
          <a:xfrm rot="15153776" flipH="1">
            <a:off x="1136992" y="2794020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CaixaDeTexto 12">
            <a:extLst>
              <a:ext uri="{FF2B5EF4-FFF2-40B4-BE49-F238E27FC236}">
                <a16:creationId xmlns:a16="http://schemas.microsoft.com/office/drawing/2014/main" id="{F692AF7E-3CAD-7D93-05AC-DB781C2302F7}"/>
              </a:ext>
            </a:extLst>
          </p:cNvPr>
          <p:cNvSpPr txBox="1"/>
          <p:nvPr userDrawn="1"/>
        </p:nvSpPr>
        <p:spPr>
          <a:xfrm>
            <a:off x="673263" y="4058292"/>
            <a:ext cx="21390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Adriana Accon</a:t>
            </a:r>
            <a:endParaRPr sz="1400" b="0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latin typeface="Montserrat" panose="00000500000000000000" pitchFamily="50" charset="0"/>
                <a:cs typeface="Arial"/>
              </a:rPr>
              <a:t>Diretora</a:t>
            </a:r>
            <a:r>
              <a:rPr sz="1100">
                <a:latin typeface="Montserrat" panose="00000500000000000000" pitchFamily="50" charset="0"/>
                <a:cs typeface="Arial"/>
              </a:rPr>
              <a:t> </a:t>
            </a:r>
            <a:r>
              <a:rPr lang="pt-BR" sz="1100">
                <a:latin typeface="Montserrat" panose="00000500000000000000" pitchFamily="50" charset="0"/>
                <a:cs typeface="Arial"/>
              </a:rPr>
              <a:t>Administrativo- Financeiro </a:t>
            </a:r>
            <a:endParaRPr sz="11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1" name="CaixaDeTexto 12">
            <a:extLst>
              <a:ext uri="{FF2B5EF4-FFF2-40B4-BE49-F238E27FC236}">
                <a16:creationId xmlns:a16="http://schemas.microsoft.com/office/drawing/2014/main" id="{3E24F0EA-17E1-2699-6FE7-4122FD9E0F5B}"/>
              </a:ext>
            </a:extLst>
          </p:cNvPr>
          <p:cNvSpPr txBox="1"/>
          <p:nvPr userDrawn="1"/>
        </p:nvSpPr>
        <p:spPr>
          <a:xfrm>
            <a:off x="2185034" y="2045479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Felipe Alves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Diretor Jurídico, Compliance e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Propriedade Intelectual</a:t>
            </a:r>
            <a:endParaRPr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2" name="CaixaDeTexto 12">
            <a:extLst>
              <a:ext uri="{FF2B5EF4-FFF2-40B4-BE49-F238E27FC236}">
                <a16:creationId xmlns:a16="http://schemas.microsoft.com/office/drawing/2014/main" id="{3B3FF1B1-24AE-92D5-8B92-3D02EEECE522}"/>
              </a:ext>
            </a:extLst>
          </p:cNvPr>
          <p:cNvSpPr txBox="1"/>
          <p:nvPr userDrawn="1"/>
        </p:nvSpPr>
        <p:spPr>
          <a:xfrm>
            <a:off x="9491280" y="4066917"/>
            <a:ext cx="168606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b="1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Isabel Pimentel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de Comunicação</a:t>
            </a:r>
          </a:p>
        </p:txBody>
      </p:sp>
      <p:sp>
        <p:nvSpPr>
          <p:cNvPr id="33" name="CaixaDeTexto 12">
            <a:extLst>
              <a:ext uri="{FF2B5EF4-FFF2-40B4-BE49-F238E27FC236}">
                <a16:creationId xmlns:a16="http://schemas.microsoft.com/office/drawing/2014/main" id="{06F6EC5A-7A81-59CA-4694-12FDF3E3B543}"/>
              </a:ext>
            </a:extLst>
          </p:cNvPr>
          <p:cNvSpPr txBox="1"/>
          <p:nvPr userDrawn="1"/>
        </p:nvSpPr>
        <p:spPr>
          <a:xfrm>
            <a:off x="7448397" y="2025598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Luciana </a:t>
            </a:r>
            <a:r>
              <a:rPr lang="pt-BR"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Takara</a:t>
            </a:r>
            <a:endParaRPr sz="1400" b="0">
              <a:solidFill>
                <a:srgbClr val="0D69A2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>
                <a:latin typeface="Montserrat" panose="00000500000000000000" pitchFamily="50" charset="0"/>
                <a:cs typeface="Arial" panose="020B0604020202020204" pitchFamily="34" charset="0"/>
              </a:rPr>
              <a:t> de </a:t>
            </a:r>
            <a:r>
              <a:rPr sz="1100" err="1">
                <a:latin typeface="Montserrat" panose="00000500000000000000" pitchFamily="50" charset="0"/>
                <a:cs typeface="Arial" panose="020B0604020202020204" pitchFamily="34" charset="0"/>
              </a:rPr>
              <a:t>Inteligência</a:t>
            </a:r>
            <a:endParaRPr sz="1100"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>
                <a:latin typeface="Montserrat" panose="00000500000000000000" pitchFamily="50" charset="0"/>
                <a:cs typeface="Arial" panose="020B0604020202020204" pitchFamily="34" charset="0"/>
              </a:rPr>
              <a:t>e Política </a:t>
            </a:r>
            <a:r>
              <a:rPr sz="1100" err="1">
                <a:latin typeface="Montserrat" panose="00000500000000000000" pitchFamily="50" charset="0"/>
                <a:cs typeface="Arial" panose="020B0604020202020204" pitchFamily="34" charset="0"/>
              </a:rPr>
              <a:t>Regulatória</a:t>
            </a:r>
            <a:endParaRPr sz="11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5FF2A980-AD49-F72D-E54E-A07DEA7C3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6811"/>
          <a:stretch/>
        </p:blipFill>
        <p:spPr>
          <a:xfrm>
            <a:off x="9648302" y="2806420"/>
            <a:ext cx="1287645" cy="12451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5" name="CaixaDeTexto 11">
            <a:extLst>
              <a:ext uri="{FF2B5EF4-FFF2-40B4-BE49-F238E27FC236}">
                <a16:creationId xmlns:a16="http://schemas.microsoft.com/office/drawing/2014/main" id="{E4BC212E-CD98-29FF-AF2E-DBC32A984FE2}"/>
              </a:ext>
            </a:extLst>
          </p:cNvPr>
          <p:cNvSpPr txBox="1"/>
          <p:nvPr userDrawn="1"/>
        </p:nvSpPr>
        <p:spPr>
          <a:xfrm>
            <a:off x="4303599" y="205490"/>
            <a:ext cx="3584803" cy="107721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>
                <a:latin typeface="Montserrat" panose="00000500000000000000" pitchFamily="50" charset="0"/>
                <a:cs typeface="Arial" panose="020B0604020202020204" pitchFamily="34" charset="0"/>
              </a:rPr>
              <a:t>ORGANIZAÇÃO</a:t>
            </a:r>
            <a:r>
              <a:rPr b="1">
                <a:latin typeface="Montserrat" panose="00000500000000000000" pitchFamily="50" charset="0"/>
                <a:cs typeface="Arial" panose="020B0604020202020204" pitchFamily="34" charset="0"/>
              </a:rPr>
              <a:t> INSTITUCIONAL</a:t>
            </a:r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35A4633D-86B9-DF65-70E2-7B54196FD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313" b="31795"/>
          <a:stretch/>
        </p:blipFill>
        <p:spPr>
          <a:xfrm>
            <a:off x="8165450" y="762866"/>
            <a:ext cx="1398535" cy="125641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CaixaDeTexto 12">
            <a:extLst>
              <a:ext uri="{FF2B5EF4-FFF2-40B4-BE49-F238E27FC236}">
                <a16:creationId xmlns:a16="http://schemas.microsoft.com/office/drawing/2014/main" id="{8453D1AE-676C-2FC9-D32F-D146BAE51210}"/>
              </a:ext>
            </a:extLst>
          </p:cNvPr>
          <p:cNvSpPr txBox="1"/>
          <p:nvPr userDrawn="1"/>
        </p:nvSpPr>
        <p:spPr>
          <a:xfrm>
            <a:off x="6693333" y="5941351"/>
            <a:ext cx="254613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Karina Lesch</a:t>
            </a:r>
            <a:endParaRPr sz="1400" b="1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Diretora</a:t>
            </a:r>
            <a:r>
              <a:rPr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de </a:t>
            </a:r>
            <a:r>
              <a:rPr sz="110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Relações</a:t>
            </a:r>
            <a:r>
              <a:rPr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</a:t>
            </a:r>
            <a:endParaRPr lang="pt-BR" sz="1100">
              <a:solidFill>
                <a:srgbClr val="3E3E3E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Institucionais</a:t>
            </a:r>
          </a:p>
        </p:txBody>
      </p:sp>
      <p:pic>
        <p:nvPicPr>
          <p:cNvPr id="39" name="Image">
            <a:extLst>
              <a:ext uri="{FF2B5EF4-FFF2-40B4-BE49-F238E27FC236}">
                <a16:creationId xmlns:a16="http://schemas.microsoft.com/office/drawing/2014/main" id="{2AAB4860-9B45-43D7-1EF5-5684CE9296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503" r="258" b="44318"/>
          <a:stretch/>
        </p:blipFill>
        <p:spPr>
          <a:xfrm>
            <a:off x="7403129" y="4786152"/>
            <a:ext cx="1044953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" name="Image">
            <a:extLst>
              <a:ext uri="{FF2B5EF4-FFF2-40B4-BE49-F238E27FC236}">
                <a16:creationId xmlns:a16="http://schemas.microsoft.com/office/drawing/2014/main" id="{2DC51449-51D9-6028-0223-784AAAEDAD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540" r="6874" b="41974"/>
          <a:stretch/>
        </p:blipFill>
        <p:spPr>
          <a:xfrm>
            <a:off x="3030084" y="880077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1" name="Image">
            <a:extLst>
              <a:ext uri="{FF2B5EF4-FFF2-40B4-BE49-F238E27FC236}">
                <a16:creationId xmlns:a16="http://schemas.microsoft.com/office/drawing/2014/main" id="{A3802171-9560-9960-068D-1679E2B486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2"/>
          <a:stretch/>
        </p:blipFill>
        <p:spPr>
          <a:xfrm>
            <a:off x="1220313" y="2903094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6D815CE-63F5-7180-D009-BAA449B1FF07}"/>
              </a:ext>
            </a:extLst>
          </p:cNvPr>
          <p:cNvGrpSpPr/>
          <p:nvPr userDrawn="1"/>
        </p:nvGrpSpPr>
        <p:grpSpPr>
          <a:xfrm>
            <a:off x="5106047" y="1925036"/>
            <a:ext cx="2022232" cy="2395205"/>
            <a:chOff x="5157320" y="-69577"/>
            <a:chExt cx="2022232" cy="2395205"/>
          </a:xfrm>
        </p:grpSpPr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438BD78C-F0CD-F228-AF05-F594211E5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4573" r="487" b="19563"/>
            <a:stretch/>
          </p:blipFill>
          <p:spPr>
            <a:xfrm>
              <a:off x="5157320" y="326107"/>
              <a:ext cx="2013548" cy="1999521"/>
            </a:xfrm>
            <a:prstGeom prst="ellipse">
              <a:avLst/>
            </a:prstGeom>
          </p:spPr>
        </p:pic>
        <p:pic>
          <p:nvPicPr>
            <p:cNvPr id="44" name="Imagem 43" descr="Homem de camisa branca e gravata&#10;&#10;O conteúdo gerado por IA pode estar incorreto.">
              <a:extLst>
                <a:ext uri="{FF2B5EF4-FFF2-40B4-BE49-F238E27FC236}">
                  <a16:creationId xmlns:a16="http://schemas.microsoft.com/office/drawing/2014/main" id="{65144FA4-EC6D-98A8-39A8-7E710D8F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498" t="-7977" r="-1" b="44978"/>
            <a:stretch/>
          </p:blipFill>
          <p:spPr>
            <a:xfrm>
              <a:off x="5538745" y="-69577"/>
              <a:ext cx="1640807" cy="1744288"/>
            </a:xfrm>
            <a:prstGeom prst="ellipse">
              <a:avLst/>
            </a:prstGeom>
          </p:spPr>
        </p:pic>
      </p:grp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66D1A763-E13C-B3BF-244F-A86EA4F79BF5}"/>
              </a:ext>
            </a:extLst>
          </p:cNvPr>
          <p:cNvSpPr/>
          <p:nvPr userDrawn="1"/>
        </p:nvSpPr>
        <p:spPr>
          <a:xfrm>
            <a:off x="5048871" y="4156738"/>
            <a:ext cx="2149432" cy="6810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2000" b="1">
                <a:solidFill>
                  <a:srgbClr val="0082B9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Renato Porto</a:t>
            </a:r>
          </a:p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4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Presidente-executivo</a:t>
            </a:r>
          </a:p>
        </p:txBody>
      </p:sp>
      <p:sp>
        <p:nvSpPr>
          <p:cNvPr id="46" name="Arco 45">
            <a:extLst>
              <a:ext uri="{FF2B5EF4-FFF2-40B4-BE49-F238E27FC236}">
                <a16:creationId xmlns:a16="http://schemas.microsoft.com/office/drawing/2014/main" id="{69B280E1-9229-09AF-C63E-04997AB9D740}"/>
              </a:ext>
            </a:extLst>
          </p:cNvPr>
          <p:cNvSpPr/>
          <p:nvPr userDrawn="1"/>
        </p:nvSpPr>
        <p:spPr>
          <a:xfrm rot="20877014" flipH="1">
            <a:off x="1445876" y="1283997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7" name="Arco 46">
            <a:extLst>
              <a:ext uri="{FF2B5EF4-FFF2-40B4-BE49-F238E27FC236}">
                <a16:creationId xmlns:a16="http://schemas.microsoft.com/office/drawing/2014/main" id="{34AD75FE-7B90-E26F-3F5A-1CA801169567}"/>
              </a:ext>
            </a:extLst>
          </p:cNvPr>
          <p:cNvSpPr/>
          <p:nvPr userDrawn="1"/>
        </p:nvSpPr>
        <p:spPr>
          <a:xfrm rot="6446224">
            <a:off x="7287248" y="2798044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Arco 47">
            <a:extLst>
              <a:ext uri="{FF2B5EF4-FFF2-40B4-BE49-F238E27FC236}">
                <a16:creationId xmlns:a16="http://schemas.microsoft.com/office/drawing/2014/main" id="{13526624-C893-2F6E-B5E6-26C6DDEC929F}"/>
              </a:ext>
            </a:extLst>
          </p:cNvPr>
          <p:cNvSpPr/>
          <p:nvPr userDrawn="1"/>
        </p:nvSpPr>
        <p:spPr>
          <a:xfrm rot="722986">
            <a:off x="7431170" y="1184376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7DEB48EA-541B-5C1B-92D9-3492295BC42A}"/>
              </a:ext>
            </a:extLst>
          </p:cNvPr>
          <p:cNvSpPr/>
          <p:nvPr userDrawn="1"/>
        </p:nvSpPr>
        <p:spPr>
          <a:xfrm rot="6300000">
            <a:off x="7478933" y="2973171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8FD5FB-2864-41D3-A104-060DBAECC30D}"/>
              </a:ext>
            </a:extLst>
          </p:cNvPr>
          <p:cNvSpPr/>
          <p:nvPr userDrawn="1"/>
        </p:nvSpPr>
        <p:spPr>
          <a:xfrm>
            <a:off x="3280966" y="4802940"/>
            <a:ext cx="1044959" cy="10449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12">
            <a:extLst>
              <a:ext uri="{FF2B5EF4-FFF2-40B4-BE49-F238E27FC236}">
                <a16:creationId xmlns:a16="http://schemas.microsoft.com/office/drawing/2014/main" id="{F0C9951D-5FB7-4726-ABEA-40BD1EE7B40F}"/>
              </a:ext>
            </a:extLst>
          </p:cNvPr>
          <p:cNvSpPr txBox="1"/>
          <p:nvPr userDrawn="1"/>
        </p:nvSpPr>
        <p:spPr>
          <a:xfrm>
            <a:off x="3032241" y="5968343"/>
            <a:ext cx="1552646" cy="861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Em transição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Diretoria de Acesso ao Mercado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lang="pt-BR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44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2">
            <a:extLst>
              <a:ext uri="{FF2B5EF4-FFF2-40B4-BE49-F238E27FC236}">
                <a16:creationId xmlns:a16="http://schemas.microsoft.com/office/drawing/2014/main" id="{69B437C3-67D0-174C-3FE2-900FDF13B0AD}"/>
              </a:ext>
            </a:extLst>
          </p:cNvPr>
          <p:cNvSpPr/>
          <p:nvPr userDrawn="1"/>
        </p:nvSpPr>
        <p:spPr>
          <a:xfrm>
            <a:off x="1171864" y="3001820"/>
            <a:ext cx="2908980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Amanda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Spina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J&amp;J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Presidente do Conselho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DF96B7F-D32B-4D6A-75B9-3EEDE6D4F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47" r="12287" b="51404"/>
          <a:stretch/>
        </p:blipFill>
        <p:spPr>
          <a:xfrm>
            <a:off x="1880850" y="1278541"/>
            <a:ext cx="1491001" cy="149533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9BE93068-CF21-6843-976B-387D79E2F780}"/>
              </a:ext>
            </a:extLst>
          </p:cNvPr>
          <p:cNvSpPr/>
          <p:nvPr userDrawn="1"/>
        </p:nvSpPr>
        <p:spPr>
          <a:xfrm>
            <a:off x="4323308" y="3018894"/>
            <a:ext cx="3345088" cy="830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Andrea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Sambati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Boehringer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Vice-presidente do Conselho</a:t>
            </a: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ECF953D9-3DAA-14C0-2CA1-B62BBC442319}"/>
              </a:ext>
            </a:extLst>
          </p:cNvPr>
          <p:cNvSpPr/>
          <p:nvPr userDrawn="1"/>
        </p:nvSpPr>
        <p:spPr>
          <a:xfrm>
            <a:off x="7611136" y="3001818"/>
            <a:ext cx="3616153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Fernando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Afons</a:t>
            </a:r>
            <a:r>
              <a:rPr lang="pt-BR" sz="1600" b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Verte</a:t>
            </a: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x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2o. Vice-presidente do Conselho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id="{C546E521-BD9B-26B8-3266-F74628BA5853}"/>
              </a:ext>
            </a:extLst>
          </p:cNvPr>
          <p:cNvSpPr txBox="1"/>
          <p:nvPr userDrawn="1"/>
        </p:nvSpPr>
        <p:spPr>
          <a:xfrm>
            <a:off x="4317947" y="383594"/>
            <a:ext cx="399423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t-BR" sz="4000" b="1">
                <a:latin typeface="Montserrat" panose="00000500000000000000" pitchFamily="50" charset="0"/>
                <a:cs typeface="Arial" panose="020B0604020202020204" pitchFamily="34" charset="0"/>
              </a:rPr>
              <a:t>GOVERNANÇA</a:t>
            </a:r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6A32C31A-43E7-932F-E956-84FB10DE3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2349" r="9059" b="45889"/>
          <a:stretch/>
        </p:blipFill>
        <p:spPr>
          <a:xfrm>
            <a:off x="5318329" y="1571608"/>
            <a:ext cx="1317119" cy="1320951"/>
          </a:xfrm>
          <a:prstGeom prst="ellipse">
            <a:avLst/>
          </a:prstGeom>
        </p:spPr>
      </p:pic>
      <p:pic>
        <p:nvPicPr>
          <p:cNvPr id="12" name="Image">
            <a:extLst>
              <a:ext uri="{FF2B5EF4-FFF2-40B4-BE49-F238E27FC236}">
                <a16:creationId xmlns:a16="http://schemas.microsoft.com/office/drawing/2014/main" id="{F7E307E5-15AE-3FDA-C590-15D76393C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2024" r="6524" b="43579"/>
          <a:stretch/>
        </p:blipFill>
        <p:spPr>
          <a:xfrm>
            <a:off x="8615214" y="1546770"/>
            <a:ext cx="1323794" cy="1320949"/>
          </a:xfrm>
          <a:prstGeom prst="ellipse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900DD1D-E98D-812C-B0D6-B21F72F589E3}"/>
              </a:ext>
            </a:extLst>
          </p:cNvPr>
          <p:cNvCxnSpPr/>
          <p:nvPr userDrawn="1"/>
        </p:nvCxnSpPr>
        <p:spPr>
          <a:xfrm>
            <a:off x="3681962" y="2481943"/>
            <a:ext cx="13399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12E09E1-20CA-F68C-FCE1-E6C2A0BDF08E}"/>
              </a:ext>
            </a:extLst>
          </p:cNvPr>
          <p:cNvCxnSpPr>
            <a:cxnSpLocks/>
          </p:cNvCxnSpPr>
          <p:nvPr userDrawn="1"/>
        </p:nvCxnSpPr>
        <p:spPr>
          <a:xfrm>
            <a:off x="6876342" y="2481943"/>
            <a:ext cx="15841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5E4330B-28FC-33A6-51E0-E58E80E2DD75}"/>
              </a:ext>
            </a:extLst>
          </p:cNvPr>
          <p:cNvSpPr/>
          <p:nvPr userDrawn="1"/>
        </p:nvSpPr>
        <p:spPr>
          <a:xfrm>
            <a:off x="1377950" y="4750932"/>
            <a:ext cx="9436100" cy="1840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ard of Directors">
            <a:extLst>
              <a:ext uri="{FF2B5EF4-FFF2-40B4-BE49-F238E27FC236}">
                <a16:creationId xmlns:a16="http://schemas.microsoft.com/office/drawing/2014/main" id="{859BE40F-BF04-4E8C-CF66-7F57282EE6CA}"/>
              </a:ext>
            </a:extLst>
          </p:cNvPr>
          <p:cNvSpPr txBox="1"/>
          <p:nvPr userDrawn="1"/>
        </p:nvSpPr>
        <p:spPr>
          <a:xfrm>
            <a:off x="4998473" y="4581657"/>
            <a:ext cx="1893290" cy="374566"/>
          </a:xfrm>
          <a:prstGeom prst="roundRect">
            <a:avLst/>
          </a:prstGeom>
          <a:solidFill>
            <a:srgbClr val="0070A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Conselho</a:t>
            </a:r>
            <a:r>
              <a:rPr b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</a:t>
            </a:r>
            <a:endParaRPr b="1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F99C813-FE1F-E1D5-D7A4-9D1442CC20FB}"/>
              </a:ext>
            </a:extLst>
          </p:cNvPr>
          <p:cNvGrpSpPr/>
          <p:nvPr userDrawn="1"/>
        </p:nvGrpSpPr>
        <p:grpSpPr>
          <a:xfrm>
            <a:off x="1531188" y="5085815"/>
            <a:ext cx="9043516" cy="1416432"/>
            <a:chOff x="1231603" y="4564981"/>
            <a:chExt cx="10197781" cy="1597219"/>
          </a:xfrm>
        </p:grpSpPr>
        <p:pic>
          <p:nvPicPr>
            <p:cNvPr id="18" name="Imagem 18">
              <a:extLst>
                <a:ext uri="{FF2B5EF4-FFF2-40B4-BE49-F238E27FC236}">
                  <a16:creationId xmlns:a16="http://schemas.microsoft.com/office/drawing/2014/main" id="{B141CCC9-EFF5-8ACC-BDB1-86842E27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533" y="4564981"/>
              <a:ext cx="1220309" cy="763628"/>
            </a:xfrm>
            <a:prstGeom prst="rect">
              <a:avLst/>
            </a:prstGeom>
          </p:spPr>
        </p:pic>
        <p:pic>
          <p:nvPicPr>
            <p:cNvPr id="19" name="Imagem 22" descr="Imagem 22">
              <a:extLst>
                <a:ext uri="{FF2B5EF4-FFF2-40B4-BE49-F238E27FC236}">
                  <a16:creationId xmlns:a16="http://schemas.microsoft.com/office/drawing/2014/main" id="{0976B6A5-25D9-FF8E-3221-3FBAE410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2033" y="4593587"/>
              <a:ext cx="1079541" cy="675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m 60" descr="Imagem 60">
              <a:extLst>
                <a:ext uri="{FF2B5EF4-FFF2-40B4-BE49-F238E27FC236}">
                  <a16:creationId xmlns:a16="http://schemas.microsoft.com/office/drawing/2014/main" id="{6E422037-BB95-03F5-BD2D-FD284148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5676" y="4614691"/>
              <a:ext cx="1185912" cy="742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m 68" descr="Imagem 68">
              <a:extLst>
                <a:ext uri="{FF2B5EF4-FFF2-40B4-BE49-F238E27FC236}">
                  <a16:creationId xmlns:a16="http://schemas.microsoft.com/office/drawing/2014/main" id="{E9A1ACB0-343B-EECF-6999-D880AAA5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6883" y="5576278"/>
              <a:ext cx="1023070" cy="422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m 70" descr="Imagem 70">
              <a:extLst>
                <a:ext uri="{FF2B5EF4-FFF2-40B4-BE49-F238E27FC236}">
                  <a16:creationId xmlns:a16="http://schemas.microsoft.com/office/drawing/2014/main" id="{43CF1B9D-0123-27E4-D8D8-C62DCDDB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5941" y="5412630"/>
              <a:ext cx="1197840" cy="7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m 72" descr="Imagem 72">
              <a:extLst>
                <a:ext uri="{FF2B5EF4-FFF2-40B4-BE49-F238E27FC236}">
                  <a16:creationId xmlns:a16="http://schemas.microsoft.com/office/drawing/2014/main" id="{67F6D03A-AF75-77BC-99DD-CCCD8157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9769" y="5519089"/>
              <a:ext cx="1163569" cy="536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m 78" descr="Imagem 78">
              <a:extLst>
                <a:ext uri="{FF2B5EF4-FFF2-40B4-BE49-F238E27FC236}">
                  <a16:creationId xmlns:a16="http://schemas.microsoft.com/office/drawing/2014/main" id="{B283522B-20EC-F514-7BC8-C39EE12A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34357" y="5447309"/>
              <a:ext cx="1087003" cy="680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m 93" descr="Imagem 93">
              <a:extLst>
                <a:ext uri="{FF2B5EF4-FFF2-40B4-BE49-F238E27FC236}">
                  <a16:creationId xmlns:a16="http://schemas.microsoft.com/office/drawing/2014/main" id="{489F8B9F-DFFC-4420-8B94-343D5FF2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42380" y="5353614"/>
              <a:ext cx="1087004" cy="680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m 2" descr="Imagem 2">
              <a:extLst>
                <a:ext uri="{FF2B5EF4-FFF2-40B4-BE49-F238E27FC236}">
                  <a16:creationId xmlns:a16="http://schemas.microsoft.com/office/drawing/2014/main" id="{CB23D305-A2D4-2D69-830E-C902EFD2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57168" y="5414076"/>
              <a:ext cx="1018196" cy="746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3" descr="A black background with green text&#10;&#10;Description automatically generated">
              <a:extLst>
                <a:ext uri="{FF2B5EF4-FFF2-40B4-BE49-F238E27FC236}">
                  <a16:creationId xmlns:a16="http://schemas.microsoft.com/office/drawing/2014/main" id="{12635344-6646-0AF2-EB70-CA9F951DF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937" y="4771863"/>
              <a:ext cx="1306008" cy="403026"/>
            </a:xfrm>
            <a:prstGeom prst="rect">
              <a:avLst/>
            </a:prstGeom>
          </p:spPr>
        </p:pic>
        <p:pic>
          <p:nvPicPr>
            <p:cNvPr id="28" name="Imagem 32">
              <a:extLst>
                <a:ext uri="{FF2B5EF4-FFF2-40B4-BE49-F238E27FC236}">
                  <a16:creationId xmlns:a16="http://schemas.microsoft.com/office/drawing/2014/main" id="{3CABC4D8-9A75-EEA0-6582-8FA904FF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809" y="4636591"/>
              <a:ext cx="942097" cy="589532"/>
            </a:xfrm>
            <a:prstGeom prst="rect">
              <a:avLst/>
            </a:prstGeom>
          </p:spPr>
        </p:pic>
        <p:pic>
          <p:nvPicPr>
            <p:cNvPr id="29" name="Imagem 85">
              <a:extLst>
                <a:ext uri="{FF2B5EF4-FFF2-40B4-BE49-F238E27FC236}">
                  <a16:creationId xmlns:a16="http://schemas.microsoft.com/office/drawing/2014/main" id="{E16595BB-C9A6-F092-F9C5-D7B0FBBE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03" y="5358958"/>
              <a:ext cx="1087004" cy="680211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0B5DC9B6-70D5-200B-F5F9-8BF1BD27E9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05" y="5371933"/>
            <a:ext cx="1661134" cy="1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19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Título e Conteúd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3209AC-7560-673A-4471-2B27E7CD9A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7CCE5"/>
              </a:gs>
              <a:gs pos="1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277DCD9-49D9-4621-998F-C6F66A780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462" y="185738"/>
            <a:ext cx="649600" cy="1012077"/>
          </a:xfrm>
          <a:prstGeom prst="rect">
            <a:avLst/>
          </a:prstGeom>
        </p:spPr>
      </p:pic>
      <p:pic>
        <p:nvPicPr>
          <p:cNvPr id="92" name="Image" descr="Image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865" y="6286589"/>
            <a:ext cx="1456225" cy="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CaixaDeTexto 1" hidden="1"/>
          <p:cNvSpPr txBox="1"/>
          <p:nvPr/>
        </p:nvSpPr>
        <p:spPr>
          <a:xfrm>
            <a:off x="193964" y="108956"/>
            <a:ext cx="1691378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4256588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e Conteúd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 descr="Image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865" y="6286589"/>
            <a:ext cx="1456225" cy="3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CaixaDeTexto 1"/>
          <p:cNvSpPr txBox="1"/>
          <p:nvPr/>
        </p:nvSpPr>
        <p:spPr>
          <a:xfrm>
            <a:off x="11074400" y="108956"/>
            <a:ext cx="1691378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CONFIDENTIAL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ABD418F-A523-460B-B6F3-17396E754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2279" y="6072514"/>
            <a:ext cx="1897810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30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AD561D0-AB7A-3257-298A-ABB94AD59123}"/>
              </a:ext>
            </a:extLst>
          </p:cNvPr>
          <p:cNvSpPr/>
          <p:nvPr userDrawn="1"/>
        </p:nvSpPr>
        <p:spPr>
          <a:xfrm>
            <a:off x="8137069" y="662728"/>
            <a:ext cx="1673085" cy="13750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DC2D050A-0ABD-616A-04D3-D39C109C0701}"/>
              </a:ext>
            </a:extLst>
          </p:cNvPr>
          <p:cNvSpPr txBox="1"/>
          <p:nvPr userDrawn="1"/>
        </p:nvSpPr>
        <p:spPr>
          <a:xfrm>
            <a:off x="2122549" y="960733"/>
            <a:ext cx="4616076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4400">
                <a:latin typeface="Montserrat" panose="00000500000000000000" pitchFamily="50" charset="0"/>
                <a:cs typeface="Arial" panose="020B0604020202020204" pitchFamily="34" charset="0"/>
              </a:rPr>
              <a:t>A</a:t>
            </a:r>
            <a:r>
              <a:rPr sz="4400" b="1">
                <a:latin typeface="Montserrat" panose="00000500000000000000" pitchFamily="50" charset="0"/>
                <a:cs typeface="Arial" panose="020B0604020202020204" pitchFamily="34" charset="0"/>
              </a:rPr>
              <a:t> INTERFARMA</a:t>
            </a: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93C3D284-52C4-A46F-BDAC-C1DD53F3413D}"/>
              </a:ext>
            </a:extLst>
          </p:cNvPr>
          <p:cNvSpPr txBox="1"/>
          <p:nvPr userDrawn="1"/>
        </p:nvSpPr>
        <p:spPr>
          <a:xfrm>
            <a:off x="8033760" y="1172432"/>
            <a:ext cx="1885583" cy="659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>
                <a:solidFill>
                  <a:srgbClr val="0082B9"/>
                </a:solidFill>
                <a:latin typeface="Montserrat"/>
              </a:rPr>
              <a:t>41</a:t>
            </a:r>
            <a:endParaRPr lang="pt-BR" sz="5400" b="1">
              <a:solidFill>
                <a:srgbClr val="0082B9"/>
              </a:solidFill>
              <a:latin typeface="Montserrat" panose="00000500000000000000" pitchFamily="50" charset="0"/>
            </a:endParaRP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>
                <a:solidFill>
                  <a:srgbClr val="0082B9"/>
                </a:solidFill>
                <a:latin typeface="Montserrat"/>
              </a:rPr>
              <a:t>membros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3FD32CA-49F7-EAD1-4DB5-36C8A346718F}"/>
              </a:ext>
            </a:extLst>
          </p:cNvPr>
          <p:cNvSpPr/>
          <p:nvPr userDrawn="1"/>
        </p:nvSpPr>
        <p:spPr>
          <a:xfrm>
            <a:off x="6783803" y="208011"/>
            <a:ext cx="1673086" cy="15381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548F31F4-C43E-53EB-1028-2853C0685739}"/>
              </a:ext>
            </a:extLst>
          </p:cNvPr>
          <p:cNvSpPr txBox="1"/>
          <p:nvPr userDrawn="1"/>
        </p:nvSpPr>
        <p:spPr>
          <a:xfrm>
            <a:off x="6887688" y="682050"/>
            <a:ext cx="1465315" cy="90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algn="ctr">
              <a:lnSpc>
                <a:spcPts val="2500"/>
              </a:lnSpc>
              <a:defRPr sz="6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5400" b="1">
                <a:solidFill>
                  <a:srgbClr val="0082B9"/>
                </a:solidFill>
                <a:latin typeface="Montserrat" panose="00000500000000000000" pitchFamily="50" charset="0"/>
              </a:rPr>
              <a:t>35</a:t>
            </a:r>
          </a:p>
          <a:p>
            <a:pPr algn="ctr"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>
                <a:solidFill>
                  <a:srgbClr val="0082B9"/>
                </a:solidFill>
                <a:latin typeface="Montserrat" panose="00000500000000000000" pitchFamily="50" charset="0"/>
              </a:rPr>
              <a:t>anos de existência</a:t>
            </a:r>
          </a:p>
        </p:txBody>
      </p: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D1BA5B6A-FD6E-46B0-A1D1-0AF7AFBE2E34}"/>
              </a:ext>
            </a:extLst>
          </p:cNvPr>
          <p:cNvGrpSpPr/>
          <p:nvPr userDrawn="1"/>
        </p:nvGrpSpPr>
        <p:grpSpPr>
          <a:xfrm>
            <a:off x="2059542" y="2321965"/>
            <a:ext cx="8072917" cy="3778057"/>
            <a:chOff x="1063264" y="2259272"/>
            <a:chExt cx="8072917" cy="3778057"/>
          </a:xfrm>
        </p:grpSpPr>
        <p:pic>
          <p:nvPicPr>
            <p:cNvPr id="94" name="Imagem 48">
              <a:extLst>
                <a:ext uri="{FF2B5EF4-FFF2-40B4-BE49-F238E27FC236}">
                  <a16:creationId xmlns:a16="http://schemas.microsoft.com/office/drawing/2014/main" id="{03241112-D2ED-46AA-8376-BB4C50ADE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367939" y="5006230"/>
              <a:ext cx="1002392" cy="25198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5" name="Imagem 51">
              <a:extLst>
                <a:ext uri="{FF2B5EF4-FFF2-40B4-BE49-F238E27FC236}">
                  <a16:creationId xmlns:a16="http://schemas.microsoft.com/office/drawing/2014/main" id="{A39E6D6D-58EC-4288-90FB-E65FE82046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28570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6" name="Imagem 52">
              <a:extLst>
                <a:ext uri="{FF2B5EF4-FFF2-40B4-BE49-F238E27FC236}">
                  <a16:creationId xmlns:a16="http://schemas.microsoft.com/office/drawing/2014/main" id="{59ABE824-7A5E-4C42-A1A9-BE796FAB5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98848" y="2339007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7" name="Imagem 53">
              <a:extLst>
                <a:ext uri="{FF2B5EF4-FFF2-40B4-BE49-F238E27FC236}">
                  <a16:creationId xmlns:a16="http://schemas.microsoft.com/office/drawing/2014/main" id="{BC084DF8-3789-44C7-BFCF-24ABF3E3DB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302053" y="2304763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8" name="Imagem 54">
              <a:extLst>
                <a:ext uri="{FF2B5EF4-FFF2-40B4-BE49-F238E27FC236}">
                  <a16:creationId xmlns:a16="http://schemas.microsoft.com/office/drawing/2014/main" id="{06CE0DC2-77C6-4ECC-8386-251FDFB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514694" y="2259272"/>
              <a:ext cx="1135666" cy="69489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9" name="Imagem 55">
              <a:extLst>
                <a:ext uri="{FF2B5EF4-FFF2-40B4-BE49-F238E27FC236}">
                  <a16:creationId xmlns:a16="http://schemas.microsoft.com/office/drawing/2014/main" id="{A36D960C-F2B5-4344-BA6A-5B5E2D695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735884" y="2330705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0" name="Imagem 56">
              <a:extLst>
                <a:ext uri="{FF2B5EF4-FFF2-40B4-BE49-F238E27FC236}">
                  <a16:creationId xmlns:a16="http://schemas.microsoft.com/office/drawing/2014/main" id="{FCF2B7F3-CE21-4766-8E8B-1D54E9CBD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955767" y="2383566"/>
              <a:ext cx="713222" cy="44630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1" name="Imagem 57">
              <a:extLst>
                <a:ext uri="{FF2B5EF4-FFF2-40B4-BE49-F238E27FC236}">
                  <a16:creationId xmlns:a16="http://schemas.microsoft.com/office/drawing/2014/main" id="{745F3309-E868-4A30-AABE-6271E06D94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793693" y="2921608"/>
              <a:ext cx="855613" cy="5354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2" name="Imagem 58">
              <a:extLst>
                <a:ext uri="{FF2B5EF4-FFF2-40B4-BE49-F238E27FC236}">
                  <a16:creationId xmlns:a16="http://schemas.microsoft.com/office/drawing/2014/main" id="{0D0A5312-5025-4082-AB3C-E5C2AE208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925869" y="289976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3" name="Imagem 59">
              <a:extLst>
                <a:ext uri="{FF2B5EF4-FFF2-40B4-BE49-F238E27FC236}">
                  <a16:creationId xmlns:a16="http://schemas.microsoft.com/office/drawing/2014/main" id="{0F125658-7AA5-4BA2-A58A-DD6F6D41E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8148483" y="2887364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4" name="Imagem 60">
              <a:extLst>
                <a:ext uri="{FF2B5EF4-FFF2-40B4-BE49-F238E27FC236}">
                  <a16:creationId xmlns:a16="http://schemas.microsoft.com/office/drawing/2014/main" id="{7F8AF349-CB9E-406F-8ECE-DF5B8073F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63264" y="3662098"/>
              <a:ext cx="1071621" cy="36568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5" name="Imagem 62">
              <a:extLst>
                <a:ext uri="{FF2B5EF4-FFF2-40B4-BE49-F238E27FC236}">
                  <a16:creationId xmlns:a16="http://schemas.microsoft.com/office/drawing/2014/main" id="{1A59A77F-8799-4830-A0D1-01E5D730A1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3663543" y="3568930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6" name="Imagem 63">
              <a:extLst>
                <a:ext uri="{FF2B5EF4-FFF2-40B4-BE49-F238E27FC236}">
                  <a16:creationId xmlns:a16="http://schemas.microsoft.com/office/drawing/2014/main" id="{6F9FBF08-296B-4B95-A7EE-BEE207D5AF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4669904" y="3555397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7" name="Imagem 106">
              <a:extLst>
                <a:ext uri="{FF2B5EF4-FFF2-40B4-BE49-F238E27FC236}">
                  <a16:creationId xmlns:a16="http://schemas.microsoft.com/office/drawing/2014/main" id="{C922497E-B97D-4E3E-940F-91177C524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841092" y="3542989"/>
              <a:ext cx="965066" cy="60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8" name="Imagem 107">
              <a:extLst>
                <a:ext uri="{FF2B5EF4-FFF2-40B4-BE49-F238E27FC236}">
                  <a16:creationId xmlns:a16="http://schemas.microsoft.com/office/drawing/2014/main" id="{06B09D57-EA8C-4CD6-9499-B04373BE6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061725" y="3672093"/>
              <a:ext cx="1066821" cy="29167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09" name="Imagem 108">
              <a:extLst>
                <a:ext uri="{FF2B5EF4-FFF2-40B4-BE49-F238E27FC236}">
                  <a16:creationId xmlns:a16="http://schemas.microsoft.com/office/drawing/2014/main" id="{5DCB3DCB-5ADD-4C39-8741-D22A7B7EC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200403" y="4233626"/>
              <a:ext cx="664805" cy="42825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0" name="Imagem 109">
              <a:extLst>
                <a:ext uri="{FF2B5EF4-FFF2-40B4-BE49-F238E27FC236}">
                  <a16:creationId xmlns:a16="http://schemas.microsoft.com/office/drawing/2014/main" id="{9CD5AF60-40FE-4732-B974-0CEF55B56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834694" y="4155783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1" name="Imagem 110">
              <a:extLst>
                <a:ext uri="{FF2B5EF4-FFF2-40B4-BE49-F238E27FC236}">
                  <a16:creationId xmlns:a16="http://schemas.microsoft.com/office/drawing/2014/main" id="{44B89559-A4A9-4E8B-8D99-FC44B863F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779718" y="4187686"/>
              <a:ext cx="814264" cy="50954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2" name="Imagem 111">
              <a:extLst>
                <a:ext uri="{FF2B5EF4-FFF2-40B4-BE49-F238E27FC236}">
                  <a16:creationId xmlns:a16="http://schemas.microsoft.com/office/drawing/2014/main" id="{4A64C727-42D8-4DCE-B12B-1DFD5045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4944014" y="4155783"/>
              <a:ext cx="916219" cy="57333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3" name="Imagem 112">
              <a:extLst>
                <a:ext uri="{FF2B5EF4-FFF2-40B4-BE49-F238E27FC236}">
                  <a16:creationId xmlns:a16="http://schemas.microsoft.com/office/drawing/2014/main" id="{AFF8101C-DC9B-4127-BAA8-24BF95E1A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7009141" y="4122508"/>
              <a:ext cx="1022564" cy="63988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0D6183FC-1791-480E-9D45-EF20AE89E0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>
              <a:off x="4226996" y="4859633"/>
              <a:ext cx="786640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B5358FB0-5DB5-49DB-AC5D-24B868B15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1867213" y="4951461"/>
              <a:ext cx="747650" cy="3085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6" name="Imagem 115">
              <a:extLst>
                <a:ext uri="{FF2B5EF4-FFF2-40B4-BE49-F238E27FC236}">
                  <a16:creationId xmlns:a16="http://schemas.microsoft.com/office/drawing/2014/main" id="{304B8A37-76D4-44FC-97B8-0E994DF78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6493053" y="4772783"/>
              <a:ext cx="925427" cy="579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7" name="Imagem 116">
              <a:extLst>
                <a:ext uri="{FF2B5EF4-FFF2-40B4-BE49-F238E27FC236}">
                  <a16:creationId xmlns:a16="http://schemas.microsoft.com/office/drawing/2014/main" id="{157FA214-0EF4-42AB-B40D-FEACF02F2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/>
            <a:stretch>
              <a:fillRect/>
            </a:stretch>
          </p:blipFill>
          <p:spPr>
            <a:xfrm>
              <a:off x="7435517" y="4859633"/>
              <a:ext cx="898955" cy="4146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8" name="Imagem 77">
              <a:extLst>
                <a:ext uri="{FF2B5EF4-FFF2-40B4-BE49-F238E27FC236}">
                  <a16:creationId xmlns:a16="http://schemas.microsoft.com/office/drawing/2014/main" id="{3807419F-3F4C-4CAF-89B0-F63824472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/>
            <a:stretch>
              <a:fillRect/>
            </a:stretch>
          </p:blipFill>
          <p:spPr>
            <a:xfrm>
              <a:off x="3822383" y="5486687"/>
              <a:ext cx="879945" cy="55064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9" name="Imagem 78">
              <a:extLst>
                <a:ext uri="{FF2B5EF4-FFF2-40B4-BE49-F238E27FC236}">
                  <a16:creationId xmlns:a16="http://schemas.microsoft.com/office/drawing/2014/main" id="{C29C7DF9-6B49-40EA-9781-FAA49BBB9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495081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0" name="Imagem 79">
              <a:extLst>
                <a:ext uri="{FF2B5EF4-FFF2-40B4-BE49-F238E27FC236}">
                  <a16:creationId xmlns:a16="http://schemas.microsoft.com/office/drawing/2014/main" id="{7083E38A-53B0-4164-9F7C-7836600B2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5942767" y="5544038"/>
              <a:ext cx="696617" cy="43592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1" name="Imagem 80">
              <a:extLst>
                <a:ext uri="{FF2B5EF4-FFF2-40B4-BE49-F238E27FC236}">
                  <a16:creationId xmlns:a16="http://schemas.microsoft.com/office/drawing/2014/main" id="{A49A188C-3DA3-44E7-9A06-EDD31FB54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113440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2" name="Imagem 81">
              <a:extLst>
                <a:ext uri="{FF2B5EF4-FFF2-40B4-BE49-F238E27FC236}">
                  <a16:creationId xmlns:a16="http://schemas.microsoft.com/office/drawing/2014/main" id="{3D0FF254-549E-4CF9-B7E4-2E6679EFD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2172294" y="2913296"/>
              <a:ext cx="882167" cy="5520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3" name="Imagem 82">
              <a:extLst>
                <a:ext uri="{FF2B5EF4-FFF2-40B4-BE49-F238E27FC236}">
                  <a16:creationId xmlns:a16="http://schemas.microsoft.com/office/drawing/2014/main" id="{2F640EFA-DCC1-4CB2-BCE3-96131C506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3255007" y="3041568"/>
              <a:ext cx="975253" cy="29549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4" name="Imagem 83">
              <a:extLst>
                <a:ext uri="{FF2B5EF4-FFF2-40B4-BE49-F238E27FC236}">
                  <a16:creationId xmlns:a16="http://schemas.microsoft.com/office/drawing/2014/main" id="{7BB5CC12-1BA4-46E7-A57D-6CF6FBAE1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tretch>
              <a:fillRect/>
            </a:stretch>
          </p:blipFill>
          <p:spPr>
            <a:xfrm>
              <a:off x="4557012" y="2856228"/>
              <a:ext cx="1064562" cy="66616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5" name="Imagem 84">
              <a:extLst>
                <a:ext uri="{FF2B5EF4-FFF2-40B4-BE49-F238E27FC236}">
                  <a16:creationId xmlns:a16="http://schemas.microsoft.com/office/drawing/2014/main" id="{F92A113E-121B-42D1-8197-A853BE854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/>
            <a:stretch>
              <a:fillRect/>
            </a:stretch>
          </p:blipFill>
          <p:spPr>
            <a:xfrm>
              <a:off x="6744906" y="5499242"/>
              <a:ext cx="839803" cy="5255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6" name="Imagem 86">
              <a:extLst>
                <a:ext uri="{FF2B5EF4-FFF2-40B4-BE49-F238E27FC236}">
                  <a16:creationId xmlns:a16="http://schemas.microsoft.com/office/drawing/2014/main" id="{D12DB745-91EE-4B9C-BC14-18EC977DD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/>
            <a:stretch>
              <a:fillRect/>
            </a:stretch>
          </p:blipFill>
          <p:spPr>
            <a:xfrm>
              <a:off x="6141960" y="4196327"/>
              <a:ext cx="671251" cy="4922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7" name="Imagem 2" descr="Terapias Agnósticas e Novos Biomarcadores - Oncologia Brasil">
              <a:extLst>
                <a:ext uri="{FF2B5EF4-FFF2-40B4-BE49-F238E27FC236}">
                  <a16:creationId xmlns:a16="http://schemas.microsoft.com/office/drawing/2014/main" id="{7BC73A1A-DC58-49E2-B3DA-947E119094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/>
            <a:stretch>
              <a:fillRect/>
            </a:stretch>
          </p:blipFill>
          <p:spPr>
            <a:xfrm>
              <a:off x="2876729" y="4714052"/>
              <a:ext cx="1161443" cy="7742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8" name="Picture 2" descr="Servier">
              <a:extLst>
                <a:ext uri="{FF2B5EF4-FFF2-40B4-BE49-F238E27FC236}">
                  <a16:creationId xmlns:a16="http://schemas.microsoft.com/office/drawing/2014/main" id="{F02CB2C1-C98E-4136-A685-5D7255954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/>
            <a:stretch>
              <a:fillRect/>
            </a:stretch>
          </p:blipFill>
          <p:spPr>
            <a:xfrm>
              <a:off x="2686781" y="5618650"/>
              <a:ext cx="1030080" cy="2590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9" name="Imagem 6">
              <a:extLst>
                <a:ext uri="{FF2B5EF4-FFF2-40B4-BE49-F238E27FC236}">
                  <a16:creationId xmlns:a16="http://schemas.microsoft.com/office/drawing/2014/main" id="{C4BCA799-AEEC-42C3-A368-99DB537C29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5963817" y="3749963"/>
              <a:ext cx="508790" cy="1533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0" name="Imagem 18" descr="Texto, Logotipo&#10;&#10;O conteúdo gerado por IA pode estar incorreto.">
              <a:extLst>
                <a:ext uri="{FF2B5EF4-FFF2-40B4-BE49-F238E27FC236}">
                  <a16:creationId xmlns:a16="http://schemas.microsoft.com/office/drawing/2014/main" id="{5F6D49B3-72EB-4D8A-81DA-2B87F80BD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2324761" y="3777020"/>
              <a:ext cx="1139378" cy="15965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1" name="Imagem 3">
              <a:extLst>
                <a:ext uri="{FF2B5EF4-FFF2-40B4-BE49-F238E27FC236}">
                  <a16:creationId xmlns:a16="http://schemas.microsoft.com/office/drawing/2014/main" id="{3A7D0428-03F2-4DA9-8AC1-6CDB6544D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1173824" y="4219242"/>
              <a:ext cx="867454" cy="45384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2" name="Gráfico 1">
              <a:extLst>
                <a:ext uri="{FF2B5EF4-FFF2-40B4-BE49-F238E27FC236}">
                  <a16:creationId xmlns:a16="http://schemas.microsoft.com/office/drawing/2014/main" id="{8E500196-F003-4C38-B2DD-7EC5066CC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056339" y="2477374"/>
              <a:ext cx="948635" cy="20085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3" name="Picture 2">
              <a:extLst>
                <a:ext uri="{FF2B5EF4-FFF2-40B4-BE49-F238E27FC236}">
                  <a16:creationId xmlns:a16="http://schemas.microsoft.com/office/drawing/2014/main" id="{3118FA64-67ED-4ABA-B472-3496505A02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016" y="4374151"/>
              <a:ext cx="948165" cy="14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4974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o 27">
            <a:extLst>
              <a:ext uri="{FF2B5EF4-FFF2-40B4-BE49-F238E27FC236}">
                <a16:creationId xmlns:a16="http://schemas.microsoft.com/office/drawing/2014/main" id="{72FC88BA-28B1-C964-A0A4-C3BCFD7BB93D}"/>
              </a:ext>
            </a:extLst>
          </p:cNvPr>
          <p:cNvSpPr/>
          <p:nvPr userDrawn="1"/>
        </p:nvSpPr>
        <p:spPr>
          <a:xfrm rot="15153776" flipH="1">
            <a:off x="1136992" y="2794020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CaixaDeTexto 12">
            <a:extLst>
              <a:ext uri="{FF2B5EF4-FFF2-40B4-BE49-F238E27FC236}">
                <a16:creationId xmlns:a16="http://schemas.microsoft.com/office/drawing/2014/main" id="{F692AF7E-3CAD-7D93-05AC-DB781C2302F7}"/>
              </a:ext>
            </a:extLst>
          </p:cNvPr>
          <p:cNvSpPr txBox="1"/>
          <p:nvPr userDrawn="1"/>
        </p:nvSpPr>
        <p:spPr>
          <a:xfrm>
            <a:off x="673263" y="4058292"/>
            <a:ext cx="21390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Adriana Accon</a:t>
            </a:r>
            <a:endParaRPr sz="1400" b="0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latin typeface="Montserrat" panose="00000500000000000000" pitchFamily="50" charset="0"/>
                <a:cs typeface="Arial"/>
              </a:rPr>
              <a:t>Diretora</a:t>
            </a:r>
            <a:r>
              <a:rPr sz="1100">
                <a:latin typeface="Montserrat" panose="00000500000000000000" pitchFamily="50" charset="0"/>
                <a:cs typeface="Arial"/>
              </a:rPr>
              <a:t> </a:t>
            </a:r>
            <a:r>
              <a:rPr lang="pt-BR" sz="1100">
                <a:latin typeface="Montserrat" panose="00000500000000000000" pitchFamily="50" charset="0"/>
                <a:cs typeface="Arial"/>
              </a:rPr>
              <a:t>Administrativo- Financeiro </a:t>
            </a:r>
            <a:endParaRPr sz="11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1" name="CaixaDeTexto 12">
            <a:extLst>
              <a:ext uri="{FF2B5EF4-FFF2-40B4-BE49-F238E27FC236}">
                <a16:creationId xmlns:a16="http://schemas.microsoft.com/office/drawing/2014/main" id="{3E24F0EA-17E1-2699-6FE7-4122FD9E0F5B}"/>
              </a:ext>
            </a:extLst>
          </p:cNvPr>
          <p:cNvSpPr txBox="1"/>
          <p:nvPr userDrawn="1"/>
        </p:nvSpPr>
        <p:spPr>
          <a:xfrm>
            <a:off x="2185034" y="2045479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Felipe Alves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Diretor Jurídico, Compliance e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latin typeface="Montserrat" panose="00000500000000000000" pitchFamily="50" charset="0"/>
                <a:cs typeface="Arial" panose="020B0604020202020204" pitchFamily="34" charset="0"/>
              </a:rPr>
              <a:t>Propriedade Intelectual</a:t>
            </a:r>
            <a:endParaRPr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2" name="CaixaDeTexto 12">
            <a:extLst>
              <a:ext uri="{FF2B5EF4-FFF2-40B4-BE49-F238E27FC236}">
                <a16:creationId xmlns:a16="http://schemas.microsoft.com/office/drawing/2014/main" id="{3B3FF1B1-24AE-92D5-8B92-3D02EEECE522}"/>
              </a:ext>
            </a:extLst>
          </p:cNvPr>
          <p:cNvSpPr txBox="1"/>
          <p:nvPr userDrawn="1"/>
        </p:nvSpPr>
        <p:spPr>
          <a:xfrm>
            <a:off x="9491280" y="4066917"/>
            <a:ext cx="168606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 b="1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Isabel Pimentel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>
                <a:solidFill>
                  <a:srgbClr val="3E3E3E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de Comunicação</a:t>
            </a:r>
          </a:p>
        </p:txBody>
      </p:sp>
      <p:sp>
        <p:nvSpPr>
          <p:cNvPr id="33" name="CaixaDeTexto 12">
            <a:extLst>
              <a:ext uri="{FF2B5EF4-FFF2-40B4-BE49-F238E27FC236}">
                <a16:creationId xmlns:a16="http://schemas.microsoft.com/office/drawing/2014/main" id="{06F6EC5A-7A81-59CA-4694-12FDF3E3B543}"/>
              </a:ext>
            </a:extLst>
          </p:cNvPr>
          <p:cNvSpPr txBox="1"/>
          <p:nvPr userDrawn="1"/>
        </p:nvSpPr>
        <p:spPr>
          <a:xfrm>
            <a:off x="7448397" y="2025598"/>
            <a:ext cx="27350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Luciana </a:t>
            </a:r>
            <a:r>
              <a:rPr lang="pt-BR" sz="1400">
                <a:solidFill>
                  <a:srgbClr val="0D69A2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Takara</a:t>
            </a:r>
            <a:endParaRPr sz="1400" b="0">
              <a:solidFill>
                <a:srgbClr val="0D69A2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latin typeface="Montserrat" panose="00000500000000000000" pitchFamily="50" charset="0"/>
                <a:cs typeface="Arial" panose="020B0604020202020204" pitchFamily="34" charset="0"/>
              </a:rPr>
              <a:t>Diretora</a:t>
            </a:r>
            <a:r>
              <a:rPr sz="1100">
                <a:latin typeface="Montserrat" panose="00000500000000000000" pitchFamily="50" charset="0"/>
                <a:cs typeface="Arial" panose="020B0604020202020204" pitchFamily="34" charset="0"/>
              </a:rPr>
              <a:t> de </a:t>
            </a:r>
            <a:r>
              <a:rPr sz="1100" err="1">
                <a:latin typeface="Montserrat" panose="00000500000000000000" pitchFamily="50" charset="0"/>
                <a:cs typeface="Arial" panose="020B0604020202020204" pitchFamily="34" charset="0"/>
              </a:rPr>
              <a:t>Inteligência</a:t>
            </a:r>
            <a:endParaRPr sz="1100">
              <a:latin typeface="Montserrat" panose="00000500000000000000" pitchFamily="50" charset="0"/>
              <a:cs typeface="Arial" panose="020B0604020202020204" pitchFamily="34" charset="0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>
                <a:latin typeface="Montserrat" panose="00000500000000000000" pitchFamily="50" charset="0"/>
                <a:cs typeface="Arial" panose="020B0604020202020204" pitchFamily="34" charset="0"/>
              </a:rPr>
              <a:t>e Política </a:t>
            </a:r>
            <a:r>
              <a:rPr sz="1100" err="1">
                <a:latin typeface="Montserrat" panose="00000500000000000000" pitchFamily="50" charset="0"/>
                <a:cs typeface="Arial" panose="020B0604020202020204" pitchFamily="34" charset="0"/>
              </a:rPr>
              <a:t>Regulatória</a:t>
            </a:r>
            <a:endParaRPr sz="11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5FF2A980-AD49-F72D-E54E-A07DEA7C3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6811"/>
          <a:stretch/>
        </p:blipFill>
        <p:spPr>
          <a:xfrm>
            <a:off x="9648302" y="2806420"/>
            <a:ext cx="1287645" cy="12451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5" name="CaixaDeTexto 11">
            <a:extLst>
              <a:ext uri="{FF2B5EF4-FFF2-40B4-BE49-F238E27FC236}">
                <a16:creationId xmlns:a16="http://schemas.microsoft.com/office/drawing/2014/main" id="{E4BC212E-CD98-29FF-AF2E-DBC32A984FE2}"/>
              </a:ext>
            </a:extLst>
          </p:cNvPr>
          <p:cNvSpPr txBox="1"/>
          <p:nvPr userDrawn="1"/>
        </p:nvSpPr>
        <p:spPr>
          <a:xfrm>
            <a:off x="4303599" y="205490"/>
            <a:ext cx="3584803" cy="107721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>
                <a:latin typeface="Montserrat" panose="00000500000000000000" pitchFamily="50" charset="0"/>
                <a:cs typeface="Arial" panose="020B0604020202020204" pitchFamily="34" charset="0"/>
              </a:rPr>
              <a:t>ORGANIZAÇÃO</a:t>
            </a:r>
            <a:r>
              <a:rPr b="1">
                <a:latin typeface="Montserrat" panose="00000500000000000000" pitchFamily="50" charset="0"/>
                <a:cs typeface="Arial" panose="020B0604020202020204" pitchFamily="34" charset="0"/>
              </a:rPr>
              <a:t> INSTITUCIONAL</a:t>
            </a:r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35A4633D-86B9-DF65-70E2-7B54196FD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313" b="31795"/>
          <a:stretch/>
        </p:blipFill>
        <p:spPr>
          <a:xfrm>
            <a:off x="8165450" y="762866"/>
            <a:ext cx="1398535" cy="125641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CaixaDeTexto 12">
            <a:extLst>
              <a:ext uri="{FF2B5EF4-FFF2-40B4-BE49-F238E27FC236}">
                <a16:creationId xmlns:a16="http://schemas.microsoft.com/office/drawing/2014/main" id="{8453D1AE-676C-2FC9-D32F-D146BAE51210}"/>
              </a:ext>
            </a:extLst>
          </p:cNvPr>
          <p:cNvSpPr txBox="1"/>
          <p:nvPr userDrawn="1"/>
        </p:nvSpPr>
        <p:spPr>
          <a:xfrm>
            <a:off x="6693333" y="5941351"/>
            <a:ext cx="254613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Karina Lesch</a:t>
            </a:r>
            <a:endParaRPr sz="1400" b="1">
              <a:solidFill>
                <a:srgbClr val="0D69A2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Diretora</a:t>
            </a:r>
            <a:r>
              <a:rPr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de </a:t>
            </a:r>
            <a:r>
              <a:rPr sz="1100" err="1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Relações</a:t>
            </a:r>
            <a:r>
              <a:rPr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 </a:t>
            </a:r>
            <a:endParaRPr lang="pt-BR" sz="1100">
              <a:solidFill>
                <a:srgbClr val="3E3E3E"/>
              </a:solidFill>
              <a:latin typeface="Montserrat" panose="00000500000000000000" pitchFamily="50" charset="0"/>
              <a:cs typeface="Arial"/>
            </a:endParaRP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Institucionais</a:t>
            </a:r>
          </a:p>
        </p:txBody>
      </p:sp>
      <p:pic>
        <p:nvPicPr>
          <p:cNvPr id="39" name="Image">
            <a:extLst>
              <a:ext uri="{FF2B5EF4-FFF2-40B4-BE49-F238E27FC236}">
                <a16:creationId xmlns:a16="http://schemas.microsoft.com/office/drawing/2014/main" id="{2AAB4860-9B45-43D7-1EF5-5684CE9296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503" r="258" b="44318"/>
          <a:stretch/>
        </p:blipFill>
        <p:spPr>
          <a:xfrm>
            <a:off x="7403129" y="4786152"/>
            <a:ext cx="1044953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" name="Image">
            <a:extLst>
              <a:ext uri="{FF2B5EF4-FFF2-40B4-BE49-F238E27FC236}">
                <a16:creationId xmlns:a16="http://schemas.microsoft.com/office/drawing/2014/main" id="{2DC51449-51D9-6028-0223-784AAAEDAD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540" r="6874" b="41974"/>
          <a:stretch/>
        </p:blipFill>
        <p:spPr>
          <a:xfrm>
            <a:off x="3030084" y="880077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1" name="Image">
            <a:extLst>
              <a:ext uri="{FF2B5EF4-FFF2-40B4-BE49-F238E27FC236}">
                <a16:creationId xmlns:a16="http://schemas.microsoft.com/office/drawing/2014/main" id="{A3802171-9560-9960-068D-1679E2B486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2"/>
          <a:stretch/>
        </p:blipFill>
        <p:spPr>
          <a:xfrm>
            <a:off x="1220313" y="2903094"/>
            <a:ext cx="1044959" cy="104495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6D815CE-63F5-7180-D009-BAA449B1FF07}"/>
              </a:ext>
            </a:extLst>
          </p:cNvPr>
          <p:cNvGrpSpPr/>
          <p:nvPr userDrawn="1"/>
        </p:nvGrpSpPr>
        <p:grpSpPr>
          <a:xfrm>
            <a:off x="5106047" y="1925036"/>
            <a:ext cx="2022232" cy="2395205"/>
            <a:chOff x="5157320" y="-69577"/>
            <a:chExt cx="2022232" cy="2395205"/>
          </a:xfrm>
        </p:grpSpPr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438BD78C-F0CD-F228-AF05-F594211E5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4573" r="487" b="19563"/>
            <a:stretch/>
          </p:blipFill>
          <p:spPr>
            <a:xfrm>
              <a:off x="5157320" y="326107"/>
              <a:ext cx="2013548" cy="1999521"/>
            </a:xfrm>
            <a:prstGeom prst="ellipse">
              <a:avLst/>
            </a:prstGeom>
          </p:spPr>
        </p:pic>
        <p:pic>
          <p:nvPicPr>
            <p:cNvPr id="44" name="Imagem 43" descr="Homem de camisa branca e gravata&#10;&#10;O conteúdo gerado por IA pode estar incorreto.">
              <a:extLst>
                <a:ext uri="{FF2B5EF4-FFF2-40B4-BE49-F238E27FC236}">
                  <a16:creationId xmlns:a16="http://schemas.microsoft.com/office/drawing/2014/main" id="{65144FA4-EC6D-98A8-39A8-7E710D8F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498" t="-7977" r="-1" b="44978"/>
            <a:stretch/>
          </p:blipFill>
          <p:spPr>
            <a:xfrm>
              <a:off x="5538745" y="-69577"/>
              <a:ext cx="1640807" cy="1744288"/>
            </a:xfrm>
            <a:prstGeom prst="ellipse">
              <a:avLst/>
            </a:prstGeom>
          </p:spPr>
        </p:pic>
      </p:grp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66D1A763-E13C-B3BF-244F-A86EA4F79BF5}"/>
              </a:ext>
            </a:extLst>
          </p:cNvPr>
          <p:cNvSpPr/>
          <p:nvPr userDrawn="1"/>
        </p:nvSpPr>
        <p:spPr>
          <a:xfrm>
            <a:off x="5048871" y="4156738"/>
            <a:ext cx="2149432" cy="6810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2000" b="1">
                <a:solidFill>
                  <a:srgbClr val="0082B9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Renato Porto</a:t>
            </a:r>
          </a:p>
          <a:p>
            <a:pPr algn="ctr"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4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Presidente-executivo</a:t>
            </a:r>
          </a:p>
        </p:txBody>
      </p:sp>
      <p:sp>
        <p:nvSpPr>
          <p:cNvPr id="46" name="Arco 45">
            <a:extLst>
              <a:ext uri="{FF2B5EF4-FFF2-40B4-BE49-F238E27FC236}">
                <a16:creationId xmlns:a16="http://schemas.microsoft.com/office/drawing/2014/main" id="{69B280E1-9229-09AF-C63E-04997AB9D740}"/>
              </a:ext>
            </a:extLst>
          </p:cNvPr>
          <p:cNvSpPr/>
          <p:nvPr userDrawn="1"/>
        </p:nvSpPr>
        <p:spPr>
          <a:xfrm rot="20877014" flipH="1">
            <a:off x="1445876" y="1283997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7" name="Arco 46">
            <a:extLst>
              <a:ext uri="{FF2B5EF4-FFF2-40B4-BE49-F238E27FC236}">
                <a16:creationId xmlns:a16="http://schemas.microsoft.com/office/drawing/2014/main" id="{34AD75FE-7B90-E26F-3F5A-1CA801169567}"/>
              </a:ext>
            </a:extLst>
          </p:cNvPr>
          <p:cNvSpPr/>
          <p:nvPr userDrawn="1"/>
        </p:nvSpPr>
        <p:spPr>
          <a:xfrm rot="6446224">
            <a:off x="7287248" y="2798044"/>
            <a:ext cx="3530897" cy="2708317"/>
          </a:xfrm>
          <a:prstGeom prst="arc">
            <a:avLst>
              <a:gd name="adj1" fmla="val 17472500"/>
              <a:gd name="adj2" fmla="val 20167364"/>
            </a:avLst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Arco 47">
            <a:extLst>
              <a:ext uri="{FF2B5EF4-FFF2-40B4-BE49-F238E27FC236}">
                <a16:creationId xmlns:a16="http://schemas.microsoft.com/office/drawing/2014/main" id="{13526624-C893-2F6E-B5E6-26C6DDEC929F}"/>
              </a:ext>
            </a:extLst>
          </p:cNvPr>
          <p:cNvSpPr/>
          <p:nvPr userDrawn="1"/>
        </p:nvSpPr>
        <p:spPr>
          <a:xfrm rot="722986">
            <a:off x="7431170" y="1184376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7DEB48EA-541B-5C1B-92D9-3492295BC42A}"/>
              </a:ext>
            </a:extLst>
          </p:cNvPr>
          <p:cNvSpPr/>
          <p:nvPr userDrawn="1"/>
        </p:nvSpPr>
        <p:spPr>
          <a:xfrm rot="6300000">
            <a:off x="7478933" y="2973171"/>
            <a:ext cx="3375187" cy="2588882"/>
          </a:xfrm>
          <a:prstGeom prst="arc">
            <a:avLst>
              <a:gd name="adj1" fmla="val 17472500"/>
              <a:gd name="adj2" fmla="val 20500718"/>
            </a:avLst>
          </a:prstGeom>
          <a:noFill/>
          <a:ln w="25400" cap="flat">
            <a:solidFill>
              <a:srgbClr val="30AF9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8FD5FB-2864-41D3-A104-060DBAECC30D}"/>
              </a:ext>
            </a:extLst>
          </p:cNvPr>
          <p:cNvSpPr/>
          <p:nvPr userDrawn="1"/>
        </p:nvSpPr>
        <p:spPr>
          <a:xfrm>
            <a:off x="3280966" y="4802940"/>
            <a:ext cx="1044959" cy="10449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12">
            <a:extLst>
              <a:ext uri="{FF2B5EF4-FFF2-40B4-BE49-F238E27FC236}">
                <a16:creationId xmlns:a16="http://schemas.microsoft.com/office/drawing/2014/main" id="{F0C9951D-5FB7-4726-ABEA-40BD1EE7B40F}"/>
              </a:ext>
            </a:extLst>
          </p:cNvPr>
          <p:cNvSpPr txBox="1"/>
          <p:nvPr userDrawn="1"/>
        </p:nvSpPr>
        <p:spPr>
          <a:xfrm>
            <a:off x="3032241" y="5968343"/>
            <a:ext cx="1552646" cy="861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>
              <a:defRPr sz="1200" b="1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400" b="1">
                <a:solidFill>
                  <a:srgbClr val="0D69A2"/>
                </a:solidFill>
                <a:latin typeface="Montserrat" panose="00000500000000000000" pitchFamily="50" charset="0"/>
                <a:cs typeface="Arial"/>
              </a:rPr>
              <a:t>Em transição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pt-BR" sz="1100">
                <a:solidFill>
                  <a:srgbClr val="3E3E3E"/>
                </a:solidFill>
                <a:latin typeface="Montserrat" panose="00000500000000000000" pitchFamily="50" charset="0"/>
                <a:cs typeface="Arial"/>
              </a:rPr>
              <a:t>Diretoria de Acesso ao Mercado</a:t>
            </a:r>
          </a:p>
          <a:p>
            <a:pPr algn="ctr">
              <a:defRPr sz="12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lang="pt-BR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18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2">
            <a:extLst>
              <a:ext uri="{FF2B5EF4-FFF2-40B4-BE49-F238E27FC236}">
                <a16:creationId xmlns:a16="http://schemas.microsoft.com/office/drawing/2014/main" id="{69B437C3-67D0-174C-3FE2-900FDF13B0AD}"/>
              </a:ext>
            </a:extLst>
          </p:cNvPr>
          <p:cNvSpPr/>
          <p:nvPr userDrawn="1"/>
        </p:nvSpPr>
        <p:spPr>
          <a:xfrm>
            <a:off x="1171864" y="3001820"/>
            <a:ext cx="2908980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Amanda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Spina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J&amp;J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Presidente do Conselho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DF96B7F-D32B-4D6A-75B9-3EEDE6D4F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47" r="12287" b="51404"/>
          <a:stretch/>
        </p:blipFill>
        <p:spPr>
          <a:xfrm>
            <a:off x="1880850" y="1278541"/>
            <a:ext cx="1491001" cy="1495339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9BE93068-CF21-6843-976B-387D79E2F780}"/>
              </a:ext>
            </a:extLst>
          </p:cNvPr>
          <p:cNvSpPr/>
          <p:nvPr userDrawn="1"/>
        </p:nvSpPr>
        <p:spPr>
          <a:xfrm>
            <a:off x="4323308" y="3018894"/>
            <a:ext cx="3345088" cy="830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Andrea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Sambati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Boehringer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Vice-presidente do Conselho</a:t>
            </a:r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ECF953D9-3DAA-14C0-2CA1-B62BBC442319}"/>
              </a:ext>
            </a:extLst>
          </p:cNvPr>
          <p:cNvSpPr/>
          <p:nvPr userDrawn="1"/>
        </p:nvSpPr>
        <p:spPr>
          <a:xfrm>
            <a:off x="7611136" y="3001818"/>
            <a:ext cx="3616153" cy="8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Fernando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Afons</a:t>
            </a:r>
            <a:r>
              <a:rPr lang="pt-BR" sz="1600" b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lang="pt-BR" sz="1600" b="0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Verte</a:t>
            </a:r>
            <a:r>
              <a:rPr lang="pt-BR" sz="1600" i="1" kern="120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old"/>
              </a:rPr>
              <a:t>x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3E3E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Regular"/>
              </a:rPr>
              <a:t>2o. Vice-presidente do Conselho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id="{C546E521-BD9B-26B8-3266-F74628BA5853}"/>
              </a:ext>
            </a:extLst>
          </p:cNvPr>
          <p:cNvSpPr txBox="1"/>
          <p:nvPr userDrawn="1"/>
        </p:nvSpPr>
        <p:spPr>
          <a:xfrm>
            <a:off x="4317947" y="383594"/>
            <a:ext cx="399423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>
                <a:solidFill>
                  <a:srgbClr val="267DAC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t-BR" sz="4000" b="1">
                <a:latin typeface="Montserrat" panose="00000500000000000000" pitchFamily="50" charset="0"/>
                <a:cs typeface="Arial" panose="020B0604020202020204" pitchFamily="34" charset="0"/>
              </a:rPr>
              <a:t>GOVERNANÇA</a:t>
            </a:r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6A32C31A-43E7-932F-E956-84FB10DE3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2349" r="9059" b="45889"/>
          <a:stretch/>
        </p:blipFill>
        <p:spPr>
          <a:xfrm>
            <a:off x="5318329" y="1571608"/>
            <a:ext cx="1317119" cy="1320951"/>
          </a:xfrm>
          <a:prstGeom prst="ellipse">
            <a:avLst/>
          </a:prstGeom>
        </p:spPr>
      </p:pic>
      <p:pic>
        <p:nvPicPr>
          <p:cNvPr id="12" name="Image">
            <a:extLst>
              <a:ext uri="{FF2B5EF4-FFF2-40B4-BE49-F238E27FC236}">
                <a16:creationId xmlns:a16="http://schemas.microsoft.com/office/drawing/2014/main" id="{F7E307E5-15AE-3FDA-C590-15D76393C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2024" r="6524" b="43579"/>
          <a:stretch/>
        </p:blipFill>
        <p:spPr>
          <a:xfrm>
            <a:off x="8615214" y="1546770"/>
            <a:ext cx="1323794" cy="1320949"/>
          </a:xfrm>
          <a:prstGeom prst="ellipse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900DD1D-E98D-812C-B0D6-B21F72F589E3}"/>
              </a:ext>
            </a:extLst>
          </p:cNvPr>
          <p:cNvCxnSpPr/>
          <p:nvPr userDrawn="1"/>
        </p:nvCxnSpPr>
        <p:spPr>
          <a:xfrm>
            <a:off x="3681962" y="2481943"/>
            <a:ext cx="13399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12E09E1-20CA-F68C-FCE1-E6C2A0BDF08E}"/>
              </a:ext>
            </a:extLst>
          </p:cNvPr>
          <p:cNvCxnSpPr>
            <a:cxnSpLocks/>
          </p:cNvCxnSpPr>
          <p:nvPr userDrawn="1"/>
        </p:nvCxnSpPr>
        <p:spPr>
          <a:xfrm>
            <a:off x="6876342" y="2481943"/>
            <a:ext cx="15841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5E4330B-28FC-33A6-51E0-E58E80E2DD75}"/>
              </a:ext>
            </a:extLst>
          </p:cNvPr>
          <p:cNvSpPr/>
          <p:nvPr userDrawn="1"/>
        </p:nvSpPr>
        <p:spPr>
          <a:xfrm>
            <a:off x="1377950" y="4750932"/>
            <a:ext cx="9436100" cy="18403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ard of Directors">
            <a:extLst>
              <a:ext uri="{FF2B5EF4-FFF2-40B4-BE49-F238E27FC236}">
                <a16:creationId xmlns:a16="http://schemas.microsoft.com/office/drawing/2014/main" id="{859BE40F-BF04-4E8C-CF66-7F57282EE6CA}"/>
              </a:ext>
            </a:extLst>
          </p:cNvPr>
          <p:cNvSpPr txBox="1"/>
          <p:nvPr userDrawn="1"/>
        </p:nvSpPr>
        <p:spPr>
          <a:xfrm>
            <a:off x="4998473" y="4581657"/>
            <a:ext cx="1893290" cy="374566"/>
          </a:xfrm>
          <a:prstGeom prst="roundRect">
            <a:avLst/>
          </a:prstGeom>
          <a:solidFill>
            <a:srgbClr val="0070A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Conselho</a:t>
            </a:r>
            <a:r>
              <a:rPr b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b="1" err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Diretor</a:t>
            </a:r>
            <a:endParaRPr b="1">
              <a:solidFill>
                <a:schemeClr val="bg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F99C813-FE1F-E1D5-D7A4-9D1442CC20FB}"/>
              </a:ext>
            </a:extLst>
          </p:cNvPr>
          <p:cNvGrpSpPr/>
          <p:nvPr userDrawn="1"/>
        </p:nvGrpSpPr>
        <p:grpSpPr>
          <a:xfrm>
            <a:off x="1531188" y="5085815"/>
            <a:ext cx="9043516" cy="1416432"/>
            <a:chOff x="1231603" y="4564981"/>
            <a:chExt cx="10197781" cy="1597219"/>
          </a:xfrm>
        </p:grpSpPr>
        <p:pic>
          <p:nvPicPr>
            <p:cNvPr id="18" name="Imagem 18">
              <a:extLst>
                <a:ext uri="{FF2B5EF4-FFF2-40B4-BE49-F238E27FC236}">
                  <a16:creationId xmlns:a16="http://schemas.microsoft.com/office/drawing/2014/main" id="{B141CCC9-EFF5-8ACC-BDB1-86842E27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533" y="4564981"/>
              <a:ext cx="1220309" cy="763628"/>
            </a:xfrm>
            <a:prstGeom prst="rect">
              <a:avLst/>
            </a:prstGeom>
          </p:spPr>
        </p:pic>
        <p:pic>
          <p:nvPicPr>
            <p:cNvPr id="19" name="Imagem 22" descr="Imagem 22">
              <a:extLst>
                <a:ext uri="{FF2B5EF4-FFF2-40B4-BE49-F238E27FC236}">
                  <a16:creationId xmlns:a16="http://schemas.microsoft.com/office/drawing/2014/main" id="{0976B6A5-25D9-FF8E-3221-3FBAE410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2033" y="4593587"/>
              <a:ext cx="1079541" cy="675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m 60" descr="Imagem 60">
              <a:extLst>
                <a:ext uri="{FF2B5EF4-FFF2-40B4-BE49-F238E27FC236}">
                  <a16:creationId xmlns:a16="http://schemas.microsoft.com/office/drawing/2014/main" id="{6E422037-BB95-03F5-BD2D-FD284148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5676" y="4614691"/>
              <a:ext cx="1185912" cy="742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m 68" descr="Imagem 68">
              <a:extLst>
                <a:ext uri="{FF2B5EF4-FFF2-40B4-BE49-F238E27FC236}">
                  <a16:creationId xmlns:a16="http://schemas.microsoft.com/office/drawing/2014/main" id="{E9A1ACB0-343B-EECF-6999-D880AAA5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6883" y="5576278"/>
              <a:ext cx="1023070" cy="422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m 70" descr="Imagem 70">
              <a:extLst>
                <a:ext uri="{FF2B5EF4-FFF2-40B4-BE49-F238E27FC236}">
                  <a16:creationId xmlns:a16="http://schemas.microsoft.com/office/drawing/2014/main" id="{43CF1B9D-0123-27E4-D8D8-C62DCDDB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5941" y="5412630"/>
              <a:ext cx="1197840" cy="7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m 72" descr="Imagem 72">
              <a:extLst>
                <a:ext uri="{FF2B5EF4-FFF2-40B4-BE49-F238E27FC236}">
                  <a16:creationId xmlns:a16="http://schemas.microsoft.com/office/drawing/2014/main" id="{67F6D03A-AF75-77BC-99DD-CCCD8157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9769" y="5519089"/>
              <a:ext cx="1163569" cy="536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m 78" descr="Imagem 78">
              <a:extLst>
                <a:ext uri="{FF2B5EF4-FFF2-40B4-BE49-F238E27FC236}">
                  <a16:creationId xmlns:a16="http://schemas.microsoft.com/office/drawing/2014/main" id="{B283522B-20EC-F514-7BC8-C39EE12A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34357" y="5447309"/>
              <a:ext cx="1087003" cy="680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m 93" descr="Imagem 93">
              <a:extLst>
                <a:ext uri="{FF2B5EF4-FFF2-40B4-BE49-F238E27FC236}">
                  <a16:creationId xmlns:a16="http://schemas.microsoft.com/office/drawing/2014/main" id="{489F8B9F-DFFC-4420-8B94-343D5FF2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42380" y="5353614"/>
              <a:ext cx="1087004" cy="680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m 2" descr="Imagem 2">
              <a:extLst>
                <a:ext uri="{FF2B5EF4-FFF2-40B4-BE49-F238E27FC236}">
                  <a16:creationId xmlns:a16="http://schemas.microsoft.com/office/drawing/2014/main" id="{CB23D305-A2D4-2D69-830E-C902EFD2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57168" y="5414076"/>
              <a:ext cx="1018196" cy="746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3" descr="A black background with green text&#10;&#10;Description automatically generated">
              <a:extLst>
                <a:ext uri="{FF2B5EF4-FFF2-40B4-BE49-F238E27FC236}">
                  <a16:creationId xmlns:a16="http://schemas.microsoft.com/office/drawing/2014/main" id="{12635344-6646-0AF2-EB70-CA9F951DF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937" y="4771863"/>
              <a:ext cx="1306008" cy="403026"/>
            </a:xfrm>
            <a:prstGeom prst="rect">
              <a:avLst/>
            </a:prstGeom>
          </p:spPr>
        </p:pic>
        <p:pic>
          <p:nvPicPr>
            <p:cNvPr id="28" name="Imagem 32">
              <a:extLst>
                <a:ext uri="{FF2B5EF4-FFF2-40B4-BE49-F238E27FC236}">
                  <a16:creationId xmlns:a16="http://schemas.microsoft.com/office/drawing/2014/main" id="{3CABC4D8-9A75-EEA0-6582-8FA904FF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809" y="4636591"/>
              <a:ext cx="942097" cy="589532"/>
            </a:xfrm>
            <a:prstGeom prst="rect">
              <a:avLst/>
            </a:prstGeom>
          </p:spPr>
        </p:pic>
        <p:pic>
          <p:nvPicPr>
            <p:cNvPr id="29" name="Imagem 85">
              <a:extLst>
                <a:ext uri="{FF2B5EF4-FFF2-40B4-BE49-F238E27FC236}">
                  <a16:creationId xmlns:a16="http://schemas.microsoft.com/office/drawing/2014/main" id="{E16595BB-C9A6-F092-F9C5-D7B0FBBE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03" y="5358958"/>
              <a:ext cx="1087004" cy="680211"/>
            </a:xfrm>
            <a:prstGeom prst="rect">
              <a:avLst/>
            </a:prstGeom>
          </p:spPr>
        </p:pic>
      </p:grpSp>
      <p:pic>
        <p:nvPicPr>
          <p:cNvPr id="30" name="Imagem 29">
            <a:extLst>
              <a:ext uri="{FF2B5EF4-FFF2-40B4-BE49-F238E27FC236}">
                <a16:creationId xmlns:a16="http://schemas.microsoft.com/office/drawing/2014/main" id="{0B5DC9B6-70D5-200B-F5F9-8BF1BD27E9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05" y="5371933"/>
            <a:ext cx="1661134" cy="1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82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98016E9-779F-F844-B7C6-670D5E2ED4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30"/>
            <a:ext cx="11338560" cy="45778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4C2A7798-04D8-114F-865E-17D9C5B7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80491F4-CBE5-420D-B41C-DA1186C29721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‹nº›</a:t>
            </a:fld>
            <a:endParaRPr lang="en-US" sz="800" b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753FA-C740-B1FE-E3C9-78D3FE95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76628CB-4468-077D-4F35-BA8FC3E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4B56522-9E45-B845-6671-66B09834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6681925-A705-BEFA-14EA-C026F5AB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15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0FEEE7-A96E-3035-06EA-04562C13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53DF89-0E99-5D5B-88E1-63C0C9A8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9ABF6-66D9-8811-FD71-862762BC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0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56738-96D3-E908-57A0-DD63D7E5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143DD4-F519-1189-992B-86C7431F6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FC3A2C-3145-6EF1-DB92-DEC6D67B3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1CDFCD-A4DD-7C69-3E80-ED2B342E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327100-BF30-B580-8DA2-E7F14893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2451B9-8C96-5ACB-32D4-3B31FA11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9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64.emf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28" Type="http://schemas.openxmlformats.org/officeDocument/2006/relationships/image" Target="../media/image3.sv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E23E3726-0021-B602-AD60-9993E2240C5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6FD3B27-37DD-FD77-13BF-9CDFA3038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7B545"/>
              </a:gs>
              <a:gs pos="1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C08C60B-D3D5-20B3-036E-00044A85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1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DD23CC-F78D-8F96-F73D-CCD2A2FC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242F30-7EEB-DA6A-D516-54B42BA92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ED2D4C-EBE1-42CF-AB2A-8D13FE05A63F}" type="datetimeFigureOut">
              <a:rPr lang="pt-BR" smtClean="0"/>
              <a:t>02/12/2025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A1D7C-09DC-E332-2F13-348A437EC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15800-02EC-EB44-4598-C92DFBA4B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0D14F9-53B4-4DD2-A151-094693AA88F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4B8FB9-F0B4-7B05-7DE0-DC52D31ED17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9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>
              <a:lumMod val="25000"/>
            </a:schemeClr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D8B1A"/>
        </a:buClr>
        <a:buSzPct val="60000"/>
        <a:buFont typeface="Arial" panose="020B0604020202020204" pitchFamily="34" charset="0"/>
        <a:buChar char="►"/>
        <a:defRPr sz="2800" kern="1200">
          <a:solidFill>
            <a:schemeClr val="bg2">
              <a:lumMod val="25000"/>
            </a:schemeClr>
          </a:solidFill>
          <a:latin typeface="Montserrat Ligh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8B1A"/>
        </a:buClr>
        <a:buSzPct val="60000"/>
        <a:buFont typeface="Arial" panose="020B0604020202020204" pitchFamily="34" charset="0"/>
        <a:buChar char="►"/>
        <a:defRPr sz="2400" kern="1200">
          <a:solidFill>
            <a:schemeClr val="bg2">
              <a:lumMod val="25000"/>
            </a:schemeClr>
          </a:solidFill>
          <a:latin typeface="Montserrat Ligh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8B1A"/>
        </a:buClr>
        <a:buSzPct val="60000"/>
        <a:buFont typeface="Arial" panose="020B0604020202020204" pitchFamily="34" charset="0"/>
        <a:buChar char="►"/>
        <a:defRPr sz="2000" kern="1200">
          <a:solidFill>
            <a:schemeClr val="bg2">
              <a:lumMod val="25000"/>
            </a:schemeClr>
          </a:solidFill>
          <a:latin typeface="Montserrat Ligh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8B1A"/>
        </a:buClr>
        <a:buSzPct val="60000"/>
        <a:buFont typeface="Arial" panose="020B0604020202020204" pitchFamily="34" charset="0"/>
        <a:buChar char="►"/>
        <a:defRPr sz="1800" kern="1200">
          <a:solidFill>
            <a:schemeClr val="bg2">
              <a:lumMod val="25000"/>
            </a:schemeClr>
          </a:solidFill>
          <a:latin typeface="Montserrat Ligh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8B1A"/>
        </a:buClr>
        <a:buSzPct val="60000"/>
        <a:buFont typeface="Arial" panose="020B0604020202020204" pitchFamily="34" charset="0"/>
        <a:buChar char="►"/>
        <a:defRPr sz="1800" kern="1200">
          <a:solidFill>
            <a:schemeClr val="bg2">
              <a:lumMod val="25000"/>
            </a:schemeClr>
          </a:solidFill>
          <a:latin typeface="Montserrat Ligh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87249E4-782B-329F-DD58-D1B0ACB39F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56085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360" imgH="360" progId="TCLayout.ActiveDocument.1">
                  <p:embed/>
                </p:oleObj>
              </mc:Choice>
              <mc:Fallback>
                <p:oleObj name="think-cell Slide" r:id="rId25" imgW="360" imgH="36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7249E4-782B-329F-DD58-D1B0ACB39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9030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ADA47BD-E4A5-7845-BFB3-F0B0FFBC057C}"/>
              </a:ext>
            </a:extLst>
          </p:cNvPr>
          <p:cNvGrpSpPr/>
          <p:nvPr userDrawn="1"/>
        </p:nvGrpSpPr>
        <p:grpSpPr>
          <a:xfrm>
            <a:off x="12308083" y="0"/>
            <a:ext cx="851744" cy="3915867"/>
            <a:chOff x="5958724" y="2146789"/>
            <a:chExt cx="851744" cy="3915867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46DD2B6-4144-9C44-8392-9127F5DADBD1}"/>
                </a:ext>
              </a:extLst>
            </p:cNvPr>
            <p:cNvSpPr/>
            <p:nvPr/>
          </p:nvSpPr>
          <p:spPr bwMode="gray">
            <a:xfrm>
              <a:off x="5958724" y="4367503"/>
              <a:ext cx="187184" cy="1871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BE2A7EF-3365-0441-9D19-475B521B2290}"/>
                </a:ext>
              </a:extLst>
            </p:cNvPr>
            <p:cNvSpPr/>
            <p:nvPr/>
          </p:nvSpPr>
          <p:spPr bwMode="gray">
            <a:xfrm>
              <a:off x="6401764" y="4367503"/>
              <a:ext cx="187184" cy="187184"/>
            </a:xfrm>
            <a:prstGeom prst="rect">
              <a:avLst/>
            </a:prstGeom>
            <a:solidFill>
              <a:srgbClr val="606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5E57586-5BBB-444A-AF8C-B41739BFA68E}"/>
                </a:ext>
              </a:extLst>
            </p:cNvPr>
            <p:cNvSpPr/>
            <p:nvPr/>
          </p:nvSpPr>
          <p:spPr bwMode="gray">
            <a:xfrm>
              <a:off x="6623283" y="4367503"/>
              <a:ext cx="187184" cy="187184"/>
            </a:xfrm>
            <a:prstGeom prst="rect">
              <a:avLst/>
            </a:prstGeom>
            <a:solidFill>
              <a:srgbClr val="CAC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900B15B-0301-9442-BA29-DAF74AC2ED47}"/>
                </a:ext>
              </a:extLst>
            </p:cNvPr>
            <p:cNvSpPr/>
            <p:nvPr/>
          </p:nvSpPr>
          <p:spPr bwMode="gray">
            <a:xfrm>
              <a:off x="6180244" y="4367503"/>
              <a:ext cx="187184" cy="187184"/>
            </a:xfrm>
            <a:prstGeom prst="rect">
              <a:avLst/>
            </a:prstGeom>
            <a:solidFill>
              <a:srgbClr val="959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D901AD7-A1AE-D147-9240-470D94A80732}"/>
                </a:ext>
              </a:extLst>
            </p:cNvPr>
            <p:cNvSpPr/>
            <p:nvPr/>
          </p:nvSpPr>
          <p:spPr bwMode="gray">
            <a:xfrm>
              <a:off x="5958724" y="5230398"/>
              <a:ext cx="187184" cy="187184"/>
            </a:xfrm>
            <a:prstGeom prst="rect">
              <a:avLst/>
            </a:prstGeom>
            <a:solidFill>
              <a:srgbClr val="830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BE91BB9-CB37-5644-9D3E-65E05DA24DFB}"/>
                </a:ext>
              </a:extLst>
            </p:cNvPr>
            <p:cNvSpPr/>
            <p:nvPr/>
          </p:nvSpPr>
          <p:spPr bwMode="gray">
            <a:xfrm>
              <a:off x="6180244" y="5230398"/>
              <a:ext cx="187184" cy="187184"/>
            </a:xfrm>
            <a:prstGeom prst="rect">
              <a:avLst/>
            </a:prstGeom>
            <a:solidFill>
              <a:srgbClr val="C17F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F40564E-4C5B-F540-BCD2-987DECECBC4B}"/>
                </a:ext>
              </a:extLst>
            </p:cNvPr>
            <p:cNvSpPr/>
            <p:nvPr/>
          </p:nvSpPr>
          <p:spPr bwMode="gray">
            <a:xfrm>
              <a:off x="6401764" y="5230398"/>
              <a:ext cx="187184" cy="187184"/>
            </a:xfrm>
            <a:prstGeom prst="rect">
              <a:avLst/>
            </a:prstGeom>
            <a:solidFill>
              <a:srgbClr val="A24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0B69A35-7556-7E46-B4BF-B9A458A4FC9C}"/>
                </a:ext>
              </a:extLst>
            </p:cNvPr>
            <p:cNvSpPr/>
            <p:nvPr/>
          </p:nvSpPr>
          <p:spPr bwMode="gray">
            <a:xfrm>
              <a:off x="6623284" y="5230398"/>
              <a:ext cx="187184" cy="187184"/>
            </a:xfrm>
            <a:prstGeom prst="rect">
              <a:avLst/>
            </a:prstGeom>
            <a:solidFill>
              <a:srgbClr val="E0B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396C095-9B66-F444-862E-DE666BC5DC9E}"/>
                </a:ext>
              </a:extLst>
            </p:cNvPr>
            <p:cNvSpPr txBox="1"/>
            <p:nvPr/>
          </p:nvSpPr>
          <p:spPr>
            <a:xfrm>
              <a:off x="5958724" y="2146789"/>
              <a:ext cx="851744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100%  50%   75%   25%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80FE3E9-3530-C64D-B638-EC4604BABA48}"/>
                </a:ext>
              </a:extLst>
            </p:cNvPr>
            <p:cNvSpPr/>
            <p:nvPr/>
          </p:nvSpPr>
          <p:spPr bwMode="gray">
            <a:xfrm>
              <a:off x="5958724" y="5875472"/>
              <a:ext cx="187184" cy="187184"/>
            </a:xfrm>
            <a:prstGeom prst="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5FA0A73-ADED-6F42-9167-2CF5F6F9E90A}"/>
                </a:ext>
              </a:extLst>
            </p:cNvPr>
            <p:cNvSpPr/>
            <p:nvPr/>
          </p:nvSpPr>
          <p:spPr bwMode="gray">
            <a:xfrm>
              <a:off x="5958724" y="5019103"/>
              <a:ext cx="187184" cy="187184"/>
            </a:xfrm>
            <a:prstGeom prst="rect">
              <a:avLst/>
            </a:prstGeom>
            <a:solidFill>
              <a:srgbClr val="C62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E835229-8F21-9A48-BD16-620E2017B79C}"/>
                </a:ext>
              </a:extLst>
            </p:cNvPr>
            <p:cNvSpPr/>
            <p:nvPr/>
          </p:nvSpPr>
          <p:spPr bwMode="gray">
            <a:xfrm>
              <a:off x="6180244" y="5019103"/>
              <a:ext cx="187184" cy="187184"/>
            </a:xfrm>
            <a:prstGeom prst="rect">
              <a:avLst/>
            </a:prstGeom>
            <a:solidFill>
              <a:srgbClr val="E99E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BAF336C-0CDF-0A49-A8D2-0BA6C083EEAF}"/>
                </a:ext>
              </a:extLst>
            </p:cNvPr>
            <p:cNvSpPr/>
            <p:nvPr/>
          </p:nvSpPr>
          <p:spPr bwMode="gray">
            <a:xfrm>
              <a:off x="6401764" y="5019103"/>
              <a:ext cx="187184" cy="187184"/>
            </a:xfrm>
            <a:prstGeom prst="rect">
              <a:avLst/>
            </a:prstGeom>
            <a:solidFill>
              <a:srgbClr val="DB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01A576D-7D44-DA4B-8DCF-7D091109B952}"/>
                </a:ext>
              </a:extLst>
            </p:cNvPr>
            <p:cNvSpPr/>
            <p:nvPr/>
          </p:nvSpPr>
          <p:spPr bwMode="gray">
            <a:xfrm>
              <a:off x="6623284" y="5019103"/>
              <a:ext cx="187184" cy="187184"/>
            </a:xfrm>
            <a:prstGeom prst="rect">
              <a:avLst/>
            </a:prstGeom>
            <a:solidFill>
              <a:srgbClr val="F5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CE1B164-8B08-1A46-8990-C0E66043BE64}"/>
                </a:ext>
              </a:extLst>
            </p:cNvPr>
            <p:cNvSpPr/>
            <p:nvPr/>
          </p:nvSpPr>
          <p:spPr bwMode="gray">
            <a:xfrm>
              <a:off x="5958724" y="5448992"/>
              <a:ext cx="187184" cy="18718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ABDCF59-39B4-D741-804B-DA8E5356DEE0}"/>
                </a:ext>
              </a:extLst>
            </p:cNvPr>
            <p:cNvSpPr/>
            <p:nvPr/>
          </p:nvSpPr>
          <p:spPr bwMode="gray">
            <a:xfrm>
              <a:off x="6180244" y="2343732"/>
              <a:ext cx="187184" cy="187184"/>
            </a:xfrm>
            <a:prstGeom prst="rect">
              <a:avLst/>
            </a:prstGeom>
            <a:solidFill>
              <a:srgbClr val="7FD1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1FF5A3B-DFB1-5F43-A2EF-04D81F0CA37E}"/>
                </a:ext>
              </a:extLst>
            </p:cNvPr>
            <p:cNvSpPr/>
            <p:nvPr/>
          </p:nvSpPr>
          <p:spPr bwMode="gray">
            <a:xfrm>
              <a:off x="6180244" y="2565037"/>
              <a:ext cx="187184" cy="187184"/>
            </a:xfrm>
            <a:prstGeom prst="rect">
              <a:avLst/>
            </a:prstGeom>
            <a:solidFill>
              <a:srgbClr val="7FAA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8595AD6-FC65-BD4F-A0A3-C9735B09BF97}"/>
                </a:ext>
              </a:extLst>
            </p:cNvPr>
            <p:cNvSpPr/>
            <p:nvPr/>
          </p:nvSpPr>
          <p:spPr bwMode="gray">
            <a:xfrm>
              <a:off x="6401763" y="2343732"/>
              <a:ext cx="187184" cy="187184"/>
            </a:xfrm>
            <a:prstGeom prst="rect">
              <a:avLst/>
            </a:prstGeom>
            <a:solidFill>
              <a:srgbClr val="40BA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2D4C9F2-E663-FE4E-91B5-486C3221C4FF}"/>
                </a:ext>
              </a:extLst>
            </p:cNvPr>
            <p:cNvSpPr/>
            <p:nvPr/>
          </p:nvSpPr>
          <p:spPr bwMode="gray">
            <a:xfrm>
              <a:off x="6401763" y="2565037"/>
              <a:ext cx="187184" cy="187184"/>
            </a:xfrm>
            <a:prstGeom prst="rect">
              <a:avLst/>
            </a:prstGeom>
            <a:solidFill>
              <a:srgbClr val="4080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E87748B-6503-C94A-A0A5-ECF75744DC53}"/>
                </a:ext>
              </a:extLst>
            </p:cNvPr>
            <p:cNvSpPr/>
            <p:nvPr/>
          </p:nvSpPr>
          <p:spPr bwMode="gray">
            <a:xfrm>
              <a:off x="6623283" y="2343732"/>
              <a:ext cx="187184" cy="187184"/>
            </a:xfrm>
            <a:prstGeom prst="rect">
              <a:avLst/>
            </a:prstGeom>
            <a:solidFill>
              <a:srgbClr val="BFE8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8F062A5-65F4-EC4E-99C6-45D7627564E3}"/>
                </a:ext>
              </a:extLst>
            </p:cNvPr>
            <p:cNvSpPr/>
            <p:nvPr/>
          </p:nvSpPr>
          <p:spPr bwMode="gray">
            <a:xfrm>
              <a:off x="6623283" y="2565037"/>
              <a:ext cx="187184" cy="187184"/>
            </a:xfrm>
            <a:prstGeom prst="rect">
              <a:avLst/>
            </a:prstGeom>
            <a:solidFill>
              <a:srgbClr val="BF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C6FF5B6-5DBB-B04F-B902-B9A93A757215}"/>
                </a:ext>
              </a:extLst>
            </p:cNvPr>
            <p:cNvSpPr/>
            <p:nvPr/>
          </p:nvSpPr>
          <p:spPr bwMode="gray">
            <a:xfrm>
              <a:off x="5958724" y="3700925"/>
              <a:ext cx="187184" cy="187184"/>
            </a:xfrm>
            <a:prstGeom prst="rect">
              <a:avLst/>
            </a:prstGeom>
            <a:solidFill>
              <a:srgbClr val="43B02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2008AA1-3AD4-1E4C-B34C-1BAB347F3885}"/>
                </a:ext>
              </a:extLst>
            </p:cNvPr>
            <p:cNvSpPr/>
            <p:nvPr/>
          </p:nvSpPr>
          <p:spPr bwMode="gray">
            <a:xfrm>
              <a:off x="6180244" y="4583145"/>
              <a:ext cx="187184" cy="187184"/>
            </a:xfrm>
            <a:prstGeom prst="rect">
              <a:avLst/>
            </a:prstGeom>
            <a:solidFill>
              <a:srgbClr val="F7D99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415782FB-236F-3E4E-B840-8903CA2A46D6}"/>
                </a:ext>
              </a:extLst>
            </p:cNvPr>
            <p:cNvSpPr/>
            <p:nvPr/>
          </p:nvSpPr>
          <p:spPr bwMode="gray">
            <a:xfrm>
              <a:off x="6401763" y="4583145"/>
              <a:ext cx="187184" cy="187184"/>
            </a:xfrm>
            <a:prstGeom prst="rect">
              <a:avLst/>
            </a:prstGeom>
            <a:solidFill>
              <a:srgbClr val="F4C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9C6C7E8-E1A5-D848-873A-234390B695A6}"/>
                </a:ext>
              </a:extLst>
            </p:cNvPr>
            <p:cNvSpPr/>
            <p:nvPr/>
          </p:nvSpPr>
          <p:spPr bwMode="gray">
            <a:xfrm>
              <a:off x="6623283" y="4583145"/>
              <a:ext cx="187184" cy="187184"/>
            </a:xfrm>
            <a:prstGeom prst="rect">
              <a:avLst/>
            </a:prstGeom>
            <a:solidFill>
              <a:srgbClr val="FBEC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BC28099-48BB-8E4A-9E3A-F5749D3F9E0A}"/>
                </a:ext>
              </a:extLst>
            </p:cNvPr>
            <p:cNvSpPr/>
            <p:nvPr/>
          </p:nvSpPr>
          <p:spPr bwMode="gray">
            <a:xfrm>
              <a:off x="5958724" y="2566491"/>
              <a:ext cx="187184" cy="187184"/>
            </a:xfrm>
            <a:prstGeom prst="rect">
              <a:avLst/>
            </a:prstGeom>
            <a:solidFill>
              <a:srgbClr val="00558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3E571ED-E3FF-5845-A5E1-0018A8108B4A}"/>
                </a:ext>
              </a:extLst>
            </p:cNvPr>
            <p:cNvSpPr/>
            <p:nvPr/>
          </p:nvSpPr>
          <p:spPr bwMode="gray">
            <a:xfrm>
              <a:off x="6180244" y="4804513"/>
              <a:ext cx="187184" cy="187184"/>
            </a:xfrm>
            <a:prstGeom prst="rect">
              <a:avLst/>
            </a:prstGeom>
            <a:solidFill>
              <a:srgbClr val="FEC4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B6BB2FF-AD78-0C41-B253-007FB067303C}"/>
                </a:ext>
              </a:extLst>
            </p:cNvPr>
            <p:cNvSpPr/>
            <p:nvPr/>
          </p:nvSpPr>
          <p:spPr bwMode="gray">
            <a:xfrm>
              <a:off x="6401763" y="4804513"/>
              <a:ext cx="187184" cy="187184"/>
            </a:xfrm>
            <a:prstGeom prst="rect">
              <a:avLst/>
            </a:prstGeom>
            <a:solidFill>
              <a:srgbClr val="FEA7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2D84D15-FC10-8449-A8DF-0693CC5AD3C8}"/>
                </a:ext>
              </a:extLst>
            </p:cNvPr>
            <p:cNvSpPr/>
            <p:nvPr/>
          </p:nvSpPr>
          <p:spPr bwMode="gray">
            <a:xfrm>
              <a:off x="6623283" y="4804513"/>
              <a:ext cx="187184" cy="187184"/>
            </a:xfrm>
            <a:prstGeom prst="rect">
              <a:avLst/>
            </a:prstGeom>
            <a:solidFill>
              <a:srgbClr val="FFE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412DE59-4F68-1A4F-81B2-F45A075CF184}"/>
                </a:ext>
              </a:extLst>
            </p:cNvPr>
            <p:cNvSpPr/>
            <p:nvPr/>
          </p:nvSpPr>
          <p:spPr bwMode="gray">
            <a:xfrm>
              <a:off x="5958724" y="2343732"/>
              <a:ext cx="187184" cy="187184"/>
            </a:xfrm>
            <a:prstGeom prst="rect">
              <a:avLst/>
            </a:prstGeom>
            <a:solidFill>
              <a:srgbClr val="00A3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91C1BDA-5D81-794C-B1A7-67CC9CE1EE1E}"/>
                </a:ext>
              </a:extLst>
            </p:cNvPr>
            <p:cNvSpPr/>
            <p:nvPr/>
          </p:nvSpPr>
          <p:spPr bwMode="gray">
            <a:xfrm>
              <a:off x="6180244" y="3017653"/>
              <a:ext cx="187184" cy="187184"/>
            </a:xfrm>
            <a:prstGeom prst="rect">
              <a:avLst/>
            </a:prstGeom>
            <a:solidFill>
              <a:srgbClr val="7FDF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26E8257-987A-C249-A28B-F90461918BC4}"/>
                </a:ext>
              </a:extLst>
            </p:cNvPr>
            <p:cNvSpPr/>
            <p:nvPr/>
          </p:nvSpPr>
          <p:spPr bwMode="gray">
            <a:xfrm>
              <a:off x="6401763" y="3017653"/>
              <a:ext cx="187184" cy="187184"/>
            </a:xfrm>
            <a:prstGeom prst="rect">
              <a:avLst/>
            </a:prstGeom>
            <a:solidFill>
              <a:srgbClr val="40CF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C325A48-0CB1-104E-BA30-9A71DD6D61AB}"/>
                </a:ext>
              </a:extLst>
            </p:cNvPr>
            <p:cNvSpPr/>
            <p:nvPr/>
          </p:nvSpPr>
          <p:spPr bwMode="gray">
            <a:xfrm>
              <a:off x="6623283" y="3017653"/>
              <a:ext cx="187184" cy="187184"/>
            </a:xfrm>
            <a:prstGeom prst="rect">
              <a:avLst/>
            </a:prstGeom>
            <a:solidFill>
              <a:srgbClr val="BFEF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A36493E-9946-3341-A680-94F587D7EB67}"/>
                </a:ext>
              </a:extLst>
            </p:cNvPr>
            <p:cNvSpPr/>
            <p:nvPr/>
          </p:nvSpPr>
          <p:spPr bwMode="gray">
            <a:xfrm>
              <a:off x="5958724" y="4584599"/>
              <a:ext cx="187184" cy="187184"/>
            </a:xfrm>
            <a:prstGeom prst="rect">
              <a:avLst/>
            </a:prstGeom>
            <a:solidFill>
              <a:srgbClr val="F0B3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65DD10B-52F6-9841-91B3-81394F672A9F}"/>
                </a:ext>
              </a:extLst>
            </p:cNvPr>
            <p:cNvSpPr/>
            <p:nvPr/>
          </p:nvSpPr>
          <p:spPr bwMode="gray">
            <a:xfrm>
              <a:off x="5958724" y="4804513"/>
              <a:ext cx="187184" cy="187184"/>
            </a:xfrm>
            <a:prstGeom prst="rect">
              <a:avLst/>
            </a:prstGeom>
            <a:solidFill>
              <a:srgbClr val="FE8A1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6B5B61B-C053-424B-AAFB-3CAEB0DDF986}"/>
                </a:ext>
              </a:extLst>
            </p:cNvPr>
            <p:cNvSpPr/>
            <p:nvPr/>
          </p:nvSpPr>
          <p:spPr bwMode="gray">
            <a:xfrm>
              <a:off x="5958724" y="3020561"/>
              <a:ext cx="187184" cy="187184"/>
            </a:xfrm>
            <a:prstGeom prst="rect">
              <a:avLst/>
            </a:prstGeom>
            <a:solidFill>
              <a:srgbClr val="00BFB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9EA6558-DD3B-7A4C-91B0-97252C1832CF}"/>
                </a:ext>
              </a:extLst>
            </p:cNvPr>
            <p:cNvSpPr/>
            <p:nvPr/>
          </p:nvSpPr>
          <p:spPr bwMode="gray">
            <a:xfrm>
              <a:off x="5958724" y="3922293"/>
              <a:ext cx="187184" cy="187184"/>
            </a:xfrm>
            <a:prstGeom prst="rect">
              <a:avLst/>
            </a:prstGeom>
            <a:solidFill>
              <a:srgbClr val="0271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34F6D7E-6CD3-7B49-9F1D-6D78AACEFF91}"/>
                </a:ext>
              </a:extLst>
            </p:cNvPr>
            <p:cNvSpPr/>
            <p:nvPr/>
          </p:nvSpPr>
          <p:spPr bwMode="gray">
            <a:xfrm>
              <a:off x="6180244" y="3922293"/>
              <a:ext cx="187184" cy="187184"/>
            </a:xfrm>
            <a:prstGeom prst="rect">
              <a:avLst/>
            </a:prstGeom>
            <a:solidFill>
              <a:srgbClr val="80B89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F821065-02C2-EF4B-9F9C-E2A91FD8F316}"/>
                </a:ext>
              </a:extLst>
            </p:cNvPr>
            <p:cNvSpPr/>
            <p:nvPr/>
          </p:nvSpPr>
          <p:spPr bwMode="gray">
            <a:xfrm>
              <a:off x="6180244" y="3700925"/>
              <a:ext cx="187184" cy="187184"/>
            </a:xfrm>
            <a:prstGeom prst="rect">
              <a:avLst/>
            </a:prstGeom>
            <a:solidFill>
              <a:srgbClr val="A1D7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91976CC-682F-9849-BB70-F87EC81993D2}"/>
                </a:ext>
              </a:extLst>
            </p:cNvPr>
            <p:cNvSpPr/>
            <p:nvPr/>
          </p:nvSpPr>
          <p:spPr bwMode="gray">
            <a:xfrm>
              <a:off x="6401763" y="3922293"/>
              <a:ext cx="187184" cy="187184"/>
            </a:xfrm>
            <a:prstGeom prst="rect">
              <a:avLst/>
            </a:prstGeom>
            <a:solidFill>
              <a:srgbClr val="4195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79483A8-0232-0548-BBDE-CAC5A5717E5B}"/>
                </a:ext>
              </a:extLst>
            </p:cNvPr>
            <p:cNvSpPr/>
            <p:nvPr/>
          </p:nvSpPr>
          <p:spPr bwMode="gray">
            <a:xfrm>
              <a:off x="6401763" y="3700925"/>
              <a:ext cx="187184" cy="187184"/>
            </a:xfrm>
            <a:prstGeom prst="rect">
              <a:avLst/>
            </a:prstGeom>
            <a:solidFill>
              <a:srgbClr val="72C45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B89722E-49F3-144D-AC2D-0950AC3ACF7F}"/>
                </a:ext>
              </a:extLst>
            </p:cNvPr>
            <p:cNvSpPr/>
            <p:nvPr/>
          </p:nvSpPr>
          <p:spPr bwMode="gray">
            <a:xfrm>
              <a:off x="6623283" y="3922293"/>
              <a:ext cx="187184" cy="187184"/>
            </a:xfrm>
            <a:prstGeom prst="rect">
              <a:avLst/>
            </a:prstGeom>
            <a:solidFill>
              <a:srgbClr val="C0DC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CF64A98-8F5F-364E-9BF7-4F76EBB2E875}"/>
                </a:ext>
              </a:extLst>
            </p:cNvPr>
            <p:cNvSpPr/>
            <p:nvPr/>
          </p:nvSpPr>
          <p:spPr bwMode="gray">
            <a:xfrm>
              <a:off x="6623283" y="3700925"/>
              <a:ext cx="187184" cy="187184"/>
            </a:xfrm>
            <a:prstGeom prst="rect">
              <a:avLst/>
            </a:prstGeom>
            <a:solidFill>
              <a:srgbClr val="D0EB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8D56737-D7FA-9241-BF90-CDAA19D3F175}"/>
                </a:ext>
              </a:extLst>
            </p:cNvPr>
            <p:cNvSpPr/>
            <p:nvPr/>
          </p:nvSpPr>
          <p:spPr bwMode="gray">
            <a:xfrm>
              <a:off x="5958724" y="2792710"/>
              <a:ext cx="187184" cy="187184"/>
            </a:xfrm>
            <a:prstGeom prst="rect">
              <a:avLst/>
            </a:prstGeom>
            <a:solidFill>
              <a:srgbClr val="00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3825342-AAFF-0E4E-A60C-2B8AB690F64E}"/>
                </a:ext>
              </a:extLst>
            </p:cNvPr>
            <p:cNvSpPr txBox="1"/>
            <p:nvPr/>
          </p:nvSpPr>
          <p:spPr>
            <a:xfrm>
              <a:off x="6179531" y="2792515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</a:rPr>
                <a:t>Bright Blue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63016A2-866B-6740-A2DD-BA0BFCC950F7}"/>
                </a:ext>
              </a:extLst>
            </p:cNvPr>
            <p:cNvSpPr txBox="1"/>
            <p:nvPr/>
          </p:nvSpPr>
          <p:spPr>
            <a:xfrm>
              <a:off x="6180244" y="5875802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 dirty="0"/>
                <a:t>5% Charcoal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FFE6951A-1135-BF4C-8E4A-27E4A4579C3B}"/>
                </a:ext>
              </a:extLst>
            </p:cNvPr>
            <p:cNvSpPr/>
            <p:nvPr/>
          </p:nvSpPr>
          <p:spPr bwMode="gray">
            <a:xfrm>
              <a:off x="5958724" y="5662447"/>
              <a:ext cx="187184" cy="187184"/>
            </a:xfrm>
            <a:prstGeom prst="rect">
              <a:avLst/>
            </a:prstGeom>
            <a:solidFill>
              <a:srgbClr val="140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2B3BE3E-8803-DD42-B96E-2D6A35B5C8FE}"/>
                </a:ext>
              </a:extLst>
            </p:cNvPr>
            <p:cNvSpPr txBox="1"/>
            <p:nvPr/>
          </p:nvSpPr>
          <p:spPr>
            <a:xfrm>
              <a:off x="6180244" y="5662777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 dirty="0"/>
                <a:t>Indigo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1307F021-E250-BC44-A156-97E93EFBD041}"/>
                </a:ext>
              </a:extLst>
            </p:cNvPr>
            <p:cNvSpPr txBox="1"/>
            <p:nvPr/>
          </p:nvSpPr>
          <p:spPr>
            <a:xfrm>
              <a:off x="6180244" y="5451924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</a:rPr>
                <a:t>Red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6E8F370-88B7-B143-BECC-56B2696E26F2}"/>
                </a:ext>
              </a:extLst>
            </p:cNvPr>
            <p:cNvSpPr/>
            <p:nvPr/>
          </p:nvSpPr>
          <p:spPr bwMode="gray">
            <a:xfrm>
              <a:off x="6180244" y="3246253"/>
              <a:ext cx="187184" cy="187184"/>
            </a:xfrm>
            <a:prstGeom prst="rect">
              <a:avLst/>
            </a:prstGeom>
            <a:solidFill>
              <a:srgbClr val="80C7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777473D-86CB-DC41-A591-538A0820099A}"/>
                </a:ext>
              </a:extLst>
            </p:cNvPr>
            <p:cNvSpPr/>
            <p:nvPr/>
          </p:nvSpPr>
          <p:spPr bwMode="gray">
            <a:xfrm>
              <a:off x="6401763" y="3246253"/>
              <a:ext cx="187184" cy="187184"/>
            </a:xfrm>
            <a:prstGeom prst="rect">
              <a:avLst/>
            </a:prstGeom>
            <a:solidFill>
              <a:srgbClr val="40A4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89B0485-B1FD-0E46-998C-70BF14846660}"/>
                </a:ext>
              </a:extLst>
            </p:cNvPr>
            <p:cNvSpPr/>
            <p:nvPr/>
          </p:nvSpPr>
          <p:spPr bwMode="gray">
            <a:xfrm>
              <a:off x="6623283" y="3246253"/>
              <a:ext cx="187184" cy="187184"/>
            </a:xfrm>
            <a:prstGeom prst="rect">
              <a:avLst/>
            </a:prstGeom>
            <a:solidFill>
              <a:srgbClr val="CCE9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3488BCE-878D-4A43-AA90-4912A715E8BD}"/>
                </a:ext>
              </a:extLst>
            </p:cNvPr>
            <p:cNvSpPr/>
            <p:nvPr/>
          </p:nvSpPr>
          <p:spPr bwMode="gray">
            <a:xfrm>
              <a:off x="5958724" y="3249161"/>
              <a:ext cx="187184" cy="187184"/>
            </a:xfrm>
            <a:prstGeom prst="rect">
              <a:avLst/>
            </a:prstGeom>
            <a:solidFill>
              <a:srgbClr val="0086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AB8F119-F5FE-2149-92FB-75F8830718E6}"/>
                </a:ext>
              </a:extLst>
            </p:cNvPr>
            <p:cNvSpPr/>
            <p:nvPr/>
          </p:nvSpPr>
          <p:spPr bwMode="gray">
            <a:xfrm>
              <a:off x="5958724" y="3472953"/>
              <a:ext cx="187184" cy="187184"/>
            </a:xfrm>
            <a:prstGeom prst="rect">
              <a:avLst/>
            </a:prstGeom>
            <a:solidFill>
              <a:srgbClr val="0CEF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4276137-38CE-CE41-8278-45DD99244B1A}"/>
                </a:ext>
              </a:extLst>
            </p:cNvPr>
            <p:cNvSpPr txBox="1"/>
            <p:nvPr/>
          </p:nvSpPr>
          <p:spPr>
            <a:xfrm>
              <a:off x="6179531" y="3472758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</a:rPr>
                <a:t>Bright Teal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2FDF16C-E3D9-5A43-B4BA-A2D0BD2547E2}"/>
                </a:ext>
              </a:extLst>
            </p:cNvPr>
            <p:cNvSpPr/>
            <p:nvPr/>
          </p:nvSpPr>
          <p:spPr bwMode="gray">
            <a:xfrm>
              <a:off x="5958724" y="4147323"/>
              <a:ext cx="187184" cy="187184"/>
            </a:xfrm>
            <a:prstGeom prst="rect">
              <a:avLst/>
            </a:prstGeom>
            <a:solidFill>
              <a:srgbClr val="79D85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AF546EF-4A91-2643-AD8A-13B35443E7F5}"/>
                </a:ext>
              </a:extLst>
            </p:cNvPr>
            <p:cNvSpPr txBox="1"/>
            <p:nvPr/>
          </p:nvSpPr>
          <p:spPr>
            <a:xfrm>
              <a:off x="6179531" y="4147128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</a:rPr>
                <a:t>Bright Green</a:t>
              </a:r>
            </a:p>
          </p:txBody>
        </p:sp>
      </p:grpSp>
      <p:sp>
        <p:nvSpPr>
          <p:cNvPr id="63" name="Retângulo 62">
            <a:extLst>
              <a:ext uri="{FF2B5EF4-FFF2-40B4-BE49-F238E27FC236}">
                <a16:creationId xmlns:a16="http://schemas.microsoft.com/office/drawing/2014/main" id="{D844A6DD-463C-431D-86C5-45F135FA94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7B545"/>
              </a:gs>
              <a:gs pos="1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4" name="Gráfico 63">
            <a:extLst>
              <a:ext uri="{FF2B5EF4-FFF2-40B4-BE49-F238E27FC236}">
                <a16:creationId xmlns:a16="http://schemas.microsoft.com/office/drawing/2014/main" id="{A4BA45EE-FB26-4A77-8F02-AD5D845DA65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5" Type="http://schemas.openxmlformats.org/officeDocument/2006/relationships/image" Target="../media/image89.png"/><Relationship Id="rId4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9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9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9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90.png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87.jpeg"/><Relationship Id="rId7" Type="http://schemas.openxmlformats.org/officeDocument/2006/relationships/image" Target="../media/image9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6F81DAD-278E-1E4D-E615-E786F3FE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82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1CAD759E-DDB5-B321-5F9D-3B4A08296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2686" y="2133600"/>
            <a:ext cx="5148943" cy="3679371"/>
          </a:xfrm>
        </p:spPr>
        <p:txBody>
          <a:bodyPr>
            <a:normAutofit/>
          </a:bodyPr>
          <a:lstStyle/>
          <a:p>
            <a:pPr algn="l"/>
            <a:r>
              <a:rPr lang="pt-BR" sz="5400" b="1" dirty="0">
                <a:solidFill>
                  <a:schemeClr val="bg1"/>
                </a:solidFill>
                <a:latin typeface="Montserrat" panose="00000500000000000000" pitchFamily="50" charset="0"/>
              </a:rPr>
              <a:t>Tempo é vida!</a:t>
            </a:r>
            <a:endParaRPr lang="pt-BR" sz="32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266FE52-D87E-B5D2-09C4-CB2DC2119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4957" y="5361855"/>
            <a:ext cx="1882152" cy="60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4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56E8F-2041-1F28-AA6F-81306143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56D52BB3-3594-1A13-8976-89182058297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534400" y="8636000"/>
            <a:ext cx="3657600" cy="1651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>
              <a:defRPr sz="1067" b="0" i="0">
                <a:solidFill>
                  <a:srgbClr val="949C9F"/>
                </a:solidFill>
                <a:latin typeface="Arial"/>
                <a:cs typeface="Arial"/>
              </a:defRPr>
            </a:lvl1pPr>
          </a:lstStyle>
          <a:p>
            <a:pPr marL="91438" marR="0" lvl="0" indent="0" algn="r" defTabSz="914400" rtl="0" eaLnBrk="1" fontAlgn="auto" latinLnBrk="0" hangingPunct="1">
              <a:lnSpc>
                <a:spcPct val="100000"/>
              </a:lnSpc>
              <a:spcBef>
                <a:spcPts val="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pt-BR" sz="1067" b="0" i="0" u="none" strike="noStrike" kern="1200" cap="none" spc="-67" normalizeH="0" baseline="0" noProof="0">
                <a:ln>
                  <a:noFill/>
                </a:ln>
                <a:solidFill>
                  <a:srgbClr val="949C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91438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067" b="0" i="0" u="none" strike="noStrike" kern="1200" cap="none" spc="-25" normalizeH="0" baseline="0" noProof="0">
              <a:ln>
                <a:noFill/>
              </a:ln>
              <a:solidFill>
                <a:srgbClr val="949C9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741599E-97EB-07A3-6EEC-3BDA28C953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3976" y="18253"/>
            <a:ext cx="10480323" cy="1436048"/>
          </a:xfrm>
          <a:prstGeom prst="rect">
            <a:avLst/>
          </a:prstGeom>
        </p:spPr>
        <p:txBody>
          <a:bodyPr vert="horz" wrap="square" lIns="0" tIns="395873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lang="pt-BR" sz="2667" b="1" dirty="0">
                <a:solidFill>
                  <a:srgbClr val="0070A7"/>
                </a:solidFill>
                <a:latin typeface="Montserrat" pitchFamily="2" charset="77"/>
              </a:rPr>
              <a:t>Demorômetro do Acesso - Quanto tempo o paciente espera por um medicamento no Sistema Público no Brasil?</a:t>
            </a:r>
            <a:br>
              <a:rPr lang="pt-BR" sz="2667" b="1" dirty="0">
                <a:solidFill>
                  <a:srgbClr val="0070A7"/>
                </a:solidFill>
                <a:latin typeface="Montserrat" pitchFamily="2" charset="77"/>
              </a:rPr>
            </a:br>
            <a:endParaRPr sz="1400" dirty="0">
              <a:solidFill>
                <a:srgbClr val="0070A7"/>
              </a:solidFill>
              <a:latin typeface="Arial"/>
              <a:cs typeface="Arial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D4F394A-6A0F-FF13-864D-E2BC925BA750}"/>
              </a:ext>
            </a:extLst>
          </p:cNvPr>
          <p:cNvSpPr txBox="1"/>
          <p:nvPr/>
        </p:nvSpPr>
        <p:spPr>
          <a:xfrm>
            <a:off x="12251412" y="6232375"/>
            <a:ext cx="2836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Fonte: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Painel Moka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F3597A-40A4-0D0E-7312-BCBBD86AFCB7}"/>
              </a:ext>
            </a:extLst>
          </p:cNvPr>
          <p:cNvSpPr txBox="1"/>
          <p:nvPr/>
        </p:nvSpPr>
        <p:spPr>
          <a:xfrm>
            <a:off x="543976" y="856662"/>
            <a:ext cx="64443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pt-BR" sz="1400" b="0" i="1" u="none" strike="noStrike" kern="1200" cap="none" spc="-25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Período de 2012 a 2025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E1640F2E-3722-9C23-5B3D-26676BBB0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718132"/>
              </p:ext>
            </p:extLst>
          </p:nvPr>
        </p:nvGraphicFramePr>
        <p:xfrm>
          <a:off x="2800765" y="2644482"/>
          <a:ext cx="9826663" cy="4007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3E13BD8B-52FE-C04D-1884-D567672AB433}"/>
              </a:ext>
            </a:extLst>
          </p:cNvPr>
          <p:cNvSpPr txBox="1"/>
          <p:nvPr/>
        </p:nvSpPr>
        <p:spPr>
          <a:xfrm>
            <a:off x="2800765" y="1847037"/>
            <a:ext cx="4925437" cy="646986"/>
          </a:xfrm>
          <a:prstGeom prst="roundRect">
            <a:avLst/>
          </a:prstGeom>
          <a:solidFill>
            <a:srgbClr val="F18E2A"/>
          </a:solidFill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  <a:latin typeface="Montserrat" panose="00000500000000000000" pitchFamily="50" charset="0"/>
              </a:rPr>
              <a:t>Funil de quantidade de decisões de</a:t>
            </a:r>
          </a:p>
          <a:p>
            <a:r>
              <a:rPr lang="pt-BR" sz="1600" b="1">
                <a:solidFill>
                  <a:schemeClr val="bg1"/>
                </a:solidFill>
                <a:latin typeface="Montserrat" panose="00000500000000000000" pitchFamily="50" charset="0"/>
              </a:rPr>
              <a:t>medicamentos incorporados e dispensados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1FFDDC3-9365-5582-22F9-C2B421748CBF}"/>
              </a:ext>
            </a:extLst>
          </p:cNvPr>
          <p:cNvGrpSpPr/>
          <p:nvPr/>
        </p:nvGrpSpPr>
        <p:grpSpPr>
          <a:xfrm>
            <a:off x="2525486" y="1454301"/>
            <a:ext cx="12017828" cy="5265226"/>
            <a:chOff x="174172" y="1417041"/>
            <a:chExt cx="12017828" cy="5265226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82477E82-C42E-0AEA-40F2-8AB377D47BFE}"/>
                </a:ext>
              </a:extLst>
            </p:cNvPr>
            <p:cNvSpPr/>
            <p:nvPr/>
          </p:nvSpPr>
          <p:spPr>
            <a:xfrm>
              <a:off x="174172" y="1765983"/>
              <a:ext cx="12017828" cy="4849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26" name="Gráfico 25">
              <a:extLst>
                <a:ext uri="{FF2B5EF4-FFF2-40B4-BE49-F238E27FC236}">
                  <a16:creationId xmlns:a16="http://schemas.microsoft.com/office/drawing/2014/main" id="{2349214A-1B34-72D5-F611-E35F5D5BE9D7}"/>
                </a:ext>
              </a:extLst>
            </p:cNvPr>
            <p:cNvGraphicFramePr/>
            <p:nvPr/>
          </p:nvGraphicFramePr>
          <p:xfrm>
            <a:off x="601851" y="2759622"/>
            <a:ext cx="5494149" cy="39226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7927C3A-3824-57A5-32A4-BAD4049ABDAD}"/>
                </a:ext>
              </a:extLst>
            </p:cNvPr>
            <p:cNvSpPr txBox="1"/>
            <p:nvPr/>
          </p:nvSpPr>
          <p:spPr>
            <a:xfrm>
              <a:off x="601852" y="1918383"/>
              <a:ext cx="4925436" cy="817245"/>
            </a:xfrm>
            <a:prstGeom prst="roundRect">
              <a:avLst/>
            </a:prstGeom>
            <a:solidFill>
              <a:srgbClr val="F18E2A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b="1">
                  <a:solidFill>
                    <a:schemeClr val="bg1"/>
                  </a:solidFill>
                  <a:latin typeface="Montserrat" panose="00000500000000000000" pitchFamily="50" charset="0"/>
                </a:rPr>
                <a:t>Funil de quantidade de decisões de</a:t>
              </a:r>
            </a:p>
            <a:p>
              <a:r>
                <a:rPr lang="pt-BR" sz="1400" b="1">
                  <a:solidFill>
                    <a:schemeClr val="bg1"/>
                  </a:solidFill>
                  <a:latin typeface="Montserrat" panose="00000500000000000000" pitchFamily="50" charset="0"/>
                </a:rPr>
                <a:t>medicamentos </a:t>
              </a:r>
              <a:r>
                <a:rPr lang="pt-BR" sz="1400" b="1">
                  <a:solidFill>
                    <a:schemeClr val="bg2">
                      <a:lumMod val="10000"/>
                    </a:schemeClr>
                  </a:solidFill>
                  <a:latin typeface="Montserrat" panose="00000500000000000000" pitchFamily="50" charset="0"/>
                </a:rPr>
                <a:t>antineoplásicos</a:t>
              </a:r>
              <a:r>
                <a:rPr lang="pt-BR" sz="1400" b="1">
                  <a:solidFill>
                    <a:schemeClr val="bg1"/>
                  </a:solidFill>
                  <a:latin typeface="Montserrat" panose="00000500000000000000" pitchFamily="50" charset="0"/>
                </a:rPr>
                <a:t> incorporados</a:t>
              </a:r>
            </a:p>
            <a:p>
              <a:r>
                <a:rPr lang="pt-BR" sz="1400" b="1">
                  <a:solidFill>
                    <a:schemeClr val="bg1"/>
                  </a:solidFill>
                  <a:latin typeface="Montserrat" panose="00000500000000000000" pitchFamily="50" charset="0"/>
                </a:rPr>
                <a:t>e dispensados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FBB6BB95-D5E5-2BB3-8036-FB65B7C7159C}"/>
                </a:ext>
              </a:extLst>
            </p:cNvPr>
            <p:cNvSpPr txBox="1"/>
            <p:nvPr/>
          </p:nvSpPr>
          <p:spPr>
            <a:xfrm>
              <a:off x="449451" y="1417041"/>
              <a:ext cx="493295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sz="1200" dirty="0">
                  <a:solidFill>
                    <a:srgbClr val="FD8B1A"/>
                  </a:solidFill>
                  <a:latin typeface="Montserrat"/>
                </a:rPr>
                <a:t>Cerca de </a:t>
              </a:r>
              <a:r>
                <a:rPr lang="pt-BR" sz="1200" b="1" dirty="0">
                  <a:solidFill>
                    <a:srgbClr val="FD8B1A"/>
                  </a:solidFill>
                  <a:latin typeface="Montserrat"/>
                </a:rPr>
                <a:t>129 moléculas para oncologia </a:t>
              </a:r>
              <a:r>
                <a:rPr lang="pt-BR" sz="1200" dirty="0">
                  <a:solidFill>
                    <a:srgbClr val="FD8B1A"/>
                  </a:solidFill>
                  <a:latin typeface="Montserrat"/>
                </a:rPr>
                <a:t>aprovadas globalmente entre 2014 a 2024 – WAIT Indicator</a:t>
              </a:r>
            </a:p>
          </p:txBody>
        </p:sp>
        <p:sp>
          <p:nvSpPr>
            <p:cNvPr id="32" name="CaixaDeTexto 1">
              <a:extLst>
                <a:ext uri="{FF2B5EF4-FFF2-40B4-BE49-F238E27FC236}">
                  <a16:creationId xmlns:a16="http://schemas.microsoft.com/office/drawing/2014/main" id="{A926B8D1-3591-6FBF-B8AD-CA65AA75F04A}"/>
                </a:ext>
              </a:extLst>
            </p:cNvPr>
            <p:cNvSpPr txBox="1"/>
            <p:nvPr/>
          </p:nvSpPr>
          <p:spPr>
            <a:xfrm>
              <a:off x="4695159" y="4403283"/>
              <a:ext cx="1664257" cy="2053487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t-BR" sz="1400" b="1" kern="1200" dirty="0">
                  <a:latin typeface="Montserrat" panose="00000500000000000000" pitchFamily="2" charset="0"/>
                </a:rPr>
                <a:t>44% dos medicamentos </a:t>
              </a:r>
              <a:br>
                <a:rPr lang="pt-BR" sz="1400" kern="1200" dirty="0">
                  <a:latin typeface="Montserrat" panose="00000500000000000000" pitchFamily="2" charset="0"/>
                </a:rPr>
              </a:br>
              <a:r>
                <a:rPr lang="pt-BR" sz="1400" kern="1200" dirty="0">
                  <a:latin typeface="Montserrat" panose="00000500000000000000" pitchFamily="2" charset="0"/>
                </a:rPr>
                <a:t>com decisão de incorporação ou ampliação de uso estão de fato chegando aos pacientes brasileiros</a:t>
              </a:r>
            </a:p>
          </p:txBody>
        </p:sp>
        <p:cxnSp>
          <p:nvCxnSpPr>
            <p:cNvPr id="33" name="Conector Reto 4">
              <a:extLst>
                <a:ext uri="{FF2B5EF4-FFF2-40B4-BE49-F238E27FC236}">
                  <a16:creationId xmlns:a16="http://schemas.microsoft.com/office/drawing/2014/main" id="{F5E6FC50-7145-7DC2-273C-5C381ED865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1753" y="4718685"/>
              <a:ext cx="493422" cy="0"/>
            </a:xfrm>
            <a:prstGeom prst="line">
              <a:avLst/>
            </a:prstGeom>
            <a:ln w="57150">
              <a:solidFill>
                <a:srgbClr val="287EA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ctor Reto 8">
              <a:extLst>
                <a:ext uri="{FF2B5EF4-FFF2-40B4-BE49-F238E27FC236}">
                  <a16:creationId xmlns:a16="http://schemas.microsoft.com/office/drawing/2014/main" id="{58C5604D-8743-5CD6-F941-FB17635B4120}"/>
                </a:ext>
              </a:extLst>
            </p:cNvPr>
            <p:cNvCxnSpPr>
              <a:cxnSpLocks/>
            </p:cNvCxnSpPr>
            <p:nvPr/>
          </p:nvCxnSpPr>
          <p:spPr>
            <a:xfrm>
              <a:off x="4546420" y="4718685"/>
              <a:ext cx="0" cy="1493934"/>
            </a:xfrm>
            <a:prstGeom prst="line">
              <a:avLst/>
            </a:prstGeom>
            <a:ln w="57150">
              <a:solidFill>
                <a:srgbClr val="287EA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6905CCCD-6275-67AB-355C-4FDAF2D987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4053" y="6212619"/>
              <a:ext cx="941122" cy="0"/>
            </a:xfrm>
            <a:prstGeom prst="straightConnector1">
              <a:avLst/>
            </a:prstGeom>
            <a:ln w="57150">
              <a:solidFill>
                <a:srgbClr val="287EA8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BD3A04B-05E6-DA23-95EA-13944FC32ABA}"/>
              </a:ext>
            </a:extLst>
          </p:cNvPr>
          <p:cNvSpPr txBox="1"/>
          <p:nvPr/>
        </p:nvSpPr>
        <p:spPr>
          <a:xfrm>
            <a:off x="10204898" y="6499915"/>
            <a:ext cx="2836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</a:rPr>
              <a:t>Fonte: </a:t>
            </a:r>
            <a:r>
              <a:rPr lang="pt-BR" sz="140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</a:rPr>
              <a:t>Painel Moka</a:t>
            </a:r>
          </a:p>
        </p:txBody>
      </p:sp>
    </p:spTree>
    <p:extLst>
      <p:ext uri="{BB962C8B-B14F-4D97-AF65-F5344CB8AC3E}">
        <p14:creationId xmlns:p14="http://schemas.microsoft.com/office/powerpoint/2010/main" val="21273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6000" decel="6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78EE8-8C9D-39BB-F1B8-51D521CE4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063D949-56DC-D371-7BC3-88D4A4F6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, Diagrama de Venn&#10;&#10;O conteúdo gerado por IA pode estar incorreto." hidden="1">
            <a:extLst>
              <a:ext uri="{FF2B5EF4-FFF2-40B4-BE49-F238E27FC236}">
                <a16:creationId xmlns:a16="http://schemas.microsoft.com/office/drawing/2014/main" id="{611F8549-5A9A-8A56-25EE-361BE6D5D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8C4DC5-0395-BDE7-4909-4B26E275E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10" y="1239405"/>
            <a:ext cx="6156960" cy="2387600"/>
          </a:xfrm>
        </p:spPr>
        <p:txBody>
          <a:bodyPr>
            <a:normAutofit/>
          </a:bodyPr>
          <a:lstStyle/>
          <a:p>
            <a:pPr algn="l"/>
            <a:r>
              <a:rPr lang="pt-BR" sz="5400" b="1" dirty="0">
                <a:solidFill>
                  <a:schemeClr val="bg1"/>
                </a:solidFill>
                <a:highlight>
                  <a:srgbClr val="F7B545"/>
                </a:highlight>
                <a:latin typeface="Montserrat" panose="00000500000000000000" pitchFamily="50" charset="0"/>
              </a:rPr>
              <a:t>Obrigada!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7F9040-B542-308A-C380-053E7FAE6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110" y="3840524"/>
            <a:ext cx="5965190" cy="1252337"/>
          </a:xfrm>
        </p:spPr>
        <p:txBody>
          <a:bodyPr>
            <a:normAutofit/>
          </a:bodyPr>
          <a:lstStyle/>
          <a:p>
            <a:pPr algn="l"/>
            <a:r>
              <a:rPr lang="pt-BR" sz="2000" b="1" i="1" dirty="0" err="1">
                <a:solidFill>
                  <a:schemeClr val="bg1"/>
                </a:solidFill>
                <a:latin typeface="Montserrat" panose="00000500000000000000" pitchFamily="50" charset="0"/>
              </a:rPr>
              <a:t>Helaine</a:t>
            </a:r>
            <a:r>
              <a:rPr lang="pt-BR" sz="2000" b="1" i="1" dirty="0">
                <a:solidFill>
                  <a:schemeClr val="bg1"/>
                </a:solidFill>
                <a:latin typeface="Montserrat" panose="00000500000000000000" pitchFamily="50" charset="0"/>
              </a:rPr>
              <a:t> Capucho</a:t>
            </a:r>
          </a:p>
          <a:p>
            <a:pPr algn="l"/>
            <a:r>
              <a:rPr lang="pt-BR" sz="2000" b="1" i="1" dirty="0">
                <a:solidFill>
                  <a:schemeClr val="bg1"/>
                </a:solidFill>
                <a:latin typeface="Montserrat" panose="00000500000000000000" pitchFamily="50" charset="0"/>
              </a:rPr>
              <a:t>Diretora de Acesso ao Mercado</a:t>
            </a:r>
          </a:p>
          <a:p>
            <a:pPr algn="l"/>
            <a:r>
              <a:rPr lang="pt-BR" sz="2000" i="1" dirty="0">
                <a:solidFill>
                  <a:schemeClr val="bg1"/>
                </a:solidFill>
                <a:latin typeface="Montserrat" panose="00000500000000000000" pitchFamily="50" charset="0"/>
              </a:rPr>
              <a:t>E-mail: helaine.capucho@interfarma.org.br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7" name="PALETA DE CORES INTERFARMA" hidden="1">
            <a:extLst>
              <a:ext uri="{FF2B5EF4-FFF2-40B4-BE49-F238E27FC236}">
                <a16:creationId xmlns:a16="http://schemas.microsoft.com/office/drawing/2014/main" id="{89826379-C30B-C7FC-D5F9-40DA2042A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3189" y="1762875"/>
            <a:ext cx="2276793" cy="2905530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137F4A55-7123-09F0-179C-AA31BD1CC107}"/>
              </a:ext>
            </a:extLst>
          </p:cNvPr>
          <p:cNvSpPr/>
          <p:nvPr/>
        </p:nvSpPr>
        <p:spPr>
          <a:xfrm>
            <a:off x="0" y="-1654198"/>
            <a:ext cx="13476127" cy="13637091"/>
          </a:xfrm>
          <a:custGeom>
            <a:avLst/>
            <a:gdLst>
              <a:gd name="connsiteX0" fmla="*/ 9883474 w 11794419"/>
              <a:gd name="connsiteY0" fmla="*/ 0 h 11935297"/>
              <a:gd name="connsiteX1" fmla="*/ 7971440 w 11794419"/>
              <a:gd name="connsiteY1" fmla="*/ 1912035 h 11935297"/>
              <a:gd name="connsiteX2" fmla="*/ 9883474 w 11794419"/>
              <a:gd name="connsiteY2" fmla="*/ 3824069 h 11935297"/>
              <a:gd name="connsiteX3" fmla="*/ 11794420 w 11794419"/>
              <a:gd name="connsiteY3" fmla="*/ 1912035 h 11935297"/>
              <a:gd name="connsiteX4" fmla="*/ 9883474 w 11794419"/>
              <a:gd name="connsiteY4" fmla="*/ 0 h 11935297"/>
              <a:gd name="connsiteX5" fmla="*/ 11368433 w 11794419"/>
              <a:gd name="connsiteY5" fmla="*/ 4284101 h 11935297"/>
              <a:gd name="connsiteX6" fmla="*/ 7642962 w 11794419"/>
              <a:gd name="connsiteY6" fmla="*/ 10958517 h 11935297"/>
              <a:gd name="connsiteX7" fmla="*/ 0 w 11794419"/>
              <a:gd name="connsiteY7" fmla="*/ 10782839 h 11935297"/>
              <a:gd name="connsiteX8" fmla="*/ 2517240 w 11794419"/>
              <a:gd name="connsiteY8" fmla="*/ 1669625 h 11935297"/>
              <a:gd name="connsiteX9" fmla="*/ 11368433 w 11794419"/>
              <a:gd name="connsiteY9" fmla="*/ 4284101 h 119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4419" h="11935297">
                <a:moveTo>
                  <a:pt x="9883474" y="0"/>
                </a:moveTo>
                <a:cubicBezTo>
                  <a:pt x="8826952" y="0"/>
                  <a:pt x="7971440" y="856330"/>
                  <a:pt x="7971440" y="1912035"/>
                </a:cubicBezTo>
                <a:cubicBezTo>
                  <a:pt x="7971440" y="2967739"/>
                  <a:pt x="8826952" y="3824069"/>
                  <a:pt x="9883474" y="3824069"/>
                </a:cubicBezTo>
                <a:cubicBezTo>
                  <a:pt x="10939995" y="3824069"/>
                  <a:pt x="11794420" y="2967739"/>
                  <a:pt x="11794420" y="1912035"/>
                </a:cubicBezTo>
                <a:cubicBezTo>
                  <a:pt x="11794420" y="856330"/>
                  <a:pt x="10938906" y="0"/>
                  <a:pt x="9883474" y="0"/>
                </a:cubicBezTo>
                <a:moveTo>
                  <a:pt x="11368433" y="4284101"/>
                </a:moveTo>
                <a:cubicBezTo>
                  <a:pt x="11459949" y="7027407"/>
                  <a:pt x="10025924" y="9596124"/>
                  <a:pt x="7642962" y="10958517"/>
                </a:cubicBezTo>
                <a:cubicBezTo>
                  <a:pt x="5259728" y="12321726"/>
                  <a:pt x="2317865" y="12253363"/>
                  <a:pt x="0" y="10782839"/>
                </a:cubicBezTo>
                <a:cubicBezTo>
                  <a:pt x="5770421" y="12039824"/>
                  <a:pt x="8114979" y="3552789"/>
                  <a:pt x="2517240" y="1669625"/>
                </a:cubicBezTo>
                <a:cubicBezTo>
                  <a:pt x="7290517" y="991970"/>
                  <a:pt x="7722222" y="6068939"/>
                  <a:pt x="11368433" y="4284101"/>
                </a:cubicBezTo>
              </a:path>
            </a:pathLst>
          </a:custGeom>
          <a:noFill/>
          <a:ln w="12700" cap="flat">
            <a:solidFill>
              <a:srgbClr val="F9D56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6D2C4DA-742E-1DE7-FBBB-11B2E2AF8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CB639-0C29-4ACB-5F92-127A9E44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áfico 16" hidden="1">
            <a:extLst>
              <a:ext uri="{FF2B5EF4-FFF2-40B4-BE49-F238E27FC236}">
                <a16:creationId xmlns:a16="http://schemas.microsoft.com/office/drawing/2014/main" id="{27371B34-0906-8715-A96A-AF2F53580643}"/>
              </a:ext>
            </a:extLst>
          </p:cNvPr>
          <p:cNvSpPr/>
          <p:nvPr/>
        </p:nvSpPr>
        <p:spPr>
          <a:xfrm rot="15410859" flipH="1">
            <a:off x="-851958" y="-6594076"/>
            <a:ext cx="16922660" cy="9133210"/>
          </a:xfrm>
          <a:custGeom>
            <a:avLst/>
            <a:gdLst>
              <a:gd name="connsiteX0" fmla="*/ 23641708 w 23642143"/>
              <a:gd name="connsiteY0" fmla="*/ 9310631 h 10779601"/>
              <a:gd name="connsiteX1" fmla="*/ 10608128 w 23642143"/>
              <a:gd name="connsiteY1" fmla="*/ 8694554 h 10779601"/>
              <a:gd name="connsiteX2" fmla="*/ 0 w 23642143"/>
              <a:gd name="connsiteY2" fmla="*/ 0 h 10779601"/>
              <a:gd name="connsiteX3" fmla="*/ 6631844 w 23642143"/>
              <a:gd name="connsiteY3" fmla="*/ 1983909 h 10779601"/>
              <a:gd name="connsiteX4" fmla="*/ 6631410 w 23642143"/>
              <a:gd name="connsiteY4" fmla="*/ 1985212 h 10779601"/>
              <a:gd name="connsiteX5" fmla="*/ 9789730 w 23642143"/>
              <a:gd name="connsiteY5" fmla="*/ 436551 h 10779601"/>
              <a:gd name="connsiteX6" fmla="*/ 15896236 w 23642143"/>
              <a:gd name="connsiteY6" fmla="*/ 3607246 h 10779601"/>
              <a:gd name="connsiteX7" fmla="*/ 23641274 w 23642143"/>
              <a:gd name="connsiteY7" fmla="*/ 9309546 h 10779601"/>
              <a:gd name="connsiteX8" fmla="*/ 23641274 w 23642143"/>
              <a:gd name="connsiteY8" fmla="*/ 9309546 h 10779601"/>
              <a:gd name="connsiteX9" fmla="*/ 23642144 w 23642143"/>
              <a:gd name="connsiteY9" fmla="*/ 9310631 h 10779601"/>
              <a:gd name="connsiteX10" fmla="*/ 23642144 w 23642143"/>
              <a:gd name="connsiteY10" fmla="*/ 9310631 h 1077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42143" h="10779601">
                <a:moveTo>
                  <a:pt x="23641708" y="9310631"/>
                </a:moveTo>
                <a:cubicBezTo>
                  <a:pt x="22055276" y="11305177"/>
                  <a:pt x="16872018" y="11425658"/>
                  <a:pt x="10608128" y="8694554"/>
                </a:cubicBezTo>
                <a:cubicBezTo>
                  <a:pt x="5621763" y="6520481"/>
                  <a:pt x="1795916" y="3247107"/>
                  <a:pt x="0" y="0"/>
                </a:cubicBezTo>
                <a:cubicBezTo>
                  <a:pt x="2394411" y="1983258"/>
                  <a:pt x="4605821" y="2645792"/>
                  <a:pt x="6631844" y="1983909"/>
                </a:cubicBezTo>
                <a:lnTo>
                  <a:pt x="6631410" y="1985212"/>
                </a:lnTo>
                <a:cubicBezTo>
                  <a:pt x="7741566" y="1641354"/>
                  <a:pt x="8658084" y="938878"/>
                  <a:pt x="9789730" y="436551"/>
                </a:cubicBezTo>
                <a:cubicBezTo>
                  <a:pt x="12576842" y="-803853"/>
                  <a:pt x="15022483" y="1454013"/>
                  <a:pt x="15896236" y="3607246"/>
                </a:cubicBezTo>
                <a:cubicBezTo>
                  <a:pt x="16892642" y="6066998"/>
                  <a:pt x="18589350" y="9279806"/>
                  <a:pt x="23641274" y="9309546"/>
                </a:cubicBezTo>
                <a:lnTo>
                  <a:pt x="23641274" y="9309546"/>
                </a:lnTo>
                <a:lnTo>
                  <a:pt x="23642144" y="9310631"/>
                </a:lnTo>
                <a:lnTo>
                  <a:pt x="23642144" y="9310631"/>
                </a:lnTo>
                <a:close/>
              </a:path>
            </a:pathLst>
          </a:custGeom>
          <a:gradFill>
            <a:gsLst>
              <a:gs pos="0">
                <a:srgbClr val="106EA1"/>
              </a:gs>
              <a:gs pos="100000">
                <a:srgbClr val="30AF9E"/>
              </a:gs>
            </a:gsLst>
            <a:lin ang="5400000" scaled="1"/>
          </a:gradFill>
          <a:ln w="217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28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7A10470-9973-BB49-65BD-4FC422FA3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, Diagrama de Venn&#10;&#10;O conteúdo gerado por IA pode estar incorreto." hidden="1">
            <a:extLst>
              <a:ext uri="{FF2B5EF4-FFF2-40B4-BE49-F238E27FC236}">
                <a16:creationId xmlns:a16="http://schemas.microsoft.com/office/drawing/2014/main" id="{A44B9F69-066A-E18B-5289-594EB5BF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3B62A6-C4DC-78B5-E5C7-A53ED502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10" y="1397000"/>
            <a:ext cx="615696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t-BR" sz="5400" b="1" dirty="0">
                <a:solidFill>
                  <a:schemeClr val="bg1"/>
                </a:solidFill>
                <a:latin typeface="Montserrat" panose="00000500000000000000" pitchFamily="50" charset="0"/>
              </a:rPr>
              <a:t>Estudos Interfarma: </a:t>
            </a:r>
            <a:br>
              <a:rPr lang="pt-BR" sz="5400" b="1" dirty="0">
                <a:solidFill>
                  <a:schemeClr val="bg1"/>
                </a:solidFill>
                <a:latin typeface="Montserrat" panose="00000500000000000000" pitchFamily="50" charset="0"/>
              </a:rPr>
            </a:br>
            <a:r>
              <a:rPr lang="pt-BR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do diagnóstico às soluções</a:t>
            </a:r>
            <a:endParaRPr lang="pt-BR" sz="54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294CE4-1CF3-6B83-22D4-89A582D3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7110" y="3998119"/>
            <a:ext cx="3909060" cy="827881"/>
          </a:xfrm>
        </p:spPr>
        <p:txBody>
          <a:bodyPr>
            <a:normAutofit lnSpcReduction="10000"/>
          </a:bodyPr>
          <a:lstStyle/>
          <a:p>
            <a:pPr algn="l"/>
            <a:r>
              <a:rPr lang="pt-BR" sz="2000" i="1" dirty="0">
                <a:solidFill>
                  <a:schemeClr val="bg1"/>
                </a:solidFill>
                <a:latin typeface="Montserrat" panose="00000500000000000000" pitchFamily="50" charset="0"/>
              </a:rPr>
              <a:t>Dados, causas e plano prático para encurtar o caminho do paciente ao acesso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A439953-C051-244A-A016-570B5E988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3189" y="1762875"/>
            <a:ext cx="2276793" cy="2905530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49425D24-C7E7-4E8F-94C0-C7B0810268BD}"/>
              </a:ext>
            </a:extLst>
          </p:cNvPr>
          <p:cNvSpPr/>
          <p:nvPr/>
        </p:nvSpPr>
        <p:spPr>
          <a:xfrm>
            <a:off x="0" y="-1654198"/>
            <a:ext cx="13476127" cy="13637091"/>
          </a:xfrm>
          <a:custGeom>
            <a:avLst/>
            <a:gdLst>
              <a:gd name="connsiteX0" fmla="*/ 9883474 w 11794419"/>
              <a:gd name="connsiteY0" fmla="*/ 0 h 11935297"/>
              <a:gd name="connsiteX1" fmla="*/ 7971440 w 11794419"/>
              <a:gd name="connsiteY1" fmla="*/ 1912035 h 11935297"/>
              <a:gd name="connsiteX2" fmla="*/ 9883474 w 11794419"/>
              <a:gd name="connsiteY2" fmla="*/ 3824069 h 11935297"/>
              <a:gd name="connsiteX3" fmla="*/ 11794420 w 11794419"/>
              <a:gd name="connsiteY3" fmla="*/ 1912035 h 11935297"/>
              <a:gd name="connsiteX4" fmla="*/ 9883474 w 11794419"/>
              <a:gd name="connsiteY4" fmla="*/ 0 h 11935297"/>
              <a:gd name="connsiteX5" fmla="*/ 11368433 w 11794419"/>
              <a:gd name="connsiteY5" fmla="*/ 4284101 h 11935297"/>
              <a:gd name="connsiteX6" fmla="*/ 7642962 w 11794419"/>
              <a:gd name="connsiteY6" fmla="*/ 10958517 h 11935297"/>
              <a:gd name="connsiteX7" fmla="*/ 0 w 11794419"/>
              <a:gd name="connsiteY7" fmla="*/ 10782839 h 11935297"/>
              <a:gd name="connsiteX8" fmla="*/ 2517240 w 11794419"/>
              <a:gd name="connsiteY8" fmla="*/ 1669625 h 11935297"/>
              <a:gd name="connsiteX9" fmla="*/ 11368433 w 11794419"/>
              <a:gd name="connsiteY9" fmla="*/ 4284101 h 119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4419" h="11935297">
                <a:moveTo>
                  <a:pt x="9883474" y="0"/>
                </a:moveTo>
                <a:cubicBezTo>
                  <a:pt x="8826952" y="0"/>
                  <a:pt x="7971440" y="856330"/>
                  <a:pt x="7971440" y="1912035"/>
                </a:cubicBezTo>
                <a:cubicBezTo>
                  <a:pt x="7971440" y="2967739"/>
                  <a:pt x="8826952" y="3824069"/>
                  <a:pt x="9883474" y="3824069"/>
                </a:cubicBezTo>
                <a:cubicBezTo>
                  <a:pt x="10939995" y="3824069"/>
                  <a:pt x="11794420" y="2967739"/>
                  <a:pt x="11794420" y="1912035"/>
                </a:cubicBezTo>
                <a:cubicBezTo>
                  <a:pt x="11794420" y="856330"/>
                  <a:pt x="10938906" y="0"/>
                  <a:pt x="9883474" y="0"/>
                </a:cubicBezTo>
                <a:moveTo>
                  <a:pt x="11368433" y="4284101"/>
                </a:moveTo>
                <a:cubicBezTo>
                  <a:pt x="11459949" y="7027407"/>
                  <a:pt x="10025924" y="9596124"/>
                  <a:pt x="7642962" y="10958517"/>
                </a:cubicBezTo>
                <a:cubicBezTo>
                  <a:pt x="5259728" y="12321726"/>
                  <a:pt x="2317865" y="12253363"/>
                  <a:pt x="0" y="10782839"/>
                </a:cubicBezTo>
                <a:cubicBezTo>
                  <a:pt x="5770421" y="12039824"/>
                  <a:pt x="8114979" y="3552789"/>
                  <a:pt x="2517240" y="1669625"/>
                </a:cubicBezTo>
                <a:cubicBezTo>
                  <a:pt x="7290517" y="991970"/>
                  <a:pt x="7722222" y="6068939"/>
                  <a:pt x="11368433" y="4284101"/>
                </a:cubicBezTo>
              </a:path>
            </a:pathLst>
          </a:custGeom>
          <a:noFill/>
          <a:ln w="12700" cap="flat">
            <a:solidFill>
              <a:srgbClr val="F9D56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9C8C22E-984E-4C21-1D4F-1A5F7CF2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hink-cell data - do not delete" hidden="1">
            <a:extLst>
              <a:ext uri="{FF2B5EF4-FFF2-40B4-BE49-F238E27FC236}">
                <a16:creationId xmlns:a16="http://schemas.microsoft.com/office/drawing/2014/main" id="{F657B188-BC1D-6010-3AA5-C6529D0F560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57B188-BC1D-6010-3AA5-C6529D0F5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D56E38D-FF5A-E373-FC2C-6AAEDD78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4" y="327125"/>
            <a:ext cx="11338560" cy="768263"/>
          </a:xfrm>
        </p:spPr>
        <p:txBody>
          <a:bodyPr vert="horz"/>
          <a:lstStyle/>
          <a:p>
            <a:r>
              <a:rPr lang="en-US" dirty="0">
                <a:solidFill>
                  <a:srgbClr val="287EA8"/>
                </a:solidFill>
                <a:latin typeface="Montserrat" panose="00000500000000000000" pitchFamily="50" charset="0"/>
              </a:rPr>
              <a:t>O ciclo do acesso</a:t>
            </a:r>
            <a:br>
              <a:rPr lang="en-US" dirty="0">
                <a:solidFill>
                  <a:srgbClr val="287EA8"/>
                </a:solidFill>
                <a:latin typeface="Montserrat" panose="00000500000000000000" pitchFamily="50" charset="0"/>
              </a:rPr>
            </a:br>
            <a:r>
              <a:rPr lang="en-US" b="0" dirty="0">
                <a:solidFill>
                  <a:srgbClr val="287EA8"/>
                </a:solidFill>
                <a:latin typeface="Montserrat" panose="00000500000000000000" pitchFamily="50" charset="0"/>
              </a:rPr>
              <a:t>Onde o ciclo se alonga e como reduzir prazos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99B2-BE2B-8AC2-53B9-9C2D4F208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Interfarma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- Estudo de Tempos de Acesso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B3A42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BDB558B-862D-5426-1919-DBCB344FBD8B}"/>
              </a:ext>
            </a:extLst>
          </p:cNvPr>
          <p:cNvSpPr/>
          <p:nvPr/>
        </p:nvSpPr>
        <p:spPr>
          <a:xfrm>
            <a:off x="417404" y="2251881"/>
            <a:ext cx="1997533" cy="3730946"/>
          </a:xfrm>
          <a:prstGeom prst="roundRect">
            <a:avLst>
              <a:gd name="adj" fmla="val 145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BBA09DF-A4B5-A188-63DE-E3F7062AE021}"/>
              </a:ext>
            </a:extLst>
          </p:cNvPr>
          <p:cNvSpPr/>
          <p:nvPr/>
        </p:nvSpPr>
        <p:spPr>
          <a:xfrm>
            <a:off x="2758023" y="2251881"/>
            <a:ext cx="1973748" cy="3730946"/>
          </a:xfrm>
          <a:prstGeom prst="roundRect">
            <a:avLst>
              <a:gd name="adj" fmla="val 145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EE411CE-10B7-6BAA-184D-72D14224AD75}"/>
              </a:ext>
            </a:extLst>
          </p:cNvPr>
          <p:cNvSpPr/>
          <p:nvPr/>
        </p:nvSpPr>
        <p:spPr>
          <a:xfrm>
            <a:off x="5088911" y="2251881"/>
            <a:ext cx="1987795" cy="3730946"/>
          </a:xfrm>
          <a:prstGeom prst="roundRect">
            <a:avLst>
              <a:gd name="adj" fmla="val 145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11985DF-C690-7666-EF18-5F44DAB85E16}"/>
              </a:ext>
            </a:extLst>
          </p:cNvPr>
          <p:cNvSpPr/>
          <p:nvPr/>
        </p:nvSpPr>
        <p:spPr>
          <a:xfrm>
            <a:off x="7422498" y="2625003"/>
            <a:ext cx="2011479" cy="3357823"/>
          </a:xfrm>
          <a:prstGeom prst="roundRect">
            <a:avLst>
              <a:gd name="adj" fmla="val 145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D65A4E2-7081-F68B-F2FF-DE1A2D54DBA6}"/>
              </a:ext>
            </a:extLst>
          </p:cNvPr>
          <p:cNvSpPr/>
          <p:nvPr/>
        </p:nvSpPr>
        <p:spPr>
          <a:xfrm>
            <a:off x="9778243" y="2251881"/>
            <a:ext cx="1996352" cy="3730946"/>
          </a:xfrm>
          <a:prstGeom prst="roundRect">
            <a:avLst>
              <a:gd name="adj" fmla="val 145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A39EC0-D941-B9D6-E351-952F93B3117F}"/>
              </a:ext>
            </a:extLst>
          </p:cNvPr>
          <p:cNvSpPr/>
          <p:nvPr/>
        </p:nvSpPr>
        <p:spPr>
          <a:xfrm>
            <a:off x="410508" y="1653864"/>
            <a:ext cx="1996352" cy="1996352"/>
          </a:xfrm>
          <a:prstGeom prst="ellipse">
            <a:avLst/>
          </a:prstGeom>
          <a:solidFill>
            <a:srgbClr val="287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DDEC11-8B50-2BFA-8326-4793774E7100}"/>
              </a:ext>
            </a:extLst>
          </p:cNvPr>
          <p:cNvSpPr/>
          <p:nvPr/>
        </p:nvSpPr>
        <p:spPr>
          <a:xfrm>
            <a:off x="2754874" y="1653864"/>
            <a:ext cx="1996352" cy="1996352"/>
          </a:xfrm>
          <a:prstGeom prst="ellipse">
            <a:avLst/>
          </a:prstGeom>
          <a:solidFill>
            <a:srgbClr val="30A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9C20AF-7469-CAD0-2580-5DADD1A23AC0}"/>
              </a:ext>
            </a:extLst>
          </p:cNvPr>
          <p:cNvSpPr/>
          <p:nvPr/>
        </p:nvSpPr>
        <p:spPr>
          <a:xfrm>
            <a:off x="7451104" y="1653864"/>
            <a:ext cx="1996352" cy="1996352"/>
          </a:xfrm>
          <a:prstGeom prst="ellipse">
            <a:avLst/>
          </a:prstGeom>
          <a:solidFill>
            <a:srgbClr val="F7B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2BA37F-251C-9B5C-1B68-F518526B4D4A}"/>
              </a:ext>
            </a:extLst>
          </p:cNvPr>
          <p:cNvSpPr/>
          <p:nvPr/>
        </p:nvSpPr>
        <p:spPr>
          <a:xfrm>
            <a:off x="5089512" y="1653864"/>
            <a:ext cx="1996352" cy="1996352"/>
          </a:xfrm>
          <a:prstGeom prst="ellipse">
            <a:avLst/>
          </a:prstGeom>
          <a:solidFill>
            <a:srgbClr val="00B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8801C28-7C60-D4EF-7CFF-D18179E5614A}"/>
              </a:ext>
            </a:extLst>
          </p:cNvPr>
          <p:cNvSpPr/>
          <p:nvPr/>
        </p:nvSpPr>
        <p:spPr>
          <a:xfrm>
            <a:off x="9778244" y="1653864"/>
            <a:ext cx="1996352" cy="1996352"/>
          </a:xfrm>
          <a:prstGeom prst="ellipse">
            <a:avLst/>
          </a:prstGeom>
          <a:solidFill>
            <a:srgbClr val="FD8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DCAD8A-5A83-7AD8-1560-6E6F98E6961A}"/>
              </a:ext>
            </a:extLst>
          </p:cNvPr>
          <p:cNvSpPr/>
          <p:nvPr/>
        </p:nvSpPr>
        <p:spPr>
          <a:xfrm>
            <a:off x="387301" y="2047257"/>
            <a:ext cx="2004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ANVISA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F391E-6040-6B59-BE44-D57ED7D0E630}"/>
              </a:ext>
            </a:extLst>
          </p:cNvPr>
          <p:cNvSpPr/>
          <p:nvPr/>
        </p:nvSpPr>
        <p:spPr>
          <a:xfrm>
            <a:off x="384694" y="2625004"/>
            <a:ext cx="2041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Produtos registrados no Brasil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C77516-2258-4295-96E7-3909E78A176C}"/>
              </a:ext>
            </a:extLst>
          </p:cNvPr>
          <p:cNvSpPr/>
          <p:nvPr/>
        </p:nvSpPr>
        <p:spPr>
          <a:xfrm>
            <a:off x="2753224" y="2047257"/>
            <a:ext cx="1992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CMED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25AD9D-C4B0-988D-4B4A-1B425F4B56B5}"/>
              </a:ext>
            </a:extLst>
          </p:cNvPr>
          <p:cNvSpPr/>
          <p:nvPr/>
        </p:nvSpPr>
        <p:spPr>
          <a:xfrm>
            <a:off x="2749474" y="2625004"/>
            <a:ext cx="199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Produtos com preço estabelecido no Brasil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FC5405-D710-3564-9346-75C469781F5B}"/>
              </a:ext>
            </a:extLst>
          </p:cNvPr>
          <p:cNvSpPr/>
          <p:nvPr/>
        </p:nvSpPr>
        <p:spPr>
          <a:xfrm>
            <a:off x="9765262" y="2631046"/>
            <a:ext cx="2003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Efetiva utilização dos produtos incluídos no Sistema Público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0D21D2-B201-6BCF-035B-B5D78052271A}"/>
              </a:ext>
            </a:extLst>
          </p:cNvPr>
          <p:cNvSpPr/>
          <p:nvPr/>
        </p:nvSpPr>
        <p:spPr>
          <a:xfrm>
            <a:off x="9762534" y="2053299"/>
            <a:ext cx="2006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Acesso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BCF98-3CC5-3797-F927-7B61A2B69956}"/>
              </a:ext>
            </a:extLst>
          </p:cNvPr>
          <p:cNvSpPr/>
          <p:nvPr/>
        </p:nvSpPr>
        <p:spPr>
          <a:xfrm>
            <a:off x="7451103" y="2631046"/>
            <a:ext cx="1996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Atualização de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PCDTs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relacionadas aos produtos incluídos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729DCA-F334-84C6-7B57-09D54F193769}"/>
              </a:ext>
            </a:extLst>
          </p:cNvPr>
          <p:cNvSpPr/>
          <p:nvPr/>
        </p:nvSpPr>
        <p:spPr>
          <a:xfrm>
            <a:off x="7451102" y="2053299"/>
            <a:ext cx="2009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PCDT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FF86-14EE-3843-0842-F679B77634DA}"/>
              </a:ext>
            </a:extLst>
          </p:cNvPr>
          <p:cNvSpPr/>
          <p:nvPr/>
        </p:nvSpPr>
        <p:spPr>
          <a:xfrm>
            <a:off x="5084111" y="2628025"/>
            <a:ext cx="2009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Decisão de utilização no Sistema Público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C8432A-8E7F-F780-F7BD-D5D32E7325AB}"/>
              </a:ext>
            </a:extLst>
          </p:cNvPr>
          <p:cNvSpPr/>
          <p:nvPr/>
        </p:nvSpPr>
        <p:spPr>
          <a:xfrm>
            <a:off x="5085760" y="2050278"/>
            <a:ext cx="2000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CONITEC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87C910-6D7C-5D6E-5C78-21B3322BC082}"/>
              </a:ext>
            </a:extLst>
          </p:cNvPr>
          <p:cNvSpPr>
            <a:spLocks/>
          </p:cNvSpPr>
          <p:nvPr/>
        </p:nvSpPr>
        <p:spPr>
          <a:xfrm>
            <a:off x="558800" y="4173496"/>
            <a:ext cx="1701800" cy="17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base inicial do estudo se dá com dados publicados referentes a produtos com registro no Brasil (base disponibilizada em Dezembro/2024)</a:t>
            </a:r>
          </a:p>
        </p:txBody>
      </p:sp>
      <p:sp>
        <p:nvSpPr>
          <p:cNvPr id="27" name="Graphic 40">
            <a:extLst>
              <a:ext uri="{FF2B5EF4-FFF2-40B4-BE49-F238E27FC236}">
                <a16:creationId xmlns:a16="http://schemas.microsoft.com/office/drawing/2014/main" id="{5EA3253C-9F18-BE91-B733-28653686120E}"/>
              </a:ext>
            </a:extLst>
          </p:cNvPr>
          <p:cNvSpPr/>
          <p:nvPr/>
        </p:nvSpPr>
        <p:spPr>
          <a:xfrm>
            <a:off x="245660" y="1467762"/>
            <a:ext cx="11708205" cy="2332611"/>
          </a:xfrm>
          <a:custGeom>
            <a:avLst/>
            <a:gdLst>
              <a:gd name="connsiteX0" fmla="*/ 11711967 w 11708204"/>
              <a:gd name="connsiteY0" fmla="*/ 1173830 h 2332611"/>
              <a:gd name="connsiteX1" fmla="*/ 10541899 w 11708204"/>
              <a:gd name="connsiteY1" fmla="*/ 3762 h 2332611"/>
              <a:gd name="connsiteX2" fmla="*/ 9368069 w 11708204"/>
              <a:gd name="connsiteY2" fmla="*/ 1164048 h 2332611"/>
              <a:gd name="connsiteX3" fmla="*/ 9368069 w 11708204"/>
              <a:gd name="connsiteY3" fmla="*/ 1164048 h 2332611"/>
              <a:gd name="connsiteX4" fmla="*/ 8198001 w 11708204"/>
              <a:gd name="connsiteY4" fmla="*/ 2334117 h 2332611"/>
              <a:gd name="connsiteX5" fmla="*/ 7027933 w 11708204"/>
              <a:gd name="connsiteY5" fmla="*/ 1170068 h 2332611"/>
              <a:gd name="connsiteX6" fmla="*/ 7027933 w 11708204"/>
              <a:gd name="connsiteY6" fmla="*/ 1170068 h 2332611"/>
              <a:gd name="connsiteX7" fmla="*/ 5857865 w 11708204"/>
              <a:gd name="connsiteY7" fmla="*/ 0 h 2332611"/>
              <a:gd name="connsiteX8" fmla="*/ 4680272 w 11708204"/>
              <a:gd name="connsiteY8" fmla="*/ 1164048 h 2332611"/>
              <a:gd name="connsiteX9" fmla="*/ 4680272 w 11708204"/>
              <a:gd name="connsiteY9" fmla="*/ 1164048 h 2332611"/>
              <a:gd name="connsiteX10" fmla="*/ 3510204 w 11708204"/>
              <a:gd name="connsiteY10" fmla="*/ 2334117 h 2332611"/>
              <a:gd name="connsiteX11" fmla="*/ 2340136 w 11708204"/>
              <a:gd name="connsiteY11" fmla="*/ 1170068 h 2332611"/>
              <a:gd name="connsiteX12" fmla="*/ 2340136 w 11708204"/>
              <a:gd name="connsiteY12" fmla="*/ 1170068 h 2332611"/>
              <a:gd name="connsiteX13" fmla="*/ 1170068 w 11708204"/>
              <a:gd name="connsiteY13" fmla="*/ 0 h 2332611"/>
              <a:gd name="connsiteX14" fmla="*/ 0 w 11708204"/>
              <a:gd name="connsiteY14" fmla="*/ 1170068 h 233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08204" h="2332611">
                <a:moveTo>
                  <a:pt x="11711967" y="1173830"/>
                </a:moveTo>
                <a:cubicBezTo>
                  <a:pt x="11711967" y="527471"/>
                  <a:pt x="11188258" y="3762"/>
                  <a:pt x="10541899" y="3762"/>
                </a:cubicBezTo>
                <a:cubicBezTo>
                  <a:pt x="9895540" y="3762"/>
                  <a:pt x="9368069" y="517689"/>
                  <a:pt x="9368069" y="1164048"/>
                </a:cubicBezTo>
                <a:lnTo>
                  <a:pt x="9368069" y="1164048"/>
                </a:lnTo>
                <a:cubicBezTo>
                  <a:pt x="9368069" y="1810408"/>
                  <a:pt x="8844360" y="2334117"/>
                  <a:pt x="8198001" y="2334117"/>
                </a:cubicBezTo>
                <a:cubicBezTo>
                  <a:pt x="7551642" y="2334117"/>
                  <a:pt x="7027933" y="1816427"/>
                  <a:pt x="7027933" y="1170068"/>
                </a:cubicBezTo>
                <a:lnTo>
                  <a:pt x="7027933" y="1170068"/>
                </a:lnTo>
                <a:cubicBezTo>
                  <a:pt x="7027933" y="523709"/>
                  <a:pt x="6504224" y="0"/>
                  <a:pt x="5857865" y="0"/>
                </a:cubicBezTo>
                <a:cubicBezTo>
                  <a:pt x="5211506" y="0"/>
                  <a:pt x="4680272" y="517689"/>
                  <a:pt x="4680272" y="1164048"/>
                </a:cubicBezTo>
                <a:lnTo>
                  <a:pt x="4680272" y="1164048"/>
                </a:lnTo>
                <a:cubicBezTo>
                  <a:pt x="4680272" y="1810408"/>
                  <a:pt x="4156564" y="2334117"/>
                  <a:pt x="3510204" y="2334117"/>
                </a:cubicBezTo>
                <a:cubicBezTo>
                  <a:pt x="2863845" y="2334117"/>
                  <a:pt x="2340136" y="1816427"/>
                  <a:pt x="2340136" y="1170068"/>
                </a:cubicBezTo>
                <a:lnTo>
                  <a:pt x="2340136" y="1170068"/>
                </a:lnTo>
                <a:cubicBezTo>
                  <a:pt x="2340136" y="523709"/>
                  <a:pt x="1816427" y="0"/>
                  <a:pt x="1170068" y="0"/>
                </a:cubicBezTo>
                <a:cubicBezTo>
                  <a:pt x="523709" y="0"/>
                  <a:pt x="0" y="523709"/>
                  <a:pt x="0" y="1170068"/>
                </a:cubicBezTo>
              </a:path>
            </a:pathLst>
          </a:custGeom>
          <a:noFill/>
          <a:ln w="3238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2B3A4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Graphic 40">
            <a:extLst>
              <a:ext uri="{FF2B5EF4-FFF2-40B4-BE49-F238E27FC236}">
                <a16:creationId xmlns:a16="http://schemas.microsoft.com/office/drawing/2014/main" id="{9C979B4B-0CE2-5F13-9331-269CAEB5043D}"/>
              </a:ext>
            </a:extLst>
          </p:cNvPr>
          <p:cNvSpPr/>
          <p:nvPr/>
        </p:nvSpPr>
        <p:spPr>
          <a:xfrm>
            <a:off x="238135" y="1467762"/>
            <a:ext cx="11708205" cy="2332611"/>
          </a:xfrm>
          <a:custGeom>
            <a:avLst/>
            <a:gdLst>
              <a:gd name="connsiteX0" fmla="*/ 11711967 w 11708204"/>
              <a:gd name="connsiteY0" fmla="*/ 1173830 h 2332611"/>
              <a:gd name="connsiteX1" fmla="*/ 10541899 w 11708204"/>
              <a:gd name="connsiteY1" fmla="*/ 3762 h 2332611"/>
              <a:gd name="connsiteX2" fmla="*/ 9368069 w 11708204"/>
              <a:gd name="connsiteY2" fmla="*/ 1164048 h 2332611"/>
              <a:gd name="connsiteX3" fmla="*/ 9368069 w 11708204"/>
              <a:gd name="connsiteY3" fmla="*/ 1164048 h 2332611"/>
              <a:gd name="connsiteX4" fmla="*/ 8198001 w 11708204"/>
              <a:gd name="connsiteY4" fmla="*/ 2334117 h 2332611"/>
              <a:gd name="connsiteX5" fmla="*/ 7027933 w 11708204"/>
              <a:gd name="connsiteY5" fmla="*/ 1170068 h 2332611"/>
              <a:gd name="connsiteX6" fmla="*/ 7027933 w 11708204"/>
              <a:gd name="connsiteY6" fmla="*/ 1170068 h 2332611"/>
              <a:gd name="connsiteX7" fmla="*/ 5857865 w 11708204"/>
              <a:gd name="connsiteY7" fmla="*/ 0 h 2332611"/>
              <a:gd name="connsiteX8" fmla="*/ 4680272 w 11708204"/>
              <a:gd name="connsiteY8" fmla="*/ 1164048 h 2332611"/>
              <a:gd name="connsiteX9" fmla="*/ 4680272 w 11708204"/>
              <a:gd name="connsiteY9" fmla="*/ 1164048 h 2332611"/>
              <a:gd name="connsiteX10" fmla="*/ 3510204 w 11708204"/>
              <a:gd name="connsiteY10" fmla="*/ 2334117 h 2332611"/>
              <a:gd name="connsiteX11" fmla="*/ 2340136 w 11708204"/>
              <a:gd name="connsiteY11" fmla="*/ 1170068 h 2332611"/>
              <a:gd name="connsiteX12" fmla="*/ 2340136 w 11708204"/>
              <a:gd name="connsiteY12" fmla="*/ 1170068 h 2332611"/>
              <a:gd name="connsiteX13" fmla="*/ 1170068 w 11708204"/>
              <a:gd name="connsiteY13" fmla="*/ 0 h 2332611"/>
              <a:gd name="connsiteX14" fmla="*/ 0 w 11708204"/>
              <a:gd name="connsiteY14" fmla="*/ 1170068 h 233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08204" h="2332611">
                <a:moveTo>
                  <a:pt x="11711967" y="1173830"/>
                </a:moveTo>
                <a:cubicBezTo>
                  <a:pt x="11711967" y="527471"/>
                  <a:pt x="11188258" y="3762"/>
                  <a:pt x="10541899" y="3762"/>
                </a:cubicBezTo>
                <a:cubicBezTo>
                  <a:pt x="9895540" y="3762"/>
                  <a:pt x="9368069" y="517689"/>
                  <a:pt x="9368069" y="1164048"/>
                </a:cubicBezTo>
                <a:lnTo>
                  <a:pt x="9368069" y="1164048"/>
                </a:lnTo>
                <a:cubicBezTo>
                  <a:pt x="9368069" y="1810408"/>
                  <a:pt x="8844360" y="2334117"/>
                  <a:pt x="8198001" y="2334117"/>
                </a:cubicBezTo>
                <a:cubicBezTo>
                  <a:pt x="7551642" y="2334117"/>
                  <a:pt x="7027933" y="1816427"/>
                  <a:pt x="7027933" y="1170068"/>
                </a:cubicBezTo>
                <a:lnTo>
                  <a:pt x="7027933" y="1170068"/>
                </a:lnTo>
                <a:cubicBezTo>
                  <a:pt x="7027933" y="523709"/>
                  <a:pt x="6504224" y="0"/>
                  <a:pt x="5857865" y="0"/>
                </a:cubicBezTo>
                <a:cubicBezTo>
                  <a:pt x="5211506" y="0"/>
                  <a:pt x="4680272" y="517689"/>
                  <a:pt x="4680272" y="1164048"/>
                </a:cubicBezTo>
                <a:lnTo>
                  <a:pt x="4680272" y="1164048"/>
                </a:lnTo>
                <a:cubicBezTo>
                  <a:pt x="4680272" y="1810408"/>
                  <a:pt x="4156564" y="2334117"/>
                  <a:pt x="3510204" y="2334117"/>
                </a:cubicBezTo>
                <a:cubicBezTo>
                  <a:pt x="2863845" y="2334117"/>
                  <a:pt x="2340136" y="1816427"/>
                  <a:pt x="2340136" y="1170068"/>
                </a:cubicBezTo>
                <a:lnTo>
                  <a:pt x="2340136" y="1170068"/>
                </a:lnTo>
                <a:cubicBezTo>
                  <a:pt x="2340136" y="523709"/>
                  <a:pt x="1816427" y="0"/>
                  <a:pt x="1170068" y="0"/>
                </a:cubicBezTo>
                <a:cubicBezTo>
                  <a:pt x="523709" y="0"/>
                  <a:pt x="0" y="523709"/>
                  <a:pt x="0" y="1170068"/>
                </a:cubicBezTo>
              </a:path>
            </a:pathLst>
          </a:custGeom>
          <a:noFill/>
          <a:ln w="19050" cap="rnd">
            <a:solidFill>
              <a:srgbClr val="BFBFB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2B3A4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339FCA-0DE8-29BE-A52B-33F3D853963F}"/>
              </a:ext>
            </a:extLst>
          </p:cNvPr>
          <p:cNvSpPr>
            <a:spLocks/>
          </p:cNvSpPr>
          <p:nvPr/>
        </p:nvSpPr>
        <p:spPr>
          <a:xfrm>
            <a:off x="2887243" y="4173496"/>
            <a:ext cx="1701800" cy="17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primeiro levantamento se dá através da comparação entre produtos registrados e o momento em que são publicados os seus preços na CMED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22106B-0232-F6C9-ECBF-B2EAF9B44324}"/>
              </a:ext>
            </a:extLst>
          </p:cNvPr>
          <p:cNvSpPr>
            <a:spLocks/>
          </p:cNvSpPr>
          <p:nvPr/>
        </p:nvSpPr>
        <p:spPr>
          <a:xfrm>
            <a:off x="5220830" y="4173496"/>
            <a:ext cx="1701800" cy="17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 os produtos com submissão para decisão da CONITEC, será avaliado o tempo entre a submissão e a sua decisão final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EB9554-4066-7C5B-58CE-D3325243F704}"/>
              </a:ext>
            </a:extLst>
          </p:cNvPr>
          <p:cNvSpPr>
            <a:spLocks/>
          </p:cNvSpPr>
          <p:nvPr/>
        </p:nvSpPr>
        <p:spPr>
          <a:xfrm>
            <a:off x="7576574" y="4173496"/>
            <a:ext cx="1701800" cy="17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 produtos que tiveram decisão favorável de inclusão na CONITEC, será avaliado o tempo para a publicação/atualização do PCDT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B9F3E4-62DA-2478-0387-48894213DE8D}"/>
              </a:ext>
            </a:extLst>
          </p:cNvPr>
          <p:cNvSpPr>
            <a:spLocks/>
          </p:cNvSpPr>
          <p:nvPr/>
        </p:nvSpPr>
        <p:spPr>
          <a:xfrm>
            <a:off x="9914965" y="4173496"/>
            <a:ext cx="1701800" cy="17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Uma vez que os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PCDTs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foram atualizados com a inclusão dos produtos, será mensurado o real acesso (utilização) desses produtos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0A2419-554D-8B1E-05CC-5FEA857F8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073" y="6290208"/>
            <a:ext cx="966792" cy="4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AD3860-23FB-4315-BAFC-423EBB77FEC6}"/>
              </a:ext>
            </a:extLst>
          </p:cNvPr>
          <p:cNvSpPr/>
          <p:nvPr/>
        </p:nvSpPr>
        <p:spPr>
          <a:xfrm>
            <a:off x="6701378" y="0"/>
            <a:ext cx="5490622" cy="6858000"/>
          </a:xfrm>
          <a:prstGeom prst="rect">
            <a:avLst/>
          </a:prstGeom>
          <a:gradFill flip="none" rotWithShape="1">
            <a:gsLst>
              <a:gs pos="60688">
                <a:srgbClr val="FFFFFF"/>
              </a:gs>
              <a:gs pos="44000">
                <a:schemeClr val="bg1">
                  <a:alpha val="1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3" name="think-cell data - do not delete" hidden="1">
            <a:extLst>
              <a:ext uri="{FF2B5EF4-FFF2-40B4-BE49-F238E27FC236}">
                <a16:creationId xmlns:a16="http://schemas.microsoft.com/office/drawing/2014/main" id="{F657B188-BC1D-6010-3AA5-C6529D0F560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57B188-BC1D-6010-3AA5-C6529D0F5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99B2-BE2B-8AC2-53B9-9C2D4F20837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26585" y="6492731"/>
            <a:ext cx="9285288" cy="3381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Interfarma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- Estudo de Tempos de Acesso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B7A092EB-2EF6-896C-F403-A57E0B681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616" y="-20850"/>
            <a:ext cx="1532295" cy="69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DCAD8A-5A83-7AD8-1560-6E6F98E6961A}"/>
              </a:ext>
            </a:extLst>
          </p:cNvPr>
          <p:cNvSpPr/>
          <p:nvPr/>
        </p:nvSpPr>
        <p:spPr>
          <a:xfrm>
            <a:off x="2875547" y="575006"/>
            <a:ext cx="200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ANVISA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C77516-2258-4295-96E7-3909E78A176C}"/>
              </a:ext>
            </a:extLst>
          </p:cNvPr>
          <p:cNvSpPr/>
          <p:nvPr/>
        </p:nvSpPr>
        <p:spPr>
          <a:xfrm>
            <a:off x="2887377" y="1921822"/>
            <a:ext cx="1992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CMED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AA962E1-1E62-EB88-BBD2-45A7071BDB8F}"/>
              </a:ext>
            </a:extLst>
          </p:cNvPr>
          <p:cNvSpPr txBox="1"/>
          <p:nvPr/>
        </p:nvSpPr>
        <p:spPr>
          <a:xfrm>
            <a:off x="208301" y="5283830"/>
            <a:ext cx="249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Decisão técnica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só se transforma em acesso quando 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serviço chega ao paciente.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E6DB78B2-AE1F-9598-56D9-FF38CC9B4E42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1651790" y="6632050"/>
            <a:ext cx="883363" cy="159704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3C15194-AF6E-67A2-C3DD-D32C8E60BF61}"/>
              </a:ext>
            </a:extLst>
          </p:cNvPr>
          <p:cNvCxnSpPr/>
          <p:nvPr/>
        </p:nvCxnSpPr>
        <p:spPr>
          <a:xfrm>
            <a:off x="2626585" y="6620644"/>
            <a:ext cx="0" cy="17111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Imagem 19" descr="Linha do tempo&#10;&#10;O conteúdo gerado por IA pode estar incorreto.">
            <a:extLst>
              <a:ext uri="{FF2B5EF4-FFF2-40B4-BE49-F238E27FC236}">
                <a16:creationId xmlns:a16="http://schemas.microsoft.com/office/drawing/2014/main" id="{8B0394B6-3265-CCFC-171A-73A43FB8C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87" y="-85604"/>
            <a:ext cx="12238687" cy="6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48938-F55C-209F-CC69-AB7D59F86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4DC983A-C484-DC23-3EB2-3D55A4F02444}"/>
              </a:ext>
            </a:extLst>
          </p:cNvPr>
          <p:cNvSpPr/>
          <p:nvPr/>
        </p:nvSpPr>
        <p:spPr>
          <a:xfrm>
            <a:off x="6701378" y="0"/>
            <a:ext cx="5490622" cy="6858000"/>
          </a:xfrm>
          <a:prstGeom prst="rect">
            <a:avLst/>
          </a:prstGeom>
          <a:gradFill flip="none" rotWithShape="1">
            <a:gsLst>
              <a:gs pos="60688">
                <a:srgbClr val="FFFFFF"/>
              </a:gs>
              <a:gs pos="44000">
                <a:schemeClr val="bg1">
                  <a:alpha val="1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3" name="think-cell data - do not delete" hidden="1">
            <a:extLst>
              <a:ext uri="{FF2B5EF4-FFF2-40B4-BE49-F238E27FC236}">
                <a16:creationId xmlns:a16="http://schemas.microsoft.com/office/drawing/2014/main" id="{2F13EDC0-4ADE-5A88-F97E-080493EDEF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F13EDC0-4ADE-5A88-F97E-080493EDE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1DB3F-1DCB-4E36-C2E1-85E16102176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26585" y="6492731"/>
            <a:ext cx="9285288" cy="3381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Interfarma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- Estudo de Tempos de Acesso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CD579EF7-0E58-40C9-BCCA-F98F90B97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616" y="-20850"/>
            <a:ext cx="1532295" cy="69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9D473F-03D6-8FE9-CEB7-7AD6775EE1CA}"/>
              </a:ext>
            </a:extLst>
          </p:cNvPr>
          <p:cNvSpPr/>
          <p:nvPr/>
        </p:nvSpPr>
        <p:spPr>
          <a:xfrm>
            <a:off x="2875547" y="575006"/>
            <a:ext cx="200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ANVISA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934D33-F986-5CE0-E97A-68B404473A70}"/>
              </a:ext>
            </a:extLst>
          </p:cNvPr>
          <p:cNvSpPr/>
          <p:nvPr/>
        </p:nvSpPr>
        <p:spPr>
          <a:xfrm>
            <a:off x="2887377" y="1921822"/>
            <a:ext cx="1992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CMED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6058DDD-8C46-0629-042C-F6E43C787CD6}"/>
              </a:ext>
            </a:extLst>
          </p:cNvPr>
          <p:cNvSpPr txBox="1"/>
          <p:nvPr/>
        </p:nvSpPr>
        <p:spPr>
          <a:xfrm>
            <a:off x="208301" y="5283830"/>
            <a:ext cx="249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Decisão técnica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só se transforma em acesso quando 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serviço chega ao paciente.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42E164C-F792-6682-2EDD-9B4544177FED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1651790" y="6632050"/>
            <a:ext cx="883363" cy="159704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34E102F-8392-3708-F01A-938853C6A8BA}"/>
              </a:ext>
            </a:extLst>
          </p:cNvPr>
          <p:cNvCxnSpPr/>
          <p:nvPr/>
        </p:nvCxnSpPr>
        <p:spPr>
          <a:xfrm>
            <a:off x="2626585" y="6620644"/>
            <a:ext cx="0" cy="17111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m 3" descr="Gráfico, Histograma&#10;&#10;O conteúdo gerado por IA pode estar incorreto.">
            <a:extLst>
              <a:ext uri="{FF2B5EF4-FFF2-40B4-BE49-F238E27FC236}">
                <a16:creationId xmlns:a16="http://schemas.microsoft.com/office/drawing/2014/main" id="{47FAE501-C883-6A57-F891-9282CBDB3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" y="-27132"/>
            <a:ext cx="12175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0E030-589E-2BA8-BB8D-3B8D955D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EA41296-E95C-F5B4-28A6-6EA0AC2D8152}"/>
              </a:ext>
            </a:extLst>
          </p:cNvPr>
          <p:cNvSpPr/>
          <p:nvPr/>
        </p:nvSpPr>
        <p:spPr>
          <a:xfrm>
            <a:off x="6701378" y="0"/>
            <a:ext cx="5490622" cy="6858000"/>
          </a:xfrm>
          <a:prstGeom prst="rect">
            <a:avLst/>
          </a:prstGeom>
          <a:gradFill flip="none" rotWithShape="1">
            <a:gsLst>
              <a:gs pos="60688">
                <a:srgbClr val="FFFFFF"/>
              </a:gs>
              <a:gs pos="44000">
                <a:schemeClr val="bg1">
                  <a:alpha val="1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3" name="think-cell data - do not delete" hidden="1">
            <a:extLst>
              <a:ext uri="{FF2B5EF4-FFF2-40B4-BE49-F238E27FC236}">
                <a16:creationId xmlns:a16="http://schemas.microsoft.com/office/drawing/2014/main" id="{2E39D61D-B476-9298-68E5-9849E975A71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39D61D-B476-9298-68E5-9849E975A7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E3C25-AACF-D8C0-5D8A-260C8754E2D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26585" y="6492731"/>
            <a:ext cx="9285288" cy="3381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Interfarma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- Estudo de Tempos de Acesso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E0BEEC4F-FA0B-0E3D-8C8E-26E45DA6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616" y="-20850"/>
            <a:ext cx="1532295" cy="69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CD4B17-8CE8-AB81-A0D9-0AA0FCA2C2B8}"/>
              </a:ext>
            </a:extLst>
          </p:cNvPr>
          <p:cNvSpPr/>
          <p:nvPr/>
        </p:nvSpPr>
        <p:spPr>
          <a:xfrm>
            <a:off x="2875547" y="575006"/>
            <a:ext cx="200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ANVISA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BF65D5-C926-BD8A-00A6-81B7B28E27CC}"/>
              </a:ext>
            </a:extLst>
          </p:cNvPr>
          <p:cNvSpPr/>
          <p:nvPr/>
        </p:nvSpPr>
        <p:spPr>
          <a:xfrm>
            <a:off x="2887377" y="1921822"/>
            <a:ext cx="1992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CMED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583A6E-ADDB-039B-5428-3DCA34B24290}"/>
              </a:ext>
            </a:extLst>
          </p:cNvPr>
          <p:cNvSpPr txBox="1"/>
          <p:nvPr/>
        </p:nvSpPr>
        <p:spPr>
          <a:xfrm>
            <a:off x="208301" y="5283830"/>
            <a:ext cx="249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Decisão técnica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só se transforma em acesso quando 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serviço chega ao paciente.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FED969F7-AD83-18E6-9120-05CA6D4C0113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1651790" y="6632050"/>
            <a:ext cx="883363" cy="159704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6D1990C-8DE7-DADC-CA3B-D4B9B9E570B3}"/>
              </a:ext>
            </a:extLst>
          </p:cNvPr>
          <p:cNvCxnSpPr/>
          <p:nvPr/>
        </p:nvCxnSpPr>
        <p:spPr>
          <a:xfrm>
            <a:off x="2626585" y="6620644"/>
            <a:ext cx="0" cy="17111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733A9024-81F9-99C9-F1AA-EF1B837B5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6" y="-66246"/>
            <a:ext cx="12337116" cy="69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E365-7CB0-4BA7-60E4-FF665ED20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45292AE-9DB9-0813-FFCD-AA912CE4C3E4}"/>
              </a:ext>
            </a:extLst>
          </p:cNvPr>
          <p:cNvSpPr/>
          <p:nvPr/>
        </p:nvSpPr>
        <p:spPr>
          <a:xfrm>
            <a:off x="6701378" y="0"/>
            <a:ext cx="5490622" cy="6858000"/>
          </a:xfrm>
          <a:prstGeom prst="rect">
            <a:avLst/>
          </a:prstGeom>
          <a:gradFill flip="none" rotWithShape="1">
            <a:gsLst>
              <a:gs pos="60688">
                <a:srgbClr val="FFFFFF"/>
              </a:gs>
              <a:gs pos="44000">
                <a:schemeClr val="bg1">
                  <a:alpha val="19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3" name="think-cell data - do not delete" hidden="1">
            <a:extLst>
              <a:ext uri="{FF2B5EF4-FFF2-40B4-BE49-F238E27FC236}">
                <a16:creationId xmlns:a16="http://schemas.microsoft.com/office/drawing/2014/main" id="{EE37785F-C626-60BE-0F8D-A1C1B18A9D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37785F-C626-60BE-0F8D-A1C1B18A9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81380-5984-54C3-762D-FC681131647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26585" y="6492731"/>
            <a:ext cx="9285288" cy="3381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Interfarma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- Estudo de Tempos de Acesso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FD5ECF08-836A-4E0D-F3D7-77C05053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616" y="-20850"/>
            <a:ext cx="1532295" cy="69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616D01-4E1C-674D-CA4A-A6471D9104D0}"/>
              </a:ext>
            </a:extLst>
          </p:cNvPr>
          <p:cNvSpPr/>
          <p:nvPr/>
        </p:nvSpPr>
        <p:spPr>
          <a:xfrm>
            <a:off x="2875547" y="575006"/>
            <a:ext cx="200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ANVISA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225DD9-8B00-416E-2755-F17828E31590}"/>
              </a:ext>
            </a:extLst>
          </p:cNvPr>
          <p:cNvSpPr/>
          <p:nvPr/>
        </p:nvSpPr>
        <p:spPr>
          <a:xfrm>
            <a:off x="2887377" y="1921822"/>
            <a:ext cx="1992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CMED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CF23FF-0790-37A4-2F58-8E76601E8067}"/>
              </a:ext>
            </a:extLst>
          </p:cNvPr>
          <p:cNvSpPr txBox="1"/>
          <p:nvPr/>
        </p:nvSpPr>
        <p:spPr>
          <a:xfrm>
            <a:off x="208301" y="5283830"/>
            <a:ext cx="249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Decisão técnica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só se transforma em acesso quando 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serviço chega ao paciente.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A838F1E1-61A2-99E4-D727-24546A6A1775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1651790" y="6632050"/>
            <a:ext cx="883363" cy="159704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EECDF5C-17EA-7AC7-BB59-7454AC501F7B}"/>
              </a:ext>
            </a:extLst>
          </p:cNvPr>
          <p:cNvCxnSpPr/>
          <p:nvPr/>
        </p:nvCxnSpPr>
        <p:spPr>
          <a:xfrm>
            <a:off x="2626585" y="6620644"/>
            <a:ext cx="0" cy="17111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5A0AD2B0-35B3-EA21-F92E-D187FA985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33"/>
            <a:ext cx="12192000" cy="69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F30E9-56E8-C8F7-B63D-F38B3CEB1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F8A6481D-569B-D84C-0E03-CDEDB435E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, Diagrama de Venn&#10;&#10;O conteúdo gerado por IA pode estar incorreto." hidden="1">
            <a:extLst>
              <a:ext uri="{FF2B5EF4-FFF2-40B4-BE49-F238E27FC236}">
                <a16:creationId xmlns:a16="http://schemas.microsoft.com/office/drawing/2014/main" id="{00060C8D-0C7C-6960-E1B3-A55D65A46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824F24-38AE-A2EF-0798-39B9BB47E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10" y="1397000"/>
            <a:ext cx="6156960" cy="2387600"/>
          </a:xfrm>
        </p:spPr>
        <p:txBody>
          <a:bodyPr>
            <a:normAutofit/>
          </a:bodyPr>
          <a:lstStyle/>
          <a:p>
            <a:pPr algn="l"/>
            <a:r>
              <a:rPr lang="pt-BR" sz="5400" b="1" dirty="0">
                <a:solidFill>
                  <a:schemeClr val="bg1"/>
                </a:solidFill>
                <a:latin typeface="Montserrat" panose="00000500000000000000" pitchFamily="50" charset="0"/>
              </a:rPr>
              <a:t>Tempo é vida!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17DE4E-AF3E-8F2C-219C-2703405AE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3189" y="1762875"/>
            <a:ext cx="2276793" cy="2905530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27DA5E2-AD0F-6637-5CA4-A68CDC5BD4D5}"/>
              </a:ext>
            </a:extLst>
          </p:cNvPr>
          <p:cNvSpPr/>
          <p:nvPr/>
        </p:nvSpPr>
        <p:spPr>
          <a:xfrm>
            <a:off x="0" y="-1654198"/>
            <a:ext cx="13476127" cy="13637091"/>
          </a:xfrm>
          <a:custGeom>
            <a:avLst/>
            <a:gdLst>
              <a:gd name="connsiteX0" fmla="*/ 9883474 w 11794419"/>
              <a:gd name="connsiteY0" fmla="*/ 0 h 11935297"/>
              <a:gd name="connsiteX1" fmla="*/ 7971440 w 11794419"/>
              <a:gd name="connsiteY1" fmla="*/ 1912035 h 11935297"/>
              <a:gd name="connsiteX2" fmla="*/ 9883474 w 11794419"/>
              <a:gd name="connsiteY2" fmla="*/ 3824069 h 11935297"/>
              <a:gd name="connsiteX3" fmla="*/ 11794420 w 11794419"/>
              <a:gd name="connsiteY3" fmla="*/ 1912035 h 11935297"/>
              <a:gd name="connsiteX4" fmla="*/ 9883474 w 11794419"/>
              <a:gd name="connsiteY4" fmla="*/ 0 h 11935297"/>
              <a:gd name="connsiteX5" fmla="*/ 11368433 w 11794419"/>
              <a:gd name="connsiteY5" fmla="*/ 4284101 h 11935297"/>
              <a:gd name="connsiteX6" fmla="*/ 7642962 w 11794419"/>
              <a:gd name="connsiteY6" fmla="*/ 10958517 h 11935297"/>
              <a:gd name="connsiteX7" fmla="*/ 0 w 11794419"/>
              <a:gd name="connsiteY7" fmla="*/ 10782839 h 11935297"/>
              <a:gd name="connsiteX8" fmla="*/ 2517240 w 11794419"/>
              <a:gd name="connsiteY8" fmla="*/ 1669625 h 11935297"/>
              <a:gd name="connsiteX9" fmla="*/ 11368433 w 11794419"/>
              <a:gd name="connsiteY9" fmla="*/ 4284101 h 119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4419" h="11935297">
                <a:moveTo>
                  <a:pt x="9883474" y="0"/>
                </a:moveTo>
                <a:cubicBezTo>
                  <a:pt x="8826952" y="0"/>
                  <a:pt x="7971440" y="856330"/>
                  <a:pt x="7971440" y="1912035"/>
                </a:cubicBezTo>
                <a:cubicBezTo>
                  <a:pt x="7971440" y="2967739"/>
                  <a:pt x="8826952" y="3824069"/>
                  <a:pt x="9883474" y="3824069"/>
                </a:cubicBezTo>
                <a:cubicBezTo>
                  <a:pt x="10939995" y="3824069"/>
                  <a:pt x="11794420" y="2967739"/>
                  <a:pt x="11794420" y="1912035"/>
                </a:cubicBezTo>
                <a:cubicBezTo>
                  <a:pt x="11794420" y="856330"/>
                  <a:pt x="10938906" y="0"/>
                  <a:pt x="9883474" y="0"/>
                </a:cubicBezTo>
                <a:moveTo>
                  <a:pt x="11368433" y="4284101"/>
                </a:moveTo>
                <a:cubicBezTo>
                  <a:pt x="11459949" y="7027407"/>
                  <a:pt x="10025924" y="9596124"/>
                  <a:pt x="7642962" y="10958517"/>
                </a:cubicBezTo>
                <a:cubicBezTo>
                  <a:pt x="5259728" y="12321726"/>
                  <a:pt x="2317865" y="12253363"/>
                  <a:pt x="0" y="10782839"/>
                </a:cubicBezTo>
                <a:cubicBezTo>
                  <a:pt x="5770421" y="12039824"/>
                  <a:pt x="8114979" y="3552789"/>
                  <a:pt x="2517240" y="1669625"/>
                </a:cubicBezTo>
                <a:cubicBezTo>
                  <a:pt x="7290517" y="991970"/>
                  <a:pt x="7722222" y="6068939"/>
                  <a:pt x="11368433" y="4284101"/>
                </a:cubicBezTo>
              </a:path>
            </a:pathLst>
          </a:custGeom>
          <a:noFill/>
          <a:ln w="12700" cap="flat">
            <a:solidFill>
              <a:srgbClr val="F9D56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6C86B1F-97B9-CF55-0630-BE5110357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462" y="185739"/>
            <a:ext cx="649600" cy="100298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872BE68-5D17-8CD6-928D-5D8FCA9D8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10" y="3999227"/>
            <a:ext cx="1932948" cy="1932946"/>
          </a:xfrm>
          <a:prstGeom prst="rect">
            <a:avLst/>
          </a:prstGeom>
          <a:effectLst>
            <a:outerShdw blurRad="508000" dist="254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6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3000" decel="6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QVIA_V3.0.0">
  <a:themeElements>
    <a:clrScheme name="IQVIA Master Brand">
      <a:dk1>
        <a:srgbClr val="2B3A42"/>
      </a:dk1>
      <a:lt1>
        <a:srgbClr val="FFFFFF"/>
      </a:lt1>
      <a:dk2>
        <a:srgbClr val="606B71"/>
      </a:dk2>
      <a:lt2>
        <a:srgbClr val="F3F3F3"/>
      </a:lt2>
      <a:accent1>
        <a:srgbClr val="00A3E0"/>
      </a:accent1>
      <a:accent2>
        <a:srgbClr val="005587"/>
      </a:accent2>
      <a:accent3>
        <a:srgbClr val="43B02A"/>
      </a:accent3>
      <a:accent4>
        <a:srgbClr val="027123"/>
      </a:accent4>
      <a:accent5>
        <a:srgbClr val="00BFB3"/>
      </a:accent5>
      <a:accent6>
        <a:srgbClr val="F0B323"/>
      </a:accent6>
      <a:hlink>
        <a:srgbClr val="00A3E0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QVIA Corporate PowerPoint Template" id="{FBF47825-BA15-42F8-B8DD-474EE679720A}" vid="{51500039-90C3-4EE0-82E8-5B46344F18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2FAC415A188E149A0275534E26A80A0" ma:contentTypeVersion="20" ma:contentTypeDescription="Crie um novo documento." ma:contentTypeScope="" ma:versionID="88875c9d887d47b69fd11e3569223c58">
  <xsd:schema xmlns:xsd="http://www.w3.org/2001/XMLSchema" xmlns:xs="http://www.w3.org/2001/XMLSchema" xmlns:p="http://schemas.microsoft.com/office/2006/metadata/properties" xmlns:ns2="3d19f903-3cf5-4f35-9c08-0d41cbb10a04" xmlns:ns3="a083c85a-edfb-4193-befb-5282f01767f3" targetNamespace="http://schemas.microsoft.com/office/2006/metadata/properties" ma:root="true" ma:fieldsID="6d4c4db936efbc07d3df4729e49aaa65" ns2:_="" ns3:_="">
    <xsd:import namespace="3d19f903-3cf5-4f35-9c08-0d41cbb10a04"/>
    <xsd:import namespace="a083c85a-edfb-4193-befb-5282f01767f3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9f903-3cf5-4f35-9c08-0d41cbb10a04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8" nillable="true" ma:displayName="Status de liberação" ma:internalName="Status_x0020_de_x0020_libera_x00e7__x00e3_o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57b26b75-1d27-4749-9360-0c99806d1d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3c85a-edfb-4193-befb-5282f01767f3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7b5427-7307-4767-9731-6535fc13c38b}" ma:internalName="TaxCatchAll" ma:showField="CatchAllData" ma:web="a083c85a-edfb-4193-befb-5282f01767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3d19f903-3cf5-4f35-9c08-0d41cbb10a04" xsi:nil="true"/>
    <TaxCatchAll xmlns="a083c85a-edfb-4193-befb-5282f01767f3" xsi:nil="true"/>
    <lcf76f155ced4ddcb4097134ff3c332f xmlns="3d19f903-3cf5-4f35-9c08-0d41cbb10a0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4752BF-A850-4290-A153-A43E374DFA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E37A92-1AF6-4C4F-B648-4703436D47E1}">
  <ds:schemaRefs>
    <ds:schemaRef ds:uri="3d19f903-3cf5-4f35-9c08-0d41cbb10a04"/>
    <ds:schemaRef ds:uri="a083c85a-edfb-4193-befb-5282f01767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815FF8-C6F3-4DF6-A917-1E946A631DF3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3d19f903-3cf5-4f35-9c08-0d41cbb10a04"/>
    <ds:schemaRef ds:uri="http://purl.org/dc/elements/1.1/"/>
    <ds:schemaRef ds:uri="a083c85a-edfb-4193-befb-5282f01767f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408</Words>
  <Application>Microsoft Office PowerPoint</Application>
  <PresentationFormat>Widescreen</PresentationFormat>
  <Paragraphs>57</Paragraphs>
  <Slides>11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4" baseType="lpstr">
      <vt:lpstr>Aptos</vt:lpstr>
      <vt:lpstr>Aptos Display</vt:lpstr>
      <vt:lpstr>Arial</vt:lpstr>
      <vt:lpstr>Arial Narrow</vt:lpstr>
      <vt:lpstr>Calibri</vt:lpstr>
      <vt:lpstr>Lato Light</vt:lpstr>
      <vt:lpstr>Montserrat</vt:lpstr>
      <vt:lpstr>Montserrat Light</vt:lpstr>
      <vt:lpstr>Wingdings</vt:lpstr>
      <vt:lpstr>Tema do Office</vt:lpstr>
      <vt:lpstr>IQVIA_V3.0.0</vt:lpstr>
      <vt:lpstr>office theme</vt:lpstr>
      <vt:lpstr>think-cell Slide</vt:lpstr>
      <vt:lpstr>Apresentação do PowerPoint</vt:lpstr>
      <vt:lpstr>Apresentação do PowerPoint</vt:lpstr>
      <vt:lpstr>Estudos Interfarma:  do diagnóstico às soluções</vt:lpstr>
      <vt:lpstr>O ciclo do acesso Onde o ciclo se alonga e como reduzir prazos</vt:lpstr>
      <vt:lpstr>Apresentação do PowerPoint</vt:lpstr>
      <vt:lpstr>Apresentação do PowerPoint</vt:lpstr>
      <vt:lpstr>Apresentação do PowerPoint</vt:lpstr>
      <vt:lpstr>Apresentação do PowerPoint</vt:lpstr>
      <vt:lpstr>Tempo é vida!</vt:lpstr>
      <vt:lpstr>Demorômetro do Acesso - Quanto tempo o paciente espera por um medicamento no Sistema Público no Brasil? 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institucional</dc:title>
  <dc:creator>Nathália Arins</dc:creator>
  <cp:lastModifiedBy>Marcia Andrea Renno Silva Negreiros</cp:lastModifiedBy>
  <cp:revision>5</cp:revision>
  <dcterms:created xsi:type="dcterms:W3CDTF">2025-05-08T19:56:53Z</dcterms:created>
  <dcterms:modified xsi:type="dcterms:W3CDTF">2025-12-02T09:55:52Z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0x010100C2FAC415A188E149A0275534E26A80A0</vt:lpwstr>
  </property>
  <property fmtid="{D5CDD505-2E9C-101B-9397-08002B2CF9AE}" pid="3" name="MediaServiceImageTags">
    <vt:lpwstr/>
  </property>
</Properties>
</file>