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416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ppins SemiBold" panose="00000700000000000000" pitchFamily="2" charset="0"/>
      <p:bold r:id="rId13"/>
      <p:boldItalic r:id="rId1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3FB"/>
    <a:srgbClr val="2541EA"/>
    <a:srgbClr val="7DC2FB"/>
    <a:srgbClr val="4EACFA"/>
    <a:srgbClr val="00182F"/>
    <a:srgbClr val="9A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29B12-472F-44F1-85A6-9CE76FD8FD7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5685-22D3-4C80-83EE-BDD84A9B5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6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DFFE2-EA30-4891-81B6-8EEC9D9845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E305E-ACCD-006B-B09C-E63A3AC85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48ABE4-E353-C0B7-E323-36ADD5C7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5A62ED-0602-942D-30DF-29C8B188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03DB71-3D57-1218-6F64-BEC56862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F61FF7-1CE3-3ED4-BFFF-D7D55BD8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2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F5E34-85BA-1376-D5FF-014BD510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5FF54B-D0F6-AE24-385F-6FAEF269E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F64D07-6D89-AD65-FF74-07185452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16DA4-466C-FAAF-9507-C8AF2D62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E57AA1-1BAC-2C79-F534-7A419AF2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83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AB14A4-D490-7F72-84BC-DDD125FE8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52A79B-0D1D-ADA6-9A72-A3C6A1036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00DB19-6F2F-AA79-2333-A077D0B8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0F62A3-E393-32D1-71F0-8D9C7FB1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DAF46D-A8D5-C096-8FF8-BF84DF51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08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solidFill>
          <a:srgbClr val="012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3821F7-A2AE-4F39-B305-F85DF325E9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316" y="1368838"/>
            <a:ext cx="2577736" cy="2060163"/>
          </a:xfrm>
          <a:custGeom>
            <a:avLst/>
            <a:gdLst>
              <a:gd name="connsiteX0" fmla="*/ 0 w 2577736"/>
              <a:gd name="connsiteY0" fmla="*/ 0 h 2060163"/>
              <a:gd name="connsiteX1" fmla="*/ 2577736 w 2577736"/>
              <a:gd name="connsiteY1" fmla="*/ 0 h 2060163"/>
              <a:gd name="connsiteX2" fmla="*/ 2577736 w 2577736"/>
              <a:gd name="connsiteY2" fmla="*/ 2060163 h 2060163"/>
              <a:gd name="connsiteX3" fmla="*/ 0 w 2577736"/>
              <a:gd name="connsiteY3" fmla="*/ 2060163 h 206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736" h="2060163">
                <a:moveTo>
                  <a:pt x="0" y="0"/>
                </a:moveTo>
                <a:lnTo>
                  <a:pt x="2577736" y="0"/>
                </a:lnTo>
                <a:lnTo>
                  <a:pt x="2577736" y="2060163"/>
                </a:lnTo>
                <a:lnTo>
                  <a:pt x="0" y="2060163"/>
                </a:lnTo>
                <a:close/>
              </a:path>
            </a:pathLst>
          </a:custGeom>
          <a:pattFill prst="pct5">
            <a:fgClr>
              <a:srgbClr val="01296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C69EA-C55A-8C11-141A-1CD9A6D6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0BD54-2095-4382-6A37-BF548888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785C3-53F2-58C1-A3A0-7605076C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46CAFA-34A2-135C-0A49-45792E1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1E619-A59E-1161-8009-6464B6FF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8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27776-BAF4-0641-F2F3-EC93880C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79E12-CC09-60DB-27C8-F60268CF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020EB-503C-02AC-9A39-ADE7639E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CC329-46D2-79D5-BD28-272EFF7F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E7FB2F-7270-8E87-096B-C18119A1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6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35D37-DFFD-8979-5209-DC51DE0B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D5BE15-04CE-521B-9561-95218BECD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D6CA54-6AC7-A6E6-D13A-479322574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EEA171-58D5-1439-473C-DB4FD9AA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2307C-2F38-30C2-8F70-CFEF838D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BF8E25-AC6F-28AD-7BE3-79450BD8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40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912DD-C18A-B533-239D-180A1158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AB5F90-E500-7FA4-8741-4A9C42D7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4E3B27-CDD6-C147-FF62-6F77C7445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4DB12E-7154-0AF3-0B10-87B1531CB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1225EB-160C-CEFD-3BE8-1F86BEF84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01165E-AC1F-899E-21F7-981B0A77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569DE6-4E4A-9492-7B2A-0E2CFCE5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B975DB-985C-4EA2-4857-94D399C3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4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295A4-BF8D-0C9B-1138-174C258A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CFC927-FCC4-0D3C-A113-3619CB84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D57850-1893-C0A6-1838-C2FD4A92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5612F9-50C0-5B7C-CE11-8448FA85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3C0961-3EFE-95CC-A6A8-4B3DEDAA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7541E5-6B4C-370B-02A9-326054AE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098F2D-4ED8-4700-BA56-B5ADAF9E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BAD35-8A0B-7581-2770-303F7BB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9EED2-597C-7F6F-78BE-72FD4963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4C1BF2-A9D6-2CC0-4B2D-A4058AB68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38E733-E7F2-029E-ACB4-CCEE78FB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D5749D-2A7A-6020-25C6-38ACB154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73B49E-7A8C-E467-2B7F-8A223DC4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42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D16A-DDB9-288B-64EF-3449677C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136CD6-7E36-EAB6-6F7D-5B7D20C53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A67763-DE61-292D-E9CA-10202793A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F079E9-74B9-6246-B3EC-65BD817D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FC50D2-8733-21C4-1A13-0BFD758D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4BFC37-2F4A-FC73-C84A-F7934308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47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494567-A99E-0010-95CA-FDA89038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64FF3F-AA63-0AA5-E0E5-F36E11DF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CE13E-49CE-8D49-6380-229E28019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9C4C-F144-45C9-91DC-D706DDC4EB0C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3DCA83-13AB-2DE3-7EDD-4652AEA3A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97DFEB-1B10-B33A-9BEE-CC25E9463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E5A0-2F19-403A-937F-DFDE56C85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48724A-75C2-CFAD-C1B0-517CE8C84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8070" r="914" b="5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6C874CF-487D-AD1B-AA5E-876CE9B4F690}"/>
              </a:ext>
            </a:extLst>
          </p:cNvPr>
          <p:cNvSpPr/>
          <p:nvPr/>
        </p:nvSpPr>
        <p:spPr>
          <a:xfrm>
            <a:off x="0" y="-92869"/>
            <a:ext cx="12192000" cy="6858000"/>
          </a:xfrm>
          <a:prstGeom prst="rect">
            <a:avLst/>
          </a:prstGeom>
          <a:solidFill>
            <a:srgbClr val="2541E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696A12C-24C2-F37E-0F7A-AD476FAACCC7}"/>
              </a:ext>
            </a:extLst>
          </p:cNvPr>
          <p:cNvSpPr/>
          <p:nvPr/>
        </p:nvSpPr>
        <p:spPr>
          <a:xfrm>
            <a:off x="791595" y="2194748"/>
            <a:ext cx="1850005" cy="548452"/>
          </a:xfrm>
          <a:prstGeom prst="rect">
            <a:avLst/>
          </a:prstGeom>
          <a:solidFill>
            <a:srgbClr val="2541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24EDE7-59C1-62B3-7F2B-9EA7C7C2531F}"/>
              </a:ext>
            </a:extLst>
          </p:cNvPr>
          <p:cNvSpPr txBox="1"/>
          <p:nvPr/>
        </p:nvSpPr>
        <p:spPr>
          <a:xfrm>
            <a:off x="791595" y="2194748"/>
            <a:ext cx="49361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u="none" strike="noStrike" baseline="0" dirty="0" err="1">
                <a:solidFill>
                  <a:schemeClr val="bg1"/>
                </a:solidFill>
                <a:latin typeface="Poppins-Bold"/>
              </a:rPr>
              <a:t>Anpeen</a:t>
            </a:r>
            <a:br>
              <a:rPr lang="pt-BR" sz="3200" b="1" dirty="0">
                <a:solidFill>
                  <a:srgbClr val="4EACFA"/>
                </a:solidFill>
                <a:latin typeface="Poppins-Bold"/>
              </a:rPr>
            </a:br>
            <a:r>
              <a:rPr lang="pt-BR" sz="3200" i="0" u="none" strike="noStrike" baseline="0" dirty="0">
                <a:solidFill>
                  <a:schemeClr val="bg1"/>
                </a:solidFill>
                <a:latin typeface="Poppins-Bold"/>
              </a:rPr>
              <a:t>Associação Nacional de Pesquisa da Economia Energética</a:t>
            </a:r>
            <a:endParaRPr lang="pt-BR" sz="3200" dirty="0">
              <a:solidFill>
                <a:schemeClr val="bg1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B49CADA-59E7-EC84-1476-B98CF247E76E}"/>
              </a:ext>
            </a:extLst>
          </p:cNvPr>
          <p:cNvGrpSpPr/>
          <p:nvPr/>
        </p:nvGrpSpPr>
        <p:grpSpPr>
          <a:xfrm>
            <a:off x="936805" y="5662770"/>
            <a:ext cx="2581095" cy="612908"/>
            <a:chOff x="1305105" y="5509965"/>
            <a:chExt cx="4080314" cy="968913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C5625F3-E779-3FC3-0545-765DAC1E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27" y="5589014"/>
              <a:ext cx="673682" cy="84964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136091B-1896-BAD8-AAE0-267FAFBB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968" y="5642149"/>
              <a:ext cx="814451" cy="81277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7E3F34B7-5734-DE45-25FC-C14BA6FB5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05" y="5509965"/>
              <a:ext cx="776419" cy="90473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169A269-7E23-5478-874A-A903852A6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694" y="5589014"/>
              <a:ext cx="889864" cy="889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98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69A04D-EDBD-BFD1-886B-F0D88D50A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5" b="1137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224EDE7-59C1-62B3-7F2B-9EA7C7C2531F}"/>
              </a:ext>
            </a:extLst>
          </p:cNvPr>
          <p:cNvSpPr txBox="1"/>
          <p:nvPr/>
        </p:nvSpPr>
        <p:spPr>
          <a:xfrm>
            <a:off x="932111" y="1020192"/>
            <a:ext cx="8631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rgbClr val="3658E9"/>
                </a:solidFill>
                <a:latin typeface="Poppins-Bold"/>
              </a:rPr>
              <a:t>Por que as operações com energia elétrica devem </a:t>
            </a:r>
            <a:br>
              <a:rPr lang="pt-BR" sz="2400" b="1" i="0" u="none" strike="noStrike" baseline="0" dirty="0">
                <a:solidFill>
                  <a:srgbClr val="3658E9"/>
                </a:solidFill>
                <a:latin typeface="Poppins-Bold"/>
              </a:rPr>
            </a:br>
            <a:r>
              <a:rPr lang="pt-BR" sz="2400" b="1" i="0" u="none" strike="noStrike" baseline="0" dirty="0">
                <a:solidFill>
                  <a:srgbClr val="3658E9"/>
                </a:solidFill>
                <a:latin typeface="Poppins-Bold"/>
              </a:rPr>
              <a:t>ter tratamento tributário destacado na Constituição</a:t>
            </a: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B079E9-BB4E-F3EA-F826-B983DEAB94FA}"/>
              </a:ext>
            </a:extLst>
          </p:cNvPr>
          <p:cNvSpPr txBox="1"/>
          <p:nvPr/>
        </p:nvSpPr>
        <p:spPr>
          <a:xfrm>
            <a:off x="932110" y="3277781"/>
            <a:ext cx="350019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3658E9"/>
                </a:solidFill>
                <a:latin typeface="Poppins-Bold"/>
              </a:rPr>
              <a:t>Insumo Essencial</a:t>
            </a:r>
          </a:p>
          <a:p>
            <a:r>
              <a:rPr lang="pt-BR" b="0" i="0" u="none" strike="noStrike" baseline="0" dirty="0">
                <a:solidFill>
                  <a:srgbClr val="001D37"/>
                </a:solidFill>
                <a:latin typeface="Poppins-Regular"/>
              </a:rPr>
              <a:t>A essencialidade da energia elétrica é expressamente reconhecida no ordenamento jurídico brasileiro, tanto no Código Tributário Nacional, como na Lei nº 7.783/1989 e em decisões do Supremo Tribunal Federal.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4BA098-2569-85C9-4121-3402E988DBAD}"/>
              </a:ext>
            </a:extLst>
          </p:cNvPr>
          <p:cNvSpPr txBox="1"/>
          <p:nvPr/>
        </p:nvSpPr>
        <p:spPr>
          <a:xfrm>
            <a:off x="5097709" y="3277781"/>
            <a:ext cx="338658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3658E9"/>
                </a:solidFill>
                <a:latin typeface="Poppins-Bold"/>
              </a:rPr>
              <a:t>Relevância para o PIB:</a:t>
            </a:r>
          </a:p>
          <a:p>
            <a:r>
              <a:rPr lang="pt-BR" dirty="0">
                <a:solidFill>
                  <a:srgbClr val="001D37"/>
                </a:solidFill>
                <a:latin typeface="Poppins-Regular"/>
              </a:rPr>
              <a:t>O setor tem enorme relevância para o desempenho do PIB, já que </a:t>
            </a:r>
            <a:br>
              <a:rPr lang="pt-BR" dirty="0">
                <a:solidFill>
                  <a:srgbClr val="001D37"/>
                </a:solidFill>
                <a:latin typeface="Poppins-Regular"/>
              </a:rPr>
            </a:br>
            <a:r>
              <a:rPr lang="pt-BR" dirty="0">
                <a:solidFill>
                  <a:srgbClr val="001D37"/>
                </a:solidFill>
                <a:latin typeface="Poppins-Regular"/>
              </a:rPr>
              <a:t>é um dos principais insumos para o desenvolvimento econômico e para o aumento do nível de qualidade de vida.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393CB3-4AFF-2068-2E0C-CAFD2337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10" y="2237715"/>
            <a:ext cx="952347" cy="9523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7B6155-F10E-BA7D-1B92-BFE51C21A0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1" y="2282240"/>
            <a:ext cx="863295" cy="86329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8599FDC-F950-7D98-90AC-28EE81A5C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0991" y="4351846"/>
            <a:ext cx="2990764" cy="21463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AE58E3-E7E0-0267-D25F-F541FC31747E}"/>
              </a:ext>
            </a:extLst>
          </p:cNvPr>
          <p:cNvSpPr txBox="1"/>
          <p:nvPr/>
        </p:nvSpPr>
        <p:spPr>
          <a:xfrm>
            <a:off x="9804401" y="298420"/>
            <a:ext cx="2209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900" b="1" i="0" u="none" strike="noStrike" baseline="0" dirty="0" err="1">
                <a:latin typeface="Poppins-Bold"/>
              </a:rPr>
              <a:t>Anpeen</a:t>
            </a:r>
            <a:br>
              <a:rPr lang="pt-BR" sz="900" b="1" dirty="0">
                <a:latin typeface="Poppins-Bold"/>
              </a:rPr>
            </a:br>
            <a:r>
              <a:rPr lang="pt-BR" sz="900" i="0" u="none" strike="noStrike" baseline="0" dirty="0">
                <a:latin typeface="Poppins-Bold"/>
              </a:rPr>
              <a:t>Associação Nacional de Pesquisa da Economia Energética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8538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34EC340-6F8D-95E0-6AFF-3B6EDB4E4F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1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49CA1C1-D960-BF72-C45F-1AD70DDD5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 b="1296"/>
          <a:stretch/>
        </p:blipFill>
        <p:spPr>
          <a:xfrm>
            <a:off x="1869241" y="88900"/>
            <a:ext cx="10322759" cy="67691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38B3CD-3CDB-C636-92DC-80246BA778C4}"/>
              </a:ext>
            </a:extLst>
          </p:cNvPr>
          <p:cNvSpPr txBox="1"/>
          <p:nvPr/>
        </p:nvSpPr>
        <p:spPr>
          <a:xfrm>
            <a:off x="896574" y="3116910"/>
            <a:ext cx="384756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7DC2FB"/>
                </a:solidFill>
                <a:latin typeface="Poppins-Bold"/>
              </a:rPr>
              <a:t>Descarbonização da Economia e Meio Ambiente</a:t>
            </a:r>
          </a:p>
          <a:p>
            <a:r>
              <a:rPr lang="pt-BR" sz="1600" dirty="0">
                <a:solidFill>
                  <a:schemeClr val="bg1"/>
                </a:solidFill>
                <a:latin typeface="Poppins-Regular"/>
              </a:rPr>
              <a:t>A imensa oferta de recursos naturais renováveis no Brasil representa um grande potencial de investimentos nacionais e internacionais em projetos de energia renovável, contribuindo para aumento da atividade econômica, descarbonização da economia, transição energética, proteção ao meio ambiente e compromissos internacionais assumidos </a:t>
            </a:r>
            <a:r>
              <a:rPr lang="pt-BR" sz="1600">
                <a:solidFill>
                  <a:schemeClr val="bg1"/>
                </a:solidFill>
                <a:latin typeface="Poppins-Regular"/>
              </a:rPr>
              <a:t>pelo Brasil (ONU).</a:t>
            </a:r>
            <a:endParaRPr lang="pt-BR" sz="1600" dirty="0">
              <a:solidFill>
                <a:schemeClr val="bg1"/>
              </a:solidFill>
              <a:latin typeface="Poppins-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FEACB2-06A2-C2D0-C403-95D5FD9941A7}"/>
              </a:ext>
            </a:extLst>
          </p:cNvPr>
          <p:cNvSpPr txBox="1"/>
          <p:nvPr/>
        </p:nvSpPr>
        <p:spPr>
          <a:xfrm>
            <a:off x="5066717" y="3116910"/>
            <a:ext cx="384756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7DC2FB"/>
                </a:solidFill>
                <a:latin typeface="Poppins-Bold"/>
              </a:rPr>
              <a:t>Geração de Emprego</a:t>
            </a:r>
          </a:p>
          <a:p>
            <a:r>
              <a:rPr lang="pt-BR" sz="1600" dirty="0">
                <a:solidFill>
                  <a:schemeClr val="bg1"/>
                </a:solidFill>
                <a:latin typeface="Poppins-Regular"/>
              </a:rPr>
              <a:t>Só as energias solar e eólica foram responsáveis, desde 2011, por investimentos de cerca de R$ 250 bilhões, em especial na região Nordeste, e pela criação de mais 1 milhão de empregos diretos e indiretos. As fontes eólica e solar atendem hoje a aproximadamente 30% da carga do sistema interligado nacional.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A1466DD-0E1D-0258-7F17-139BC4673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6" y="2168940"/>
            <a:ext cx="830997" cy="83099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B4E6F94-184D-E8E0-405C-27BFF44D6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10" y="2197013"/>
            <a:ext cx="830997" cy="83099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055AAE9-82CE-861F-88D3-C937DC5FC758}"/>
              </a:ext>
            </a:extLst>
          </p:cNvPr>
          <p:cNvSpPr txBox="1"/>
          <p:nvPr/>
        </p:nvSpPr>
        <p:spPr>
          <a:xfrm>
            <a:off x="9804401" y="298420"/>
            <a:ext cx="2209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900" b="1" i="0" u="none" strike="noStrike" baseline="0" dirty="0" err="1">
                <a:solidFill>
                  <a:schemeClr val="bg1"/>
                </a:solidFill>
                <a:latin typeface="Poppins-Bold"/>
              </a:rPr>
              <a:t>Anpeen</a:t>
            </a:r>
            <a:br>
              <a:rPr lang="pt-BR" sz="900" b="1" dirty="0">
                <a:solidFill>
                  <a:schemeClr val="bg1"/>
                </a:solidFill>
                <a:latin typeface="Poppins-Bold"/>
              </a:rPr>
            </a:br>
            <a:r>
              <a:rPr lang="pt-BR" sz="900" i="0" u="none" strike="noStrike" baseline="0" dirty="0">
                <a:solidFill>
                  <a:schemeClr val="bg1"/>
                </a:solidFill>
                <a:latin typeface="Poppins-Bold"/>
              </a:rPr>
              <a:t>Associação Nacional de Pesquisa da Economia Energética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E40EB09-5A39-5D9A-03ED-468A2F5B241F}"/>
              </a:ext>
            </a:extLst>
          </p:cNvPr>
          <p:cNvSpPr txBox="1"/>
          <p:nvPr/>
        </p:nvSpPr>
        <p:spPr>
          <a:xfrm>
            <a:off x="932111" y="1020192"/>
            <a:ext cx="8631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chemeClr val="bg1"/>
                </a:solidFill>
                <a:latin typeface="Poppins-Bold"/>
              </a:rPr>
              <a:t>Por que as operações com energia elétrica devem </a:t>
            </a:r>
            <a:br>
              <a:rPr lang="pt-BR" sz="2400" b="1" i="0" u="none" strike="noStrike" baseline="0" dirty="0">
                <a:solidFill>
                  <a:schemeClr val="bg1"/>
                </a:solidFill>
                <a:latin typeface="Poppins-Bold"/>
              </a:rPr>
            </a:br>
            <a:r>
              <a:rPr lang="pt-BR" sz="2400" b="1" i="0" u="none" strike="noStrike" baseline="0" dirty="0">
                <a:solidFill>
                  <a:schemeClr val="bg1"/>
                </a:solidFill>
                <a:latin typeface="Poppins-Bold"/>
              </a:rPr>
              <a:t>ter tratamento tributário destacado na Constituição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24BF1B1-00B4-47C1-AF28-CF82DCFEA466}"/>
              </a:ext>
            </a:extLst>
          </p:cNvPr>
          <p:cNvSpPr/>
          <p:nvPr/>
        </p:nvSpPr>
        <p:spPr>
          <a:xfrm>
            <a:off x="8670350" y="1370216"/>
            <a:ext cx="2060312" cy="2060162"/>
          </a:xfrm>
          <a:prstGeom prst="rect">
            <a:avLst/>
          </a:prstGeom>
          <a:solidFill>
            <a:srgbClr val="377CFD"/>
          </a:solidFill>
          <a:ln>
            <a:noFill/>
          </a:ln>
          <a:effectLst>
            <a:outerShdw blurRad="190500" dist="38100" dir="5400000" algn="t" rotWithShape="0">
              <a:srgbClr val="FE1C6C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509DC9-0582-4574-A4FC-1DA5EE6E4EF3}"/>
              </a:ext>
            </a:extLst>
          </p:cNvPr>
          <p:cNvSpPr/>
          <p:nvPr/>
        </p:nvSpPr>
        <p:spPr>
          <a:xfrm>
            <a:off x="10728960" y="1370216"/>
            <a:ext cx="1463040" cy="2060162"/>
          </a:xfrm>
          <a:prstGeom prst="rect">
            <a:avLst/>
          </a:prstGeom>
          <a:solidFill>
            <a:srgbClr val="4DE3FB">
              <a:alpha val="10000"/>
            </a:srgbClr>
          </a:solidFill>
          <a:ln>
            <a:noFill/>
          </a:ln>
          <a:effectLst>
            <a:outerShdw blurRad="190500" dist="38100" dir="5400000" algn="t" rotWithShape="0">
              <a:srgbClr val="FE1C6C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749F4FB-51E3-4388-AF7B-37C8A4980213}"/>
              </a:ext>
            </a:extLst>
          </p:cNvPr>
          <p:cNvCxnSpPr>
            <a:cxnSpLocks/>
          </p:cNvCxnSpPr>
          <p:nvPr/>
        </p:nvCxnSpPr>
        <p:spPr>
          <a:xfrm>
            <a:off x="1460511" y="4442497"/>
            <a:ext cx="926840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258C057-87C7-4F5E-AD13-0B5FC60CF9A1}"/>
              </a:ext>
            </a:extLst>
          </p:cNvPr>
          <p:cNvCxnSpPr>
            <a:cxnSpLocks/>
          </p:cNvCxnSpPr>
          <p:nvPr/>
        </p:nvCxnSpPr>
        <p:spPr>
          <a:xfrm>
            <a:off x="6094316" y="1368837"/>
            <a:ext cx="0" cy="41186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5304018-2853-492F-BBF7-DE703E854B9F}"/>
              </a:ext>
            </a:extLst>
          </p:cNvPr>
          <p:cNvCxnSpPr>
            <a:cxnSpLocks/>
          </p:cNvCxnSpPr>
          <p:nvPr/>
        </p:nvCxnSpPr>
        <p:spPr>
          <a:xfrm>
            <a:off x="3646084" y="4442497"/>
            <a:ext cx="0" cy="241550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79B7473-C924-4825-95A0-87A309DDFEFC}"/>
              </a:ext>
            </a:extLst>
          </p:cNvPr>
          <p:cNvSpPr/>
          <p:nvPr/>
        </p:nvSpPr>
        <p:spPr>
          <a:xfrm>
            <a:off x="1477004" y="2301339"/>
            <a:ext cx="35509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Obrigado</a:t>
            </a:r>
            <a:r>
              <a:rPr lang="en-US" sz="4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C3E932-3906-3280-5839-096136D1756D}"/>
              </a:ext>
            </a:extLst>
          </p:cNvPr>
          <p:cNvSpPr txBox="1"/>
          <p:nvPr/>
        </p:nvSpPr>
        <p:spPr>
          <a:xfrm>
            <a:off x="7861302" y="4888502"/>
            <a:ext cx="3018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1" i="0" u="none" strike="noStrike" baseline="0" dirty="0" err="1">
                <a:solidFill>
                  <a:schemeClr val="bg1"/>
                </a:solidFill>
                <a:latin typeface="Poppins-Bold"/>
              </a:rPr>
              <a:t>Anpeen</a:t>
            </a:r>
            <a:br>
              <a:rPr lang="pt-BR" sz="1200" b="1" dirty="0">
                <a:solidFill>
                  <a:schemeClr val="bg1"/>
                </a:solidFill>
                <a:latin typeface="Poppins-Bold"/>
              </a:rPr>
            </a:br>
            <a:r>
              <a:rPr lang="pt-BR" sz="1200" i="0" u="none" strike="noStrike" baseline="0" dirty="0">
                <a:solidFill>
                  <a:schemeClr val="bg1"/>
                </a:solidFill>
                <a:latin typeface="Poppins-Bold"/>
              </a:rPr>
              <a:t>Associação Nacional de Pesquisa da Economia Energética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nergia elétrica ainda mais relevante em tempos de Covid-19">
            <a:extLst>
              <a:ext uri="{FF2B5EF4-FFF2-40B4-BE49-F238E27FC236}">
                <a16:creationId xmlns:a16="http://schemas.microsoft.com/office/drawing/2014/main" id="{95592874-9AA8-DF9D-3917-28FA11F1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/>
          <a:stretch/>
        </p:blipFill>
        <p:spPr bwMode="auto">
          <a:xfrm>
            <a:off x="6094316" y="1373589"/>
            <a:ext cx="2577737" cy="20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261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Poppins-Regular</vt:lpstr>
      <vt:lpstr>Calibri Light</vt:lpstr>
      <vt:lpstr>Poppins SemiBold</vt:lpstr>
      <vt:lpstr>Arial</vt:lpstr>
      <vt:lpstr>Calibri</vt:lpstr>
      <vt:lpstr>Poppins-Bold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Britto</dc:creator>
  <cp:lastModifiedBy>Karla Cinara</cp:lastModifiedBy>
  <cp:revision>14</cp:revision>
  <dcterms:created xsi:type="dcterms:W3CDTF">2023-10-03T14:44:13Z</dcterms:created>
  <dcterms:modified xsi:type="dcterms:W3CDTF">2023-10-03T21:05:04Z</dcterms:modified>
</cp:coreProperties>
</file>