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8" r:id="rId5"/>
    <p:sldId id="267" r:id="rId6"/>
    <p:sldId id="264" r:id="rId7"/>
    <p:sldId id="258" r:id="rId8"/>
    <p:sldId id="259" r:id="rId9"/>
    <p:sldId id="260" r:id="rId10"/>
    <p:sldId id="269" r:id="rId11"/>
    <p:sldId id="261" r:id="rId12"/>
    <p:sldId id="271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633874920971923E-2"/>
          <c:y val="3.0794638338244605E-2"/>
          <c:w val="0.90329318374911005"/>
          <c:h val="0.96920536166175542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1"/>
          <c:cat>
            <c:strRef>
              <c:f>Plan1!$A$2:$A$8</c:f>
              <c:strCache>
                <c:ptCount val="7"/>
                <c:pt idx="0">
                  <c:v>Brasil</c:v>
                </c:pt>
                <c:pt idx="1">
                  <c:v>Peru</c:v>
                </c:pt>
                <c:pt idx="2">
                  <c:v>Bolivia</c:v>
                </c:pt>
                <c:pt idx="3">
                  <c:v>Colômbia</c:v>
                </c:pt>
                <c:pt idx="4">
                  <c:v>Equador</c:v>
                </c:pt>
                <c:pt idx="5">
                  <c:v>Venezuela</c:v>
                </c:pt>
                <c:pt idx="6">
                  <c:v>Guiana</c:v>
                </c:pt>
              </c:strCache>
            </c:strRef>
          </c:cat>
          <c:val>
            <c:numRef>
              <c:f>Plan1!$B$2:$B$8</c:f>
              <c:numCache>
                <c:formatCode>0%</c:formatCode>
                <c:ptCount val="7"/>
                <c:pt idx="0">
                  <c:v>0.63</c:v>
                </c:pt>
                <c:pt idx="1">
                  <c:v>0.17</c:v>
                </c:pt>
                <c:pt idx="2">
                  <c:v>0.11</c:v>
                </c:pt>
                <c:pt idx="3" formatCode="0.00%">
                  <c:v>5.8000000000000003E-2</c:v>
                </c:pt>
                <c:pt idx="4" formatCode="0.00%">
                  <c:v>2.1999999999999999E-2</c:v>
                </c:pt>
                <c:pt idx="5" formatCode="0.00%">
                  <c:v>7.0000000000000001E-3</c:v>
                </c:pt>
                <c:pt idx="6" formatCode="0.00%">
                  <c:v>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7675333638878379E-2"/>
          <c:y val="0.76056768340293956"/>
          <c:w val="0.84729239392122369"/>
          <c:h val="0.155533579211073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381F-BBF1-48E5-A066-53C9F00684F9}" type="datetimeFigureOut">
              <a:rPr lang="pt-BR" smtClean="0"/>
              <a:t>19/03/2015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4929-B446-4A93-A598-6821CF3F4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06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381F-BBF1-48E5-A066-53C9F00684F9}" type="datetimeFigureOut">
              <a:rPr lang="pt-BR" smtClean="0"/>
              <a:t>19/03/2015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4929-B446-4A93-A598-6821CF3F4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80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381F-BBF1-48E5-A066-53C9F00684F9}" type="datetimeFigureOut">
              <a:rPr lang="pt-BR" smtClean="0"/>
              <a:t>19/03/2015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4929-B446-4A93-A598-6821CF3F4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09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381F-BBF1-48E5-A066-53C9F00684F9}" type="datetimeFigureOut">
              <a:rPr lang="pt-BR" smtClean="0"/>
              <a:t>19/03/2015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4929-B446-4A93-A598-6821CF3F4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71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381F-BBF1-48E5-A066-53C9F00684F9}" type="datetimeFigureOut">
              <a:rPr lang="pt-BR" smtClean="0"/>
              <a:t>19/03/2015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4929-B446-4A93-A598-6821CF3F4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46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381F-BBF1-48E5-A066-53C9F00684F9}" type="datetimeFigureOut">
              <a:rPr lang="pt-BR" smtClean="0"/>
              <a:t>19/03/2015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4929-B446-4A93-A598-6821CF3F4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39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381F-BBF1-48E5-A066-53C9F00684F9}" type="datetimeFigureOut">
              <a:rPr lang="pt-BR" smtClean="0"/>
              <a:t>19/03/2015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4929-B446-4A93-A598-6821CF3F4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1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381F-BBF1-48E5-A066-53C9F00684F9}" type="datetimeFigureOut">
              <a:rPr lang="pt-BR" smtClean="0"/>
              <a:t>19/03/2015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4929-B446-4A93-A598-6821CF3F4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68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381F-BBF1-48E5-A066-53C9F00684F9}" type="datetimeFigureOut">
              <a:rPr lang="pt-BR" smtClean="0"/>
              <a:t>19/03/2015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4929-B446-4A93-A598-6821CF3F4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5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381F-BBF1-48E5-A066-53C9F00684F9}" type="datetimeFigureOut">
              <a:rPr lang="pt-BR" smtClean="0"/>
              <a:t>19/03/2015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4929-B446-4A93-A598-6821CF3F4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20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381F-BBF1-48E5-A066-53C9F00684F9}" type="datetimeFigureOut">
              <a:rPr lang="pt-BR" smtClean="0"/>
              <a:t>19/03/2015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4929-B446-4A93-A598-6821CF3F4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26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C381F-BBF1-48E5-A066-53C9F00684F9}" type="datetimeFigureOut">
              <a:rPr lang="pt-BR" smtClean="0"/>
              <a:t>19/03/2015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04929-B446-4A93-A598-6821CF3F4F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36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.socioambiental.org/d/689058-1/24B_NATUREZA_F08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  <a:gradFill>
            <a:gsLst>
              <a:gs pos="0">
                <a:schemeClr val="accent3">
                  <a:shade val="51000"/>
                  <a:satMod val="130000"/>
                  <a:alpha val="1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6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Bioma Amazônico</a:t>
            </a:r>
            <a:endParaRPr lang="pt-BR" sz="6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584776" cy="3096344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Meio Ambiente do Senado</a:t>
            </a:r>
          </a:p>
          <a:p>
            <a:endParaRPr lang="pt-BR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Kamila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Botelho do Amaral – Amazonas</a:t>
            </a:r>
          </a:p>
          <a:p>
            <a:endParaRPr lang="pt-BR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Brasilia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 de março de 2015</a:t>
            </a:r>
            <a:r>
              <a: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3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35 </a:t>
            </a:r>
            <a:r>
              <a:rPr lang="pt-BR" dirty="0"/>
              <a:t>milhões de </a:t>
            </a:r>
            <a:r>
              <a:rPr lang="pt-BR" dirty="0" smtClean="0"/>
              <a:t>hectares de áreas em POSSE 52,8</a:t>
            </a:r>
            <a:r>
              <a:rPr lang="pt-BR" dirty="0"/>
              <a:t>% </a:t>
            </a:r>
            <a:r>
              <a:rPr lang="pt-BR" dirty="0" smtClean="0"/>
              <a:t>dos </a:t>
            </a:r>
            <a:r>
              <a:rPr lang="pt-BR" dirty="0"/>
              <a:t>imóveis de "posse" do Brasil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Desse </a:t>
            </a:r>
            <a:r>
              <a:rPr lang="pt-BR" dirty="0"/>
              <a:t>total, 283 mil (95,5%) têm até 400 </a:t>
            </a:r>
            <a:r>
              <a:rPr lang="pt-BR" dirty="0" smtClean="0"/>
              <a:t>hectares com estimativa de 1,2 </a:t>
            </a:r>
            <a:r>
              <a:rPr lang="pt-BR" dirty="0"/>
              <a:t>milhões </a:t>
            </a:r>
            <a:r>
              <a:rPr lang="pt-BR" dirty="0" smtClean="0"/>
              <a:t>pessoas.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43% território indígena e áreas protegidas</a:t>
            </a:r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Fundiária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28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Melhoria da Qualidade de Vida</a:t>
            </a:r>
          </a:p>
          <a:p>
            <a:r>
              <a:rPr lang="pt-BR" dirty="0" smtClean="0"/>
              <a:t>Ordenamento Territorial Ecológico Econômico</a:t>
            </a:r>
          </a:p>
          <a:p>
            <a:pPr lvl="1"/>
            <a:r>
              <a:rPr lang="pt-BR" dirty="0" err="1" smtClean="0"/>
              <a:t>Pólos</a:t>
            </a:r>
            <a:r>
              <a:rPr lang="pt-BR" dirty="0" smtClean="0"/>
              <a:t> </a:t>
            </a:r>
            <a:r>
              <a:rPr lang="pt-BR" smtClean="0"/>
              <a:t>Econômicos Regionais </a:t>
            </a:r>
            <a:endParaRPr lang="pt-BR" dirty="0" smtClean="0"/>
          </a:p>
          <a:p>
            <a:r>
              <a:rPr lang="pt-BR" dirty="0" smtClean="0"/>
              <a:t>Regularização Fundiária e Ambiental</a:t>
            </a:r>
          </a:p>
          <a:p>
            <a:r>
              <a:rPr lang="pt-BR" dirty="0" smtClean="0"/>
              <a:t>Investimentos para Proteção Ambiental</a:t>
            </a:r>
          </a:p>
          <a:p>
            <a:pPr lvl="1"/>
            <a:r>
              <a:rPr lang="pt-BR" dirty="0"/>
              <a:t>R</a:t>
            </a:r>
            <a:r>
              <a:rPr lang="pt-BR" dirty="0" smtClean="0"/>
              <a:t>isco de aumento de animais em Extinção</a:t>
            </a:r>
          </a:p>
          <a:p>
            <a:pPr lvl="1"/>
            <a:r>
              <a:rPr lang="pt-BR" dirty="0" smtClean="0"/>
              <a:t>Segurança Hídrica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dirty="0" smtClean="0"/>
              <a:t>Pesquisa Científica e Qualificação Técnica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dirty="0" smtClean="0"/>
              <a:t>Extremos </a:t>
            </a:r>
            <a:r>
              <a:rPr lang="pt-BR" dirty="0"/>
              <a:t>Climáticos (seca e cheia)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Desafios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63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bg1">
              <a:alpha val="68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“Amazonas de bravos que doam, sem orgulho ou falsa </a:t>
            </a:r>
            <a:r>
              <a:rPr lang="pt-BR" dirty="0"/>
              <a:t>nobreza, a</a:t>
            </a:r>
            <a:r>
              <a:rPr lang="pt-BR" dirty="0" smtClean="0"/>
              <a:t>os </a:t>
            </a:r>
            <a:r>
              <a:rPr lang="pt-BR" dirty="0"/>
              <a:t>que sonham, teu canto de lenda</a:t>
            </a:r>
            <a:br>
              <a:rPr lang="pt-BR" dirty="0"/>
            </a:br>
            <a:r>
              <a:rPr lang="pt-BR" dirty="0" smtClean="0"/>
              <a:t>aos </a:t>
            </a:r>
            <a:r>
              <a:rPr lang="pt-BR" dirty="0"/>
              <a:t>que lutam, mais vida e </a:t>
            </a:r>
            <a:r>
              <a:rPr lang="pt-BR" dirty="0" smtClean="0"/>
              <a:t>riqueza.”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r">
              <a:buNone/>
            </a:pPr>
            <a:r>
              <a:rPr lang="pt-BR" sz="3600" b="1" dirty="0" err="1" smtClean="0"/>
              <a:t>Kamila</a:t>
            </a:r>
            <a:r>
              <a:rPr lang="pt-BR" sz="3600" b="1" dirty="0" smtClean="0"/>
              <a:t> Botelho do Amaral</a:t>
            </a:r>
            <a:endParaRPr lang="pt-BR" sz="3600" b="1" dirty="0"/>
          </a:p>
          <a:p>
            <a:pPr marL="0" indent="0" algn="r">
              <a:buNone/>
            </a:pPr>
            <a:r>
              <a:rPr lang="pt-BR" sz="2400" dirty="0" smtClean="0"/>
              <a:t>(92)9913-4407</a:t>
            </a:r>
          </a:p>
          <a:p>
            <a:pPr marL="0" indent="0" algn="r">
              <a:buNone/>
            </a:pPr>
            <a:r>
              <a:rPr lang="pt-BR" sz="2400" dirty="0" smtClean="0"/>
              <a:t>kamilabotelhodoamaral@gmail.com</a:t>
            </a:r>
            <a:endParaRPr lang="pt-BR" sz="2400" dirty="0"/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Obrigada!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51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Amazônia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920880" cy="5564417"/>
          </a:xfr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156176" y="5949280"/>
            <a:ext cx="1952056" cy="802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i="1" dirty="0" smtClean="0">
                <a:latin typeface="+mj-lt"/>
              </a:rPr>
              <a:t>AMAZÔNIA BRASILEIRA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i="1" dirty="0" smtClean="0">
                <a:latin typeface="+mj-lt"/>
              </a:rPr>
              <a:t>9 Estados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b="1" i="1" dirty="0" smtClean="0">
                <a:solidFill>
                  <a:srgbClr val="C00000"/>
                </a:solidFill>
              </a:rPr>
              <a:t> </a:t>
            </a:r>
            <a:r>
              <a:rPr lang="pt-BR" altLang="pt-BR" b="1" i="1" dirty="0">
                <a:solidFill>
                  <a:srgbClr val="C00000"/>
                </a:solidFill>
              </a:rPr>
              <a:t>5.016.136,3 Km² </a:t>
            </a:r>
            <a:endParaRPr lang="pt-BR" b="1" i="1" dirty="0">
              <a:latin typeface="+mj-lt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819744" y="1412776"/>
            <a:ext cx="1952056" cy="802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i="1" dirty="0" smtClean="0">
                <a:solidFill>
                  <a:srgbClr val="632523"/>
                </a:solidFill>
                <a:latin typeface="Verdana" charset="0"/>
              </a:rPr>
              <a:t>PANAMAZÔNIA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400" b="1" i="1" dirty="0" smtClean="0">
                <a:solidFill>
                  <a:srgbClr val="632523"/>
                </a:solidFill>
                <a:latin typeface="Verdana" charset="0"/>
              </a:rPr>
              <a:t>9 países</a:t>
            </a:r>
            <a:endParaRPr lang="pt-BR" altLang="pt-BR" sz="1400" b="1" i="1" dirty="0">
              <a:solidFill>
                <a:srgbClr val="632523"/>
              </a:solidFill>
              <a:latin typeface="Verdana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i="1" dirty="0">
                <a:solidFill>
                  <a:srgbClr val="FF0000"/>
                </a:solidFill>
              </a:rPr>
              <a:t>7.702.264 </a:t>
            </a:r>
            <a:r>
              <a:rPr lang="pt-BR" altLang="pt-BR" b="1" i="1" dirty="0">
                <a:solidFill>
                  <a:srgbClr val="FF0000"/>
                </a:solidFill>
              </a:rPr>
              <a:t>Km² </a:t>
            </a:r>
            <a:endParaRPr lang="pt-B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9118492" cy="12889432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Floresta</a:t>
            </a:r>
            <a:endParaRPr lang="pt-BR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796408" y="1556792"/>
            <a:ext cx="1952056" cy="1202510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i="1" dirty="0" smtClean="0">
                <a:solidFill>
                  <a:srgbClr val="632523"/>
                </a:solidFill>
                <a:latin typeface="Verdana" charset="0"/>
              </a:rPr>
              <a:t>22 Tipos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b="1" i="1" dirty="0" smtClean="0">
                <a:solidFill>
                  <a:srgbClr val="632523"/>
                </a:solidFill>
                <a:latin typeface="Verdana" charset="0"/>
              </a:rPr>
              <a:t>Florestas, várzeas e </a:t>
            </a:r>
            <a:r>
              <a:rPr lang="pt-BR" altLang="pt-BR" b="1" i="1" dirty="0" err="1" smtClean="0">
                <a:solidFill>
                  <a:srgbClr val="632523"/>
                </a:solidFill>
                <a:latin typeface="Verdana" charset="0"/>
              </a:rPr>
              <a:t>capinaranas</a:t>
            </a:r>
            <a:endParaRPr lang="pt-BR" b="1" i="1" dirty="0">
              <a:latin typeface="+mj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604448" y="1268760"/>
            <a:ext cx="1584176" cy="55892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Áreas Protegidas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5472608" cy="4320925"/>
          </a:xfr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56176" y="1412776"/>
            <a:ext cx="2461351" cy="49573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600" b="1" i="1" dirty="0" smtClean="0">
                <a:solidFill>
                  <a:srgbClr val="632523"/>
                </a:solidFill>
                <a:latin typeface="Verdana" charset="0"/>
              </a:rPr>
              <a:t>Unidades de Conservação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600" b="1" i="1" dirty="0">
              <a:solidFill>
                <a:srgbClr val="632523"/>
              </a:solidFill>
              <a:latin typeface="Verdana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600" b="1" i="1" dirty="0" smtClean="0">
                <a:solidFill>
                  <a:srgbClr val="632523"/>
                </a:solidFill>
                <a:latin typeface="Verdana" charset="0"/>
              </a:rPr>
              <a:t>32% de </a:t>
            </a:r>
            <a:r>
              <a:rPr lang="pt-BR" altLang="pt-BR" sz="1600" b="1" i="1" dirty="0">
                <a:solidFill>
                  <a:srgbClr val="632523"/>
                </a:solidFill>
                <a:latin typeface="Verdana" charset="0"/>
              </a:rPr>
              <a:t>á</a:t>
            </a:r>
            <a:r>
              <a:rPr lang="pt-BR" altLang="pt-BR" sz="1600" b="1" i="1" dirty="0" smtClean="0">
                <a:solidFill>
                  <a:srgbClr val="632523"/>
                </a:solidFill>
                <a:latin typeface="Verdana" charset="0"/>
              </a:rPr>
              <a:t>reas protegidas no mundo são Brasileiras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600" b="1" i="1" dirty="0">
              <a:solidFill>
                <a:srgbClr val="632523"/>
              </a:solidFill>
              <a:latin typeface="Verdana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600" b="1" i="1" dirty="0" smtClean="0">
                <a:solidFill>
                  <a:srgbClr val="632523"/>
                </a:solidFill>
                <a:latin typeface="Verdana" charset="0"/>
              </a:rPr>
              <a:t>Amazônia Brasileira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400" b="1" i="1" dirty="0">
              <a:solidFill>
                <a:srgbClr val="632523"/>
              </a:solidFill>
              <a:latin typeface="Verdana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400" b="1" i="1" dirty="0" smtClean="0">
                <a:solidFill>
                  <a:srgbClr val="632523"/>
                </a:solidFill>
                <a:latin typeface="Verdana" charset="0"/>
              </a:rPr>
              <a:t>179 Estaduais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400" b="1" i="1" dirty="0" smtClean="0">
                <a:solidFill>
                  <a:srgbClr val="632523"/>
                </a:solidFill>
                <a:latin typeface="Verdana" charset="0"/>
              </a:rPr>
              <a:t>136 Federais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400" b="1" i="1" dirty="0">
              <a:solidFill>
                <a:srgbClr val="632523"/>
              </a:solidFill>
              <a:latin typeface="Verdana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2800" b="1" i="1" dirty="0" smtClean="0">
                <a:solidFill>
                  <a:srgbClr val="FF0000"/>
                </a:solidFill>
                <a:latin typeface="Verdana" charset="0"/>
              </a:rPr>
              <a:t>315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2800" b="1" i="1" dirty="0">
              <a:solidFill>
                <a:srgbClr val="FF0000"/>
              </a:solidFill>
              <a:latin typeface="Verdana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sz="1600" b="1" i="1" dirty="0">
                <a:solidFill>
                  <a:srgbClr val="632523"/>
                </a:solidFill>
                <a:latin typeface="Verdana" charset="0"/>
              </a:rPr>
              <a:t>Brasil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400" b="1" i="1" dirty="0">
              <a:solidFill>
                <a:srgbClr val="632523"/>
              </a:solidFill>
              <a:latin typeface="Verdana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altLang="pt-BR" sz="1400" b="1" i="1" dirty="0" smtClean="0">
              <a:solidFill>
                <a:srgbClr val="FF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Áreas Protegidas X Desmatamento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12171"/>
            <a:ext cx="7704856" cy="5429197"/>
          </a:xfrm>
        </p:spPr>
      </p:pic>
    </p:spTree>
    <p:extLst>
      <p:ext uri="{BB962C8B-B14F-4D97-AF65-F5344CB8AC3E}">
        <p14:creationId xmlns:p14="http://schemas.microsoft.com/office/powerpoint/2010/main" val="34957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416824" cy="576658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Ocupação e Uso do Solo</a:t>
            </a:r>
            <a:endParaRPr lang="pt-BR" dirty="0"/>
          </a:p>
        </p:txBody>
      </p:sp>
      <p:sp>
        <p:nvSpPr>
          <p:cNvPr id="3" name="Seta para a direita 2"/>
          <p:cNvSpPr/>
          <p:nvPr/>
        </p:nvSpPr>
        <p:spPr>
          <a:xfrm rot="18534798">
            <a:off x="2590628" y="5162344"/>
            <a:ext cx="1512168" cy="627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588224" y="1268760"/>
            <a:ext cx="1553224" cy="5869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i="1" dirty="0" smtClean="0">
                <a:solidFill>
                  <a:srgbClr val="632523"/>
                </a:solidFill>
                <a:latin typeface="Verdana" charset="0"/>
              </a:rPr>
              <a:t>Água</a:t>
            </a:r>
            <a:endParaRPr lang="pt-BR" altLang="pt-BR" sz="1400" b="1" i="1" dirty="0">
              <a:solidFill>
                <a:srgbClr val="632523"/>
              </a:solidFill>
              <a:latin typeface="Verdana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i="1" dirty="0" smtClean="0">
                <a:solidFill>
                  <a:srgbClr val="FF0000"/>
                </a:solidFill>
              </a:rPr>
              <a:t>2,1%</a:t>
            </a:r>
            <a:r>
              <a:rPr lang="pt-BR" altLang="pt-BR" b="1" i="1" dirty="0" smtClean="0">
                <a:solidFill>
                  <a:srgbClr val="FF0000"/>
                </a:solidFill>
              </a:rPr>
              <a:t> </a:t>
            </a:r>
            <a:endParaRPr lang="pt-BR" b="1" i="1" dirty="0">
              <a:solidFill>
                <a:srgbClr val="FF0000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 rot="2880488">
            <a:off x="977729" y="1967656"/>
            <a:ext cx="2159958" cy="627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43608" y="5589240"/>
            <a:ext cx="2880320" cy="10793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i="1" dirty="0" smtClean="0">
                <a:solidFill>
                  <a:srgbClr val="632523"/>
                </a:solidFill>
                <a:latin typeface="Verdana" charset="0"/>
              </a:rPr>
              <a:t>Área com pressão Humana Consolidada: </a:t>
            </a:r>
            <a:r>
              <a:rPr lang="pt-BR" b="1" i="1" dirty="0">
                <a:solidFill>
                  <a:srgbClr val="FF0000"/>
                </a:solidFill>
              </a:rPr>
              <a:t>19,25</a:t>
            </a:r>
            <a:r>
              <a:rPr lang="pt-BR" b="1" i="1" dirty="0" smtClean="0">
                <a:solidFill>
                  <a:srgbClr val="FF0000"/>
                </a:solidFill>
              </a:rPr>
              <a:t>%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600" b="1" i="1" dirty="0" smtClean="0">
                <a:solidFill>
                  <a:srgbClr val="FF0000"/>
                </a:solidFill>
              </a:rPr>
              <a:t>Agropecuária, Estradas, Área Urbana e Desmatamento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43608" y="1268760"/>
            <a:ext cx="1952056" cy="5869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i="1" dirty="0" smtClean="0">
                <a:solidFill>
                  <a:srgbClr val="632523"/>
                </a:solidFill>
                <a:latin typeface="Verdana" charset="0"/>
              </a:rPr>
              <a:t>Floresta</a:t>
            </a:r>
            <a:endParaRPr lang="pt-BR" altLang="pt-BR" sz="1400" b="1" i="1" dirty="0">
              <a:solidFill>
                <a:srgbClr val="632523"/>
              </a:solidFill>
              <a:latin typeface="Verdana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i="1" dirty="0" smtClean="0">
                <a:solidFill>
                  <a:srgbClr val="FF0000"/>
                </a:solidFill>
              </a:rPr>
              <a:t>46,45%</a:t>
            </a:r>
            <a:endParaRPr lang="pt-BR" b="1" i="1" dirty="0">
              <a:solidFill>
                <a:srgbClr val="FF0000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 rot="15427432">
            <a:off x="5767928" y="5008404"/>
            <a:ext cx="1512168" cy="627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301324" y="5475926"/>
            <a:ext cx="1728192" cy="802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400" b="1" i="1" dirty="0" smtClean="0">
                <a:solidFill>
                  <a:srgbClr val="632523"/>
                </a:solidFill>
                <a:latin typeface="Verdana" charset="0"/>
              </a:rPr>
              <a:t>Pressão Humana</a:t>
            </a:r>
            <a:endParaRPr lang="pt-BR" altLang="pt-BR" sz="1400" b="1" i="1" dirty="0">
              <a:solidFill>
                <a:srgbClr val="632523"/>
              </a:solidFill>
              <a:latin typeface="Verdana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i="1" dirty="0" smtClean="0">
                <a:solidFill>
                  <a:srgbClr val="FF0000"/>
                </a:solidFill>
              </a:rPr>
              <a:t>27,34%</a:t>
            </a:r>
            <a:r>
              <a:rPr lang="pt-BR" altLang="pt-BR" b="1" i="1" dirty="0" smtClean="0">
                <a:solidFill>
                  <a:srgbClr val="FF0000"/>
                </a:solidFill>
              </a:rPr>
              <a:t> </a:t>
            </a:r>
            <a:endParaRPr lang="pt-B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" y="476672"/>
            <a:ext cx="8229600" cy="58712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Biodiversidade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pt-BR" dirty="0" smtClean="0">
                <a:solidFill>
                  <a:schemeClr val="bg1"/>
                </a:solidFill>
              </a:rPr>
              <a:t>30 </a:t>
            </a:r>
            <a:r>
              <a:rPr lang="pt-BR" dirty="0">
                <a:solidFill>
                  <a:schemeClr val="bg1"/>
                </a:solidFill>
              </a:rPr>
              <a:t>mil espécies de </a:t>
            </a:r>
            <a:r>
              <a:rPr lang="pt-BR" dirty="0" smtClean="0">
                <a:solidFill>
                  <a:schemeClr val="bg1"/>
                </a:solidFill>
              </a:rPr>
              <a:t>plantas</a:t>
            </a:r>
          </a:p>
          <a:p>
            <a:pPr marL="0" indent="0" algn="r">
              <a:buNone/>
            </a:pPr>
            <a:r>
              <a:rPr lang="pt-BR" dirty="0" smtClean="0">
                <a:solidFill>
                  <a:schemeClr val="bg1"/>
                </a:solidFill>
              </a:rPr>
              <a:t>1,8 mil de peixes continentais</a:t>
            </a:r>
          </a:p>
          <a:p>
            <a:pPr marL="0" indent="0" algn="r">
              <a:buNone/>
            </a:pPr>
            <a:r>
              <a:rPr lang="pt-BR" dirty="0" smtClean="0">
                <a:solidFill>
                  <a:schemeClr val="bg1"/>
                </a:solidFill>
              </a:rPr>
              <a:t>1,3 </a:t>
            </a:r>
            <a:r>
              <a:rPr lang="pt-BR" dirty="0">
                <a:solidFill>
                  <a:schemeClr val="bg1"/>
                </a:solidFill>
              </a:rPr>
              <a:t>mil de </a:t>
            </a:r>
            <a:r>
              <a:rPr lang="pt-BR" dirty="0" smtClean="0">
                <a:solidFill>
                  <a:schemeClr val="bg1"/>
                </a:solidFill>
              </a:rPr>
              <a:t>aves</a:t>
            </a:r>
          </a:p>
          <a:p>
            <a:pPr marL="0" indent="0" algn="r">
              <a:buNone/>
            </a:pPr>
            <a:r>
              <a:rPr lang="pt-BR" dirty="0" smtClean="0">
                <a:solidFill>
                  <a:schemeClr val="bg1"/>
                </a:solidFill>
              </a:rPr>
              <a:t>311 </a:t>
            </a:r>
            <a:r>
              <a:rPr lang="pt-BR" dirty="0">
                <a:solidFill>
                  <a:schemeClr val="bg1"/>
                </a:solidFill>
              </a:rPr>
              <a:t>de mamíferos </a:t>
            </a:r>
            <a:endParaRPr lang="pt-BR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pt-BR" dirty="0" smtClean="0">
                <a:solidFill>
                  <a:schemeClr val="bg1"/>
                </a:solidFill>
              </a:rPr>
              <a:t>163 </a:t>
            </a:r>
            <a:r>
              <a:rPr lang="pt-BR" dirty="0">
                <a:solidFill>
                  <a:schemeClr val="bg1"/>
                </a:solidFill>
              </a:rPr>
              <a:t>de </a:t>
            </a:r>
            <a:r>
              <a:rPr lang="pt-BR" dirty="0" smtClean="0">
                <a:solidFill>
                  <a:schemeClr val="bg1"/>
                </a:solidFill>
              </a:rPr>
              <a:t>anfíbios</a:t>
            </a:r>
          </a:p>
          <a:p>
            <a:pPr marL="0" indent="0" algn="ctr"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Dados de Pesquisa Insatisfatórios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46856" y="116632"/>
            <a:ext cx="8229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Biodiversidade</a:t>
            </a:r>
            <a:endParaRPr lang="pt-BR" dirty="0"/>
          </a:p>
        </p:txBody>
      </p:sp>
      <p:grpSp>
        <p:nvGrpSpPr>
          <p:cNvPr id="10" name="Grupo 9"/>
          <p:cNvGrpSpPr/>
          <p:nvPr/>
        </p:nvGrpSpPr>
        <p:grpSpPr>
          <a:xfrm>
            <a:off x="-36512" y="908720"/>
            <a:ext cx="2592288" cy="2383631"/>
            <a:chOff x="1053844" y="2656610"/>
            <a:chExt cx="2954288" cy="2572590"/>
          </a:xfrm>
        </p:grpSpPr>
        <p:sp>
          <p:nvSpPr>
            <p:cNvPr id="9" name="Explosão 2 8"/>
            <p:cNvSpPr/>
            <p:nvPr/>
          </p:nvSpPr>
          <p:spPr>
            <a:xfrm>
              <a:off x="1187624" y="2656610"/>
              <a:ext cx="2736304" cy="2572590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spaço Reservado para Conteúdo 2"/>
            <p:cNvSpPr txBox="1">
              <a:spLocks/>
            </p:cNvSpPr>
            <p:nvPr/>
          </p:nvSpPr>
          <p:spPr>
            <a:xfrm rot="19212893">
              <a:off x="1053844" y="3429750"/>
              <a:ext cx="2954288" cy="131635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pt-BR" sz="3600" b="1" dirty="0" smtClean="0">
                  <a:solidFill>
                    <a:srgbClr val="FF0000"/>
                  </a:solidFill>
                </a:rPr>
                <a:t>23</a:t>
              </a:r>
              <a:r>
                <a:rPr lang="pt-BR" sz="2400" b="1" dirty="0" smtClean="0">
                  <a:solidFill>
                    <a:srgbClr val="FF0000"/>
                  </a:solidFill>
                </a:rPr>
                <a:t> espécies  EXTINÇÃO</a:t>
              </a:r>
              <a:endParaRPr lang="pt-BR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9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4" y="1419912"/>
            <a:ext cx="8194932" cy="512008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3384376" cy="4968552"/>
          </a:xfrm>
          <a:solidFill>
            <a:schemeClr val="accent5">
              <a:lumMod val="60000"/>
              <a:lumOff val="40000"/>
              <a:alpha val="49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Rio Amazonas: maior </a:t>
            </a:r>
            <a:r>
              <a:rPr lang="pt-BR" sz="2800" dirty="0">
                <a:solidFill>
                  <a:srgbClr val="002060"/>
                </a:solidFill>
              </a:rPr>
              <a:t>rio do </a:t>
            </a:r>
            <a:r>
              <a:rPr lang="pt-BR" sz="2800" dirty="0" smtClean="0">
                <a:solidFill>
                  <a:srgbClr val="002060"/>
                </a:solidFill>
              </a:rPr>
              <a:t>mundo</a:t>
            </a:r>
          </a:p>
          <a:p>
            <a:pPr marL="0" indent="0"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Andes </a:t>
            </a:r>
            <a:r>
              <a:rPr lang="pt-BR" sz="2800" dirty="0">
                <a:solidFill>
                  <a:srgbClr val="002060"/>
                </a:solidFill>
              </a:rPr>
              <a:t>Peruanos até sua foz no oceano Atlântico. </a:t>
            </a:r>
            <a:endParaRPr lang="pt-BR" sz="2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pt-BR" dirty="0" smtClean="0">
                <a:solidFill>
                  <a:schemeClr val="bg1"/>
                </a:solidFill>
              </a:rPr>
              <a:t>25 mil km² de rios navegáveis</a:t>
            </a:r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Hidrografia</a:t>
            </a:r>
            <a:endParaRPr lang="pt-B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415" tIns="88872" rIns="71415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00" b="1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A Bacia Hidrográfica do rio Amazonas é constituída pelos rios formadores e afluentes do Rio Amazonas – o maior rio do mundo - e toda sua superfície de drenagem, sendo a mais extensa rede hidrográfica da terra, ocupando uma área total da ordem demais de 6 milhões de km², desde suas nascentes nos Andes Peruanos até sua foz no oceano Atlântico.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0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inherit"/>
                <a:cs typeface="Arial" pitchFamily="34" charset="0"/>
                <a:hlinkClick r:id="rId3" tooltip="  / Araquém Alcântara - www.terrabrasilimagens.com.br"/>
              </a:rPr>
              <a:t/>
            </a:r>
            <a:br>
              <a:rPr kumimoji="0" lang="pt-BR" altLang="pt-BR" sz="1000" b="0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inherit"/>
                <a:cs typeface="Arial" pitchFamily="34" charset="0"/>
                <a:hlinkClick r:id="rId3" tooltip="  / Araquém Alcântara - www.terrabrasilimagens.com.br"/>
              </a:rPr>
            </a:br>
            <a:r>
              <a:rPr kumimoji="0" lang="pt-BR" altLang="pt-BR" sz="1000" b="0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inherit"/>
                <a:cs typeface="Arial" pitchFamily="34" charset="0"/>
                <a:hlinkClick r:id="rId3" tooltip="  / Araquém Alcântara - www.terrabrasilimagens.com.br"/>
              </a:rPr>
              <a:t>  </a:t>
            </a:r>
            <a:r>
              <a:rPr kumimoji="0" lang="pt-BR" altLang="pt-BR" sz="15000" b="0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inherit"/>
                <a:cs typeface="Arial" pitchFamily="34" charset="0"/>
              </a:rPr>
              <a:t/>
            </a:r>
            <a:br>
              <a:rPr kumimoji="0" lang="pt-BR" altLang="pt-BR" sz="15000" b="0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inherit"/>
                <a:cs typeface="Arial" pitchFamily="34" charset="0"/>
              </a:rPr>
            </a:br>
            <a:endParaRPr kumimoji="0" lang="pt-BR" altLang="pt-BR" sz="150000" b="1" i="0" u="none" strike="noStrike" cap="none" normalizeH="0" baseline="0" smtClean="0">
              <a:ln>
                <a:noFill/>
              </a:ln>
              <a:solidFill>
                <a:srgbClr val="222222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50000" b="1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Esta bacia continental se estende sobre vários países da América do Sul: Brasil (63%), Peru (17%), Bolívia (11%), Colômbia (5,8%), Equador (2,2%), Venezuela (0,7%) e Guiana (0,2%), sendo que a contribuição média em volume d’água da bacia em território brasileiro, é por volta de 73% do total do País</a:t>
            </a:r>
            <a:r>
              <a:rPr kumimoji="0" lang="pt-BR" altLang="pt-BR" sz="127500" b="1" i="0" u="none" strike="noStrike" cap="none" normalizeH="0" baseline="3000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1</a:t>
            </a:r>
            <a:r>
              <a:rPr kumimoji="0" lang="pt-BR" altLang="pt-BR" sz="150000" b="1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. A Bacia Hidrográfica do rio Amazonas corresponde a quase 40% da América do Sul e 5% da superfície terrestre, sendo o maior compartimento de água doce superficial do planeta, com cerca de 15% do total disponível desse recurso</a:t>
            </a:r>
            <a:r>
              <a:rPr kumimoji="0" lang="pt-BR" altLang="pt-BR" sz="127500" b="1" i="0" u="none" strike="noStrike" cap="none" normalizeH="0" baseline="3000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2</a:t>
            </a:r>
            <a:r>
              <a:rPr kumimoji="0" lang="pt-BR" altLang="pt-BR" sz="150000" b="1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.</a:t>
            </a:r>
            <a:endParaRPr kumimoji="0" lang="pt-BR" altLang="pt-BR" sz="1000" b="0" i="0" u="none" strike="noStrike" cap="none" normalizeH="0" baseline="0" smtClean="0">
              <a:ln>
                <a:noFill/>
              </a:ln>
              <a:solidFill>
                <a:srgbClr val="4F4F4F"/>
              </a:solidFill>
              <a:effectLst/>
              <a:latin typeface="inherit"/>
              <a:cs typeface="Arial" pitchFamily="34" charset="0"/>
            </a:endParaRPr>
          </a:p>
        </p:txBody>
      </p:sp>
      <p:pic>
        <p:nvPicPr>
          <p:cNvPr id="1026" name="Picture 2" descr="  / Araquém Alcântara - www.terrabrasilimagens.com.br">
            <a:hlinkClick r:id="rId3" tooltip="  / Araquém Alcântara - www.terrabrasilimagens.com.b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-12113958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621919854"/>
              </p:ext>
            </p:extLst>
          </p:nvPr>
        </p:nvGraphicFramePr>
        <p:xfrm>
          <a:off x="4184167" y="980728"/>
          <a:ext cx="44161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15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3224" y="1744216"/>
            <a:ext cx="7859216" cy="44210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dirty="0" smtClean="0"/>
              <a:t>25</a:t>
            </a:r>
            <a:r>
              <a:rPr lang="pt-BR" dirty="0" smtClean="0"/>
              <a:t> </a:t>
            </a:r>
            <a:r>
              <a:rPr lang="pt-BR" dirty="0" smtClean="0"/>
              <a:t>milhões de pessoas em 775 municípios</a:t>
            </a:r>
          </a:p>
          <a:p>
            <a:endParaRPr lang="pt-BR" dirty="0" smtClean="0"/>
          </a:p>
          <a:p>
            <a:r>
              <a:rPr lang="pt-BR" dirty="0" smtClean="0"/>
              <a:t>16,35% da população nacional</a:t>
            </a:r>
          </a:p>
          <a:p>
            <a:pPr lvl="1"/>
            <a:r>
              <a:rPr lang="pt-BR" dirty="0"/>
              <a:t>68,9% residentes na área urbana </a:t>
            </a:r>
          </a:p>
          <a:p>
            <a:pPr lvl="1"/>
            <a:r>
              <a:rPr lang="pt-BR" dirty="0" smtClean="0"/>
              <a:t>31,1</a:t>
            </a:r>
            <a:r>
              <a:rPr lang="pt-BR" dirty="0"/>
              <a:t>% na área rural</a:t>
            </a:r>
            <a:r>
              <a:rPr lang="pt-BR"/>
              <a:t>. </a:t>
            </a:r>
            <a:endParaRPr lang="pt-BR" dirty="0" smtClean="0"/>
          </a:p>
        </p:txBody>
      </p:sp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População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89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347</Words>
  <Application>Microsoft Office PowerPoint</Application>
  <PresentationFormat>Apresentação na tela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Bioma Amazônico</vt:lpstr>
      <vt:lpstr>Amazônia</vt:lpstr>
      <vt:lpstr>Floresta</vt:lpstr>
      <vt:lpstr>Áreas Protegidas</vt:lpstr>
      <vt:lpstr>Áreas Protegidas X Desmatamento</vt:lpstr>
      <vt:lpstr>Ocupação e Uso do Solo</vt:lpstr>
      <vt:lpstr>Biodiversidade</vt:lpstr>
      <vt:lpstr>Hidrografia</vt:lpstr>
      <vt:lpstr>População</vt:lpstr>
      <vt:lpstr>Fundiária</vt:lpstr>
      <vt:lpstr>Desafios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Bioma Amazônico</dc:title>
  <dc:creator>Kamila</dc:creator>
  <cp:lastModifiedBy>Kamila</cp:lastModifiedBy>
  <cp:revision>28</cp:revision>
  <dcterms:created xsi:type="dcterms:W3CDTF">2015-03-18T09:53:08Z</dcterms:created>
  <dcterms:modified xsi:type="dcterms:W3CDTF">2015-03-19T14:02:32Z</dcterms:modified>
</cp:coreProperties>
</file>