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15"/>
  </p:notesMasterIdLst>
  <p:handoutMasterIdLst>
    <p:handoutMasterId r:id="rId16"/>
  </p:handoutMasterIdLst>
  <p:sldIdLst>
    <p:sldId id="256" r:id="rId2"/>
    <p:sldId id="406" r:id="rId3"/>
    <p:sldId id="409" r:id="rId4"/>
    <p:sldId id="410" r:id="rId5"/>
    <p:sldId id="411" r:id="rId6"/>
    <p:sldId id="413" r:id="rId7"/>
    <p:sldId id="417" r:id="rId8"/>
    <p:sldId id="418" r:id="rId9"/>
    <p:sldId id="419" r:id="rId10"/>
    <p:sldId id="414" r:id="rId11"/>
    <p:sldId id="412" r:id="rId12"/>
    <p:sldId id="415" r:id="rId13"/>
    <p:sldId id="421" r:id="rId14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9107" autoAdjust="0"/>
    <p:restoredTop sz="94660"/>
  </p:normalViewPr>
  <p:slideViewPr>
    <p:cSldViewPr>
      <p:cViewPr varScale="1">
        <p:scale>
          <a:sx n="92" d="100"/>
          <a:sy n="92" d="100"/>
        </p:scale>
        <p:origin x="33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2789" y="-62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20" cy="496252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239" y="0"/>
            <a:ext cx="2945820" cy="496252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4359A3-D924-4794-8426-81446EB39B75}" type="datetimeFigureOut">
              <a:rPr lang="pt-BR"/>
              <a:pPr>
                <a:defRPr/>
              </a:pPr>
              <a:t>16/12/2015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781"/>
            <a:ext cx="2945820" cy="496251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239" y="9428781"/>
            <a:ext cx="2945820" cy="496251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0BF31F-6605-46BB-A977-1203A96284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151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20" cy="49625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239" y="0"/>
            <a:ext cx="2945820" cy="49625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F17E04-3059-4376-8D1D-D3FF6A94189C}" type="datetimeFigureOut">
              <a:rPr lang="pt-BR"/>
              <a:pPr>
                <a:defRPr/>
              </a:pPr>
              <a:t>16/12/2015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930" y="4715193"/>
            <a:ext cx="5437816" cy="4466265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781"/>
            <a:ext cx="2945820" cy="496251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239" y="9428781"/>
            <a:ext cx="2945820" cy="496251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4CED9F-A0EB-4579-8A3F-05295D572A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2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3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711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4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996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5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388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6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296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7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354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10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50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11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696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104" tIns="46551" rIns="93104" bIns="465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12</a:t>
            </a:fld>
            <a:endParaRPr lang="pt-B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00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7463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 rot="5400000">
            <a:off x="215106" y="-208756"/>
            <a:ext cx="1046163" cy="14763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190500" dist="50800" dir="5640000" sx="90000" sy="9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etângulo 2"/>
          <p:cNvSpPr/>
          <p:nvPr userDrawn="1"/>
        </p:nvSpPr>
        <p:spPr>
          <a:xfrm rot="5400000">
            <a:off x="211461" y="-211459"/>
            <a:ext cx="980728" cy="140365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" name="CaixaDeTexto 3"/>
          <p:cNvSpPr txBox="1">
            <a:spLocks noChangeArrowheads="1"/>
          </p:cNvSpPr>
          <p:nvPr userDrawn="1"/>
        </p:nvSpPr>
        <p:spPr bwMode="auto">
          <a:xfrm>
            <a:off x="3924300" y="6535738"/>
            <a:ext cx="37433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pt-BR" sz="1200" smtClean="0">
                <a:solidFill>
                  <a:srgbClr val="72BFC5"/>
                </a:solidFill>
              </a:rPr>
              <a:t>Agência Nacional de Vigilância Sanitária - Anvisa</a:t>
            </a:r>
          </a:p>
        </p:txBody>
      </p:sp>
      <p:sp>
        <p:nvSpPr>
          <p:cNvPr id="5" name="Retângulo 4"/>
          <p:cNvSpPr/>
          <p:nvPr userDrawn="1"/>
        </p:nvSpPr>
        <p:spPr>
          <a:xfrm rot="16200000" flipV="1">
            <a:off x="7725308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6" name="Retângulo 5"/>
          <p:cNvSpPr/>
          <p:nvPr userDrawn="1"/>
        </p:nvSpPr>
        <p:spPr>
          <a:xfrm rot="16200000" flipV="1">
            <a:off x="8047740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 rot="16200000" flipV="1">
            <a:off x="8370171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 rot="16200000" flipV="1">
            <a:off x="8677450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9" name="Triângulo retângulo 8"/>
          <p:cNvSpPr/>
          <p:nvPr userDrawn="1"/>
        </p:nvSpPr>
        <p:spPr>
          <a:xfrm rot="16200000">
            <a:off x="211137" y="-211137"/>
            <a:ext cx="981075" cy="140335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323850" y="1196975"/>
            <a:ext cx="8555038" cy="5256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32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65423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6699910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325FCD4-3B77-424A-9D03-6C048A5F958E}" type="datetimeFigureOut">
              <a:rPr lang="pt-BR"/>
              <a:pPr>
                <a:defRPr/>
              </a:pPr>
              <a:t>16/12/2015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02FF11A-C0BC-4590-9113-BB2128F4EF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769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23684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B6CB-2285-40C0-B0EF-7F06C0325FFB}" type="datetimeFigureOut">
              <a:rPr lang="pt-BR"/>
              <a:pPr>
                <a:defRPr/>
              </a:pPr>
              <a:t>16/12/2015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082208C-194B-4B01-8939-017953F66E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93214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8" descr="0 logo anvisa horiz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6143625"/>
            <a:ext cx="3222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624514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8" descr="0 logo anvisa horiz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6143625"/>
            <a:ext cx="3222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801098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sxc.hu/pic/l/d/de/designusf/1390436_51548905.jpg"/>
          <p:cNvPicPr>
            <a:picLocks noChangeAspect="1" noChangeArrowheads="1"/>
          </p:cNvPicPr>
          <p:nvPr userDrawn="1"/>
        </p:nvPicPr>
        <p:blipFill>
          <a:blip r:embed="rId12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836712"/>
          </a:xfrm>
          <a:prstGeom prst="rect">
            <a:avLst/>
          </a:prstGeom>
          <a:noFill/>
          <a:extLst/>
        </p:spPr>
      </p:pic>
      <p:cxnSp>
        <p:nvCxnSpPr>
          <p:cNvPr id="8" name="Conector angulado 7"/>
          <p:cNvCxnSpPr/>
          <p:nvPr userDrawn="1"/>
        </p:nvCxnSpPr>
        <p:spPr>
          <a:xfrm>
            <a:off x="468313" y="0"/>
            <a:ext cx="1366837" cy="1004888"/>
          </a:xfrm>
          <a:prstGeom prst="bentConnector3">
            <a:avLst>
              <a:gd name="adj1" fmla="val -207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1004888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5" r:id="rId3"/>
    <p:sldLayoutId id="2147484084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de cantos arredondados 11"/>
          <p:cNvSpPr/>
          <p:nvPr/>
        </p:nvSpPr>
        <p:spPr>
          <a:xfrm>
            <a:off x="1012825" y="1196975"/>
            <a:ext cx="7234238" cy="5040337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8199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22337" y="476672"/>
            <a:ext cx="6985000" cy="504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800" b="1" dirty="0">
                <a:solidFill>
                  <a:schemeClr val="accent5">
                    <a:lumMod val="50000"/>
                  </a:schemeClr>
                </a:solidFill>
              </a:rPr>
              <a:t>Audiência </a:t>
            </a:r>
            <a:r>
              <a:rPr lang="pt-BR" sz="2800" b="1" dirty="0" smtClean="0">
                <a:solidFill>
                  <a:schemeClr val="accent5">
                    <a:lumMod val="50000"/>
                  </a:schemeClr>
                </a:solidFill>
              </a:rPr>
              <a:t>Pública</a:t>
            </a:r>
            <a:endParaRPr lang="pt-BR" sz="2800" dirty="0"/>
          </a:p>
        </p:txBody>
      </p:sp>
      <p:sp>
        <p:nvSpPr>
          <p:cNvPr id="3" name="Retângulo 2"/>
          <p:cNvSpPr/>
          <p:nvPr/>
        </p:nvSpPr>
        <p:spPr>
          <a:xfrm>
            <a:off x="922337" y="1233487"/>
            <a:ext cx="7234237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2000" b="1" dirty="0" smtClean="0">
              <a:latin typeface="+mn-lt"/>
            </a:endParaRPr>
          </a:p>
          <a:p>
            <a:pPr algn="ctr"/>
            <a:r>
              <a:rPr lang="pt-BR" sz="2000" b="1" dirty="0" smtClean="0">
                <a:latin typeface="+mn-lt"/>
              </a:rPr>
              <a:t>PLS </a:t>
            </a:r>
            <a:r>
              <a:rPr lang="pt-BR" sz="2000" b="1" dirty="0">
                <a:latin typeface="+mn-lt"/>
              </a:rPr>
              <a:t>nº. 8, de </a:t>
            </a:r>
            <a:r>
              <a:rPr lang="pt-BR" sz="2000" b="1" dirty="0" smtClean="0">
                <a:latin typeface="+mn-lt"/>
              </a:rPr>
              <a:t>2015</a:t>
            </a:r>
          </a:p>
          <a:p>
            <a:pPr algn="ctr"/>
            <a:endParaRPr lang="pt-BR" sz="2000" b="1" dirty="0">
              <a:latin typeface="+mn-lt"/>
            </a:endParaRPr>
          </a:p>
          <a:p>
            <a:pPr algn="ctr"/>
            <a:r>
              <a:rPr lang="pt-BR" b="1" i="1" dirty="0">
                <a:latin typeface="+mn-lt"/>
              </a:rPr>
              <a:t>Acrescenta o § 3º ao art. 6º da Lei  nº. 8.918, de 14/7/1994 para determinar que as embalagens de bebidas açucaradas contenham advertência sobre aos malefícios que o consumo abusivo dessas bebidas.</a:t>
            </a:r>
          </a:p>
          <a:p>
            <a:pPr algn="ctr"/>
            <a:r>
              <a:rPr lang="pt-BR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(</a:t>
            </a:r>
            <a:r>
              <a:rPr lang="pt-BR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Autoria: Senador José Medeiros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)</a:t>
            </a:r>
            <a:r>
              <a:rPr lang="pt-BR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</a:p>
          <a:p>
            <a:pPr algn="ctr"/>
            <a:r>
              <a:rPr lang="pt-BR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(</a:t>
            </a:r>
            <a:r>
              <a:rPr lang="pt-BR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Relatoria: Senador Otto Alencar)</a:t>
            </a:r>
            <a:endParaRPr lang="pt-BR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/>
            <a:endParaRPr lang="pt-BR" sz="2000" dirty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>
              <a:solidFill>
                <a:srgbClr val="525252"/>
              </a:solidFill>
              <a:latin typeface="+mn-lt"/>
            </a:endParaRPr>
          </a:p>
          <a:p>
            <a:pPr algn="ctr"/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Thalita </a:t>
            </a:r>
            <a:r>
              <a:rPr lang="pt-BR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Antony de Souza Lima</a:t>
            </a:r>
          </a:p>
          <a:p>
            <a:pPr algn="ctr"/>
            <a:r>
              <a:rPr lang="pt-BR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Gerente-Geral de Alimentos</a:t>
            </a:r>
          </a:p>
          <a:p>
            <a:pPr algn="ctr"/>
            <a:r>
              <a:rPr lang="pt-BR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Agência Nacional de Vigilância Sanitária</a:t>
            </a:r>
            <a:endParaRPr lang="pt-B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/>
            <a:endParaRPr lang="pt-B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/>
            <a:r>
              <a:rPr lang="pt-B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Brasília</a:t>
            </a: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, </a:t>
            </a:r>
            <a:r>
              <a:rPr lang="pt-B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16 de dezembro de 2015</a:t>
            </a:r>
            <a:endParaRPr lang="pt-B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/>
            <a:r>
              <a:rPr lang="pt-BR" sz="1100" dirty="0">
                <a:solidFill>
                  <a:srgbClr val="525252"/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8948" y="29800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PLS nº. 8, de 2015</a:t>
            </a:r>
            <a:endParaRPr lang="pt-BR" sz="32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3428" y="981075"/>
            <a:ext cx="81369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latin typeface="+mn-lt"/>
              </a:rPr>
              <a:t>   Outras considerações:   </a:t>
            </a:r>
          </a:p>
          <a:p>
            <a:pPr algn="just"/>
            <a:endParaRPr lang="pt-BR" sz="2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  <a:p>
            <a:pPr algn="just"/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(4) 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Resolução-RDC ANVISA nº. 54/2012¹</a:t>
            </a:r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, 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Dispõe sobre a Informação Nutricional Complementar (INC)</a:t>
            </a:r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: </a:t>
            </a:r>
            <a:r>
              <a:rPr lang="pt-BR" sz="20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qualquer representação que afirme, sugira ou implique que um alimento possui propriedades nutricionais particulares, especialmente, mas não somente, em relação ao seu valor energético e/ou ao seu conteúdo de proteínas, gorduras, carboidratos e fibra alimentar, assim como ao seu conteúdo de vitaminas e minerais</a:t>
            </a:r>
            <a:endParaRPr lang="pt-BR" sz="2000" dirty="0" smtClean="0">
              <a:solidFill>
                <a:schemeClr val="accent4">
                  <a:lumMod val="75000"/>
                </a:schemeClr>
              </a:solidFill>
              <a:latin typeface="+mn-lt"/>
            </a:endParaRPr>
          </a:p>
          <a:p>
            <a:pPr algn="just"/>
            <a:endParaRPr lang="pt-BR" sz="2000" dirty="0">
              <a:latin typeface="+mn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 smtClean="0">
                <a:latin typeface="+mn-lt"/>
              </a:rPr>
              <a:t>Estabelece </a:t>
            </a:r>
            <a:r>
              <a:rPr lang="pt-BR" sz="2000" dirty="0">
                <a:latin typeface="+mn-lt"/>
              </a:rPr>
              <a:t>critérios para as alegações </a:t>
            </a:r>
            <a:r>
              <a:rPr lang="pt-BR" sz="2000" dirty="0" smtClean="0">
                <a:latin typeface="+mn-lt"/>
              </a:rPr>
              <a:t>de: baixo (máx. 5g/100ml ou g), não contém (0,5g/100ml ou g) </a:t>
            </a:r>
            <a:r>
              <a:rPr lang="pt-BR" sz="2000" dirty="0">
                <a:latin typeface="+mn-lt"/>
              </a:rPr>
              <a:t>e sem adição de açúcares. </a:t>
            </a:r>
            <a:endParaRPr lang="pt-BR" sz="2000" dirty="0" smtClean="0">
              <a:latin typeface="+mn-lt"/>
            </a:endParaRPr>
          </a:p>
          <a:p>
            <a:pPr algn="just"/>
            <a:endParaRPr lang="pt-BR" sz="2000" dirty="0" smtClean="0">
              <a:latin typeface="+mn-lt"/>
            </a:endParaRPr>
          </a:p>
          <a:p>
            <a:pPr algn="just"/>
            <a:endParaRPr lang="pt-BR" sz="2000" dirty="0">
              <a:latin typeface="+mn-lt"/>
            </a:endParaRPr>
          </a:p>
          <a:p>
            <a:pPr algn="just"/>
            <a:endParaRPr lang="pt-BR" sz="2000" dirty="0">
              <a:latin typeface="+mn-lt"/>
            </a:endParaRPr>
          </a:p>
          <a:p>
            <a:pPr algn="ctr"/>
            <a:r>
              <a:rPr lang="pt-BR" sz="2000" dirty="0" smtClean="0">
                <a:latin typeface="+mn-lt"/>
              </a:rPr>
              <a:t>Incentivo </a:t>
            </a:r>
            <a:r>
              <a:rPr lang="pt-BR" sz="2000" dirty="0">
                <a:latin typeface="+mn-lt"/>
              </a:rPr>
              <a:t>para as empresas reduzirem o teor de açúcares totais e </a:t>
            </a:r>
            <a:r>
              <a:rPr lang="pt-BR" sz="2000" dirty="0" smtClean="0">
                <a:latin typeface="+mn-lt"/>
              </a:rPr>
              <a:t>adicionados aos alimentos e bebidas embaladas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16248" y="6288465"/>
            <a:ext cx="8136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i="1" dirty="0" smtClean="0">
                <a:latin typeface="+mj-lt"/>
              </a:rPr>
              <a:t>¹ Regulamento também harmonizado no Mercosul. Incorporou a Resolução GMC nº. 01/2012 </a:t>
            </a:r>
            <a:endParaRPr lang="pt-BR" sz="1600" i="1" dirty="0">
              <a:latin typeface="+mj-lt"/>
            </a:endParaRPr>
          </a:p>
        </p:txBody>
      </p:sp>
      <p:sp>
        <p:nvSpPr>
          <p:cNvPr id="4" name="Seta para baixo 3"/>
          <p:cNvSpPr/>
          <p:nvPr/>
        </p:nvSpPr>
        <p:spPr>
          <a:xfrm>
            <a:off x="3982876" y="4509120"/>
            <a:ext cx="64807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834890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8948" y="4826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PLS nº. 8, de 2015</a:t>
            </a:r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23528" y="1190555"/>
            <a:ext cx="86409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Outras considerações: </a:t>
            </a:r>
          </a:p>
          <a:p>
            <a:pPr algn="just"/>
            <a:endParaRPr lang="pt-BR" sz="20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just"/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Portaria </a:t>
            </a: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n. </a:t>
            </a:r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949, de 4/6/2014: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Instituiu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Grupo de Trabalho na ANVISA para auxiliar na elaboração de propostas regulatórias relacionadas à rotulagem nutricional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pt-BR" sz="20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24 meses para conclusão dos trabalhos; </a:t>
            </a:r>
          </a:p>
          <a:p>
            <a:pPr algn="just"/>
            <a:endParaRPr lang="pt-BR" sz="20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GT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de rotulagem nutricional está discutindo propostas de novas listas de nutrientes para fins de rotulagem nutricional para, entre outros fatores, inserir a declaração de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açúcares; formas alternativas de informar ao consumidor sobre a composição dos alimentos;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pt-BR" sz="20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Brasil solicitou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inclusão de tema na pauta de discussões do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Mercosul. </a:t>
            </a:r>
            <a:endParaRPr lang="pt-BR" sz="20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1188" y="5432246"/>
            <a:ext cx="806526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+mj-lt"/>
              </a:rPr>
              <a:t>A revisão das normas de rotulagem de alimentos é uma prioridade regulatória </a:t>
            </a:r>
            <a:r>
              <a:rPr lang="pt-BR" dirty="0" smtClean="0">
                <a:latin typeface="+mj-lt"/>
              </a:rPr>
              <a:t>da ANVISA</a:t>
            </a:r>
            <a:r>
              <a:rPr lang="pt-BR" dirty="0">
                <a:latin typeface="+mj-lt"/>
              </a:rPr>
              <a:t>, pois é um instrumento de promoção da alimentação saudável </a:t>
            </a:r>
            <a:r>
              <a:rPr lang="pt-BR" dirty="0" smtClean="0">
                <a:latin typeface="+mj-lt"/>
              </a:rPr>
              <a:t> </a:t>
            </a:r>
            <a:r>
              <a:rPr lang="pt-BR" dirty="0">
                <a:latin typeface="+mj-lt"/>
              </a:rPr>
              <a:t>e de garantia dos direitos dos </a:t>
            </a:r>
            <a:r>
              <a:rPr lang="pt-BR" dirty="0" smtClean="0">
                <a:latin typeface="+mj-lt"/>
              </a:rPr>
              <a:t>consumidores.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302841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8948" y="4826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PLS nº. 8, de 2015</a:t>
            </a:r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11188" y="1142167"/>
            <a:ext cx="79932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Conclusão: </a:t>
            </a:r>
          </a:p>
          <a:p>
            <a:pPr algn="just"/>
            <a:endParaRPr lang="pt-BR" sz="20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C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oncordamos com a preocupação do Exmo. Senador quanto à necessidade de melhoria dos hábitos alimentares da população, da qualidade nutricional dos produtos industrializados e das informações aos consumidores;</a:t>
            </a:r>
          </a:p>
          <a:p>
            <a:pPr algn="just"/>
            <a:endParaRPr lang="pt-BR" sz="2000" dirty="0" smtClean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O conteúdo do PL é estritamente técnico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, cujos instrumentos regulatórios mais apropriados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seriam as Resoluções-RDC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pela Anvisa, que possuem maior flexibilidade para serem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alteradas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conforme exigem as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evoluções científicas e tecnológicas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. </a:t>
            </a:r>
            <a:endParaRPr lang="pt-BR" sz="2000" dirty="0" smtClean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endParaRPr lang="pt-BR" sz="20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Além disso, a regulamentação de temas dessa natureza deve ser harmonizada no MERCOSUL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sob pena de caracterizar um rompimento nos acordos comerciais e sanitários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firmados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entre os Estados-parte.</a:t>
            </a:r>
            <a:endParaRPr lang="pt-BR" sz="20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735264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Conteúdo 2"/>
          <p:cNvSpPr txBox="1">
            <a:spLocks/>
          </p:cNvSpPr>
          <p:nvPr/>
        </p:nvSpPr>
        <p:spPr bwMode="auto">
          <a:xfrm>
            <a:off x="684213" y="1484313"/>
            <a:ext cx="777557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sz="4800" dirty="0" smtClean="0">
                <a:solidFill>
                  <a:srgbClr val="007474"/>
                </a:solidFill>
              </a:rPr>
              <a:t>Obrigada! </a:t>
            </a:r>
            <a:r>
              <a:rPr lang="pt-BR" dirty="0">
                <a:solidFill>
                  <a:srgbClr val="007474"/>
                </a:solidFill>
              </a:rPr>
              <a:t/>
            </a:r>
            <a:br>
              <a:rPr lang="pt-BR" dirty="0">
                <a:solidFill>
                  <a:srgbClr val="007474"/>
                </a:solidFill>
              </a:rPr>
            </a:br>
            <a:endParaRPr lang="pt-BR" dirty="0">
              <a:solidFill>
                <a:srgbClr val="007474"/>
              </a:solidFill>
            </a:endParaRP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 smtClean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 smtClean="0"/>
              <a:t>Agência </a:t>
            </a:r>
            <a:r>
              <a:rPr lang="pt-BR" baseline="30000" dirty="0"/>
              <a:t>Nacional de Vigilância Sanitária - Anvisa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SIA Trecho 5 - Área especial 57 - Lote 200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CEP: 71205-050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Brasília - DF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Telefone: 61 3462 6000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www.anvisa.gov.br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www.twitter.com/anvisa_oficial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Anvisa Atende: 0800-642-9782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ouvidoria@anvisa.gov.br</a:t>
            </a:r>
            <a:endParaRPr lang="pt-BR" dirty="0">
              <a:solidFill>
                <a:srgbClr val="007474"/>
              </a:solidFill>
            </a:endParaRPr>
          </a:p>
        </p:txBody>
      </p:sp>
      <p:pic>
        <p:nvPicPr>
          <p:cNvPr id="34819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5842000"/>
            <a:ext cx="454342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07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323528" y="126876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179512" y="1718320"/>
            <a:ext cx="8784975" cy="1440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b="1" dirty="0" smtClean="0"/>
              <a:t>Pelo § 1º, II, do art. 8º da Lei n. 9782, de 26/1/1999, </a:t>
            </a:r>
            <a:r>
              <a:rPr lang="pt-BR" sz="2000" i="1" dirty="0"/>
              <a:t>  </a:t>
            </a:r>
            <a:r>
              <a:rPr lang="pt-BR" sz="2000" i="1" dirty="0" smtClean="0"/>
              <a:t>a Anvisa é incumbida de </a:t>
            </a:r>
            <a:r>
              <a:rPr lang="pt-BR" sz="2000" b="1" i="1" dirty="0" smtClean="0">
                <a:solidFill>
                  <a:schemeClr val="accent5">
                    <a:lumMod val="50000"/>
                  </a:schemeClr>
                </a:solidFill>
              </a:rPr>
              <a:t>regulamentar</a:t>
            </a:r>
            <a:r>
              <a:rPr lang="pt-BR" sz="2000" b="1" i="1" dirty="0">
                <a:solidFill>
                  <a:schemeClr val="accent5">
                    <a:lumMod val="50000"/>
                  </a:schemeClr>
                </a:solidFill>
              </a:rPr>
              <a:t>, controlar e fiscalizar </a:t>
            </a:r>
            <a:r>
              <a:rPr lang="pt-BR" sz="2000" i="1" dirty="0"/>
              <a:t>alimentos, inclusive bebidas, águas envasadas, seus insumos, suas embalagens, aditivos alimentares, limites de contaminantes orgânicos, resíduos de agrotóxicos e de medicamentos </a:t>
            </a:r>
            <a:r>
              <a:rPr lang="pt-BR" sz="2000" i="1" dirty="0" smtClean="0"/>
              <a:t>veterinários. 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48060" y="461317"/>
            <a:ext cx="8283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4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Atribuições da Anvisa</a:t>
            </a:r>
            <a:endParaRPr lang="pt-BR" sz="34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48060" y="3957736"/>
            <a:ext cx="8424936" cy="769441"/>
          </a:xfrm>
          <a:prstGeom prst="rect">
            <a:avLst/>
          </a:prstGeom>
          <a:pattFill prst="zigZag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2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Publicação de regulamentos  técnicos por meio de Resoluções da Diretoria Colegiada (RDC</a:t>
            </a:r>
            <a:r>
              <a:rPr lang="pt-BR" sz="2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)</a:t>
            </a:r>
            <a:endParaRPr lang="pt-BR" sz="22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838177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107949" y="458044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2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Rotulagem Obrigatória e Rotulagem Nutricional de Alimentos</a:t>
            </a:r>
            <a:endParaRPr lang="pt-BR" altLang="pt-BR" sz="22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endParaRPr lang="pt-BR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7544" y="1628800"/>
            <a:ext cx="7757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0000"/>
              </a:lnSpc>
              <a:spcBef>
                <a:spcPct val="40000"/>
              </a:spcBef>
              <a:buClr>
                <a:schemeClr val="bg2"/>
              </a:buClr>
              <a:buSzPct val="95000"/>
              <a:buFont typeface="Wingdings" pitchFamily="2" charset="2"/>
              <a:buChar char="§"/>
            </a:pPr>
            <a:r>
              <a:rPr lang="pt-BR" sz="2000" b="1" dirty="0">
                <a:latin typeface="+mj-lt"/>
              </a:rPr>
              <a:t>Resolução RDC n. 259/02 - Rotulagem </a:t>
            </a:r>
            <a:r>
              <a:rPr lang="pt-BR" sz="2000" b="1" dirty="0" smtClean="0">
                <a:latin typeface="+mj-lt"/>
              </a:rPr>
              <a:t>Geral (</a:t>
            </a:r>
            <a:r>
              <a:rPr lang="pt-BR" sz="2000" dirty="0">
                <a:latin typeface="+mj-lt"/>
              </a:rPr>
              <a:t>Resoluções GMC nº </a:t>
            </a:r>
            <a:r>
              <a:rPr lang="pt-BR" sz="2000" dirty="0" smtClean="0">
                <a:latin typeface="+mj-lt"/>
              </a:rPr>
              <a:t>21/2002 e 26/2003): </a:t>
            </a:r>
            <a:r>
              <a:rPr lang="pt-BR" sz="2000" dirty="0" smtClean="0">
                <a:solidFill>
                  <a:srgbClr val="FF0000"/>
                </a:solidFill>
                <a:latin typeface="+mj-lt"/>
              </a:rPr>
              <a:t>Em revisão no Mercosul. </a:t>
            </a:r>
            <a:endParaRPr lang="pt-BR" sz="2000" b="1" dirty="0">
              <a:solidFill>
                <a:srgbClr val="FF0000"/>
              </a:solidFill>
              <a:latin typeface="+mj-lt"/>
            </a:endParaRPr>
          </a:p>
          <a:p>
            <a:pPr marL="342900" indent="-342900" algn="just">
              <a:lnSpc>
                <a:spcPct val="110000"/>
              </a:lnSpc>
              <a:spcBef>
                <a:spcPct val="40000"/>
              </a:spcBef>
              <a:buClr>
                <a:schemeClr val="bg2"/>
              </a:buClr>
              <a:buSzPct val="95000"/>
              <a:buFont typeface="Wingdings" pitchFamily="2" charset="2"/>
              <a:buChar char="§"/>
            </a:pPr>
            <a:r>
              <a:rPr lang="pt-BR" sz="2000" b="1" dirty="0">
                <a:latin typeface="+mj-lt"/>
              </a:rPr>
              <a:t> Resolução RDC n. 360/03 - Rotulagem </a:t>
            </a:r>
            <a:r>
              <a:rPr lang="pt-BR" sz="2000" b="1" dirty="0" smtClean="0">
                <a:latin typeface="+mj-lt"/>
              </a:rPr>
              <a:t>Nutricional (</a:t>
            </a:r>
            <a:r>
              <a:rPr lang="pt-BR" sz="2000" dirty="0" smtClean="0">
                <a:latin typeface="+mj-lt"/>
              </a:rPr>
              <a:t>Resolução </a:t>
            </a:r>
            <a:r>
              <a:rPr lang="pt-BR" sz="2000" dirty="0">
                <a:latin typeface="+mj-lt"/>
              </a:rPr>
              <a:t>GMC nº </a:t>
            </a:r>
            <a:r>
              <a:rPr lang="pt-BR" sz="2000" dirty="0" smtClean="0">
                <a:latin typeface="+mj-lt"/>
              </a:rPr>
              <a:t>46/2003: </a:t>
            </a:r>
            <a:r>
              <a:rPr lang="pt-BR" sz="2000" dirty="0" smtClean="0">
                <a:solidFill>
                  <a:srgbClr val="FF0000"/>
                </a:solidFill>
                <a:latin typeface="+mj-lt"/>
              </a:rPr>
              <a:t>Solicitada inclusão na pauta do Mercosul. </a:t>
            </a:r>
            <a:endParaRPr lang="pt-BR" sz="2000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07840" y="3829571"/>
            <a:ext cx="7077248" cy="178510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Regulamentos harmonizados no Mercosul</a:t>
            </a:r>
            <a:r>
              <a:rPr lang="pt-BR" sz="22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: proposta </a:t>
            </a:r>
            <a:r>
              <a:rPr lang="pt-BR" sz="22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de alteração dessas Resoluções deve ser </a:t>
            </a:r>
            <a:r>
              <a:rPr lang="pt-BR" sz="22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rediscutida e harmonizada </a:t>
            </a:r>
            <a:r>
              <a:rPr lang="pt-BR" sz="22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junto aos Estados-Parte do bloco econômico, sob pena de caracterizar um rompimento nos acordos comerciais e sanitários firmados. </a:t>
            </a:r>
          </a:p>
        </p:txBody>
      </p:sp>
    </p:spTree>
    <p:extLst>
      <p:ext uri="{BB962C8B-B14F-4D97-AF65-F5344CB8AC3E}">
        <p14:creationId xmlns:p14="http://schemas.microsoft.com/office/powerpoint/2010/main" val="371963349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121096" y="32878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Estratégia Global em Alimentação Saudável, Atividade Física e Saúde da Organização Mundial da Saúde (OMS)</a:t>
            </a:r>
          </a:p>
          <a:p>
            <a:pPr algn="ctr"/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83568" y="155679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96256" y="1556792"/>
            <a:ext cx="770485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 smtClean="0">
                <a:latin typeface="+mj-lt"/>
              </a:rPr>
              <a:t>Objetivo: </a:t>
            </a:r>
            <a:r>
              <a:rPr lang="pt-BR" sz="2200" dirty="0">
                <a:latin typeface="+mj-lt"/>
              </a:rPr>
              <a:t>reduzir as taxas de morbidade e mortalidade relacionadas à alimentação não saudável e ao sedentarismo</a:t>
            </a:r>
            <a:endParaRPr lang="pt-BR" sz="2200" dirty="0" smtClean="0">
              <a:latin typeface="+mj-lt"/>
            </a:endParaRPr>
          </a:p>
          <a:p>
            <a:pPr algn="just"/>
            <a:endParaRPr lang="pt-BR" sz="2200" dirty="0">
              <a:latin typeface="+mj-lt"/>
            </a:endParaRPr>
          </a:p>
          <a:p>
            <a:pPr marL="342900" indent="-342900" algn="just">
              <a:buAutoNum type="alphaLcParenBoth"/>
            </a:pPr>
            <a:r>
              <a:rPr lang="pt-BR" sz="2200" dirty="0" smtClean="0">
                <a:latin typeface="+mj-lt"/>
              </a:rPr>
              <a:t>atingir </a:t>
            </a:r>
            <a:r>
              <a:rPr lang="pt-BR" sz="2200" dirty="0">
                <a:latin typeface="+mj-lt"/>
              </a:rPr>
              <a:t>um balanço energético adequado</a:t>
            </a:r>
            <a:r>
              <a:rPr lang="pt-BR" sz="2200" dirty="0" smtClean="0">
                <a:latin typeface="+mj-lt"/>
              </a:rPr>
              <a:t>;</a:t>
            </a:r>
          </a:p>
          <a:p>
            <a:pPr marL="342900" indent="-342900" algn="just">
              <a:buAutoNum type="alphaLcParenBoth"/>
            </a:pPr>
            <a:r>
              <a:rPr lang="pt-BR" sz="2200" dirty="0" smtClean="0">
                <a:latin typeface="+mj-lt"/>
              </a:rPr>
              <a:t>restringir </a:t>
            </a:r>
            <a:r>
              <a:rPr lang="pt-BR" sz="2200" dirty="0">
                <a:latin typeface="+mj-lt"/>
              </a:rPr>
              <a:t>o consumo de gorduras totais</a:t>
            </a:r>
            <a:r>
              <a:rPr lang="pt-BR" sz="2200" dirty="0" smtClean="0">
                <a:latin typeface="+mj-lt"/>
              </a:rPr>
              <a:t>;</a:t>
            </a:r>
          </a:p>
          <a:p>
            <a:pPr marL="342900" indent="-342900" algn="just">
              <a:buAutoNum type="alphaLcParenBoth"/>
            </a:pPr>
            <a:r>
              <a:rPr lang="pt-BR" sz="2200" dirty="0" smtClean="0">
                <a:latin typeface="+mj-lt"/>
              </a:rPr>
              <a:t>substituir </a:t>
            </a:r>
            <a:r>
              <a:rPr lang="pt-BR" sz="2200" dirty="0">
                <a:latin typeface="+mj-lt"/>
              </a:rPr>
              <a:t>o consumo de gorduras saturadas pelo de gorduras insaturadas</a:t>
            </a:r>
            <a:r>
              <a:rPr lang="pt-BR" sz="2200" dirty="0" smtClean="0">
                <a:latin typeface="+mj-lt"/>
              </a:rPr>
              <a:t>;</a:t>
            </a:r>
          </a:p>
          <a:p>
            <a:pPr marL="342900" indent="-342900" algn="just">
              <a:buAutoNum type="alphaLcParenBoth"/>
            </a:pPr>
            <a:r>
              <a:rPr lang="pt-BR" sz="2200" dirty="0" smtClean="0">
                <a:latin typeface="+mj-lt"/>
              </a:rPr>
              <a:t>eliminar </a:t>
            </a:r>
            <a:r>
              <a:rPr lang="pt-BR" sz="2200" dirty="0">
                <a:latin typeface="+mj-lt"/>
              </a:rPr>
              <a:t>o consumo de ácidos graxos </a:t>
            </a:r>
            <a:r>
              <a:rPr lang="pt-BR" sz="2200" dirty="0" err="1">
                <a:latin typeface="+mj-lt"/>
              </a:rPr>
              <a:t>trans</a:t>
            </a:r>
            <a:r>
              <a:rPr lang="pt-BR" sz="2200" dirty="0">
                <a:latin typeface="+mj-lt"/>
              </a:rPr>
              <a:t>; </a:t>
            </a:r>
            <a:endParaRPr lang="pt-BR" sz="2200" dirty="0" smtClean="0">
              <a:latin typeface="+mj-lt"/>
            </a:endParaRPr>
          </a:p>
          <a:p>
            <a:pPr marL="342900" indent="-342900" algn="just">
              <a:buAutoNum type="alphaLcParenBoth"/>
            </a:pPr>
            <a:r>
              <a:rPr lang="pt-BR" sz="2200" dirty="0" smtClean="0">
                <a:latin typeface="+mj-lt"/>
              </a:rPr>
              <a:t>aumentar </a:t>
            </a:r>
            <a:r>
              <a:rPr lang="pt-BR" sz="2200" dirty="0">
                <a:latin typeface="+mj-lt"/>
              </a:rPr>
              <a:t>o consumo de frutas, outros </a:t>
            </a:r>
            <a:r>
              <a:rPr lang="pt-BR" sz="2200" dirty="0" smtClean="0">
                <a:latin typeface="+mj-lt"/>
              </a:rPr>
              <a:t>vegetais, </a:t>
            </a:r>
            <a:r>
              <a:rPr lang="pt-BR" sz="2200" dirty="0">
                <a:latin typeface="+mj-lt"/>
              </a:rPr>
              <a:t>grãos integrais e sementes;</a:t>
            </a:r>
          </a:p>
          <a:p>
            <a:pPr marL="342900" indent="-342900" algn="just">
              <a:buFontTx/>
              <a:buAutoNum type="alphaLcParenBoth"/>
            </a:pP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restringir </a:t>
            </a:r>
            <a:r>
              <a:rPr lang="pt-BR" sz="2200" dirty="0">
                <a:solidFill>
                  <a:srgbClr val="FF0000"/>
                </a:solidFill>
                <a:latin typeface="+mj-lt"/>
              </a:rPr>
              <a:t>a ingestão de açúcares; </a:t>
            </a:r>
            <a:r>
              <a:rPr lang="pt-BR" sz="2200" dirty="0" smtClean="0">
                <a:latin typeface="+mj-lt"/>
              </a:rPr>
              <a:t>e</a:t>
            </a:r>
          </a:p>
          <a:p>
            <a:pPr marL="342900" indent="-342900" algn="just">
              <a:buFontTx/>
              <a:buAutoNum type="alphaLcParenBoth"/>
            </a:pPr>
            <a:r>
              <a:rPr lang="pt-BR" sz="2200" dirty="0" smtClean="0">
                <a:latin typeface="+mj-lt"/>
              </a:rPr>
              <a:t>limitar </a:t>
            </a:r>
            <a:r>
              <a:rPr lang="pt-BR" sz="2200" dirty="0">
                <a:latin typeface="+mj-lt"/>
              </a:rPr>
              <a:t>o consumo de sal e sódio. </a:t>
            </a:r>
          </a:p>
          <a:p>
            <a:pPr marL="342900" indent="-342900" algn="just">
              <a:buAutoNum type="alphaLcParenBoth"/>
            </a:pPr>
            <a:endParaRPr lang="pt-BR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992181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8948" y="4826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PLS nº. 8, de 2015</a:t>
            </a:r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11188" y="1384270"/>
            <a:ext cx="79932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i="1" dirty="0">
                <a:latin typeface="+mj-lt"/>
              </a:rPr>
              <a:t>Art. 7. As embalagens das </a:t>
            </a:r>
            <a:r>
              <a:rPr lang="pt-BR" sz="2000" i="1" dirty="0">
                <a:solidFill>
                  <a:srgbClr val="FF0000"/>
                </a:solidFill>
                <a:latin typeface="+mj-lt"/>
              </a:rPr>
              <a:t>bebidas </a:t>
            </a:r>
            <a:r>
              <a:rPr lang="pt-BR" sz="2000" i="1" dirty="0" smtClean="0">
                <a:solidFill>
                  <a:srgbClr val="FF0000"/>
                </a:solidFill>
                <a:latin typeface="+mj-lt"/>
              </a:rPr>
              <a:t>açucaradas</a:t>
            </a:r>
            <a:r>
              <a:rPr lang="pt-BR" sz="1400" i="1" dirty="0" smtClean="0">
                <a:solidFill>
                  <a:srgbClr val="FF0000"/>
                </a:solidFill>
                <a:latin typeface="+mj-lt"/>
              </a:rPr>
              <a:t> (1) </a:t>
            </a:r>
            <a:r>
              <a:rPr lang="pt-BR" sz="2000" i="1" dirty="0">
                <a:latin typeface="+mj-lt"/>
              </a:rPr>
              <a:t>deverão informar o </a:t>
            </a:r>
            <a:r>
              <a:rPr lang="pt-BR" sz="2000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teor </a:t>
            </a:r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calórico </a:t>
            </a:r>
            <a:r>
              <a:rPr lang="pt-BR" sz="1200" i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(2) </a:t>
            </a:r>
            <a:r>
              <a:rPr lang="pt-BR" sz="1200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pt-BR" sz="2000" i="1" dirty="0">
                <a:latin typeface="+mj-lt"/>
              </a:rPr>
              <a:t>e conter </a:t>
            </a:r>
            <a:r>
              <a:rPr lang="pt-BR" sz="20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advertência sobre os malefícios decorrentes do consumo abusivo dessas bebidas</a:t>
            </a:r>
            <a:r>
              <a:rPr lang="pt-BR" sz="2000" i="1" dirty="0">
                <a:latin typeface="+mj-lt"/>
              </a:rPr>
              <a:t>, </a:t>
            </a:r>
            <a:r>
              <a:rPr lang="pt-BR" sz="20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segundo </a:t>
            </a:r>
            <a:r>
              <a:rPr lang="pt-BR" sz="20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frases estabelecidas pelo Ministério da Saúde, usadas sequencialmente, de forma simultânea ou rotativa, acompanhadas de imagens ou figuras que ilustrem o sentido da mensagem</a:t>
            </a:r>
            <a:r>
              <a:rPr lang="pt-BR" sz="20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. </a:t>
            </a:r>
            <a:r>
              <a:rPr lang="pt-BR" sz="12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(3)</a:t>
            </a:r>
            <a:endParaRPr lang="pt-BR" sz="12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05632" y="3645024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solidFill>
                  <a:srgbClr val="FF0000"/>
                </a:solidFill>
                <a:latin typeface="+mj-lt"/>
              </a:rPr>
              <a:t> (1) Bebidas Açucaradas: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dirty="0" smtClean="0">
                <a:latin typeface="+mj-lt"/>
              </a:rPr>
              <a:t>Ausência de definição de bebidas açucaradas na Lei n. 8.918/1994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pt-BR" dirty="0" smtClean="0">
              <a:latin typeface="+mj-lt"/>
            </a:endParaRPr>
          </a:p>
          <a:p>
            <a:pPr algn="ctr"/>
            <a:endParaRPr lang="pt-BR" dirty="0" smtClean="0">
              <a:latin typeface="+mj-lt"/>
            </a:endParaRPr>
          </a:p>
          <a:p>
            <a:pPr algn="ctr"/>
            <a:r>
              <a:rPr lang="pt-BR" dirty="0" smtClean="0">
                <a:latin typeface="+mj-lt"/>
              </a:rPr>
              <a:t>DÚVIDAS SOBRE O ESCOPO DO PROJETO DE LEI</a:t>
            </a:r>
          </a:p>
          <a:p>
            <a:pPr algn="just"/>
            <a:endParaRPr lang="pt-BR" dirty="0">
              <a:latin typeface="+mj-lt"/>
            </a:endParaRPr>
          </a:p>
          <a:p>
            <a:pPr algn="just"/>
            <a:r>
              <a:rPr lang="pt-BR" dirty="0" smtClean="0">
                <a:latin typeface="+mj-lt"/>
              </a:rPr>
              <a:t>Presença de açúcar em outros alimentos, além de bebidas, por exemplo, biscoitos, balas, achocolatados em pó.  Além disso, o escopo reduzido pode levar à </a:t>
            </a:r>
            <a:r>
              <a:rPr lang="pt-BR" dirty="0">
                <a:latin typeface="+mj-lt"/>
              </a:rPr>
              <a:t>falsa interpretação pelos consumidores de que esses produtos são os únicos ou os principais responsáveis pelas </a:t>
            </a:r>
            <a:r>
              <a:rPr lang="pt-BR" dirty="0" smtClean="0">
                <a:latin typeface="+mj-lt"/>
              </a:rPr>
              <a:t>Doenças Crônica Não Transmissíveis (DCNT). </a:t>
            </a:r>
          </a:p>
        </p:txBody>
      </p:sp>
      <p:sp>
        <p:nvSpPr>
          <p:cNvPr id="8" name="Seta para baixo 7"/>
          <p:cNvSpPr/>
          <p:nvPr/>
        </p:nvSpPr>
        <p:spPr>
          <a:xfrm>
            <a:off x="4103688" y="4365104"/>
            <a:ext cx="527260" cy="360040"/>
          </a:xfrm>
          <a:prstGeom prst="downArrow">
            <a:avLst/>
          </a:prstGeom>
          <a:solidFill>
            <a:srgbClr val="FF0000"/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8309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8948" y="4826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PLS nº. 8, de 2015</a:t>
            </a:r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05632" y="1412776"/>
            <a:ext cx="81369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(2) Teor calórico</a:t>
            </a:r>
          </a:p>
          <a:p>
            <a:pPr algn="just"/>
            <a:endParaRPr lang="pt-BR" sz="22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sz="2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Item 3.1.1 da Resolução-RDC Anvisa nº. 360/2003 estabelece como obrigatória a declaração do </a:t>
            </a:r>
            <a:r>
              <a:rPr lang="pt-BR" sz="2200" dirty="0" smtClean="0">
                <a:solidFill>
                  <a:srgbClr val="FF0000"/>
                </a:solidFill>
                <a:latin typeface="+mj-lt"/>
              </a:rPr>
              <a:t>valor energético</a:t>
            </a:r>
            <a:r>
              <a:rPr lang="pt-BR" sz="2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. </a:t>
            </a:r>
          </a:p>
          <a:p>
            <a:pPr algn="just"/>
            <a:endParaRPr lang="pt-BR" sz="22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22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endParaRPr lang="pt-BR" sz="22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endParaRPr lang="pt-BR" sz="22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pt-BR" sz="2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JÁ REGULAMENTADO</a:t>
            </a:r>
            <a:endParaRPr lang="pt-BR" sz="22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22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Seta para baixo 1"/>
          <p:cNvSpPr/>
          <p:nvPr/>
        </p:nvSpPr>
        <p:spPr>
          <a:xfrm>
            <a:off x="4127104" y="3278535"/>
            <a:ext cx="34698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75381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 bwMode="auto">
          <a:xfrm>
            <a:off x="117896" y="981075"/>
            <a:ext cx="9026104" cy="5645944"/>
          </a:xfrm>
          <a:prstGeom prst="roundRect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 algn="just">
              <a:buFont typeface="Arial" pitchFamily="34" charset="0"/>
              <a:buChar char="•"/>
              <a:defRPr/>
            </a:pPr>
            <a:endParaRPr lang="pt-B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8948" y="4826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PLS nº. 8, de 2015</a:t>
            </a:r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endParaRPr lang="pt-BR" sz="20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18332" y="1041231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(3) </a:t>
            </a:r>
            <a:r>
              <a:rPr lang="pt-BR" sz="2000" i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(...) advertência </a:t>
            </a:r>
            <a:r>
              <a:rPr lang="pt-BR" sz="2000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sobre os malefícios decorrentes do consumo abusivo dessas bebidas, segundo frases estabelecidas pelo Ministério da Saúde, usadas sequencialmente, de forma simultânea ou rotativa, acompanhadas de imagens ou figuras que ilustrem o sentido da mensagem. </a:t>
            </a:r>
            <a:endParaRPr lang="pt-BR" sz="2000" i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algn="just"/>
            <a:endParaRPr lang="pt-BR" sz="2000" i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Doenças Crônicas Não-Transmissíveis </a:t>
            </a:r>
            <a:r>
              <a:rPr lang="pt-BR" sz="2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(DCNT) tem relação com outros fatores de risco, além do consumo de açúcar. </a:t>
            </a:r>
            <a:endParaRPr lang="pt-BR" sz="20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endParaRPr lang="pt-BR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Frases de advertência e imagens podem não ser o mecanismo adequado para informação aos consumidores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. </a:t>
            </a:r>
            <a:endParaRPr lang="pt-BR" sz="2000" i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43608" y="4725144"/>
            <a:ext cx="7128792" cy="175432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+mj-lt"/>
              </a:rPr>
              <a:t>Não há </a:t>
            </a:r>
            <a:r>
              <a:rPr lang="pt-BR" dirty="0">
                <a:latin typeface="+mj-lt"/>
              </a:rPr>
              <a:t>consenso sobre a melhor forma de apresentar as informações </a:t>
            </a:r>
            <a:r>
              <a:rPr lang="pt-BR" dirty="0" smtClean="0">
                <a:latin typeface="+mj-lt"/>
              </a:rPr>
              <a:t>nutricionais nos rótulos dos alimentos. Internacionalmente diversos modelos tem sido adotados, frutos de </a:t>
            </a:r>
            <a:r>
              <a:rPr lang="pt-BR" dirty="0">
                <a:latin typeface="+mj-lt"/>
              </a:rPr>
              <a:t>estudos e </a:t>
            </a:r>
            <a:r>
              <a:rPr lang="pt-BR" dirty="0" smtClean="0">
                <a:latin typeface="+mj-lt"/>
              </a:rPr>
              <a:t>iniciativas. </a:t>
            </a:r>
            <a:r>
              <a:rPr lang="pt-BR" dirty="0">
                <a:latin typeface="+mj-lt"/>
              </a:rPr>
              <a:t>O melhor modelo </a:t>
            </a:r>
            <a:r>
              <a:rPr lang="pt-BR" dirty="0" smtClean="0">
                <a:latin typeface="+mj-lt"/>
              </a:rPr>
              <a:t>deve considerar as </a:t>
            </a:r>
            <a:r>
              <a:rPr lang="pt-BR" dirty="0">
                <a:latin typeface="+mj-lt"/>
              </a:rPr>
              <a:t>características </a:t>
            </a:r>
            <a:r>
              <a:rPr lang="pt-BR" dirty="0" smtClean="0">
                <a:latin typeface="+mj-lt"/>
              </a:rPr>
              <a:t>socioculturais </a:t>
            </a:r>
            <a:r>
              <a:rPr lang="pt-BR" dirty="0">
                <a:latin typeface="+mj-lt"/>
              </a:rPr>
              <a:t>da população do país (ex. nível educacional, valores) e requer uma avaliação extensiva das evidências </a:t>
            </a:r>
            <a:r>
              <a:rPr lang="pt-BR" dirty="0" smtClean="0">
                <a:latin typeface="+mj-lt"/>
              </a:rPr>
              <a:t>disponíveis. </a:t>
            </a:r>
            <a:endParaRPr lang="pt-BR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194447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476672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Exemplos de iniciativas internacionais </a:t>
            </a:r>
            <a:endParaRPr lang="pt-BR" sz="28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691680" y="6380440"/>
            <a:ext cx="5112568" cy="3693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+mj-lt"/>
              </a:rPr>
              <a:t>Algumas iniciativas internacionais são voluntárias.  </a:t>
            </a:r>
            <a:endParaRPr lang="pt-BR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7504" y="108409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Reino Unido: </a:t>
            </a:r>
            <a:r>
              <a:rPr lang="pt-BR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Código Colorido de Nutrientes</a:t>
            </a:r>
            <a:endParaRPr lang="pt-BR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12" y="1944256"/>
            <a:ext cx="332422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73944" y="3827443"/>
            <a:ext cx="3819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Austrália: 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Sistema de Classificação da Estrela da Saúde </a:t>
            </a:r>
            <a:r>
              <a:rPr lang="pt-BR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(Health Star Rating System)</a:t>
            </a:r>
            <a:endParaRPr lang="pt-BR" i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41168"/>
            <a:ext cx="4389120" cy="1303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4860032" y="1222593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Equador: </a:t>
            </a:r>
            <a:r>
              <a:rPr lang="pt-BR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“Semáforo”. </a:t>
            </a:r>
            <a:endParaRPr lang="pt-BR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598" y="1730425"/>
            <a:ext cx="1472184" cy="1417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707064"/>
      </p:ext>
    </p:extLst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1628800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+mj-lt"/>
              </a:rPr>
              <a:t>Necessidade de estabelecimento prévio de faixas de nutrientes nos alimentos, de forma a caracterizar os teores baixo, médio e alto.</a:t>
            </a:r>
          </a:p>
          <a:p>
            <a:pPr algn="just"/>
            <a:endParaRPr lang="pt-BR" sz="2400" dirty="0">
              <a:latin typeface="+mj-lt"/>
            </a:endParaRPr>
          </a:p>
          <a:p>
            <a:pPr algn="just"/>
            <a:endParaRPr lang="pt-BR" sz="2400" dirty="0" smtClean="0">
              <a:latin typeface="+mj-lt"/>
            </a:endParaRPr>
          </a:p>
          <a:p>
            <a:pPr algn="ctr"/>
            <a:endParaRPr lang="pt-BR" sz="2400" dirty="0" smtClean="0">
              <a:latin typeface="+mj-lt"/>
            </a:endParaRPr>
          </a:p>
          <a:p>
            <a:pPr algn="ctr"/>
            <a:endParaRPr lang="pt-BR" sz="2400" dirty="0">
              <a:latin typeface="+mj-lt"/>
            </a:endParaRPr>
          </a:p>
          <a:p>
            <a:pPr algn="ctr"/>
            <a:endParaRPr lang="pt-BR" sz="2400" dirty="0" smtClean="0">
              <a:latin typeface="+mj-lt"/>
            </a:endParaRPr>
          </a:p>
          <a:p>
            <a:pPr algn="ctr"/>
            <a:r>
              <a:rPr lang="pt-BR" sz="2400" dirty="0" smtClean="0">
                <a:latin typeface="+mj-lt"/>
              </a:rPr>
              <a:t>      NÃO HÁ CONSENSO INTERNACIONAL SOBRE ESSES VALORES</a:t>
            </a:r>
            <a:endParaRPr lang="pt-BR" sz="2400" dirty="0">
              <a:latin typeface="+mj-lt"/>
            </a:endParaRPr>
          </a:p>
        </p:txBody>
      </p:sp>
      <p:sp>
        <p:nvSpPr>
          <p:cNvPr id="3" name="Seta para baixo 2"/>
          <p:cNvSpPr/>
          <p:nvPr/>
        </p:nvSpPr>
        <p:spPr>
          <a:xfrm>
            <a:off x="3889648" y="3475336"/>
            <a:ext cx="576064" cy="7386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5091739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6766</TotalTime>
  <Words>1077</Words>
  <Application>Microsoft Office PowerPoint</Application>
  <PresentationFormat>Apresentação na tela (4:3)</PresentationFormat>
  <Paragraphs>122</Paragraphs>
  <Slides>13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ANVISA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 TV CORREDOR</dc:title>
  <dc:creator>kobausk.felix</dc:creator>
  <cp:lastModifiedBy>Pedro Glukhas Cassar Nunes</cp:lastModifiedBy>
  <cp:revision>473</cp:revision>
  <cp:lastPrinted>2015-12-16T13:09:00Z</cp:lastPrinted>
  <dcterms:created xsi:type="dcterms:W3CDTF">2011-11-23T19:30:01Z</dcterms:created>
  <dcterms:modified xsi:type="dcterms:W3CDTF">2015-12-16T13:22:58Z</dcterms:modified>
</cp:coreProperties>
</file>