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77" r:id="rId6"/>
    <p:sldId id="280" r:id="rId7"/>
    <p:sldId id="278" r:id="rId8"/>
    <p:sldId id="279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18288000" cy="10287000"/>
  <p:notesSz cx="6858000" cy="9144000"/>
  <p:embeddedFontLst>
    <p:embeddedFont>
      <p:font typeface="Droid Serif" panose="02020600060500020200" pitchFamily="18" charset="0"/>
      <p:regular r:id="rId19"/>
    </p:embeddedFont>
    <p:embeddedFont>
      <p:font typeface="Glacial Indifference" pitchFamily="2" charset="0"/>
      <p:regular r:id="rId20"/>
    </p:embeddedFont>
    <p:embeddedFont>
      <p:font typeface="Lato Heavy" panose="020F0502020204030203" pitchFamily="34" charset="77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40F"/>
    <a:srgbClr val="D22067"/>
    <a:srgbClr val="850668"/>
    <a:srgbClr val="691264"/>
    <a:srgbClr val="A70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52423-C72F-584B-9453-034E5D5E5D8D}" v="1" dt="2025-05-14T03:53:57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9" autoAdjust="0"/>
  </p:normalViewPr>
  <p:slideViewPr>
    <p:cSldViewPr>
      <p:cViewPr varScale="1">
        <p:scale>
          <a:sx n="58" d="100"/>
          <a:sy n="58" d="100"/>
        </p:scale>
        <p:origin x="10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asturies.com/es/2018/03/07/manana-no-escribo-huelga-de-mujeres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rse24.it/studenti/patologia/scompenso-cardiaco-insufficienza-cardiaca.html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10" Type="http://schemas.openxmlformats.org/officeDocument/2006/relationships/hyperlink" Target="https://blog.cartaodetodos.com.br/sintomas-de-infarto-em-mulheres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linicaplenus.net/dor-no-ombro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11.jpg"/><Relationship Id="rId12" Type="http://schemas.openxmlformats.org/officeDocument/2006/relationships/hyperlink" Target="https://www.ideralves.com/2020/10/voce-sofre-com-dores-nas-costas-8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3.jpg"/><Relationship Id="rId5" Type="http://schemas.openxmlformats.org/officeDocument/2006/relationships/image" Target="../media/image4.svg"/><Relationship Id="rId10" Type="http://schemas.openxmlformats.org/officeDocument/2006/relationships/hyperlink" Target="https://www.cordisnoticias.com.br/2020/04/senti-falta-de-ar-mas-nao-era-nada.htm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0919" y="2156102"/>
            <a:ext cx="16404534" cy="5643936"/>
            <a:chOff x="-581045" y="1945851"/>
            <a:chExt cx="19168671" cy="5866124"/>
          </a:xfrm>
        </p:grpSpPr>
        <p:sp>
          <p:nvSpPr>
            <p:cNvPr id="9" name="Freeform 9"/>
            <p:cNvSpPr/>
            <p:nvPr/>
          </p:nvSpPr>
          <p:spPr>
            <a:xfrm>
              <a:off x="3890642" y="4315827"/>
              <a:ext cx="14696984" cy="3479728"/>
            </a:xfrm>
            <a:custGeom>
              <a:avLst/>
              <a:gdLst/>
              <a:ahLst/>
              <a:cxnLst/>
              <a:rect l="l" t="t" r="r" b="b"/>
              <a:pathLst>
                <a:path w="14786026" h="5111842">
                  <a:moveTo>
                    <a:pt x="0" y="0"/>
                  </a:moveTo>
                  <a:lnTo>
                    <a:pt x="14786026" y="0"/>
                  </a:lnTo>
                  <a:lnTo>
                    <a:pt x="14786026" y="5111843"/>
                  </a:lnTo>
                  <a:lnTo>
                    <a:pt x="0" y="5111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17" r="-5409" b="-117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581045" y="1945851"/>
              <a:ext cx="4848433" cy="5866124"/>
            </a:xfrm>
            <a:custGeom>
              <a:avLst/>
              <a:gdLst/>
              <a:ahLst/>
              <a:cxnLst/>
              <a:rect l="l" t="t" r="r" b="b"/>
              <a:pathLst>
                <a:path w="5568630" h="7302532">
                  <a:moveTo>
                    <a:pt x="0" y="0"/>
                  </a:moveTo>
                  <a:lnTo>
                    <a:pt x="5568630" y="0"/>
                  </a:lnTo>
                  <a:lnTo>
                    <a:pt x="5568630" y="7302532"/>
                  </a:lnTo>
                  <a:lnTo>
                    <a:pt x="0" y="7302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212203" y="2092167"/>
              <a:ext cx="7247131" cy="49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23"/>
                </a:lnSpc>
              </a:pPr>
              <a:endParaRPr lang="en-US" sz="3723" dirty="0">
                <a:solidFill>
                  <a:srgbClr val="524C4C"/>
                </a:solidFill>
                <a:latin typeface="Lato Heav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848433" y="2585336"/>
              <a:ext cx="12781402" cy="16491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18"/>
                </a:lnSpc>
              </a:pPr>
              <a:endParaRPr lang="en-US" sz="4800" dirty="0">
                <a:solidFill>
                  <a:srgbClr val="524C4C"/>
                </a:solidFill>
                <a:latin typeface="Lato Heavy"/>
              </a:endParaRPr>
            </a:p>
            <a:p>
              <a:pPr>
                <a:lnSpc>
                  <a:spcPts val="3018"/>
                </a:lnSpc>
              </a:pPr>
              <a:endParaRPr lang="en-US" sz="4800" dirty="0">
                <a:solidFill>
                  <a:srgbClr val="524C4C"/>
                </a:solidFill>
                <a:latin typeface="Lato Heavy"/>
              </a:endParaRPr>
            </a:p>
            <a:p>
              <a:pPr>
                <a:lnSpc>
                  <a:spcPts val="3018"/>
                </a:lnSpc>
              </a:pP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Heavy"/>
              </a:endParaRPr>
            </a:p>
            <a:p>
              <a:pPr>
                <a:lnSpc>
                  <a:spcPts val="3018"/>
                </a:lnSpc>
              </a:pPr>
              <a:r>
                <a:rPr 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Heavy"/>
                </a:rPr>
                <a:t>DOENÇAS CARDIOVASCULARES NA 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CFCE70B2-45A9-E2CC-E2B3-DFAEEA4855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D6ED58-09E7-2B14-0A56-66CF265300D8}"/>
              </a:ext>
            </a:extLst>
          </p:cNvPr>
          <p:cNvSpPr txBox="1"/>
          <p:nvPr/>
        </p:nvSpPr>
        <p:spPr>
          <a:xfrm>
            <a:off x="1447800" y="8623051"/>
            <a:ext cx="685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800" dirty="0">
                <a:solidFill>
                  <a:srgbClr val="91140F"/>
                </a:solidFill>
                <a:latin typeface="Lucida Handwriting" panose="03010101010101010101" pitchFamily="66" charset="77"/>
              </a:rPr>
              <a:t>Dra Alexandra Mesquita</a:t>
            </a:r>
          </a:p>
          <a:p>
            <a:r>
              <a:rPr lang="en-BR" sz="2800" dirty="0">
                <a:solidFill>
                  <a:srgbClr val="91140F"/>
                </a:solidFill>
                <a:latin typeface="Lucida Handwriting" panose="03010101010101010101" pitchFamily="66" charset="77"/>
              </a:rPr>
              <a:t>Cardiologista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ECF2B-AAF3-618A-69EF-7DE3BE53C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0CDB0B-9DFE-B541-BB20-B179F2D7537D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2C9E944-3830-91B0-5859-51E385572786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DF477D8-3FF9-0851-9AF7-CBEB32BB89CD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5073590-CD5D-27F3-772B-65FBD00B1FD3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92E5D18-20BA-9D85-9E31-E8430674963C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494D7E3-4949-7F14-E9CD-F9BDAD2A3487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81B3424B-760E-DC0B-255E-CCDDAC9A3938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8C29142-3F92-DCDC-E148-322C66FCFF47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0A4F0593-1178-10D4-9837-1277A5E80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873B8C-0C5D-E9AC-73C0-41604257B1A0}"/>
              </a:ext>
            </a:extLst>
          </p:cNvPr>
          <p:cNvSpPr txBox="1"/>
          <p:nvPr/>
        </p:nvSpPr>
        <p:spPr>
          <a:xfrm>
            <a:off x="899823" y="800100"/>
            <a:ext cx="153796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BR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BR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BR" sz="4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A poster with a diagram of a person&#10;&#10;Description automatically generated">
            <a:extLst>
              <a:ext uri="{FF2B5EF4-FFF2-40B4-BE49-F238E27FC236}">
                <a16:creationId xmlns:a16="http://schemas.microsoft.com/office/drawing/2014/main" id="{CE39D80B-3B91-1A36-4C8A-C76A3F5CE0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2" y="452243"/>
            <a:ext cx="15102178" cy="95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42440-E0E7-C1E3-2A0B-2FC687BD7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0F5728C-36BD-68AB-444B-7814200877B7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698842F-43B0-DD59-E290-623D4C141A48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86AD2C3-EF7B-EFBF-B2B3-C19B45F23D2E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1F9009D-D506-EBF3-E011-3BF2E266F9BC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2C61B2E-B910-FC3E-8123-2DF8B2DC2090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80273D7-D6FF-624A-D824-4847DFB4D52B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F9BA1BC0-3CA6-3E97-3BB7-503155AA1B26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FE87945-C3F0-ED17-AEDF-2681A0594B7A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ACBC4BE4-E705-47FA-8480-8579318B54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C788C9-B2D3-349A-E24E-F97855D9472F}"/>
              </a:ext>
            </a:extLst>
          </p:cNvPr>
          <p:cNvSpPr txBox="1"/>
          <p:nvPr/>
        </p:nvSpPr>
        <p:spPr>
          <a:xfrm>
            <a:off x="609601" y="495300"/>
            <a:ext cx="15669884" cy="9941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FATORES DE RISCO CLÁSSICOS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*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DM -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FR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mais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prevalente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mulher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incidência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45% de DIC, 3x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mortalidade</a:t>
            </a:r>
            <a:b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b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* HAS -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maior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rapidez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progressão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doença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negligência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diagnóstico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menor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aderência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tratamento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besidade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-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aumento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 64% do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risco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 DIC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nas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mulheres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(x 46%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nos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homens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)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*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Tabagismo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-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aumento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25% no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risco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CV das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mulheres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* Cigarros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eletrônicos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BR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5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6C082-29E5-00BF-2B3A-8F9F41FF3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CFA711-2652-AC60-AFD4-E6766FBBA076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E9F40E5-9F36-5102-CAFF-BB97E29685D8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8C7D68C-02AC-0BD5-99FB-0C2C345872AE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964118D-3CF5-1BE8-D040-3E03B04FC2C9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818ADB-EB9D-71B7-687B-F2CB2C5B254B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B98BDAF-CF1E-5ACF-04F9-DEDE50500AB1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1DC72D00-3F45-8964-89E0-8090FADA0F4A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78726B4-9BCC-8F54-F504-D2B2341BBE24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C10575CA-9CE3-C07F-2D77-58EBF00833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F4AF78-E921-27EB-49FE-18293D2E5C66}"/>
              </a:ext>
            </a:extLst>
          </p:cNvPr>
          <p:cNvSpPr txBox="1"/>
          <p:nvPr/>
        </p:nvSpPr>
        <p:spPr>
          <a:xfrm>
            <a:off x="609601" y="495300"/>
            <a:ext cx="15669884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FATORES ESPECÍFICOS DA MULHER</a:t>
            </a:r>
          </a:p>
          <a:p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SOP -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Síndrome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dos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Ovários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Policísticos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Endometriose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oença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gravidez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(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HAS,Dm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)</a:t>
            </a: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ventos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adversos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da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gravidez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–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bebe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baixo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peso,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pré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eclâmpsia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eclâmpsia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Menarca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precoce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tardia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Menopausa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precoce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Uso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prolo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ngado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ACO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oenças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inflamatórias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autoimunes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(AR, LES)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BR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1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D626C-A393-A0A9-6B65-85E6F7714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763B93-40E0-F14F-EF5D-C3F4C92847D2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3630A6D-C2ED-1FE4-4C8E-9AB25E9077D8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857AE35-E2D4-3889-C3A7-BE4F6D17487E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8151C27-DB91-48E2-DAEB-527E91AE1FC6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C7FC45E-8AF8-982A-6F9F-40EE9DE6995E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4B25C8D-6181-DA39-785D-51213EF64DC5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D37BA568-3EF8-4D11-03AD-F6D8AAEFE27A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CAEF8DC-B5E7-293A-6DC2-3D60C103F1A0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B9006D3C-F545-A5EA-10CC-9C591BEFA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2E45EF-CAD2-FC38-7A0D-C7882CC69B90}"/>
              </a:ext>
            </a:extLst>
          </p:cNvPr>
          <p:cNvSpPr txBox="1"/>
          <p:nvPr/>
        </p:nvSpPr>
        <p:spPr>
          <a:xfrm>
            <a:off x="609601" y="495300"/>
            <a:ext cx="15669884" cy="907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FATORES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 RECONHECIDOS</a:t>
            </a:r>
          </a:p>
          <a:p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Depressão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ansiedade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Assédio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(moral, sexual) /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Violência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Condições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sócio-econômicas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Acesso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à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educação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em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saúde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aos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serviços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de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saúde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Discrimincão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(racial,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orientação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sexual)</a:t>
            </a: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Estresse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crônico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Privação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do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sono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Tratamento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apfHumanist601BT"/>
              </a:rPr>
              <a:t>oncológico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ZapfHumanist601BT"/>
            </a:endParaRPr>
          </a:p>
          <a:p>
            <a:endParaRPr lang="en-BR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1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0B0DB-8138-8282-A391-31E913C9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7920AD-D650-BF7E-C9C1-45C62B9AC465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17A5D4B-1D70-33DB-7AC0-EDA6B1A43EE3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DFB0516-4248-4FD2-ABCC-572A8CD90C9F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CA2DE4A-76A7-479A-374F-5B28E079F7EB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2B417A3-DFA1-DF20-6372-AD5764FDB0E4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8319E02-3D6B-30C2-F19F-F8E48EECE762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7939A1A2-3C15-A456-CE5E-4BA23919D91A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5A9C907-A696-B879-0D51-1F2F0228E82B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D8EA36BC-7C0E-1081-1EBF-1F294F071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E2D20D-5815-C0D6-B40F-B0E0F2255083}"/>
              </a:ext>
            </a:extLst>
          </p:cNvPr>
          <p:cNvSpPr txBox="1"/>
          <p:nvPr/>
        </p:nvSpPr>
        <p:spPr>
          <a:xfrm>
            <a:off x="609600" y="495300"/>
            <a:ext cx="17144999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EDUCAÇÃO</a:t>
            </a:r>
          </a:p>
          <a:p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Campanhas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conscientização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população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Mulheres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também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infartam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* O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coração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mulher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é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diferente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já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conhece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seu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*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Infarto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AVC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matam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mais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todos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cânceres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inclusive o de mama</a:t>
            </a:r>
          </a:p>
          <a:p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*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Pressão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alta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diabetes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gravidez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aumentam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seu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risco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infarto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*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sintomas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infarto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mulher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podem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ser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diferentes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informe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-se</a:t>
            </a:r>
          </a:p>
          <a:p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ZapfHumanist601BT"/>
            </a:endParaRPr>
          </a:p>
          <a:p>
            <a:endParaRPr lang="en-BR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3D6AB-1DC1-EE50-2FA4-B0E4D78E9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27B0F0-F4F0-199F-88F2-F9AF8CE1C5BB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552BAF17-A9D3-9F19-B64A-B629DC05E247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3A00DB8-4326-84F7-6878-8CBFA83CB950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8229551-0F3E-26E1-4D4A-54BCEDAF8CB8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49143B0-1E34-C6FE-FFD3-973E2D60EF22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05FF5D8-1148-2DF8-2BD9-228E85B28E2D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634FD21E-DA45-F657-92A4-AB11F2A2A99C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9163C078-6335-03D4-282F-AA70C53F6871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99659D74-E54B-7721-B439-F4D60A1E8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1B30FA-369C-B1CE-B6EA-117F640938D5}"/>
              </a:ext>
            </a:extLst>
          </p:cNvPr>
          <p:cNvSpPr txBox="1"/>
          <p:nvPr/>
        </p:nvSpPr>
        <p:spPr>
          <a:xfrm>
            <a:off x="609601" y="495300"/>
            <a:ext cx="16778576" cy="1018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</a:t>
            </a:r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ASSISTÊNCIA</a:t>
            </a:r>
          </a:p>
          <a:p>
            <a:endParaRPr 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ZapfHumanist601BT"/>
            </a:endParaRPr>
          </a:p>
          <a:p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Treinamento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profissionais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identificação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dor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torácica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suspeita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Eletrocardiograma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todas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pacientes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dor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torácica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suspeita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Exames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laboratoriais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diagnóstico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infarto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marcadores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necrose)</a:t>
            </a:r>
          </a:p>
          <a:p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Rede de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apoio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exames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disgnósticos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imagem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celeridade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Ambulatórios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Cardiologia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mulher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&gt;&gt;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Atenção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primária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&gt;&gt;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Serviço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alta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complexidade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o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apoio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especialidades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afins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como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ginecologia-obstetrícia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endocrinologia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psiquiatria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nefrologia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psicologia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US" sz="4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ZapfHumanist601BT"/>
            </a:endParaRPr>
          </a:p>
          <a:p>
            <a:endParaRPr lang="en-BR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8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A0FA07-7BF3-16C3-08D6-C5747EE76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7C7205B-B4A7-1134-EE93-A0EA048352B7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A6483CE1-5AF4-AD89-B92A-2E4AACD72C99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A470E20-E0EE-42A2-C493-A17545707678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2F747D3-44F0-524D-6D65-419FD3714E96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7F2325E-94E1-0457-D418-6BA7767EFA3D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31572BF-EE3F-C935-8011-8DD542920E57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9BAAB7B3-51F9-0AFD-F62B-7D7DD9E9931A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69795BD-43F3-DD2F-1491-3D6358FA1CA5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CA7B2A53-FF5E-165F-AB94-8EFF97837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F69B93-BBC4-3AE2-28E0-4F1BBE1EE5E7}"/>
              </a:ext>
            </a:extLst>
          </p:cNvPr>
          <p:cNvSpPr txBox="1"/>
          <p:nvPr/>
        </p:nvSpPr>
        <p:spPr>
          <a:xfrm>
            <a:off x="609601" y="495300"/>
            <a:ext cx="1677857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ZapfHumanist601BT"/>
            </a:endParaRP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ZapfHumanist601BT"/>
            </a:endParaRPr>
          </a:p>
          <a:p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            A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redução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da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mortalidade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por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DCV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em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mulheres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no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Brasil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, e no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mundo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,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é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uma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tarefa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complexa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, que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deve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envolver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todos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os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que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cuidam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dessa </a:t>
            </a:r>
            <a:r>
              <a:rPr lang="en-US" sz="6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mulher</a:t>
            </a:r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.</a:t>
            </a:r>
          </a:p>
          <a:p>
            <a:endParaRPr lang="en-BR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4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076211-1A76-4EC3-8F1A-BEE74C632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020F2E-9A01-AFDB-8ADA-C73AA30C59AC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70F3198-CFCC-DA27-0C8C-20FA12DE5DFB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C444AA0-8F15-4F78-F06D-F3ED35542F25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C6CF7A0-3D8C-5349-DEBF-01E817C1A044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41C4434-95F2-B3CC-42FA-B9A5FF733287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9C4864C-DA3C-0825-481B-46A5BC041ED8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CF1C31A0-2A7E-65F0-B175-E472F4CCB4E2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F41B72F-555A-CBDE-0C1E-9261E3E30555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1F6E2798-ACED-02AC-AAB2-FFD92E704A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3CA6A6-64A0-4D2C-3645-0021AA74F368}"/>
              </a:ext>
            </a:extLst>
          </p:cNvPr>
          <p:cNvSpPr txBox="1"/>
          <p:nvPr/>
        </p:nvSpPr>
        <p:spPr>
          <a:xfrm>
            <a:off x="609601" y="495300"/>
            <a:ext cx="1677857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ZapfHumanist601BT"/>
            </a:endParaRP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ZapfHumanist601BT"/>
            </a:endParaRPr>
          </a:p>
          <a:p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            </a:t>
            </a:r>
          </a:p>
          <a:p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                      </a:t>
            </a:r>
          </a:p>
          <a:p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askerville" panose="02020502070401020303" pitchFamily="18" charset="0"/>
                <a:ea typeface="Baskerville" panose="02020502070401020303" pitchFamily="18" charset="0"/>
                <a:cs typeface="Broadway" panose="020F0502020204030204" pitchFamily="34" charset="0"/>
              </a:rPr>
              <a:t>                         </a:t>
            </a:r>
            <a:r>
              <a:rPr lang="en-US" sz="8000" b="1" i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Calligraphy" panose="03010101010101010101" pitchFamily="66" charset="77"/>
                <a:ea typeface="Baskerville" panose="02020502070401020303" pitchFamily="18" charset="0"/>
                <a:cs typeface="Broadway" panose="020F0502020204030204" pitchFamily="34" charset="0"/>
              </a:rPr>
              <a:t>Obrigada</a:t>
            </a:r>
            <a:r>
              <a:rPr lang="en-US" sz="8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ucida Calligraphy" panose="03010101010101010101" pitchFamily="66" charset="77"/>
                <a:ea typeface="Baskerville" panose="02020502070401020303" pitchFamily="18" charset="0"/>
                <a:cs typeface="Broadway" panose="020F0502020204030204" pitchFamily="34" charset="0"/>
              </a:rPr>
              <a:t> !!</a:t>
            </a:r>
            <a:endParaRPr lang="en-US" sz="8000" b="1" i="1" dirty="0">
              <a:solidFill>
                <a:schemeClr val="tx1">
                  <a:lumMod val="75000"/>
                  <a:lumOff val="25000"/>
                </a:schemeClr>
              </a:solidFill>
              <a:latin typeface="Lucida Calligraphy" panose="03010101010101010101" pitchFamily="66" charset="77"/>
              <a:ea typeface="Baskerville" panose="02020502070401020303" pitchFamily="18" charset="0"/>
              <a:cs typeface="Broadway" panose="020F0502020204030204" pitchFamily="34" charset="0"/>
            </a:endParaRPr>
          </a:p>
          <a:p>
            <a:endParaRPr lang="en-BR" sz="4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9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AF934-776E-7171-CFA6-FD33B4435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707804D-31AE-2A4E-BF0F-E9F9CB06C2CD}"/>
              </a:ext>
            </a:extLst>
          </p:cNvPr>
          <p:cNvSpPr/>
          <p:nvPr/>
        </p:nvSpPr>
        <p:spPr>
          <a:xfrm rot="5400000">
            <a:off x="5026598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9CA0DFF-E752-82FA-CD5B-6030F82195EA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8081F6-25D7-B16B-48E2-0B00C61830C1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E508BB5-53DB-C583-40C2-D6F876A66371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A20FFDE-7535-B1BE-F103-033745D1F7A0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3FA4A2E-FD34-D9AB-B259-615369509542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3A6180A-0EF5-11E5-5C64-77AD82555119}"/>
              </a:ext>
            </a:extLst>
          </p:cNvPr>
          <p:cNvGrpSpPr/>
          <p:nvPr/>
        </p:nvGrpSpPr>
        <p:grpSpPr>
          <a:xfrm>
            <a:off x="5567462" y="2296876"/>
            <a:ext cx="10938314" cy="2061205"/>
            <a:chOff x="4848433" y="2092167"/>
            <a:chExt cx="12781402" cy="2142350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DBDC53B-9A97-07EF-AC97-BA0FF746BA54}"/>
                </a:ext>
              </a:extLst>
            </p:cNvPr>
            <p:cNvSpPr txBox="1"/>
            <p:nvPr/>
          </p:nvSpPr>
          <p:spPr>
            <a:xfrm>
              <a:off x="7212203" y="2092167"/>
              <a:ext cx="7247131" cy="49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23"/>
                </a:lnSpc>
              </a:pPr>
              <a:endParaRPr lang="en-US" sz="3723" dirty="0">
                <a:solidFill>
                  <a:srgbClr val="524C4C"/>
                </a:solidFill>
                <a:latin typeface="Lato Heavy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6FC912D-DC9A-D8CB-4AA8-F6C5A02D788D}"/>
                </a:ext>
              </a:extLst>
            </p:cNvPr>
            <p:cNvSpPr txBox="1"/>
            <p:nvPr/>
          </p:nvSpPr>
          <p:spPr>
            <a:xfrm>
              <a:off x="4848433" y="2585336"/>
              <a:ext cx="12781402" cy="16491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18"/>
                </a:lnSpc>
              </a:pPr>
              <a:endParaRPr lang="en-US" sz="4800" dirty="0">
                <a:solidFill>
                  <a:srgbClr val="524C4C"/>
                </a:solidFill>
                <a:latin typeface="Lato Heavy"/>
              </a:endParaRPr>
            </a:p>
            <a:p>
              <a:pPr>
                <a:lnSpc>
                  <a:spcPts val="3018"/>
                </a:lnSpc>
              </a:pPr>
              <a:endParaRPr lang="en-US" sz="4800" dirty="0">
                <a:solidFill>
                  <a:srgbClr val="524C4C"/>
                </a:solidFill>
                <a:latin typeface="Lato Heavy"/>
              </a:endParaRPr>
            </a:p>
            <a:p>
              <a:pPr>
                <a:lnSpc>
                  <a:spcPts val="3018"/>
                </a:lnSpc>
              </a:pPr>
              <a:endParaRPr lang="en-US" sz="4800" dirty="0">
                <a:solidFill>
                  <a:srgbClr val="524C4C"/>
                </a:solidFill>
                <a:latin typeface="Lato Heavy"/>
              </a:endParaRPr>
            </a:p>
            <a:p>
              <a:pPr>
                <a:lnSpc>
                  <a:spcPts val="3018"/>
                </a:lnSpc>
              </a:pPr>
              <a:r>
                <a:rPr lang="en-US" sz="4800" dirty="0">
                  <a:solidFill>
                    <a:srgbClr val="524C4C"/>
                  </a:solidFill>
                  <a:latin typeface="Lato Heavy"/>
                </a:rPr>
                <a:t>  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A2F6344A-DD72-7301-28DB-9FE06B8FDF2C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7BF3613-96A7-4C44-0936-F35B442E9CAE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F77E8274-7626-C256-05E6-81B17AB34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B0F184-672F-F479-C89D-F0D0C2FAF828}"/>
              </a:ext>
            </a:extLst>
          </p:cNvPr>
          <p:cNvSpPr txBox="1"/>
          <p:nvPr/>
        </p:nvSpPr>
        <p:spPr>
          <a:xfrm>
            <a:off x="1219200" y="1257300"/>
            <a:ext cx="142494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arion" panose="02020502060400020003" pitchFamily="18" charset="77"/>
            </a:endParaRP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Brasil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apresenta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uma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das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maiores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taxas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mortalidade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feminina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da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América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 Sul</a:t>
            </a:r>
            <a:b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** 30% das mulheres atendidas em PS possuem alguma DCV</a:t>
            </a:r>
          </a:p>
          <a:p>
            <a:br>
              <a:rPr lang="en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** 4% das gestantes possuem alguma cardiopatia</a:t>
            </a:r>
            <a:br>
              <a:rPr lang="en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Aumento da prevalência entre mulheres jovens </a:t>
            </a:r>
            <a:br>
              <a:rPr lang="en-BR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(15-49 anos)</a:t>
            </a:r>
          </a:p>
        </p:txBody>
      </p:sp>
    </p:spTree>
    <p:extLst>
      <p:ext uri="{BB962C8B-B14F-4D97-AF65-F5344CB8AC3E}">
        <p14:creationId xmlns:p14="http://schemas.microsoft.com/office/powerpoint/2010/main" val="371203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806F5-7063-BFF2-2124-8330210E4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33BF19-1CE3-7EC9-5658-BB44622EEBFB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48659B6-9BDF-F535-9E5B-F834F6B4EF78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9ECEDE-76DB-9376-B017-91FD229959B5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969EAE1-5B5F-5CB0-465B-42C855405B1E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74C281B-5BB1-1C49-ED37-60AC3D39F07E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B0DD507-2B1D-D54C-A1AD-792EC5D4B07A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AD90CFD8-8554-74F7-7EEB-D7BF0ACF836D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888C721-6299-596C-BF1E-2B087690F2B4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44BF568D-C5B8-A032-5C28-993A2AF09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71BB74-BD43-E529-A248-58668517616B}"/>
              </a:ext>
            </a:extLst>
          </p:cNvPr>
          <p:cNvSpPr txBox="1"/>
          <p:nvPr/>
        </p:nvSpPr>
        <p:spPr>
          <a:xfrm>
            <a:off x="1407491" y="1638300"/>
            <a:ext cx="1487199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BR" sz="4000" dirty="0">
              <a:solidFill>
                <a:schemeClr val="tx1">
                  <a:lumMod val="75000"/>
                  <a:lumOff val="25000"/>
                </a:schemeClr>
              </a:solidFill>
              <a:latin typeface="Marion" panose="02020502060400020003" pitchFamily="18" charset="77"/>
            </a:endParaRPr>
          </a:p>
          <a:p>
            <a:r>
              <a:rPr lang="en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Chegam ao serviço de emergência 37’ após o início do sintoma</a:t>
            </a:r>
            <a:br>
              <a:rPr lang="en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São atendidas cerca de 42’ depois do homem</a:t>
            </a:r>
            <a:br>
              <a:rPr lang="en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Demora no diagnóstico correto e no início do tratamento</a:t>
            </a:r>
            <a:br>
              <a:rPr lang="en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Pior prognóstico</a:t>
            </a:r>
            <a:br>
              <a:rPr lang="en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rion" panose="02020502060400020003" pitchFamily="18" charset="77"/>
              </a:rPr>
            </a:br>
            <a:endParaRPr lang="en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5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11FC70-7B6D-6EB1-C38A-D87615FD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5D8D83-3994-9C18-167A-D772D4463286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pt-BR" dirty="0"/>
              <a:t>M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9005016-A614-6097-2E23-664909079C85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99B21E2-209B-A437-1051-3ED622277E28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CFC5612-F4E1-899C-2807-C631712E4F18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D12A0FC-AC27-E01D-C30B-90B636E88E5F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5DF0F69-4A72-606E-FE83-DBFB86699B4F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4141E2D2-53EE-1CFE-D56D-3B4E751790E2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731F7FE-D8A0-B6A1-705B-2783BACC56C9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DAEC0326-18BD-1190-7B03-89EC72ADE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pic>
        <p:nvPicPr>
          <p:cNvPr id="8" name="Picture 7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37A7260B-2759-75B6-D941-CDE1759809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46645" y="1084184"/>
            <a:ext cx="14249399" cy="855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8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51A002-1906-1415-A499-D49EF91D5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3113AC-AF97-345A-A29A-B096D44B9C9D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90DDF98-018E-D642-6437-04AB2FB05369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737981C-3403-8703-C9A8-64D377F30AB5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52630B5-19D9-CA71-BA26-4664A2DEDB11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5F43263-BEE5-EC16-1548-8E32017FF9D8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B3A3A52-AB3D-0C37-90F0-BECE87C307EF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51C95C75-0A7B-EED3-A9D2-C8BE326E6F52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E5DA882-FDCB-50A6-7332-3C42E78E7CCB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0F701216-E52B-3D8A-98E3-0A53FF93D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C5A34D-615F-9CCD-1D2A-96F2F6400C94}"/>
              </a:ext>
            </a:extLst>
          </p:cNvPr>
          <p:cNvSpPr txBox="1"/>
          <p:nvPr/>
        </p:nvSpPr>
        <p:spPr>
          <a:xfrm>
            <a:off x="1407491" y="1638300"/>
            <a:ext cx="1487199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BR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B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Reconhecem DCV como 1a causa de mortalidade feminina:</a:t>
            </a:r>
          </a:p>
          <a:p>
            <a:endParaRPr lang="en-BR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BR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33% de mulheres brancas </a:t>
            </a:r>
          </a:p>
          <a:p>
            <a:r>
              <a:rPr lang="en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15% de mulheres negras</a:t>
            </a:r>
          </a:p>
          <a:p>
            <a:r>
              <a:rPr lang="en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20% de mulheres hispânicas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BR" sz="4400" dirty="0">
              <a:solidFill>
                <a:schemeClr val="tx1">
                  <a:lumMod val="65000"/>
                  <a:lumOff val="35000"/>
                </a:schemeClr>
              </a:solidFill>
              <a:latin typeface="Marion" panose="02020502060400020003" pitchFamily="18" charset="77"/>
            </a:endParaRPr>
          </a:p>
          <a:p>
            <a:endParaRPr lang="en-BR" sz="4400" dirty="0">
              <a:solidFill>
                <a:schemeClr val="tx1">
                  <a:lumMod val="65000"/>
                  <a:lumOff val="35000"/>
                </a:schemeClr>
              </a:solidFill>
              <a:latin typeface="Marion" panose="02020502060400020003" pitchFamily="18" charset="77"/>
            </a:endParaRPr>
          </a:p>
          <a:p>
            <a:r>
              <a:rPr lang="en-BR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Marion" panose="02020502060400020003" pitchFamily="18" charset="77"/>
              </a:rPr>
              <a:t>** Estudo feito em países da AL – Brasil não participou</a:t>
            </a:r>
          </a:p>
        </p:txBody>
      </p:sp>
    </p:spTree>
    <p:extLst>
      <p:ext uri="{BB962C8B-B14F-4D97-AF65-F5344CB8AC3E}">
        <p14:creationId xmlns:p14="http://schemas.microsoft.com/office/powerpoint/2010/main" val="129598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82B37F-79C3-23E6-91A6-985B10980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1B305DD-2441-0B11-6F8F-29B1B696B22B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476ACEA-6F79-6FA2-A6D0-82B6280A7CA6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A73FA19-BABA-1AE4-DA50-E4DD70D01F27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0A80550-F258-0901-C559-AD062D2CE286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238258-3FD9-A55F-0CBB-D96F41AB0C2E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73809A6-CA23-836C-9DF5-5DC78229BE5D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20C5B6E4-6A4F-CD9B-AE48-8CDCB842AAB7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21B47A7-3CA3-EB0E-F7EA-2154F179F769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3B920BB8-7319-72B4-826A-1A8AD439A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A4AE35-14F6-B09B-DA6A-46BC36AC2ED2}"/>
              </a:ext>
            </a:extLst>
          </p:cNvPr>
          <p:cNvSpPr txBox="1"/>
          <p:nvPr/>
        </p:nvSpPr>
        <p:spPr>
          <a:xfrm>
            <a:off x="609601" y="291904"/>
            <a:ext cx="15669884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BR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SINTOMATOLOGIA </a:t>
            </a:r>
          </a:p>
          <a:p>
            <a:endParaRPr lang="en-BR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A dor nem sempre está presente</a:t>
            </a:r>
            <a:b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Dor atípica em 75% das mulheres</a:t>
            </a:r>
            <a:b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&gt;&gt; Desconforto no peito </a:t>
            </a:r>
            <a:b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&gt;&gt; Dor nas costas, no ombro, no pescoço</a:t>
            </a:r>
            <a:b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Cansaço/Fadiga</a:t>
            </a:r>
            <a:b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Palpitações</a:t>
            </a:r>
            <a:b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Dificuldade para manter a respiração (respiração curta)</a:t>
            </a:r>
            <a:b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Tonturas</a:t>
            </a:r>
            <a:b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Náuseas, vômitos</a:t>
            </a:r>
            <a:endParaRPr lang="en-BR" sz="4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1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37F7E-D5E7-CEA2-C9EA-C30304121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E198B6-A9CA-6FBA-E9A7-AD5E33011D60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BEEFC91-0EFD-1DA7-E23D-984DC87673CD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D72F19E-DA49-CE0E-4CF5-5B7C84ACD567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628B481-A5D5-E9FC-FC1B-C4A02202CCE6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57B7C2C-92B9-6115-AEC8-6EBBEA4F2F1E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5EF8871-5325-BD95-E90B-CEBF8CBDE165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2BA8A352-9DB0-60E1-2AA1-28C83506FEA4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24FD3C5-CFCC-8E9B-8ADD-0141F1A11BA2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1D15BF62-BA41-7BE9-8687-CEFBF5893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pic>
        <p:nvPicPr>
          <p:cNvPr id="8" name="Picture 7" descr="An old person holding her chest&#10;&#10;Description automatically generated">
            <a:extLst>
              <a:ext uri="{FF2B5EF4-FFF2-40B4-BE49-F238E27FC236}">
                <a16:creationId xmlns:a16="http://schemas.microsoft.com/office/drawing/2014/main" id="{41FDA58D-9E0D-04F9-0887-3F913C85E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47485" y="1536805"/>
            <a:ext cx="7663397" cy="6380396"/>
          </a:xfrm>
          <a:prstGeom prst="rect">
            <a:avLst/>
          </a:prstGeom>
        </p:spPr>
      </p:pic>
      <p:pic>
        <p:nvPicPr>
          <p:cNvPr id="9" name="Picture 8" descr="A person sitting on a couch holding her hand on her chest&#10;&#10;Description automatically generated">
            <a:extLst>
              <a:ext uri="{FF2B5EF4-FFF2-40B4-BE49-F238E27FC236}">
                <a16:creationId xmlns:a16="http://schemas.microsoft.com/office/drawing/2014/main" id="{DE8717C1-B542-501E-FFDB-FED9346102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265564" y="3325245"/>
            <a:ext cx="6838812" cy="588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419DC2-E112-C1DF-32FB-259C6A254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70411D6-C97A-B67C-5058-8EE1BBCD0ECC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7BD32327-0A2D-FF66-8ADA-F0899BE6F242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6F8C7BC-2199-A4C7-EC3B-A49FE93B1CE3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8BA5DE1-998F-7736-335E-70A6D8ACF1D4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513CAB8-DB34-916B-A477-33AF5484C701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DA2E9EB-C565-4A1B-4919-FD599157104F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70837F53-DA79-2334-D3EB-0D75561BBBDF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7C99497-6D85-0E26-AB2C-BF2CBBB261F4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C3B97094-51BE-90B2-186D-BAB1D5654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pic>
        <p:nvPicPr>
          <p:cNvPr id="8" name="Picture 7" descr="A person holding her shoulder&#10;&#10;Description automatically generated">
            <a:extLst>
              <a:ext uri="{FF2B5EF4-FFF2-40B4-BE49-F238E27FC236}">
                <a16:creationId xmlns:a16="http://schemas.microsoft.com/office/drawing/2014/main" id="{E6123F54-FFD3-FDD8-528F-7BAD65C87D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8480" y="947686"/>
            <a:ext cx="7645920" cy="5137821"/>
          </a:xfrm>
          <a:prstGeom prst="rect">
            <a:avLst/>
          </a:prstGeom>
        </p:spPr>
      </p:pic>
      <p:pic>
        <p:nvPicPr>
          <p:cNvPr id="9" name="Picture 8" descr="A person with her hand on her throat&#10;&#10;Description automatically generated">
            <a:extLst>
              <a:ext uri="{FF2B5EF4-FFF2-40B4-BE49-F238E27FC236}">
                <a16:creationId xmlns:a16="http://schemas.microsoft.com/office/drawing/2014/main" id="{4E7DE9C2-AED4-75D6-C136-C3AF2620B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965450" y="5575226"/>
            <a:ext cx="7136877" cy="4597116"/>
          </a:xfrm>
          <a:prstGeom prst="rect">
            <a:avLst/>
          </a:prstGeom>
        </p:spPr>
      </p:pic>
      <p:pic>
        <p:nvPicPr>
          <p:cNvPr id="10" name="Picture 9" descr="A person with a pain in their back&#10;&#10;Description automatically generated">
            <a:extLst>
              <a:ext uri="{FF2B5EF4-FFF2-40B4-BE49-F238E27FC236}">
                <a16:creationId xmlns:a16="http://schemas.microsoft.com/office/drawing/2014/main" id="{5CFC5633-1957-883E-F73F-3397AFFB17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008122" y="1008545"/>
            <a:ext cx="7136878" cy="50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7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F46CF-A526-D053-D540-0249854B5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4389D4-7DD6-6AFA-FD62-F852CB61675A}"/>
              </a:ext>
            </a:extLst>
          </p:cNvPr>
          <p:cNvSpPr/>
          <p:nvPr/>
        </p:nvSpPr>
        <p:spPr>
          <a:xfrm rot="5400000">
            <a:off x="4998720" y="-4998720"/>
            <a:ext cx="8290560" cy="18288000"/>
          </a:xfrm>
          <a:custGeom>
            <a:avLst/>
            <a:gdLst/>
            <a:ahLst/>
            <a:cxnLst/>
            <a:rect l="l" t="t" r="r" b="b"/>
            <a:pathLst>
              <a:path w="8290560" h="18288000">
                <a:moveTo>
                  <a:pt x="0" y="0"/>
                </a:moveTo>
                <a:lnTo>
                  <a:pt x="8290560" y="0"/>
                </a:lnTo>
                <a:lnTo>
                  <a:pt x="829056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01AD3CB-DAA4-2A26-3F7D-6FDD7B9F47B2}"/>
              </a:ext>
            </a:extLst>
          </p:cNvPr>
          <p:cNvSpPr/>
          <p:nvPr/>
        </p:nvSpPr>
        <p:spPr>
          <a:xfrm>
            <a:off x="19354800" y="9639300"/>
            <a:ext cx="14110537" cy="0"/>
          </a:xfrm>
          <a:prstGeom prst="line">
            <a:avLst/>
          </a:prstGeom>
          <a:ln w="38100" cap="flat">
            <a:solidFill>
              <a:srgbClr val="AD1B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CD38D84-2B08-15F8-935E-E7C5E14FAA79}"/>
              </a:ext>
            </a:extLst>
          </p:cNvPr>
          <p:cNvSpPr/>
          <p:nvPr/>
        </p:nvSpPr>
        <p:spPr>
          <a:xfrm rot="-4822241">
            <a:off x="6099908" y="3263963"/>
            <a:ext cx="4668991" cy="4668991"/>
          </a:xfrm>
          <a:custGeom>
            <a:avLst/>
            <a:gdLst/>
            <a:ahLst/>
            <a:cxnLst/>
            <a:rect l="l" t="t" r="r" b="b"/>
            <a:pathLst>
              <a:path w="4668991" h="4668991">
                <a:moveTo>
                  <a:pt x="0" y="0"/>
                </a:moveTo>
                <a:lnTo>
                  <a:pt x="4668990" y="0"/>
                </a:lnTo>
                <a:lnTo>
                  <a:pt x="4668990" y="4668991"/>
                </a:lnTo>
                <a:lnTo>
                  <a:pt x="0" y="46689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E691904-6F3D-AD7F-7004-22B7C23E858D}"/>
              </a:ext>
            </a:extLst>
          </p:cNvPr>
          <p:cNvGrpSpPr/>
          <p:nvPr/>
        </p:nvGrpSpPr>
        <p:grpSpPr>
          <a:xfrm>
            <a:off x="10942571" y="6851344"/>
            <a:ext cx="2116530" cy="236191"/>
            <a:chOff x="0" y="0"/>
            <a:chExt cx="1616773" cy="18042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A5AA1EC-BAE3-68BB-5276-F4CF68F83E56}"/>
                </a:ext>
              </a:extLst>
            </p:cNvPr>
            <p:cNvSpPr/>
            <p:nvPr/>
          </p:nvSpPr>
          <p:spPr>
            <a:xfrm>
              <a:off x="0" y="0"/>
              <a:ext cx="1616773" cy="180422"/>
            </a:xfrm>
            <a:custGeom>
              <a:avLst/>
              <a:gdLst/>
              <a:ahLst/>
              <a:cxnLst/>
              <a:rect l="l" t="t" r="r" b="b"/>
              <a:pathLst>
                <a:path w="1616773" h="180422">
                  <a:moveTo>
                    <a:pt x="90211" y="0"/>
                  </a:moveTo>
                  <a:lnTo>
                    <a:pt x="1526562" y="0"/>
                  </a:lnTo>
                  <a:cubicBezTo>
                    <a:pt x="1576384" y="0"/>
                    <a:pt x="1616773" y="40389"/>
                    <a:pt x="1616773" y="90211"/>
                  </a:cubicBezTo>
                  <a:lnTo>
                    <a:pt x="1616773" y="90211"/>
                  </a:lnTo>
                  <a:cubicBezTo>
                    <a:pt x="1616773" y="140033"/>
                    <a:pt x="1576384" y="180422"/>
                    <a:pt x="1526562" y="180422"/>
                  </a:cubicBezTo>
                  <a:lnTo>
                    <a:pt x="90211" y="180422"/>
                  </a:lnTo>
                  <a:cubicBezTo>
                    <a:pt x="40389" y="180422"/>
                    <a:pt x="0" y="140033"/>
                    <a:pt x="0" y="90211"/>
                  </a:cubicBezTo>
                  <a:lnTo>
                    <a:pt x="0" y="90211"/>
                  </a:lnTo>
                  <a:cubicBezTo>
                    <a:pt x="0" y="40389"/>
                    <a:pt x="40389" y="0"/>
                    <a:pt x="902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3B22BA4-3635-96EB-5C4F-993603CC4219}"/>
                </a:ext>
              </a:extLst>
            </p:cNvPr>
            <p:cNvSpPr txBox="1"/>
            <p:nvPr/>
          </p:nvSpPr>
          <p:spPr>
            <a:xfrm>
              <a:off x="0" y="-28575"/>
              <a:ext cx="1616773" cy="208997"/>
            </a:xfrm>
            <a:prstGeom prst="rect">
              <a:avLst/>
            </a:prstGeom>
          </p:spPr>
          <p:txBody>
            <a:bodyPr lIns="24651" tIns="24651" rIns="24651" bIns="24651" rtlCol="0" anchor="ctr"/>
            <a:lstStyle/>
            <a:p>
              <a:pPr algn="ctr">
                <a:lnSpc>
                  <a:spcPts val="1014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D27E4F8E-9794-2B88-A9A8-FBA4D5C2ECAE}"/>
              </a:ext>
            </a:extLst>
          </p:cNvPr>
          <p:cNvSpPr txBox="1"/>
          <p:nvPr/>
        </p:nvSpPr>
        <p:spPr>
          <a:xfrm>
            <a:off x="7248843" y="8005039"/>
            <a:ext cx="4052771" cy="129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65"/>
              </a:lnSpc>
            </a:pPr>
            <a:endParaRPr lang="en-US" sz="7618" dirty="0">
              <a:solidFill>
                <a:srgbClr val="AD1B4B"/>
              </a:solidFill>
              <a:latin typeface="Glacial Indifference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E16BEF8-6CF9-4364-C493-941807FC4E98}"/>
              </a:ext>
            </a:extLst>
          </p:cNvPr>
          <p:cNvSpPr txBox="1"/>
          <p:nvPr/>
        </p:nvSpPr>
        <p:spPr>
          <a:xfrm>
            <a:off x="6296983" y="6543838"/>
            <a:ext cx="6149665" cy="1834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00"/>
              </a:lnSpc>
              <a:spcBef>
                <a:spcPct val="0"/>
              </a:spcBef>
            </a:pPr>
            <a:endParaRPr lang="en-US" sz="10643" dirty="0">
              <a:solidFill>
                <a:srgbClr val="AD1B4B"/>
              </a:solidFill>
              <a:latin typeface="Droid Serif"/>
            </a:endParaRPr>
          </a:p>
        </p:txBody>
      </p:sp>
      <p:pic>
        <p:nvPicPr>
          <p:cNvPr id="18" name="Picture 17" descr="A poster with a group of women&#10;&#10;Description automatically generated">
            <a:extLst>
              <a:ext uri="{FF2B5EF4-FFF2-40B4-BE49-F238E27FC236}">
                <a16:creationId xmlns:a16="http://schemas.microsoft.com/office/drawing/2014/main" id="{5028C307-8CE1-2AB7-718A-E7F77F16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484" y="8794393"/>
            <a:ext cx="1108693" cy="12007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D4A80E-5567-F8AE-1F18-2C08E69C57A8}"/>
              </a:ext>
            </a:extLst>
          </p:cNvPr>
          <p:cNvSpPr txBox="1"/>
          <p:nvPr/>
        </p:nvSpPr>
        <p:spPr>
          <a:xfrm>
            <a:off x="899823" y="800100"/>
            <a:ext cx="15379661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BR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BR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Sobrevida: 5,5 anos mulheres x 8,2 anos homens </a:t>
            </a:r>
            <a:b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Recorrência de infarto: 21% mulheres x 17% homens </a:t>
            </a:r>
            <a:b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aior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tx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de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mortalidade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hospitalar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16,1% </a:t>
            </a:r>
            <a: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x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6,7</a:t>
            </a:r>
          </a:p>
          <a:p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Doença por muito tempo negligenciada </a:t>
            </a:r>
          </a:p>
          <a:p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Menor representatividade nos estudos clínicos</a:t>
            </a:r>
          </a:p>
          <a:p>
            <a:r>
              <a:rPr lang="en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Não há score específico para  estratificação de risco</a:t>
            </a:r>
            <a:b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** </a:t>
            </a:r>
            <a:r>
              <a:rPr lang="en-BR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Recebem menos prescrições para os fatores de risco</a:t>
            </a:r>
            <a:br>
              <a:rPr lang="en-BR" sz="4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BR" sz="4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2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638</Words>
  <Application>Microsoft Macintosh PowerPoint</Application>
  <PresentationFormat>Custom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Lucida Calligraphy</vt:lpstr>
      <vt:lpstr>Lato Heavy</vt:lpstr>
      <vt:lpstr>Baskerville</vt:lpstr>
      <vt:lpstr>Lucida Handwriting</vt:lpstr>
      <vt:lpstr>Glacial Indifference</vt:lpstr>
      <vt:lpstr>Arial</vt:lpstr>
      <vt:lpstr>Droid Serif</vt:lpstr>
      <vt:lpstr>Marion</vt:lpstr>
      <vt:lpstr>ZapfHumanist601BT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para Ateliê Floral minimalista </dc:title>
  <cp:lastModifiedBy>Alexandra Oliveira de Mesquita</cp:lastModifiedBy>
  <cp:revision>7</cp:revision>
  <dcterms:created xsi:type="dcterms:W3CDTF">2006-08-16T00:00:00Z</dcterms:created>
  <dcterms:modified xsi:type="dcterms:W3CDTF">2025-05-14T14:32:17Z</dcterms:modified>
  <dc:identifier>DAGDow6kClc</dc:identifier>
</cp:coreProperties>
</file>