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3" r:id="rId4"/>
    <p:sldId id="274" r:id="rId5"/>
    <p:sldId id="275" r:id="rId6"/>
    <p:sldId id="276" r:id="rId7"/>
    <p:sldId id="277" r:id="rId8"/>
    <p:sldId id="278" r:id="rId9"/>
    <p:sldId id="281" r:id="rId10"/>
    <p:sldId id="282" r:id="rId11"/>
    <p:sldId id="285" r:id="rId12"/>
    <p:sldId id="280" r:id="rId13"/>
    <p:sldId id="284" r:id="rId14"/>
    <p:sldId id="286" r:id="rId15"/>
    <p:sldId id="264" r:id="rId16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52FE0-FF76-4699-8C25-E4120BD6409D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FB8F-1CAD-418A-8C8B-AE7A53CDA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53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091B7-5E67-9271-FC2D-CE677578D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C69E67-038D-6C2B-D92A-7387A955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B4C6E4-E9D2-6FCA-5E09-7801320A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4AA6AD-D99B-FED2-4116-877F5F39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CA1040-61E5-9B23-BB4D-AD4B804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52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0EE0-3553-A6EF-311E-9C2A18A8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653BEE-1825-C9AC-1FB5-F2E852A87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EE0DF-5221-9298-DE26-7F05FBB6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E2A648-B996-9ABC-B70D-56F80709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61D3EC-E5A6-E097-AD36-6182A3DE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07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D5042B-AD19-E344-93C6-C119A80C7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29A0E6-4957-340A-78CC-4826C386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2BF28C-BDBA-25F8-51A6-D81F6749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DD4B96-DA53-03A2-E805-DA0A1BFC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539BD3-5E26-4650-EAF5-9F74A2BA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62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C5C40-252A-A20C-8202-C4488996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D7E4E-0B25-2D53-ABB5-DD1CE21E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27118B-9479-268B-2746-5CF25408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9A5F4-13E5-133D-5A1E-E6C377D3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54EF03-0995-36D0-2B3B-66EA6090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75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A5CD0-8FF7-C807-1EF2-36006410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CFADF8-C1D4-EF6C-4DA0-824379C0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20F362-655B-0B60-0A8A-6B372CE3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23367C-2123-6523-9929-D123D871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7D4C3-DC59-A4E2-8149-7384BD15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1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E11D4-BD5D-E743-A888-1449097C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AEC9B2-B195-F285-400D-0857E8F4B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B96600-DBBB-0931-83D0-87F4CA689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3EE342-9111-8095-293C-A01B1C3B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1F488A-40E1-4D4F-FE5A-129E97E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5A24AD-429C-325B-DD44-0D99C21F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7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79B2B-20FA-C635-5BC6-2E3B01CD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98E652-582B-5257-B98E-6019423F2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FD03F0-A2CB-623A-43DD-1A795B91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D39C54-2131-CB05-A1F6-25E039CA2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4ED063-737B-E2F2-8BC8-F007C3D44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A2E846-CCA4-EE49-9626-978978B5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B54C92-F800-E538-E4C9-ED4046C8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8D6585-B3AD-2791-03B6-C0CB0A50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82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CF146-85E2-DD58-7BDB-48666374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A68759-5BB1-9DFA-BA8B-352209DD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41C845-0402-BEF4-28C6-CBA8D9B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6839B8-8A31-E538-26D6-FB5376F7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8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FEC98B-D2B6-FE21-3DBE-1846CCFC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5139F4-DE2A-49F7-73C7-88C56E6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6782F3-59AD-E4AD-0E77-8E418EEC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1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E68A0-6709-711F-08CA-D85B6201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2920A7-25B1-3E6E-C688-E6A00F29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BBFC19-0EBC-C216-D1F2-C210EF5E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AF930E-DCE8-0CB5-DC93-4B384918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1F8BFE-25B6-BDD6-169C-B413830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022FC-01FA-3386-E2B4-9DAC3330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8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DDEAA-B695-C747-4DA0-16B45663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F22BF5-349D-8E41-7527-EDC40B93F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2FD16E-9AE5-C289-3533-B85D697E0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143C14-122D-CF12-6F70-49CB8BDC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49E5D3-DC64-4D99-E6CB-76A50A1F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69991D-E74A-9DB9-4E68-95715EC9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5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8BBA9E-87B0-EA9F-379D-27ECA9BA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FB1771-5024-B2E7-B92D-06207CBB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7DB38C-65BC-4067-C9D2-A316EBB6C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73546-BA6D-4E5B-9414-8358AA4BDEE0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28A97B-75FF-D173-B59B-44515A302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598D7-836B-2FDA-1FC6-A507799F0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D68F65-F041-4C57-A86D-E8BD85735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2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9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0" y="189383"/>
            <a:ext cx="9116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spc="600" dirty="0">
                <a:solidFill>
                  <a:srgbClr val="005DB8"/>
                </a:solidFill>
                <a:latin typeface="+mj-lt"/>
              </a:rPr>
              <a:t>TOTAL DE SOLICITAÇÕES DE PERÍCIA MÉDICA DO BENEFÍCIO DE PRESTAÇÃO CONTINUADA</a:t>
            </a:r>
            <a:r>
              <a:rPr lang="pt-BR" sz="2000" b="1" spc="600" dirty="0">
                <a:solidFill>
                  <a:srgbClr val="005DB8"/>
                </a:solidFill>
                <a:latin typeface="+mj-lt"/>
              </a:rPr>
              <a:t>(BPC)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56478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B3EA3274-5F49-6C9F-B72A-FB798EEE8F58}"/>
              </a:ext>
            </a:extLst>
          </p:cNvPr>
          <p:cNvSpPr/>
          <p:nvPr/>
        </p:nvSpPr>
        <p:spPr>
          <a:xfrm>
            <a:off x="3468147" y="5490199"/>
            <a:ext cx="5255703" cy="107911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Esse aumento é observado, principalmente, na região nordeste, onde há um maior quantitativo de solicitações de perícias de BPC.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47BE1D-2F70-66C8-FBA2-CC754C1D1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61" y="1229805"/>
            <a:ext cx="11697077" cy="40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588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871820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7733A0-9030-BDC7-B7F6-133C4893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0" y="1667127"/>
            <a:ext cx="7278116" cy="43916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2CAEA62-D31C-FEB7-D9AD-371893B0583C}"/>
              </a:ext>
            </a:extLst>
          </p:cNvPr>
          <p:cNvSpPr txBox="1"/>
          <p:nvPr/>
        </p:nvSpPr>
        <p:spPr>
          <a:xfrm>
            <a:off x="-159080" y="145613"/>
            <a:ext cx="9116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spc="600" dirty="0">
                <a:solidFill>
                  <a:srgbClr val="005DB8"/>
                </a:solidFill>
                <a:latin typeface="+mj-lt"/>
              </a:rPr>
              <a:t>TOTAL DE SOLICITAÇÕES DE PERÍCIA MÉDICA DO BENEFÍCIO DE PRESTAÇÃO CONTINUADA</a:t>
            </a:r>
            <a:r>
              <a:rPr lang="pt-BR" sz="2000" b="1" spc="600" dirty="0">
                <a:solidFill>
                  <a:srgbClr val="005DB8"/>
                </a:solidFill>
                <a:latin typeface="+mj-lt"/>
              </a:rPr>
              <a:t>(BPC)</a:t>
            </a: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9961A55B-DBCD-FA64-B4A9-6A0024B05B5C}"/>
              </a:ext>
            </a:extLst>
          </p:cNvPr>
          <p:cNvSpPr/>
          <p:nvPr/>
        </p:nvSpPr>
        <p:spPr>
          <a:xfrm>
            <a:off x="8293516" y="2962126"/>
            <a:ext cx="3230874" cy="17094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É possível observar, inclusive, que, na competência de julho, as regiões nordeste e norte/centro-oeste tiveram mais requerimentos de perícia de BPC do que perícia de BI temporário.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09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245256" y="85549"/>
            <a:ext cx="8552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spc="600" dirty="0">
                <a:solidFill>
                  <a:srgbClr val="005DB8"/>
                </a:solidFill>
                <a:latin typeface="+mj-lt"/>
              </a:rPr>
              <a:t>EVOLUÇÃO DO ESTOQUE DE REQUERIMENTOS DO                      BENEFÍCIO DE PRESTAÇÃO CONTINUADA </a:t>
            </a:r>
            <a:r>
              <a:rPr lang="pt-BR" sz="2000" b="1" spc="600" dirty="0">
                <a:solidFill>
                  <a:srgbClr val="005DB8"/>
                </a:solidFill>
                <a:latin typeface="+mj-lt"/>
              </a:rPr>
              <a:t>(BPC)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867325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0C3CA93-CA48-5396-6608-88729193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28" y="1210808"/>
            <a:ext cx="9231013" cy="5376577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050F088D-4412-F93A-F16E-C8C2C9BD1D52}"/>
              </a:ext>
            </a:extLst>
          </p:cNvPr>
          <p:cNvSpPr/>
          <p:nvPr/>
        </p:nvSpPr>
        <p:spPr>
          <a:xfrm>
            <a:off x="9592919" y="2876054"/>
            <a:ext cx="2268379" cy="204608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No entanto, em que pese o aumento de solicitações de perícia de BPC, verifica-se que a fila referente a esse serviço tem diminuído progressivamente.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82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168810" y="134355"/>
            <a:ext cx="8552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spc="600" dirty="0">
                <a:solidFill>
                  <a:srgbClr val="005DB8"/>
                </a:solidFill>
                <a:latin typeface="+mj-lt"/>
              </a:rPr>
              <a:t>EVOLUÇÃO DO ESTOQUE DE REQUERIMENTOS DO                  BENEFÍCIO DE PRESTAÇÃO CONTINUADA </a:t>
            </a:r>
            <a:r>
              <a:rPr lang="pt-BR" sz="2000" b="1" spc="600" dirty="0">
                <a:solidFill>
                  <a:srgbClr val="005DB8"/>
                </a:solidFill>
                <a:latin typeface="+mj-lt"/>
              </a:rPr>
              <a:t>(BPC)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869352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050F088D-4412-F93A-F16E-C8C2C9BD1D52}"/>
              </a:ext>
            </a:extLst>
          </p:cNvPr>
          <p:cNvSpPr/>
          <p:nvPr/>
        </p:nvSpPr>
        <p:spPr>
          <a:xfrm>
            <a:off x="7577751" y="2965679"/>
            <a:ext cx="3585172" cy="143430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Conforme se demonstra, na grande maioria dos estados brasileiros, houve diminuição do estoque de perícias de BPC pendentes de análise, ao compararmos setembro de 2023 e junho de 2024.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BDD94C-91AD-1A68-AE1A-9F44A539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178" y="1100490"/>
            <a:ext cx="3334215" cy="55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245256" y="107976"/>
            <a:ext cx="8552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spc="600" dirty="0">
                <a:solidFill>
                  <a:srgbClr val="005DB8"/>
                </a:solidFill>
                <a:latin typeface="+mj-lt"/>
              </a:rPr>
              <a:t>EVOLUÇÃO DO ESTOQUE DE REQUERIMENTOS DO                    BENEFÍCIO DE PRESTAÇÃO CONTINUADA </a:t>
            </a:r>
            <a:r>
              <a:rPr lang="pt-BR" sz="2000" b="1" spc="600" dirty="0">
                <a:solidFill>
                  <a:srgbClr val="005DB8"/>
                </a:solidFill>
                <a:latin typeface="+mj-lt"/>
              </a:rPr>
              <a:t>(BPC)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868138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CBFAF2-6E0F-03A9-7AB5-E8278D5FB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95" y="1680577"/>
            <a:ext cx="7354326" cy="4315427"/>
          </a:xfrm>
          <a:prstGeom prst="rect">
            <a:avLst/>
          </a:prstGeom>
        </p:spPr>
      </p:pic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92FF87FF-BB05-AF3F-CBD3-F34FC8AFEBEA}"/>
              </a:ext>
            </a:extLst>
          </p:cNvPr>
          <p:cNvSpPr/>
          <p:nvPr/>
        </p:nvSpPr>
        <p:spPr>
          <a:xfrm>
            <a:off x="8420265" y="2983558"/>
            <a:ext cx="3230874" cy="202300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Por fim, é importante mencionar que, na competência julho, na CRPMF 4 (nordeste) e na CRPMF 6 (Rio de Janeiro), a fila referente ao serviço de perícia de BPC está maior do que a de perícia de BI temporário.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05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38164AC-A5EA-6BA7-5779-D6DDFFAD7CAD}"/>
              </a:ext>
            </a:extLst>
          </p:cNvPr>
          <p:cNvSpPr txBox="1"/>
          <p:nvPr/>
        </p:nvSpPr>
        <p:spPr>
          <a:xfrm>
            <a:off x="3631580" y="5441588"/>
            <a:ext cx="4928840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pt-BR" sz="1600" dirty="0">
                <a:solidFill>
                  <a:srgbClr val="005D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Ministério da Previdência Social</a:t>
            </a:r>
          </a:p>
          <a:p>
            <a:pPr algn="ctr"/>
            <a:r>
              <a:rPr lang="pt-BR" sz="1600" dirty="0">
                <a:solidFill>
                  <a:srgbClr val="005D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Secretaria de Regime Geral de Previdência Social</a:t>
            </a:r>
          </a:p>
          <a:p>
            <a:pPr algn="ctr"/>
            <a:r>
              <a:rPr lang="pt-BR" sz="1600" dirty="0">
                <a:solidFill>
                  <a:srgbClr val="005D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Esplanada dos Ministérios, Bloco F, Sala 723</a:t>
            </a:r>
          </a:p>
          <a:p>
            <a:pPr algn="ctr"/>
            <a:r>
              <a:rPr lang="pt-BR" sz="1600" dirty="0">
                <a:solidFill>
                  <a:srgbClr val="005D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Brasília - DF</a:t>
            </a: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EA96889-93F7-587A-B42F-077555AFD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1" y="2887964"/>
            <a:ext cx="5162558" cy="10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90"/>
            <a:ext cx="12192000" cy="685800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838783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F826CC-DD19-D418-D0A8-62FB13AC98B9}"/>
              </a:ext>
            </a:extLst>
          </p:cNvPr>
          <p:cNvSpPr txBox="1"/>
          <p:nvPr/>
        </p:nvSpPr>
        <p:spPr>
          <a:xfrm>
            <a:off x="-565167" y="189964"/>
            <a:ext cx="8963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spc="600" dirty="0">
                <a:solidFill>
                  <a:srgbClr val="005DB8"/>
                </a:solidFill>
                <a:latin typeface="+mj-lt"/>
              </a:rPr>
              <a:t>A PREVIDÊNCIA PÚBLICA É VIÁVEL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605C31-194E-AEAE-D967-65CFCB915935}"/>
              </a:ext>
            </a:extLst>
          </p:cNvPr>
          <p:cNvSpPr txBox="1"/>
          <p:nvPr/>
        </p:nvSpPr>
        <p:spPr>
          <a:xfrm>
            <a:off x="1816636" y="3812965"/>
            <a:ext cx="90083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spc="600" dirty="0">
                <a:solidFill>
                  <a:srgbClr val="005DB8"/>
                </a:solidFill>
                <a:latin typeface="+mj-lt"/>
              </a:rPr>
              <a:t>Secretário de Regime Geral de Previdência Social</a:t>
            </a:r>
          </a:p>
          <a:p>
            <a:pPr algn="ctr"/>
            <a:endParaRPr lang="pt-BR" sz="1600" b="1" spc="600" dirty="0">
              <a:solidFill>
                <a:srgbClr val="005DB8"/>
              </a:solidFill>
              <a:latin typeface="+mj-lt"/>
            </a:endParaRPr>
          </a:p>
          <a:p>
            <a:pPr algn="ctr"/>
            <a:r>
              <a:rPr lang="pt-BR" sz="1400" b="1" spc="600" dirty="0">
                <a:solidFill>
                  <a:srgbClr val="005DB8"/>
                </a:solidFill>
                <a:latin typeface="+mj-lt"/>
              </a:rPr>
              <a:t>ADROALDO DA CUNHA PORTAL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61EB18-E60E-FA97-793A-C6F5C2307A34}"/>
              </a:ext>
            </a:extLst>
          </p:cNvPr>
          <p:cNvSpPr txBox="1"/>
          <p:nvPr/>
        </p:nvSpPr>
        <p:spPr>
          <a:xfrm>
            <a:off x="1969036" y="2737573"/>
            <a:ext cx="8123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spc="600" dirty="0">
                <a:solidFill>
                  <a:srgbClr val="005DB8"/>
                </a:solidFill>
                <a:latin typeface="+mj-lt"/>
              </a:rPr>
              <a:t>AUDIÊNCIA PÚBLICA-DIA 19.08.2024</a:t>
            </a:r>
          </a:p>
        </p:txBody>
      </p:sp>
    </p:spTree>
    <p:extLst>
      <p:ext uri="{BB962C8B-B14F-4D97-AF65-F5344CB8AC3E}">
        <p14:creationId xmlns:p14="http://schemas.microsoft.com/office/powerpoint/2010/main" val="16542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0AE3D-3493-E0FC-7212-6885BC550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6A7E521F-AB41-2886-64AC-DD232903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88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9C6B19-42A0-F2AA-9AAF-F2DE563A4DF4}"/>
              </a:ext>
            </a:extLst>
          </p:cNvPr>
          <p:cNvSpPr txBox="1"/>
          <p:nvPr/>
        </p:nvSpPr>
        <p:spPr>
          <a:xfrm>
            <a:off x="0" y="125481"/>
            <a:ext cx="9345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b="0" dirty="0"/>
              <a:t>EVOLUÇÃO DO ESTOQUE DE REQUERIMENTOS DA PMF </a:t>
            </a:r>
            <a:r>
              <a:rPr lang="pt-BR" dirty="0"/>
              <a:t>(POR COMPETÊNCIA E POR UF)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BDE3910-0F7C-AD3B-6E9C-BC94C16994A0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115F29C-3AD1-C075-0ECB-01F21C5B7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84" y="328832"/>
            <a:ext cx="2994495" cy="6276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85F3530-838C-944F-DEE9-F94841428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774" y="1036718"/>
            <a:ext cx="8842452" cy="56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88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0" y="142327"/>
            <a:ext cx="9467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b="0" dirty="0"/>
              <a:t>DIFERENÇA DO ESTOQUE DE REQUERIMENTOS DA PMF </a:t>
            </a:r>
            <a:r>
              <a:rPr lang="pt-BR" dirty="0"/>
              <a:t>(EM PERCENTUAL)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17" y="328832"/>
            <a:ext cx="2994495" cy="62764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6C5FBB1-DC8E-C83B-32F6-9510DEF7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032" y="1103804"/>
            <a:ext cx="3915935" cy="56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5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88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-1163974" y="93797"/>
            <a:ext cx="102246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b="0" dirty="0"/>
              <a:t>ESTOQUE DE REQUERIMENTOS DA PMF</a:t>
            </a:r>
            <a:r>
              <a:rPr lang="pt-BR" dirty="0"/>
              <a:t> </a:t>
            </a:r>
          </a:p>
          <a:p>
            <a:r>
              <a:rPr lang="pt-BR" dirty="0"/>
              <a:t>(POR TIPO DE SERVIÇO)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F754EF5-36BE-6E93-1082-15DE2FEB9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277" y="2713777"/>
            <a:ext cx="7695446" cy="16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8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-295563" y="112493"/>
            <a:ext cx="783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0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dirty="0"/>
              <a:t>EVOLUÇÃO DO TMEA-PM DA PMF</a:t>
            </a:r>
          </a:p>
          <a:p>
            <a:r>
              <a:rPr lang="pt-BR" b="1" dirty="0"/>
              <a:t>(POR COMPETÊNCIA E POR UF)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05" y="328832"/>
            <a:ext cx="2994495" cy="6276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844A88-33C6-D38E-F720-21722005D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285" y="1030366"/>
            <a:ext cx="7523430" cy="56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3"/>
            <a:ext cx="12192000" cy="69485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-988292" y="133960"/>
            <a:ext cx="9223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0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dirty="0"/>
              <a:t>DIFERENÇA DO TMEA-PM DA PMF</a:t>
            </a:r>
          </a:p>
          <a:p>
            <a:r>
              <a:rPr lang="pt-BR" b="1" dirty="0"/>
              <a:t>(EM PERCENTUAL)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08CAFA-9DAC-0B07-BA8F-717DC5F08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42" y="1043188"/>
            <a:ext cx="3304515" cy="5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5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-1780694" y="125481"/>
            <a:ext cx="10349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0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dirty="0"/>
              <a:t>              ESTOQUE DE TAREFAS NO REPOSITÓRIO        ÚNICO NACIONAL </a:t>
            </a:r>
            <a:r>
              <a:rPr lang="pt-BR" b="1" dirty="0"/>
              <a:t>(RUN)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416E907-B0E8-C82E-A894-FBFFC65D56C8}"/>
              </a:ext>
            </a:extLst>
          </p:cNvPr>
          <p:cNvCxnSpPr>
            <a:cxnSpLocks/>
          </p:cNvCxnSpPr>
          <p:nvPr/>
        </p:nvCxnSpPr>
        <p:spPr>
          <a:xfrm flipH="1">
            <a:off x="8751949" y="3873884"/>
            <a:ext cx="290511" cy="332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uxograma: Processo Alternativo 16">
            <a:extLst>
              <a:ext uri="{FF2B5EF4-FFF2-40B4-BE49-F238E27FC236}">
                <a16:creationId xmlns:a16="http://schemas.microsoft.com/office/drawing/2014/main" id="{A2928D36-1A60-CFA6-7CBD-8341682A68D6}"/>
              </a:ext>
            </a:extLst>
          </p:cNvPr>
          <p:cNvSpPr/>
          <p:nvPr/>
        </p:nvSpPr>
        <p:spPr>
          <a:xfrm>
            <a:off x="6096000" y="4332409"/>
            <a:ext cx="3437340" cy="155385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Diferença em percentual do estoque de tarefas NÃO presenciais no RUN.</a:t>
            </a:r>
          </a:p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Houve um decréscimo de 83,29% no total de tarefas na competência de junho comparada à de setembro de 2023. 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6870FCA-D4DC-3858-F841-FEBD34989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82" y="2176015"/>
            <a:ext cx="2574865" cy="293332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7456227-E376-FC7C-4819-B25B04420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497" y="2317683"/>
            <a:ext cx="2435421" cy="14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3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orma">
            <a:extLst>
              <a:ext uri="{FF2B5EF4-FFF2-40B4-BE49-F238E27FC236}">
                <a16:creationId xmlns:a16="http://schemas.microsoft.com/office/drawing/2014/main" id="{3EAD32C4-81B1-9473-DA69-64A89AD8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192000" cy="695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0DD060-FB9F-C977-8237-6CFB353B699D}"/>
              </a:ext>
            </a:extLst>
          </p:cNvPr>
          <p:cNvSpPr txBox="1"/>
          <p:nvPr/>
        </p:nvSpPr>
        <p:spPr>
          <a:xfrm>
            <a:off x="-219118" y="165882"/>
            <a:ext cx="9264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0" spc="600">
                <a:solidFill>
                  <a:srgbClr val="005DB8"/>
                </a:solidFill>
                <a:latin typeface="+mj-lt"/>
              </a:defRPr>
            </a:lvl1pPr>
          </a:lstStyle>
          <a:p>
            <a:r>
              <a:rPr lang="pt-BR" sz="2000" dirty="0"/>
              <a:t>TOTAL DE SOLICITAÇÕES DE PERÍCIA MÉDICA DO BENEFÍCIO DE PRESTAÇÃO CONTINUADA</a:t>
            </a:r>
            <a:r>
              <a:rPr lang="pt-BR" sz="2000" b="1" dirty="0"/>
              <a:t>(BPC)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070DF3-5FB4-CC6A-FBFD-CCFA833CAA46}"/>
              </a:ext>
            </a:extLst>
          </p:cNvPr>
          <p:cNvCxnSpPr>
            <a:cxnSpLocks/>
          </p:cNvCxnSpPr>
          <p:nvPr/>
        </p:nvCxnSpPr>
        <p:spPr>
          <a:xfrm>
            <a:off x="0" y="956478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5A0590D-2BD8-B126-8A95-9653D460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29" y="328832"/>
            <a:ext cx="2994495" cy="6276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C372AD4-A341-5755-7D48-8D86B8463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599" y="1741395"/>
            <a:ext cx="8792802" cy="4229690"/>
          </a:xfrm>
          <a:prstGeom prst="rect">
            <a:avLst/>
          </a:prstGeom>
        </p:spPr>
      </p:pic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B3EA3274-5F49-6C9F-B72A-FB798EEE8F58}"/>
              </a:ext>
            </a:extLst>
          </p:cNvPr>
          <p:cNvSpPr/>
          <p:nvPr/>
        </p:nvSpPr>
        <p:spPr>
          <a:xfrm>
            <a:off x="8712624" y="4624232"/>
            <a:ext cx="2772200" cy="134987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Importa destacar o aumento exponencial na quantidade de solicitações de perícia médica do Benefício Assistencial à Pessoa com Deficiência.</a:t>
            </a:r>
            <a:endParaRPr lang="pt-BR" sz="12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B222834-F9EF-A599-06C5-9F2A99AAE35C}"/>
              </a:ext>
            </a:extLst>
          </p:cNvPr>
          <p:cNvCxnSpPr>
            <a:cxnSpLocks/>
          </p:cNvCxnSpPr>
          <p:nvPr/>
        </p:nvCxnSpPr>
        <p:spPr>
          <a:xfrm>
            <a:off x="8598594" y="4334155"/>
            <a:ext cx="301948" cy="2223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36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408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Jose Rocha Costa</dc:creator>
  <cp:lastModifiedBy>Thalita de Oliveira Fernandes</cp:lastModifiedBy>
  <cp:revision>52</cp:revision>
  <cp:lastPrinted>2024-07-30T14:08:27Z</cp:lastPrinted>
  <dcterms:created xsi:type="dcterms:W3CDTF">2024-04-15T19:22:22Z</dcterms:created>
  <dcterms:modified xsi:type="dcterms:W3CDTF">2024-08-16T20:26:32Z</dcterms:modified>
</cp:coreProperties>
</file>