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6" r:id="rId3"/>
    <p:sldId id="405" r:id="rId4"/>
    <p:sldId id="404" r:id="rId5"/>
    <p:sldId id="393" r:id="rId6"/>
    <p:sldId id="392" r:id="rId7"/>
    <p:sldId id="394" r:id="rId8"/>
    <p:sldId id="398" r:id="rId9"/>
    <p:sldId id="399" r:id="rId10"/>
    <p:sldId id="395" r:id="rId11"/>
    <p:sldId id="403" r:id="rId12"/>
    <p:sldId id="400" r:id="rId13"/>
    <p:sldId id="401" r:id="rId14"/>
    <p:sldId id="406" r:id="rId15"/>
    <p:sldId id="30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6C2"/>
    <a:srgbClr val="FFFF99"/>
    <a:srgbClr val="FFCC00"/>
    <a:srgbClr val="EB4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078" autoAdjust="0"/>
  </p:normalViewPr>
  <p:slideViewPr>
    <p:cSldViewPr>
      <p:cViewPr varScale="1">
        <p:scale>
          <a:sx n="96" d="100"/>
          <a:sy n="96" d="100"/>
        </p:scale>
        <p:origin x="4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37802-FC45-493D-8F2C-574173EDA5B9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01EB38E8-3324-457C-8559-25626B968AD0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Evidências</a:t>
          </a:r>
          <a:endParaRPr lang="pt-BR" dirty="0">
            <a:solidFill>
              <a:schemeClr val="tx1"/>
            </a:solidFill>
          </a:endParaRPr>
        </a:p>
      </dgm:t>
    </dgm:pt>
    <dgm:pt modelId="{1D028802-E071-47AD-A588-AADD019E04D5}" type="parTrans" cxnId="{D5CEDB4D-A6EB-49FC-A860-4AF9B0C522A1}">
      <dgm:prSet/>
      <dgm:spPr/>
      <dgm:t>
        <a:bodyPr/>
        <a:lstStyle/>
        <a:p>
          <a:endParaRPr lang="pt-BR"/>
        </a:p>
      </dgm:t>
    </dgm:pt>
    <dgm:pt modelId="{83C37CF0-6BE7-4BD2-AE98-FDCD2F08EEBC}" type="sibTrans" cxnId="{D5CEDB4D-A6EB-49FC-A860-4AF9B0C522A1}">
      <dgm:prSet/>
      <dgm:spPr/>
      <dgm:t>
        <a:bodyPr/>
        <a:lstStyle/>
        <a:p>
          <a:endParaRPr lang="pt-BR"/>
        </a:p>
      </dgm:t>
    </dgm:pt>
    <dgm:pt modelId="{5CE2D356-8931-40AB-9462-CCB9BC10DF37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Informação</a:t>
          </a:r>
          <a:endParaRPr lang="pt-BR" dirty="0">
            <a:solidFill>
              <a:schemeClr val="tx1"/>
            </a:solidFill>
          </a:endParaRPr>
        </a:p>
      </dgm:t>
    </dgm:pt>
    <dgm:pt modelId="{AA2BFA17-89A2-4039-9C9F-91AA36EB6FE2}" type="parTrans" cxnId="{6F534F27-4DED-4825-AAC4-8CE6918DC70D}">
      <dgm:prSet/>
      <dgm:spPr/>
      <dgm:t>
        <a:bodyPr/>
        <a:lstStyle/>
        <a:p>
          <a:endParaRPr lang="pt-BR"/>
        </a:p>
      </dgm:t>
    </dgm:pt>
    <dgm:pt modelId="{C25A3D5F-8DD0-407C-A2FD-F5D57AABBFA1}" type="sibTrans" cxnId="{6F534F27-4DED-4825-AAC4-8CE6918DC70D}">
      <dgm:prSet/>
      <dgm:spPr/>
      <dgm:t>
        <a:bodyPr/>
        <a:lstStyle/>
        <a:p>
          <a:endParaRPr lang="pt-BR"/>
        </a:p>
      </dgm:t>
    </dgm:pt>
    <dgm:pt modelId="{9E28F7B1-B5A4-4261-A9F6-D78601E7F8C2}">
      <dgm:prSet phldrT="[Texto]"/>
      <dgm:spPr>
        <a:solidFill>
          <a:srgbClr val="FFFF99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Educação</a:t>
          </a:r>
          <a:endParaRPr lang="pt-BR" dirty="0">
            <a:solidFill>
              <a:schemeClr val="tx1"/>
            </a:solidFill>
          </a:endParaRPr>
        </a:p>
      </dgm:t>
    </dgm:pt>
    <dgm:pt modelId="{6BA78714-757A-4E33-83CD-B8D039FA940C}" type="parTrans" cxnId="{67057863-BC3D-4BEF-B011-6AA36F1E23D2}">
      <dgm:prSet/>
      <dgm:spPr/>
      <dgm:t>
        <a:bodyPr/>
        <a:lstStyle/>
        <a:p>
          <a:endParaRPr lang="pt-BR"/>
        </a:p>
      </dgm:t>
    </dgm:pt>
    <dgm:pt modelId="{E802FE3C-4A31-49C9-BD10-36E56C15C0EA}" type="sibTrans" cxnId="{67057863-BC3D-4BEF-B011-6AA36F1E23D2}">
      <dgm:prSet/>
      <dgm:spPr/>
      <dgm:t>
        <a:bodyPr/>
        <a:lstStyle/>
        <a:p>
          <a:endParaRPr lang="pt-BR"/>
        </a:p>
      </dgm:t>
    </dgm:pt>
    <dgm:pt modelId="{9FA56895-E68D-4F0A-B562-2B34DB4E71CA}" type="pres">
      <dgm:prSet presAssocID="{A2E37802-FC45-493D-8F2C-574173EDA5B9}" presName="Name0" presStyleCnt="0">
        <dgm:presLayoutVars>
          <dgm:dir/>
          <dgm:resizeHandles val="exact"/>
        </dgm:presLayoutVars>
      </dgm:prSet>
      <dgm:spPr/>
    </dgm:pt>
    <dgm:pt modelId="{A05DCE46-FBD2-46C4-A8BC-38DBF4382746}" type="pres">
      <dgm:prSet presAssocID="{A2E37802-FC45-493D-8F2C-574173EDA5B9}" presName="fgShape" presStyleLbl="fgShp" presStyleIdx="0" presStyleCnt="1" custScaleY="221680"/>
      <dgm:spPr>
        <a:solidFill>
          <a:srgbClr val="92D050"/>
        </a:solidFill>
      </dgm:spPr>
    </dgm:pt>
    <dgm:pt modelId="{F7B73901-0234-4299-B432-B50730140227}" type="pres">
      <dgm:prSet presAssocID="{A2E37802-FC45-493D-8F2C-574173EDA5B9}" presName="linComp" presStyleCnt="0"/>
      <dgm:spPr/>
    </dgm:pt>
    <dgm:pt modelId="{7705013A-7870-486A-9FEA-F6C938174B8F}" type="pres">
      <dgm:prSet presAssocID="{01EB38E8-3324-457C-8559-25626B968AD0}" presName="compNode" presStyleCnt="0"/>
      <dgm:spPr/>
    </dgm:pt>
    <dgm:pt modelId="{A9CBFD29-D476-49D5-BD6A-96E014078F00}" type="pres">
      <dgm:prSet presAssocID="{01EB38E8-3324-457C-8559-25626B968AD0}" presName="bkgdShape" presStyleLbl="node1" presStyleIdx="0" presStyleCnt="3" custLinFactNeighborY="-995"/>
      <dgm:spPr/>
      <dgm:t>
        <a:bodyPr/>
        <a:lstStyle/>
        <a:p>
          <a:endParaRPr lang="pt-BR"/>
        </a:p>
      </dgm:t>
    </dgm:pt>
    <dgm:pt modelId="{D754DA00-3A48-4E04-93FC-76BF078E8A1C}" type="pres">
      <dgm:prSet presAssocID="{01EB38E8-3324-457C-8559-25626B968AD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B03B40-FD12-4A90-9295-5CE4882E49BF}" type="pres">
      <dgm:prSet presAssocID="{01EB38E8-3324-457C-8559-25626B968AD0}" presName="invisiNode" presStyleLbl="node1" presStyleIdx="0" presStyleCnt="3"/>
      <dgm:spPr/>
    </dgm:pt>
    <dgm:pt modelId="{9A37FBF6-DF8E-4583-B928-86D0EA8F73DC}" type="pres">
      <dgm:prSet presAssocID="{01EB38E8-3324-457C-8559-25626B968AD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0DF28DD-19F1-4DE9-AAE2-670E3A4FF116}" type="pres">
      <dgm:prSet presAssocID="{83C37CF0-6BE7-4BD2-AE98-FDCD2F08EEB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54C9C6B6-601C-462F-A3C6-4EC90C2AA3AE}" type="pres">
      <dgm:prSet presAssocID="{5CE2D356-8931-40AB-9462-CCB9BC10DF37}" presName="compNode" presStyleCnt="0"/>
      <dgm:spPr/>
    </dgm:pt>
    <dgm:pt modelId="{E3979B0C-2559-4448-BA89-EA3F580C5C15}" type="pres">
      <dgm:prSet presAssocID="{5CE2D356-8931-40AB-9462-CCB9BC10DF37}" presName="bkgdShape" presStyleLbl="node1" presStyleIdx="1" presStyleCnt="3"/>
      <dgm:spPr/>
      <dgm:t>
        <a:bodyPr/>
        <a:lstStyle/>
        <a:p>
          <a:endParaRPr lang="pt-BR"/>
        </a:p>
      </dgm:t>
    </dgm:pt>
    <dgm:pt modelId="{6DED4FD4-7537-4895-B68D-6DE7DBD25E13}" type="pres">
      <dgm:prSet presAssocID="{5CE2D356-8931-40AB-9462-CCB9BC10DF3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DCCC70-42DE-4E5E-8C19-2FFB723E1B72}" type="pres">
      <dgm:prSet presAssocID="{5CE2D356-8931-40AB-9462-CCB9BC10DF37}" presName="invisiNode" presStyleLbl="node1" presStyleIdx="1" presStyleCnt="3"/>
      <dgm:spPr/>
    </dgm:pt>
    <dgm:pt modelId="{2BE97081-02D1-4C0B-9512-949CE3F40DEF}" type="pres">
      <dgm:prSet presAssocID="{5CE2D356-8931-40AB-9462-CCB9BC10DF37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98336AC4-B451-4EB2-AB8C-CBBFBA38048F}" type="pres">
      <dgm:prSet presAssocID="{C25A3D5F-8DD0-407C-A2FD-F5D57AABBFA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B825518-17C7-4509-A245-B1FF2513F7F5}" type="pres">
      <dgm:prSet presAssocID="{9E28F7B1-B5A4-4261-A9F6-D78601E7F8C2}" presName="compNode" presStyleCnt="0"/>
      <dgm:spPr/>
    </dgm:pt>
    <dgm:pt modelId="{77B99BD4-D286-4D13-8ABB-96AC50474EFC}" type="pres">
      <dgm:prSet presAssocID="{9E28F7B1-B5A4-4261-A9F6-D78601E7F8C2}" presName="bkgdShape" presStyleLbl="node1" presStyleIdx="2" presStyleCnt="3"/>
      <dgm:spPr/>
      <dgm:t>
        <a:bodyPr/>
        <a:lstStyle/>
        <a:p>
          <a:endParaRPr lang="pt-BR"/>
        </a:p>
      </dgm:t>
    </dgm:pt>
    <dgm:pt modelId="{489648BF-81A2-4726-AA28-B547E8B6BBE2}" type="pres">
      <dgm:prSet presAssocID="{9E28F7B1-B5A4-4261-A9F6-D78601E7F8C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FE7C6C-7B2C-4ACE-9BB9-25E4C104CD1A}" type="pres">
      <dgm:prSet presAssocID="{9E28F7B1-B5A4-4261-A9F6-D78601E7F8C2}" presName="invisiNode" presStyleLbl="node1" presStyleIdx="2" presStyleCnt="3"/>
      <dgm:spPr/>
    </dgm:pt>
    <dgm:pt modelId="{8938329B-5ADE-4BAC-ADB1-FDA6E10E5637}" type="pres">
      <dgm:prSet presAssocID="{9E28F7B1-B5A4-4261-A9F6-D78601E7F8C2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B49DA9A1-C504-43AC-80F0-0D063B71B68B}" type="presOf" srcId="{01EB38E8-3324-457C-8559-25626B968AD0}" destId="{A9CBFD29-D476-49D5-BD6A-96E014078F00}" srcOrd="0" destOrd="0" presId="urn:microsoft.com/office/officeart/2005/8/layout/hList7"/>
    <dgm:cxn modelId="{67057863-BC3D-4BEF-B011-6AA36F1E23D2}" srcId="{A2E37802-FC45-493D-8F2C-574173EDA5B9}" destId="{9E28F7B1-B5A4-4261-A9F6-D78601E7F8C2}" srcOrd="2" destOrd="0" parTransId="{6BA78714-757A-4E33-83CD-B8D039FA940C}" sibTransId="{E802FE3C-4A31-49C9-BD10-36E56C15C0EA}"/>
    <dgm:cxn modelId="{5A9FA0C3-4629-4D10-B1F3-E49ADD262BCB}" type="presOf" srcId="{9E28F7B1-B5A4-4261-A9F6-D78601E7F8C2}" destId="{489648BF-81A2-4726-AA28-B547E8B6BBE2}" srcOrd="1" destOrd="0" presId="urn:microsoft.com/office/officeart/2005/8/layout/hList7"/>
    <dgm:cxn modelId="{D5CEDB4D-A6EB-49FC-A860-4AF9B0C522A1}" srcId="{A2E37802-FC45-493D-8F2C-574173EDA5B9}" destId="{01EB38E8-3324-457C-8559-25626B968AD0}" srcOrd="0" destOrd="0" parTransId="{1D028802-E071-47AD-A588-AADD019E04D5}" sibTransId="{83C37CF0-6BE7-4BD2-AE98-FDCD2F08EEBC}"/>
    <dgm:cxn modelId="{6F534F27-4DED-4825-AAC4-8CE6918DC70D}" srcId="{A2E37802-FC45-493D-8F2C-574173EDA5B9}" destId="{5CE2D356-8931-40AB-9462-CCB9BC10DF37}" srcOrd="1" destOrd="0" parTransId="{AA2BFA17-89A2-4039-9C9F-91AA36EB6FE2}" sibTransId="{C25A3D5F-8DD0-407C-A2FD-F5D57AABBFA1}"/>
    <dgm:cxn modelId="{6711AE81-7386-4C46-B44F-79147E74FF91}" type="presOf" srcId="{A2E37802-FC45-493D-8F2C-574173EDA5B9}" destId="{9FA56895-E68D-4F0A-B562-2B34DB4E71CA}" srcOrd="0" destOrd="0" presId="urn:microsoft.com/office/officeart/2005/8/layout/hList7"/>
    <dgm:cxn modelId="{9A351259-4A21-4722-BEB6-C0D82DEB75A3}" type="presOf" srcId="{C25A3D5F-8DD0-407C-A2FD-F5D57AABBFA1}" destId="{98336AC4-B451-4EB2-AB8C-CBBFBA38048F}" srcOrd="0" destOrd="0" presId="urn:microsoft.com/office/officeart/2005/8/layout/hList7"/>
    <dgm:cxn modelId="{65CD2DE9-DA87-443A-BE1E-58909BE42366}" type="presOf" srcId="{5CE2D356-8931-40AB-9462-CCB9BC10DF37}" destId="{E3979B0C-2559-4448-BA89-EA3F580C5C15}" srcOrd="0" destOrd="0" presId="urn:microsoft.com/office/officeart/2005/8/layout/hList7"/>
    <dgm:cxn modelId="{4FB48CB0-8804-4CC8-8B1F-E5A12024150E}" type="presOf" srcId="{01EB38E8-3324-457C-8559-25626B968AD0}" destId="{D754DA00-3A48-4E04-93FC-76BF078E8A1C}" srcOrd="1" destOrd="0" presId="urn:microsoft.com/office/officeart/2005/8/layout/hList7"/>
    <dgm:cxn modelId="{DD2BA5EF-C95A-41F7-8289-937679582FB6}" type="presOf" srcId="{5CE2D356-8931-40AB-9462-CCB9BC10DF37}" destId="{6DED4FD4-7537-4895-B68D-6DE7DBD25E13}" srcOrd="1" destOrd="0" presId="urn:microsoft.com/office/officeart/2005/8/layout/hList7"/>
    <dgm:cxn modelId="{FE4D455F-03A6-4E64-9C59-5719046ABB82}" type="presOf" srcId="{9E28F7B1-B5A4-4261-A9F6-D78601E7F8C2}" destId="{77B99BD4-D286-4D13-8ABB-96AC50474EFC}" srcOrd="0" destOrd="0" presId="urn:microsoft.com/office/officeart/2005/8/layout/hList7"/>
    <dgm:cxn modelId="{0286EC50-E1DE-49D7-A2A2-056742960C1F}" type="presOf" srcId="{83C37CF0-6BE7-4BD2-AE98-FDCD2F08EEBC}" destId="{E0DF28DD-19F1-4DE9-AAE2-670E3A4FF116}" srcOrd="0" destOrd="0" presId="urn:microsoft.com/office/officeart/2005/8/layout/hList7"/>
    <dgm:cxn modelId="{9DBE3AE1-63EF-4B38-ADFB-DD551450A73D}" type="presParOf" srcId="{9FA56895-E68D-4F0A-B562-2B34DB4E71CA}" destId="{A05DCE46-FBD2-46C4-A8BC-38DBF4382746}" srcOrd="0" destOrd="0" presId="urn:microsoft.com/office/officeart/2005/8/layout/hList7"/>
    <dgm:cxn modelId="{CE9EC33D-6775-4395-AA53-0FF235DF6111}" type="presParOf" srcId="{9FA56895-E68D-4F0A-B562-2B34DB4E71CA}" destId="{F7B73901-0234-4299-B432-B50730140227}" srcOrd="1" destOrd="0" presId="urn:microsoft.com/office/officeart/2005/8/layout/hList7"/>
    <dgm:cxn modelId="{3A34C594-519A-4CA6-B7E0-0944BE16DC6B}" type="presParOf" srcId="{F7B73901-0234-4299-B432-B50730140227}" destId="{7705013A-7870-486A-9FEA-F6C938174B8F}" srcOrd="0" destOrd="0" presId="urn:microsoft.com/office/officeart/2005/8/layout/hList7"/>
    <dgm:cxn modelId="{12FC8888-03C1-4B3B-972F-596FC9034432}" type="presParOf" srcId="{7705013A-7870-486A-9FEA-F6C938174B8F}" destId="{A9CBFD29-D476-49D5-BD6A-96E014078F00}" srcOrd="0" destOrd="0" presId="urn:microsoft.com/office/officeart/2005/8/layout/hList7"/>
    <dgm:cxn modelId="{81A1B1AD-AA48-4219-ABB1-6A67E3B21BE5}" type="presParOf" srcId="{7705013A-7870-486A-9FEA-F6C938174B8F}" destId="{D754DA00-3A48-4E04-93FC-76BF078E8A1C}" srcOrd="1" destOrd="0" presId="urn:microsoft.com/office/officeart/2005/8/layout/hList7"/>
    <dgm:cxn modelId="{AEEDEE77-1200-4B70-BB33-0C06C484AF13}" type="presParOf" srcId="{7705013A-7870-486A-9FEA-F6C938174B8F}" destId="{61B03B40-FD12-4A90-9295-5CE4882E49BF}" srcOrd="2" destOrd="0" presId="urn:microsoft.com/office/officeart/2005/8/layout/hList7"/>
    <dgm:cxn modelId="{3C0115D6-938B-442A-872E-6D3AD0191625}" type="presParOf" srcId="{7705013A-7870-486A-9FEA-F6C938174B8F}" destId="{9A37FBF6-DF8E-4583-B928-86D0EA8F73DC}" srcOrd="3" destOrd="0" presId="urn:microsoft.com/office/officeart/2005/8/layout/hList7"/>
    <dgm:cxn modelId="{CE994E68-3C7E-45C3-89D6-FCB01CB1D2CA}" type="presParOf" srcId="{F7B73901-0234-4299-B432-B50730140227}" destId="{E0DF28DD-19F1-4DE9-AAE2-670E3A4FF116}" srcOrd="1" destOrd="0" presId="urn:microsoft.com/office/officeart/2005/8/layout/hList7"/>
    <dgm:cxn modelId="{5C987792-4B14-47C9-9526-C4F1CA705BB5}" type="presParOf" srcId="{F7B73901-0234-4299-B432-B50730140227}" destId="{54C9C6B6-601C-462F-A3C6-4EC90C2AA3AE}" srcOrd="2" destOrd="0" presId="urn:microsoft.com/office/officeart/2005/8/layout/hList7"/>
    <dgm:cxn modelId="{D2ABD840-6CF4-47AE-9695-AD41E0758C3B}" type="presParOf" srcId="{54C9C6B6-601C-462F-A3C6-4EC90C2AA3AE}" destId="{E3979B0C-2559-4448-BA89-EA3F580C5C15}" srcOrd="0" destOrd="0" presId="urn:microsoft.com/office/officeart/2005/8/layout/hList7"/>
    <dgm:cxn modelId="{4E413A50-C352-4800-AA4C-0B8A05398F8C}" type="presParOf" srcId="{54C9C6B6-601C-462F-A3C6-4EC90C2AA3AE}" destId="{6DED4FD4-7537-4895-B68D-6DE7DBD25E13}" srcOrd="1" destOrd="0" presId="urn:microsoft.com/office/officeart/2005/8/layout/hList7"/>
    <dgm:cxn modelId="{C5CD6C33-2F3C-40E0-A8E5-6DF2D3BF6F65}" type="presParOf" srcId="{54C9C6B6-601C-462F-A3C6-4EC90C2AA3AE}" destId="{F1DCCC70-42DE-4E5E-8C19-2FFB723E1B72}" srcOrd="2" destOrd="0" presId="urn:microsoft.com/office/officeart/2005/8/layout/hList7"/>
    <dgm:cxn modelId="{4B9DE455-B11D-46E1-B528-D46916AE3133}" type="presParOf" srcId="{54C9C6B6-601C-462F-A3C6-4EC90C2AA3AE}" destId="{2BE97081-02D1-4C0B-9512-949CE3F40DEF}" srcOrd="3" destOrd="0" presId="urn:microsoft.com/office/officeart/2005/8/layout/hList7"/>
    <dgm:cxn modelId="{169E920B-199A-4FE9-9E75-F4468D2AB12C}" type="presParOf" srcId="{F7B73901-0234-4299-B432-B50730140227}" destId="{98336AC4-B451-4EB2-AB8C-CBBFBA38048F}" srcOrd="3" destOrd="0" presId="urn:microsoft.com/office/officeart/2005/8/layout/hList7"/>
    <dgm:cxn modelId="{F2F5C005-A125-45EC-8F6C-037C49DF2FA5}" type="presParOf" srcId="{F7B73901-0234-4299-B432-B50730140227}" destId="{CB825518-17C7-4509-A245-B1FF2513F7F5}" srcOrd="4" destOrd="0" presId="urn:microsoft.com/office/officeart/2005/8/layout/hList7"/>
    <dgm:cxn modelId="{A30C5FD1-12CE-4C71-8A90-72A52FC3DE46}" type="presParOf" srcId="{CB825518-17C7-4509-A245-B1FF2513F7F5}" destId="{77B99BD4-D286-4D13-8ABB-96AC50474EFC}" srcOrd="0" destOrd="0" presId="urn:microsoft.com/office/officeart/2005/8/layout/hList7"/>
    <dgm:cxn modelId="{8D552ACD-21EB-4917-9C53-36342591DF6E}" type="presParOf" srcId="{CB825518-17C7-4509-A245-B1FF2513F7F5}" destId="{489648BF-81A2-4726-AA28-B547E8B6BBE2}" srcOrd="1" destOrd="0" presId="urn:microsoft.com/office/officeart/2005/8/layout/hList7"/>
    <dgm:cxn modelId="{8680DA1E-854E-4EAF-9443-E1273D7DFE52}" type="presParOf" srcId="{CB825518-17C7-4509-A245-B1FF2513F7F5}" destId="{06FE7C6C-7B2C-4ACE-9BB9-25E4C104CD1A}" srcOrd="2" destOrd="0" presId="urn:microsoft.com/office/officeart/2005/8/layout/hList7"/>
    <dgm:cxn modelId="{C270DF06-47D6-4591-B36E-0B3A3BBD47A9}" type="presParOf" srcId="{CB825518-17C7-4509-A245-B1FF2513F7F5}" destId="{8938329B-5ADE-4BAC-ADB1-FDA6E10E563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A9A1D-99D6-48E1-A282-CF179C1421CD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30E9209-476E-48D0-8326-3C04F598A819}">
      <dgm:prSet phldrT="[Texto]" custT="1"/>
      <dgm:spPr/>
      <dgm:t>
        <a:bodyPr/>
        <a:lstStyle/>
        <a:p>
          <a:r>
            <a:rPr lang="pt-BR" sz="1700" dirty="0" smtClean="0"/>
            <a:t>Gordura corporal em níveis adequados (</a:t>
          </a:r>
          <a:r>
            <a:rPr lang="pt-BR" sz="1700" i="1" dirty="0" smtClean="0"/>
            <a:t>IMC entre 18,5 e 24,9 Kg/m</a:t>
          </a:r>
          <a:r>
            <a:rPr lang="pt-BR" sz="1700" i="1" baseline="30000" dirty="0" smtClean="0"/>
            <a:t>2</a:t>
          </a:r>
          <a:r>
            <a:rPr lang="pt-BR" sz="1700" dirty="0" smtClean="0"/>
            <a:t>)</a:t>
          </a:r>
        </a:p>
        <a:p>
          <a:r>
            <a:rPr lang="pt-BR" sz="1700" dirty="0" smtClean="0"/>
            <a:t>Alimentação saudável </a:t>
          </a:r>
          <a:r>
            <a:rPr lang="pt-BR" sz="1700" dirty="0" smtClean="0">
              <a:sym typeface="Wingdings" panose="05000000000000000000" pitchFamily="2" charset="2"/>
            </a:rPr>
            <a:t> origem vegetal in natura e minimamente processados; fibras; cereais e grãos integrais; laticínios.</a:t>
          </a:r>
        </a:p>
        <a:p>
          <a:r>
            <a:rPr lang="pt-BR" sz="1700" dirty="0" smtClean="0">
              <a:sym typeface="Wingdings" panose="05000000000000000000" pitchFamily="2" charset="2"/>
            </a:rPr>
            <a:t>Atividade física moderada a vigorosa diariamente  equilíbrio nos níveis hormonais + </a:t>
          </a:r>
          <a:r>
            <a:rPr lang="pt-BR" sz="1700" dirty="0" smtClean="0">
              <a:latin typeface="Calibri" panose="020F0502020204030204" pitchFamily="34" charset="0"/>
              <a:sym typeface="Wingdings" panose="05000000000000000000" pitchFamily="2" charset="2"/>
            </a:rPr>
            <a:t>↓ marcadores inflamatórios + ↓ tempo de trânsito gastrointestinal + ↑ imunidade</a:t>
          </a:r>
          <a:endParaRPr lang="pt-BR" sz="1700" dirty="0"/>
        </a:p>
      </dgm:t>
    </dgm:pt>
    <dgm:pt modelId="{197ED0BF-439A-44D5-BF69-1468169439F5}" type="parTrans" cxnId="{C30103FD-0A3E-4944-A79E-6B80A4E8E30E}">
      <dgm:prSet/>
      <dgm:spPr/>
      <dgm:t>
        <a:bodyPr/>
        <a:lstStyle/>
        <a:p>
          <a:endParaRPr lang="pt-BR"/>
        </a:p>
      </dgm:t>
    </dgm:pt>
    <dgm:pt modelId="{0DB735A5-ABDA-4A5D-B23D-2221EE5C7032}" type="sibTrans" cxnId="{C30103FD-0A3E-4944-A79E-6B80A4E8E30E}">
      <dgm:prSet/>
      <dgm:spPr/>
      <dgm:t>
        <a:bodyPr/>
        <a:lstStyle/>
        <a:p>
          <a:endParaRPr lang="pt-BR"/>
        </a:p>
      </dgm:t>
    </dgm:pt>
    <dgm:pt modelId="{4C763B5F-03D7-4733-875A-186D6F56EA2B}">
      <dgm:prSet phldrT="[Texto]" custT="1"/>
      <dgm:spPr/>
      <dgm:t>
        <a:bodyPr/>
        <a:lstStyle/>
        <a:p>
          <a:r>
            <a:rPr lang="pt-BR" sz="1700" b="1" dirty="0" smtClean="0"/>
            <a:t>Sobrepeso e obesidade</a:t>
          </a:r>
        </a:p>
        <a:p>
          <a:r>
            <a:rPr lang="pt-BR" sz="1700" dirty="0" smtClean="0"/>
            <a:t>Maior quantidade de </a:t>
          </a:r>
          <a:r>
            <a:rPr lang="pt-BR" sz="1700" b="1" dirty="0" smtClean="0"/>
            <a:t>gordura corporal</a:t>
          </a:r>
          <a:r>
            <a:rPr lang="pt-BR" sz="1700" dirty="0" smtClean="0"/>
            <a:t> (</a:t>
          </a:r>
          <a:r>
            <a:rPr lang="pt-BR" sz="1700" i="1" dirty="0" smtClean="0"/>
            <a:t>↑crescimento celular e ↓apoptose; inflamação crônica no organismo </a:t>
          </a:r>
          <a:r>
            <a:rPr lang="pt-BR" sz="1700" i="1" dirty="0" smtClean="0">
              <a:sym typeface="Wingdings" panose="05000000000000000000" pitchFamily="2" charset="2"/>
            </a:rPr>
            <a:t> </a:t>
          </a:r>
          <a:r>
            <a:rPr lang="pt-BR" sz="1700" i="1" dirty="0" err="1" smtClean="0">
              <a:sym typeface="Wingdings" panose="05000000000000000000" pitchFamily="2" charset="2"/>
            </a:rPr>
            <a:t>carcinogênese</a:t>
          </a:r>
          <a:r>
            <a:rPr lang="pt-BR" sz="1700" dirty="0" smtClean="0">
              <a:sym typeface="Wingdings" panose="05000000000000000000" pitchFamily="2" charset="2"/>
            </a:rPr>
            <a:t>)</a:t>
          </a:r>
          <a:endParaRPr lang="pt-BR" sz="1700" dirty="0" smtClean="0"/>
        </a:p>
        <a:p>
          <a:r>
            <a:rPr lang="pt-BR" sz="1700" dirty="0" smtClean="0"/>
            <a:t>Consumo de </a:t>
          </a:r>
          <a:r>
            <a:rPr lang="pt-BR" sz="1700" b="1" dirty="0" smtClean="0"/>
            <a:t>carnes processadas</a:t>
          </a:r>
          <a:r>
            <a:rPr lang="pt-BR" sz="1700" dirty="0" smtClean="0"/>
            <a:t> e de </a:t>
          </a:r>
          <a:r>
            <a:rPr lang="pt-BR" sz="1700" b="1" dirty="0" smtClean="0"/>
            <a:t>carnes vermelhas em excesso</a:t>
          </a:r>
          <a:r>
            <a:rPr lang="pt-BR" sz="1700" dirty="0" smtClean="0"/>
            <a:t> </a:t>
          </a:r>
          <a:r>
            <a:rPr lang="pt-BR" sz="1700" dirty="0" smtClean="0">
              <a:sym typeface="Wingdings" panose="05000000000000000000" pitchFamily="2" charset="2"/>
            </a:rPr>
            <a:t> </a:t>
          </a:r>
          <a:r>
            <a:rPr lang="pt-BR" sz="1700" i="1" dirty="0" smtClean="0">
              <a:sym typeface="Wingdings" panose="05000000000000000000" pitchFamily="2" charset="2"/>
            </a:rPr>
            <a:t>subprodutos com potencial carcinogênico em predispostos</a:t>
          </a:r>
          <a:endParaRPr lang="pt-BR" sz="1700" i="1" dirty="0" smtClean="0"/>
        </a:p>
        <a:p>
          <a:r>
            <a:rPr lang="pt-BR" sz="1700" dirty="0" smtClean="0"/>
            <a:t>Consumo de </a:t>
          </a:r>
          <a:r>
            <a:rPr lang="pt-BR" sz="1700" b="1" dirty="0" smtClean="0"/>
            <a:t>bebidas alcoólicas</a:t>
          </a:r>
          <a:endParaRPr lang="pt-BR" sz="1700" dirty="0" smtClean="0"/>
        </a:p>
        <a:p>
          <a:r>
            <a:rPr lang="pt-BR" sz="1700" b="1" dirty="0" smtClean="0"/>
            <a:t>Tabagismo</a:t>
          </a:r>
          <a:endParaRPr lang="pt-BR" sz="1700" b="1" dirty="0"/>
        </a:p>
      </dgm:t>
    </dgm:pt>
    <dgm:pt modelId="{492DD5B1-E057-4301-9DA8-7CEEE3CEF987}" type="parTrans" cxnId="{EE7EC17B-A3AE-4611-BF76-60FAF6EF4CA8}">
      <dgm:prSet/>
      <dgm:spPr/>
      <dgm:t>
        <a:bodyPr/>
        <a:lstStyle/>
        <a:p>
          <a:endParaRPr lang="pt-BR"/>
        </a:p>
      </dgm:t>
    </dgm:pt>
    <dgm:pt modelId="{ECB11D50-1321-4E5B-937C-7E76080CBAD1}" type="sibTrans" cxnId="{EE7EC17B-A3AE-4611-BF76-60FAF6EF4CA8}">
      <dgm:prSet/>
      <dgm:spPr/>
      <dgm:t>
        <a:bodyPr/>
        <a:lstStyle/>
        <a:p>
          <a:endParaRPr lang="pt-BR"/>
        </a:p>
      </dgm:t>
    </dgm:pt>
    <dgm:pt modelId="{B3D0400D-73CA-48D7-9045-2155B4E39DA3}" type="pres">
      <dgm:prSet presAssocID="{CC0A9A1D-99D6-48E1-A282-CF179C1421C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8607D90-2172-4761-B0FD-2E5BCA62E79F}" type="pres">
      <dgm:prSet presAssocID="{CC0A9A1D-99D6-48E1-A282-CF179C1421CD}" presName="Background" presStyleLbl="bgImgPlace1" presStyleIdx="0" presStyleCnt="1"/>
      <dgm:spPr>
        <a:solidFill>
          <a:schemeClr val="accent3">
            <a:lumMod val="40000"/>
            <a:lumOff val="60000"/>
          </a:schemeClr>
        </a:solidFill>
      </dgm:spPr>
    </dgm:pt>
    <dgm:pt modelId="{70C5D7C4-D6E7-408F-A2A7-A526F76510EA}" type="pres">
      <dgm:prSet presAssocID="{CC0A9A1D-99D6-48E1-A282-CF179C1421C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5956DE-6926-41BA-9CB1-6266D8B38A92}" type="pres">
      <dgm:prSet presAssocID="{CC0A9A1D-99D6-48E1-A282-CF179C1421C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5793BA-7737-4414-B353-12AED4E67051}" type="pres">
      <dgm:prSet presAssocID="{CC0A9A1D-99D6-48E1-A282-CF179C1421CD}" presName="Plus" presStyleLbl="alignNode1" presStyleIdx="0" presStyleCnt="2"/>
      <dgm:spPr>
        <a:solidFill>
          <a:srgbClr val="FFC000"/>
        </a:solidFill>
      </dgm:spPr>
    </dgm:pt>
    <dgm:pt modelId="{1F137AE5-EC86-4689-8FBA-DA5DA46F4C79}" type="pres">
      <dgm:prSet presAssocID="{CC0A9A1D-99D6-48E1-A282-CF179C1421CD}" presName="Minus" presStyleLbl="alignNode1" presStyleIdx="1" presStyleCnt="2"/>
      <dgm:spPr>
        <a:solidFill>
          <a:srgbClr val="FAC6C2"/>
        </a:solidFill>
      </dgm:spPr>
    </dgm:pt>
    <dgm:pt modelId="{25283B96-C8FD-4272-9792-F09D40723B0C}" type="pres">
      <dgm:prSet presAssocID="{CC0A9A1D-99D6-48E1-A282-CF179C1421CD}" presName="Divider" presStyleLbl="parChTrans1D1" presStyleIdx="0" presStyleCnt="1"/>
      <dgm:spPr/>
    </dgm:pt>
  </dgm:ptLst>
  <dgm:cxnLst>
    <dgm:cxn modelId="{CB1221BC-C3CF-4306-AC4A-0AD7626D40F5}" type="presOf" srcId="{4C763B5F-03D7-4733-875A-186D6F56EA2B}" destId="{815956DE-6926-41BA-9CB1-6266D8B38A92}" srcOrd="0" destOrd="0" presId="urn:microsoft.com/office/officeart/2009/3/layout/PlusandMinus"/>
    <dgm:cxn modelId="{C30103FD-0A3E-4944-A79E-6B80A4E8E30E}" srcId="{CC0A9A1D-99D6-48E1-A282-CF179C1421CD}" destId="{630E9209-476E-48D0-8326-3C04F598A819}" srcOrd="0" destOrd="0" parTransId="{197ED0BF-439A-44D5-BF69-1468169439F5}" sibTransId="{0DB735A5-ABDA-4A5D-B23D-2221EE5C7032}"/>
    <dgm:cxn modelId="{0213A31D-F645-44DD-A5AF-CF1EBE0740FB}" type="presOf" srcId="{630E9209-476E-48D0-8326-3C04F598A819}" destId="{70C5D7C4-D6E7-408F-A2A7-A526F76510EA}" srcOrd="0" destOrd="0" presId="urn:microsoft.com/office/officeart/2009/3/layout/PlusandMinus"/>
    <dgm:cxn modelId="{EE7EC17B-A3AE-4611-BF76-60FAF6EF4CA8}" srcId="{CC0A9A1D-99D6-48E1-A282-CF179C1421CD}" destId="{4C763B5F-03D7-4733-875A-186D6F56EA2B}" srcOrd="1" destOrd="0" parTransId="{492DD5B1-E057-4301-9DA8-7CEEE3CEF987}" sibTransId="{ECB11D50-1321-4E5B-937C-7E76080CBAD1}"/>
    <dgm:cxn modelId="{678E2B32-1CCA-4E6D-9832-B883CCD386AF}" type="presOf" srcId="{CC0A9A1D-99D6-48E1-A282-CF179C1421CD}" destId="{B3D0400D-73CA-48D7-9045-2155B4E39DA3}" srcOrd="0" destOrd="0" presId="urn:microsoft.com/office/officeart/2009/3/layout/PlusandMinus"/>
    <dgm:cxn modelId="{7E0DFAA0-D3EB-4D94-8735-81A6078EECF4}" type="presParOf" srcId="{B3D0400D-73CA-48D7-9045-2155B4E39DA3}" destId="{D8607D90-2172-4761-B0FD-2E5BCA62E79F}" srcOrd="0" destOrd="0" presId="urn:microsoft.com/office/officeart/2009/3/layout/PlusandMinus"/>
    <dgm:cxn modelId="{CC5B95B9-FA22-4EBC-96AB-AF6F161B7B09}" type="presParOf" srcId="{B3D0400D-73CA-48D7-9045-2155B4E39DA3}" destId="{70C5D7C4-D6E7-408F-A2A7-A526F76510EA}" srcOrd="1" destOrd="0" presId="urn:microsoft.com/office/officeart/2009/3/layout/PlusandMinus"/>
    <dgm:cxn modelId="{DEFC4514-347F-46CA-B29E-70A05C665F88}" type="presParOf" srcId="{B3D0400D-73CA-48D7-9045-2155B4E39DA3}" destId="{815956DE-6926-41BA-9CB1-6266D8B38A92}" srcOrd="2" destOrd="0" presId="urn:microsoft.com/office/officeart/2009/3/layout/PlusandMinus"/>
    <dgm:cxn modelId="{CBAAE2A1-2C7F-4E28-8748-18AB4B4F70B7}" type="presParOf" srcId="{B3D0400D-73CA-48D7-9045-2155B4E39DA3}" destId="{D05793BA-7737-4414-B353-12AED4E67051}" srcOrd="3" destOrd="0" presId="urn:microsoft.com/office/officeart/2009/3/layout/PlusandMinus"/>
    <dgm:cxn modelId="{EB2FCF4C-EBF1-4C9B-BA8C-3121B25313E3}" type="presParOf" srcId="{B3D0400D-73CA-48D7-9045-2155B4E39DA3}" destId="{1F137AE5-EC86-4689-8FBA-DA5DA46F4C79}" srcOrd="4" destOrd="0" presId="urn:microsoft.com/office/officeart/2009/3/layout/PlusandMinus"/>
    <dgm:cxn modelId="{DA908D4D-F088-4F9B-AC1A-5FECDF716BB7}" type="presParOf" srcId="{B3D0400D-73CA-48D7-9045-2155B4E39DA3}" destId="{25283B96-C8FD-4272-9792-F09D40723B0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4E42F-C6EC-44BE-A6EB-5A4F39C82275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D380C270-26DA-4B93-8F93-5933E8DEAF72}">
      <dgm:prSet phldrT="[Texto]" custT="1"/>
      <dgm:spPr/>
      <dgm:t>
        <a:bodyPr/>
        <a:lstStyle/>
        <a:p>
          <a:r>
            <a:rPr lang="pt-BR" sz="1900" dirty="0" smtClean="0"/>
            <a:t>A detecção precoce pode ser realizada por meio do </a:t>
          </a:r>
          <a:r>
            <a:rPr lang="pt-BR" sz="1900" b="1" dirty="0" smtClean="0"/>
            <a:t>diagnóstico precoce</a:t>
          </a:r>
          <a:r>
            <a:rPr lang="pt-BR" sz="1900" dirty="0" smtClean="0"/>
            <a:t> ou por meio do </a:t>
          </a:r>
          <a:r>
            <a:rPr lang="pt-BR" sz="1900" b="1" dirty="0" smtClean="0"/>
            <a:t>rastreamento</a:t>
          </a:r>
          <a:r>
            <a:rPr lang="pt-BR" sz="1900" dirty="0" smtClean="0"/>
            <a:t> </a:t>
          </a:r>
          <a:endParaRPr lang="pt-BR" sz="1900" dirty="0"/>
        </a:p>
      </dgm:t>
    </dgm:pt>
    <dgm:pt modelId="{DED58C83-4041-4B65-A2F6-E7D8FA19B907}" type="parTrans" cxnId="{B135B76A-2972-4D0D-B16F-D085FDFBA4AB}">
      <dgm:prSet/>
      <dgm:spPr/>
      <dgm:t>
        <a:bodyPr/>
        <a:lstStyle/>
        <a:p>
          <a:endParaRPr lang="pt-BR"/>
        </a:p>
      </dgm:t>
    </dgm:pt>
    <dgm:pt modelId="{FE726A53-E738-48C0-8D74-57C3D1013E82}" type="sibTrans" cxnId="{B135B76A-2972-4D0D-B16F-D085FDFBA4AB}">
      <dgm:prSet/>
      <dgm:spPr/>
      <dgm:t>
        <a:bodyPr/>
        <a:lstStyle/>
        <a:p>
          <a:endParaRPr lang="pt-BR"/>
        </a:p>
      </dgm:t>
    </dgm:pt>
    <dgm:pt modelId="{309E84B9-1698-4124-B27A-7A017F2D1925}">
      <dgm:prSet phldrT="[Texto]" custT="1"/>
      <dgm:spPr/>
      <dgm:t>
        <a:bodyPr/>
        <a:lstStyle/>
        <a:p>
          <a:r>
            <a:rPr lang="pt-BR" sz="1900" dirty="0" smtClean="0"/>
            <a:t>O </a:t>
          </a:r>
          <a:r>
            <a:rPr lang="pt-BR" sz="1900" b="1" dirty="0" smtClean="0"/>
            <a:t>diagnóstico precoce</a:t>
          </a:r>
          <a:r>
            <a:rPr lang="pt-BR" sz="1900" dirty="0" smtClean="0"/>
            <a:t> pressupõe a abordagem de pessoas com sinais ou sintomas iniciais da doença</a:t>
          </a:r>
        </a:p>
        <a:p>
          <a:endParaRPr lang="pt-BR" sz="1900" dirty="0" smtClean="0"/>
        </a:p>
        <a:p>
          <a:r>
            <a:rPr lang="pt-BR" sz="1900" dirty="0" smtClean="0"/>
            <a:t>O </a:t>
          </a:r>
          <a:r>
            <a:rPr lang="pt-BR" sz="1900" b="1" dirty="0" smtClean="0"/>
            <a:t>rastreamento</a:t>
          </a:r>
          <a:r>
            <a:rPr lang="pt-BR" sz="1900" dirty="0" smtClean="0"/>
            <a:t> refere-se à aplicação de um exame em uma população assintomática e aparentemente saudável com o objetivo de identificar lesões sugestivas de câncer e posterior encaminhamento dos pacientes com resultados alterados para confirmação e tratamento</a:t>
          </a:r>
          <a:endParaRPr lang="pt-BR" sz="1900" dirty="0"/>
        </a:p>
      </dgm:t>
    </dgm:pt>
    <dgm:pt modelId="{44999B88-7D7D-4A0B-BDA2-BBAE0AF94B38}" type="parTrans" cxnId="{FDE1EE4B-9AD6-4047-8647-D4E7753E5DF8}">
      <dgm:prSet/>
      <dgm:spPr/>
      <dgm:t>
        <a:bodyPr/>
        <a:lstStyle/>
        <a:p>
          <a:endParaRPr lang="pt-BR"/>
        </a:p>
      </dgm:t>
    </dgm:pt>
    <dgm:pt modelId="{FEC3C9B8-E8CF-43CC-9A72-372B4ED4BEC5}" type="sibTrans" cxnId="{FDE1EE4B-9AD6-4047-8647-D4E7753E5DF8}">
      <dgm:prSet/>
      <dgm:spPr/>
      <dgm:t>
        <a:bodyPr/>
        <a:lstStyle/>
        <a:p>
          <a:endParaRPr lang="pt-BR"/>
        </a:p>
      </dgm:t>
    </dgm:pt>
    <dgm:pt modelId="{0B8044ED-6A6D-4640-AF56-4ABE20738941}" type="pres">
      <dgm:prSet presAssocID="{E3C4E42F-C6EC-44BE-A6EB-5A4F39C822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6B69BBE-0072-4503-B4CE-B7BDB616BAEC}" type="pres">
      <dgm:prSet presAssocID="{D380C270-26DA-4B93-8F93-5933E8DEAF72}" presName="node" presStyleLbl="node1" presStyleIdx="0" presStyleCnt="2" custScaleX="195420" custScaleY="53304" custLinFactNeighborY="-7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33898F-8874-4A02-86E4-F3912CF20EEF}" type="pres">
      <dgm:prSet presAssocID="{FE726A53-E738-48C0-8D74-57C3D1013E82}" presName="sibTrans" presStyleCnt="0"/>
      <dgm:spPr/>
    </dgm:pt>
    <dgm:pt modelId="{06034078-95F6-4AF1-9D1C-A67A407722BF}" type="pres">
      <dgm:prSet presAssocID="{309E84B9-1698-4124-B27A-7A017F2D1925}" presName="node" presStyleLbl="node1" presStyleIdx="1" presStyleCnt="2" custScaleX="195048" custScaleY="1410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35B76A-2972-4D0D-B16F-D085FDFBA4AB}" srcId="{E3C4E42F-C6EC-44BE-A6EB-5A4F39C82275}" destId="{D380C270-26DA-4B93-8F93-5933E8DEAF72}" srcOrd="0" destOrd="0" parTransId="{DED58C83-4041-4B65-A2F6-E7D8FA19B907}" sibTransId="{FE726A53-E738-48C0-8D74-57C3D1013E82}"/>
    <dgm:cxn modelId="{FDE1EE4B-9AD6-4047-8647-D4E7753E5DF8}" srcId="{E3C4E42F-C6EC-44BE-A6EB-5A4F39C82275}" destId="{309E84B9-1698-4124-B27A-7A017F2D1925}" srcOrd="1" destOrd="0" parTransId="{44999B88-7D7D-4A0B-BDA2-BBAE0AF94B38}" sibTransId="{FEC3C9B8-E8CF-43CC-9A72-372B4ED4BEC5}"/>
    <dgm:cxn modelId="{DD4AB9A0-1DCD-4F9E-86F6-D24161439C5D}" type="presOf" srcId="{309E84B9-1698-4124-B27A-7A017F2D1925}" destId="{06034078-95F6-4AF1-9D1C-A67A407722BF}" srcOrd="0" destOrd="0" presId="urn:microsoft.com/office/officeart/2005/8/layout/default"/>
    <dgm:cxn modelId="{E7FD6646-7106-4ABA-86E9-9A523AAD8E5F}" type="presOf" srcId="{E3C4E42F-C6EC-44BE-A6EB-5A4F39C82275}" destId="{0B8044ED-6A6D-4640-AF56-4ABE20738941}" srcOrd="0" destOrd="0" presId="urn:microsoft.com/office/officeart/2005/8/layout/default"/>
    <dgm:cxn modelId="{D7F675CA-8D24-4CF3-86E2-0D841F3DDF9D}" type="presOf" srcId="{D380C270-26DA-4B93-8F93-5933E8DEAF72}" destId="{06B69BBE-0072-4503-B4CE-B7BDB616BAEC}" srcOrd="0" destOrd="0" presId="urn:microsoft.com/office/officeart/2005/8/layout/default"/>
    <dgm:cxn modelId="{1DF7CC36-561A-4F2B-A883-FACBB5823E67}" type="presParOf" srcId="{0B8044ED-6A6D-4640-AF56-4ABE20738941}" destId="{06B69BBE-0072-4503-B4CE-B7BDB616BAEC}" srcOrd="0" destOrd="0" presId="urn:microsoft.com/office/officeart/2005/8/layout/default"/>
    <dgm:cxn modelId="{A9C98107-7675-46E5-AD8C-A8C37D852F3B}" type="presParOf" srcId="{0B8044ED-6A6D-4640-AF56-4ABE20738941}" destId="{4433898F-8874-4A02-86E4-F3912CF20EEF}" srcOrd="1" destOrd="0" presId="urn:microsoft.com/office/officeart/2005/8/layout/default"/>
    <dgm:cxn modelId="{49337F56-2245-4831-ABE6-D7072FEA8542}" type="presParOf" srcId="{0B8044ED-6A6D-4640-AF56-4ABE20738941}" destId="{06034078-95F6-4AF1-9D1C-A67A407722B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C4E42F-C6EC-44BE-A6EB-5A4F39C82275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D380C270-26DA-4B93-8F93-5933E8DEAF72}">
      <dgm:prSet phldrT="[Texto]" custT="1"/>
      <dgm:spPr/>
      <dgm:t>
        <a:bodyPr/>
        <a:lstStyle/>
        <a:p>
          <a:r>
            <a:rPr lang="pt-BR" sz="1900" dirty="0" smtClean="0"/>
            <a:t>No </a:t>
          </a:r>
          <a:r>
            <a:rPr lang="pt-BR" sz="1900" b="1" dirty="0" smtClean="0"/>
            <a:t>diagnóstico precoce</a:t>
          </a:r>
          <a:r>
            <a:rPr lang="pt-BR" sz="1900" dirty="0" smtClean="0"/>
            <a:t>, esses exames devem ser realizados em pessoas com sinais e sintomas sugestivos de câncer</a:t>
          </a:r>
          <a:endParaRPr lang="pt-BR" sz="1900" dirty="0"/>
        </a:p>
      </dgm:t>
    </dgm:pt>
    <dgm:pt modelId="{DED58C83-4041-4B65-A2F6-E7D8FA19B907}" type="parTrans" cxnId="{B135B76A-2972-4D0D-B16F-D085FDFBA4AB}">
      <dgm:prSet/>
      <dgm:spPr/>
      <dgm:t>
        <a:bodyPr/>
        <a:lstStyle/>
        <a:p>
          <a:endParaRPr lang="pt-BR"/>
        </a:p>
      </dgm:t>
    </dgm:pt>
    <dgm:pt modelId="{FE726A53-E738-48C0-8D74-57C3D1013E82}" type="sibTrans" cxnId="{B135B76A-2972-4D0D-B16F-D085FDFBA4AB}">
      <dgm:prSet/>
      <dgm:spPr/>
      <dgm:t>
        <a:bodyPr/>
        <a:lstStyle/>
        <a:p>
          <a:endParaRPr lang="pt-BR"/>
        </a:p>
      </dgm:t>
    </dgm:pt>
    <dgm:pt modelId="{309E84B9-1698-4124-B27A-7A017F2D1925}">
      <dgm:prSet phldrT="[Texto]" custT="1"/>
      <dgm:spPr/>
      <dgm:t>
        <a:bodyPr/>
        <a:lstStyle/>
        <a:p>
          <a:r>
            <a:rPr lang="pt-BR" sz="1900" dirty="0" smtClean="0"/>
            <a:t>No </a:t>
          </a:r>
          <a:r>
            <a:rPr lang="pt-BR" sz="1900" b="1" dirty="0" smtClean="0"/>
            <a:t>rastreamento</a:t>
          </a:r>
          <a:r>
            <a:rPr lang="pt-BR" sz="1900" dirty="0" smtClean="0"/>
            <a:t>, esses exames são feitos nas pessoas sem sinais ou sintomas, mas que pertençam a grupos de médio risco (&gt; 50 anos) e alto risco (histórico pessoal ou familiar, doenças inflamatórias intestinais e síndromes genéticas específicas)</a:t>
          </a:r>
          <a:endParaRPr lang="pt-BR" sz="1900" dirty="0"/>
        </a:p>
      </dgm:t>
    </dgm:pt>
    <dgm:pt modelId="{44999B88-7D7D-4A0B-BDA2-BBAE0AF94B38}" type="parTrans" cxnId="{FDE1EE4B-9AD6-4047-8647-D4E7753E5DF8}">
      <dgm:prSet/>
      <dgm:spPr/>
      <dgm:t>
        <a:bodyPr/>
        <a:lstStyle/>
        <a:p>
          <a:endParaRPr lang="pt-BR"/>
        </a:p>
      </dgm:t>
    </dgm:pt>
    <dgm:pt modelId="{FEC3C9B8-E8CF-43CC-9A72-372B4ED4BEC5}" type="sibTrans" cxnId="{FDE1EE4B-9AD6-4047-8647-D4E7753E5DF8}">
      <dgm:prSet/>
      <dgm:spPr/>
      <dgm:t>
        <a:bodyPr/>
        <a:lstStyle/>
        <a:p>
          <a:endParaRPr lang="pt-BR"/>
        </a:p>
      </dgm:t>
    </dgm:pt>
    <dgm:pt modelId="{0B8044ED-6A6D-4640-AF56-4ABE20738941}" type="pres">
      <dgm:prSet presAssocID="{E3C4E42F-C6EC-44BE-A6EB-5A4F39C822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6B69BBE-0072-4503-B4CE-B7BDB616BAEC}" type="pres">
      <dgm:prSet presAssocID="{D380C270-26DA-4B93-8F93-5933E8DEAF72}" presName="node" presStyleLbl="node1" presStyleIdx="0" presStyleCnt="2" custScaleX="264942" custScaleY="136510" custLinFactNeighborY="-7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33898F-8874-4A02-86E4-F3912CF20EEF}" type="pres">
      <dgm:prSet presAssocID="{FE726A53-E738-48C0-8D74-57C3D1013E82}" presName="sibTrans" presStyleCnt="0"/>
      <dgm:spPr/>
    </dgm:pt>
    <dgm:pt modelId="{06034078-95F6-4AF1-9D1C-A67A407722BF}" type="pres">
      <dgm:prSet presAssocID="{309E84B9-1698-4124-B27A-7A017F2D1925}" presName="node" presStyleLbl="node1" presStyleIdx="1" presStyleCnt="2" custScaleX="265285" custScaleY="141043" custLinFactNeighborX="172" custLinFactNeighborY="34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35B76A-2972-4D0D-B16F-D085FDFBA4AB}" srcId="{E3C4E42F-C6EC-44BE-A6EB-5A4F39C82275}" destId="{D380C270-26DA-4B93-8F93-5933E8DEAF72}" srcOrd="0" destOrd="0" parTransId="{DED58C83-4041-4B65-A2F6-E7D8FA19B907}" sibTransId="{FE726A53-E738-48C0-8D74-57C3D1013E82}"/>
    <dgm:cxn modelId="{FDE1EE4B-9AD6-4047-8647-D4E7753E5DF8}" srcId="{E3C4E42F-C6EC-44BE-A6EB-5A4F39C82275}" destId="{309E84B9-1698-4124-B27A-7A017F2D1925}" srcOrd="1" destOrd="0" parTransId="{44999B88-7D7D-4A0B-BDA2-BBAE0AF94B38}" sibTransId="{FEC3C9B8-E8CF-43CC-9A72-372B4ED4BEC5}"/>
    <dgm:cxn modelId="{DD4AB9A0-1DCD-4F9E-86F6-D24161439C5D}" type="presOf" srcId="{309E84B9-1698-4124-B27A-7A017F2D1925}" destId="{06034078-95F6-4AF1-9D1C-A67A407722BF}" srcOrd="0" destOrd="0" presId="urn:microsoft.com/office/officeart/2005/8/layout/default"/>
    <dgm:cxn modelId="{E7FD6646-7106-4ABA-86E9-9A523AAD8E5F}" type="presOf" srcId="{E3C4E42F-C6EC-44BE-A6EB-5A4F39C82275}" destId="{0B8044ED-6A6D-4640-AF56-4ABE20738941}" srcOrd="0" destOrd="0" presId="urn:microsoft.com/office/officeart/2005/8/layout/default"/>
    <dgm:cxn modelId="{D7F675CA-8D24-4CF3-86E2-0D841F3DDF9D}" type="presOf" srcId="{D380C270-26DA-4B93-8F93-5933E8DEAF72}" destId="{06B69BBE-0072-4503-B4CE-B7BDB616BAEC}" srcOrd="0" destOrd="0" presId="urn:microsoft.com/office/officeart/2005/8/layout/default"/>
    <dgm:cxn modelId="{1DF7CC36-561A-4F2B-A883-FACBB5823E67}" type="presParOf" srcId="{0B8044ED-6A6D-4640-AF56-4ABE20738941}" destId="{06B69BBE-0072-4503-B4CE-B7BDB616BAEC}" srcOrd="0" destOrd="0" presId="urn:microsoft.com/office/officeart/2005/8/layout/default"/>
    <dgm:cxn modelId="{A9C98107-7675-46E5-AD8C-A8C37D852F3B}" type="presParOf" srcId="{0B8044ED-6A6D-4640-AF56-4ABE20738941}" destId="{4433898F-8874-4A02-86E4-F3912CF20EEF}" srcOrd="1" destOrd="0" presId="urn:microsoft.com/office/officeart/2005/8/layout/default"/>
    <dgm:cxn modelId="{49337F56-2245-4831-ABE6-D7072FEA8542}" type="presParOf" srcId="{0B8044ED-6A6D-4640-AF56-4ABE20738941}" destId="{06034078-95F6-4AF1-9D1C-A67A407722B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C4E42F-C6EC-44BE-A6EB-5A4F39C82275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D380C270-26DA-4B93-8F93-5933E8DEAF72}">
      <dgm:prSet phldrT="[Texto]" custT="1"/>
      <dgm:spPr/>
      <dgm:t>
        <a:bodyPr/>
        <a:lstStyle/>
        <a:p>
          <a:r>
            <a:rPr lang="pt-BR" sz="1900" dirty="0" smtClean="0"/>
            <a:t>A OMS preconiza o rastreamento feito mediante pesquisa de sangue oculto nas fezes em pessoas &gt; 50 anos, mas </a:t>
          </a:r>
          <a:r>
            <a:rPr lang="pt-BR" sz="1900" b="1" dirty="0" smtClean="0"/>
            <a:t>somente nos países que possam assegurar a confirmação, a referência e o tratamento</a:t>
          </a:r>
          <a:endParaRPr lang="pt-BR" sz="1900" b="1" dirty="0"/>
        </a:p>
      </dgm:t>
    </dgm:pt>
    <dgm:pt modelId="{DED58C83-4041-4B65-A2F6-E7D8FA19B907}" type="parTrans" cxnId="{B135B76A-2972-4D0D-B16F-D085FDFBA4AB}">
      <dgm:prSet/>
      <dgm:spPr/>
      <dgm:t>
        <a:bodyPr/>
        <a:lstStyle/>
        <a:p>
          <a:endParaRPr lang="pt-BR"/>
        </a:p>
      </dgm:t>
    </dgm:pt>
    <dgm:pt modelId="{FE726A53-E738-48C0-8D74-57C3D1013E82}" type="sibTrans" cxnId="{B135B76A-2972-4D0D-B16F-D085FDFBA4AB}">
      <dgm:prSet/>
      <dgm:spPr/>
      <dgm:t>
        <a:bodyPr/>
        <a:lstStyle/>
        <a:p>
          <a:endParaRPr lang="pt-BR"/>
        </a:p>
      </dgm:t>
    </dgm:pt>
    <dgm:pt modelId="{309E84B9-1698-4124-B27A-7A017F2D1925}">
      <dgm:prSet phldrT="[Texto]" custT="1"/>
      <dgm:spPr/>
      <dgm:t>
        <a:bodyPr/>
        <a:lstStyle/>
        <a:p>
          <a:r>
            <a:rPr lang="pt-BR" sz="1900" dirty="0" smtClean="0"/>
            <a:t>No Brasil, o contexto epidemiológico é diversificado e a rede de atenção à saúde é heterogênea.</a:t>
          </a:r>
        </a:p>
        <a:p>
          <a:r>
            <a:rPr lang="pt-BR" sz="1900" dirty="0" smtClean="0"/>
            <a:t>Também é preciso analisar a viabilidade de programas de rastreamento no país.</a:t>
          </a:r>
          <a:endParaRPr lang="pt-BR" sz="1900" dirty="0"/>
        </a:p>
      </dgm:t>
    </dgm:pt>
    <dgm:pt modelId="{44999B88-7D7D-4A0B-BDA2-BBAE0AF94B38}" type="parTrans" cxnId="{FDE1EE4B-9AD6-4047-8647-D4E7753E5DF8}">
      <dgm:prSet/>
      <dgm:spPr/>
      <dgm:t>
        <a:bodyPr/>
        <a:lstStyle/>
        <a:p>
          <a:endParaRPr lang="pt-BR"/>
        </a:p>
      </dgm:t>
    </dgm:pt>
    <dgm:pt modelId="{FEC3C9B8-E8CF-43CC-9A72-372B4ED4BEC5}" type="sibTrans" cxnId="{FDE1EE4B-9AD6-4047-8647-D4E7753E5DF8}">
      <dgm:prSet/>
      <dgm:spPr/>
      <dgm:t>
        <a:bodyPr/>
        <a:lstStyle/>
        <a:p>
          <a:endParaRPr lang="pt-BR"/>
        </a:p>
      </dgm:t>
    </dgm:pt>
    <dgm:pt modelId="{0B8044ED-6A6D-4640-AF56-4ABE20738941}" type="pres">
      <dgm:prSet presAssocID="{E3C4E42F-C6EC-44BE-A6EB-5A4F39C822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6B69BBE-0072-4503-B4CE-B7BDB616BAEC}" type="pres">
      <dgm:prSet presAssocID="{D380C270-26DA-4B93-8F93-5933E8DEAF72}" presName="node" presStyleLbl="node1" presStyleIdx="0" presStyleCnt="2" custScaleX="399220" custScaleY="136510" custLinFactNeighborY="-7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33898F-8874-4A02-86E4-F3912CF20EEF}" type="pres">
      <dgm:prSet presAssocID="{FE726A53-E738-48C0-8D74-57C3D1013E82}" presName="sibTrans" presStyleCnt="0"/>
      <dgm:spPr/>
    </dgm:pt>
    <dgm:pt modelId="{06034078-95F6-4AF1-9D1C-A67A407722BF}" type="pres">
      <dgm:prSet presAssocID="{309E84B9-1698-4124-B27A-7A017F2D1925}" presName="node" presStyleLbl="node1" presStyleIdx="1" presStyleCnt="2" custScaleX="399220" custScaleY="141043" custLinFactNeighborX="172" custLinFactNeighborY="34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35B76A-2972-4D0D-B16F-D085FDFBA4AB}" srcId="{E3C4E42F-C6EC-44BE-A6EB-5A4F39C82275}" destId="{D380C270-26DA-4B93-8F93-5933E8DEAF72}" srcOrd="0" destOrd="0" parTransId="{DED58C83-4041-4B65-A2F6-E7D8FA19B907}" sibTransId="{FE726A53-E738-48C0-8D74-57C3D1013E82}"/>
    <dgm:cxn modelId="{FDE1EE4B-9AD6-4047-8647-D4E7753E5DF8}" srcId="{E3C4E42F-C6EC-44BE-A6EB-5A4F39C82275}" destId="{309E84B9-1698-4124-B27A-7A017F2D1925}" srcOrd="1" destOrd="0" parTransId="{44999B88-7D7D-4A0B-BDA2-BBAE0AF94B38}" sibTransId="{FEC3C9B8-E8CF-43CC-9A72-372B4ED4BEC5}"/>
    <dgm:cxn modelId="{DD4AB9A0-1DCD-4F9E-86F6-D24161439C5D}" type="presOf" srcId="{309E84B9-1698-4124-B27A-7A017F2D1925}" destId="{06034078-95F6-4AF1-9D1C-A67A407722BF}" srcOrd="0" destOrd="0" presId="urn:microsoft.com/office/officeart/2005/8/layout/default"/>
    <dgm:cxn modelId="{E7FD6646-7106-4ABA-86E9-9A523AAD8E5F}" type="presOf" srcId="{E3C4E42F-C6EC-44BE-A6EB-5A4F39C82275}" destId="{0B8044ED-6A6D-4640-AF56-4ABE20738941}" srcOrd="0" destOrd="0" presId="urn:microsoft.com/office/officeart/2005/8/layout/default"/>
    <dgm:cxn modelId="{D7F675CA-8D24-4CF3-86E2-0D841F3DDF9D}" type="presOf" srcId="{D380C270-26DA-4B93-8F93-5933E8DEAF72}" destId="{06B69BBE-0072-4503-B4CE-B7BDB616BAEC}" srcOrd="0" destOrd="0" presId="urn:microsoft.com/office/officeart/2005/8/layout/default"/>
    <dgm:cxn modelId="{1DF7CC36-561A-4F2B-A883-FACBB5823E67}" type="presParOf" srcId="{0B8044ED-6A6D-4640-AF56-4ABE20738941}" destId="{06B69BBE-0072-4503-B4CE-B7BDB616BAEC}" srcOrd="0" destOrd="0" presId="urn:microsoft.com/office/officeart/2005/8/layout/default"/>
    <dgm:cxn modelId="{A9C98107-7675-46E5-AD8C-A8C37D852F3B}" type="presParOf" srcId="{0B8044ED-6A6D-4640-AF56-4ABE20738941}" destId="{4433898F-8874-4A02-86E4-F3912CF20EEF}" srcOrd="1" destOrd="0" presId="urn:microsoft.com/office/officeart/2005/8/layout/default"/>
    <dgm:cxn modelId="{49337F56-2245-4831-ABE6-D7072FEA8542}" type="presParOf" srcId="{0B8044ED-6A6D-4640-AF56-4ABE20738941}" destId="{06034078-95F6-4AF1-9D1C-A67A407722B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0B83A8-40EE-4B39-B2DC-B1940C83768B}" type="doc">
      <dgm:prSet loTypeId="urn:microsoft.com/office/officeart/2008/layout/SquareAccent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51B13375-6AC9-4342-8C51-6784CCBE3B1E}">
      <dgm:prSet phldrT="[Texto]" custT="1"/>
      <dgm:spPr/>
      <dgm:t>
        <a:bodyPr/>
        <a:lstStyle/>
        <a:p>
          <a:pPr algn="ctr"/>
          <a:r>
            <a:rPr lang="pt-BR" sz="2100" b="1" dirty="0" smtClean="0"/>
            <a:t>Diagnóstico precoce</a:t>
          </a:r>
          <a:endParaRPr lang="pt-BR" sz="2100" b="1" dirty="0"/>
        </a:p>
      </dgm:t>
    </dgm:pt>
    <dgm:pt modelId="{5620EFE5-BE54-4BA3-8BA5-2F50E2BEB87B}" type="parTrans" cxnId="{0C43B5F8-DEAF-421D-9ED8-837B4D51244E}">
      <dgm:prSet/>
      <dgm:spPr/>
      <dgm:t>
        <a:bodyPr/>
        <a:lstStyle/>
        <a:p>
          <a:endParaRPr lang="pt-BR"/>
        </a:p>
      </dgm:t>
    </dgm:pt>
    <dgm:pt modelId="{DEE90D13-3E8A-4798-88ED-01A7789780E9}" type="sibTrans" cxnId="{0C43B5F8-DEAF-421D-9ED8-837B4D51244E}">
      <dgm:prSet/>
      <dgm:spPr/>
      <dgm:t>
        <a:bodyPr/>
        <a:lstStyle/>
        <a:p>
          <a:endParaRPr lang="pt-BR"/>
        </a:p>
      </dgm:t>
    </dgm:pt>
    <dgm:pt modelId="{BDFF4B3F-E382-4C20-B4F0-B22BB1CC2E8E}">
      <dgm:prSet phldrT="[Texto]" custT="1"/>
      <dgm:spPr/>
      <dgm:t>
        <a:bodyPr/>
        <a:lstStyle/>
        <a:p>
          <a:r>
            <a:rPr lang="pt-BR" sz="1900" dirty="0" smtClean="0"/>
            <a:t>Importante para reduzir o estágio de apresentação da doença</a:t>
          </a:r>
          <a:endParaRPr lang="pt-BR" sz="1900" dirty="0"/>
        </a:p>
      </dgm:t>
    </dgm:pt>
    <dgm:pt modelId="{146A758F-EA4B-4E19-B9BA-B1A22B8E87CF}" type="parTrans" cxnId="{5E4E8FF6-933B-42B0-8D33-6B316F5D98B9}">
      <dgm:prSet/>
      <dgm:spPr/>
      <dgm:t>
        <a:bodyPr/>
        <a:lstStyle/>
        <a:p>
          <a:endParaRPr lang="pt-BR"/>
        </a:p>
      </dgm:t>
    </dgm:pt>
    <dgm:pt modelId="{D11696EC-D0FB-4A99-9BAA-1C1D85B84EF6}" type="sibTrans" cxnId="{5E4E8FF6-933B-42B0-8D33-6B316F5D98B9}">
      <dgm:prSet/>
      <dgm:spPr/>
      <dgm:t>
        <a:bodyPr/>
        <a:lstStyle/>
        <a:p>
          <a:endParaRPr lang="pt-BR"/>
        </a:p>
      </dgm:t>
    </dgm:pt>
    <dgm:pt modelId="{AC9FD635-174A-45D2-AC86-72EBF86869F3}">
      <dgm:prSet phldrT="[Texto]" custT="1"/>
      <dgm:spPr/>
      <dgm:t>
        <a:bodyPr/>
        <a:lstStyle/>
        <a:p>
          <a:r>
            <a:rPr lang="pt-BR" sz="1900" dirty="0" smtClean="0"/>
            <a:t>Requer o conhecimento dos sinais e dos sintomas por parte da população e dos profissionais, bem como acesso aos serviços de saúde</a:t>
          </a:r>
          <a:endParaRPr lang="pt-BR" sz="1900" dirty="0"/>
        </a:p>
      </dgm:t>
    </dgm:pt>
    <dgm:pt modelId="{A85A4145-E55D-45B8-B8AF-4C55025492A3}" type="parTrans" cxnId="{3C376040-518C-4C25-8648-E7B261642CEC}">
      <dgm:prSet/>
      <dgm:spPr/>
      <dgm:t>
        <a:bodyPr/>
        <a:lstStyle/>
        <a:p>
          <a:endParaRPr lang="pt-BR"/>
        </a:p>
      </dgm:t>
    </dgm:pt>
    <dgm:pt modelId="{79A1B2E1-C44A-440C-889E-6D1F8855E76D}" type="sibTrans" cxnId="{3C376040-518C-4C25-8648-E7B261642CEC}">
      <dgm:prSet/>
      <dgm:spPr/>
      <dgm:t>
        <a:bodyPr/>
        <a:lstStyle/>
        <a:p>
          <a:endParaRPr lang="pt-BR"/>
        </a:p>
      </dgm:t>
    </dgm:pt>
    <dgm:pt modelId="{A6792A15-7942-4FEF-8DFD-B5F588D03542}">
      <dgm:prSet phldrT="[Texto]" custT="1"/>
      <dgm:spPr/>
      <dgm:t>
        <a:bodyPr/>
        <a:lstStyle/>
        <a:p>
          <a:pPr algn="ctr"/>
          <a:r>
            <a:rPr lang="pt-BR" sz="2100" b="1" dirty="0" smtClean="0"/>
            <a:t>Rastreamento</a:t>
          </a:r>
          <a:endParaRPr lang="pt-BR" sz="2100" b="1" dirty="0"/>
        </a:p>
      </dgm:t>
    </dgm:pt>
    <dgm:pt modelId="{58D887BF-FE46-4206-AAA0-B660632CF478}" type="parTrans" cxnId="{552F13AF-1A98-43F1-8727-7E9BE2B418DC}">
      <dgm:prSet/>
      <dgm:spPr/>
      <dgm:t>
        <a:bodyPr/>
        <a:lstStyle/>
        <a:p>
          <a:endParaRPr lang="pt-BR"/>
        </a:p>
      </dgm:t>
    </dgm:pt>
    <dgm:pt modelId="{7F1C5FB0-BEDE-4144-803C-B58A44A17486}" type="sibTrans" cxnId="{552F13AF-1A98-43F1-8727-7E9BE2B418DC}">
      <dgm:prSet/>
      <dgm:spPr/>
      <dgm:t>
        <a:bodyPr/>
        <a:lstStyle/>
        <a:p>
          <a:endParaRPr lang="pt-BR"/>
        </a:p>
      </dgm:t>
    </dgm:pt>
    <dgm:pt modelId="{8CF54EF8-F698-4285-AB4B-E313362DA2F2}">
      <dgm:prSet phldrT="[Texto]" custT="1"/>
      <dgm:spPr/>
      <dgm:t>
        <a:bodyPr/>
        <a:lstStyle/>
        <a:p>
          <a:r>
            <a:rPr lang="pt-BR" sz="1900" dirty="0" smtClean="0"/>
            <a:t>É dirigido a um grupo populacional específico</a:t>
          </a:r>
          <a:endParaRPr lang="pt-BR" sz="1900" dirty="0"/>
        </a:p>
      </dgm:t>
    </dgm:pt>
    <dgm:pt modelId="{FB85F87A-9079-4F7F-8AFC-7795CF627177}" type="parTrans" cxnId="{685A9925-7AF8-4301-8DC3-789E7CA36173}">
      <dgm:prSet/>
      <dgm:spPr/>
      <dgm:t>
        <a:bodyPr/>
        <a:lstStyle/>
        <a:p>
          <a:endParaRPr lang="pt-BR"/>
        </a:p>
      </dgm:t>
    </dgm:pt>
    <dgm:pt modelId="{781AB1EF-7F86-4B59-8F98-C78F201AB7A0}" type="sibTrans" cxnId="{685A9925-7AF8-4301-8DC3-789E7CA36173}">
      <dgm:prSet/>
      <dgm:spPr/>
      <dgm:t>
        <a:bodyPr/>
        <a:lstStyle/>
        <a:p>
          <a:endParaRPr lang="pt-BR"/>
        </a:p>
      </dgm:t>
    </dgm:pt>
    <dgm:pt modelId="{1B03F75D-BB63-4955-B644-11998326198C}">
      <dgm:prSet phldrT="[Texto]" custT="1"/>
      <dgm:spPr/>
      <dgm:t>
        <a:bodyPr/>
        <a:lstStyle/>
        <a:p>
          <a:r>
            <a:rPr lang="pt-BR" sz="1900" dirty="0" smtClean="0"/>
            <a:t>O balanço risco-benefício da prática deve ser favorável</a:t>
          </a:r>
          <a:endParaRPr lang="pt-BR" sz="1900" dirty="0"/>
        </a:p>
      </dgm:t>
    </dgm:pt>
    <dgm:pt modelId="{98DF3351-59A1-4744-8411-9A350CB21D6C}" type="parTrans" cxnId="{596D3B9C-A297-4FFB-9665-D1A9A7B409BB}">
      <dgm:prSet/>
      <dgm:spPr/>
      <dgm:t>
        <a:bodyPr/>
        <a:lstStyle/>
        <a:p>
          <a:endParaRPr lang="pt-BR"/>
        </a:p>
      </dgm:t>
    </dgm:pt>
    <dgm:pt modelId="{0B6B46E8-3914-4A03-9306-2612CDF92211}" type="sibTrans" cxnId="{596D3B9C-A297-4FFB-9665-D1A9A7B409BB}">
      <dgm:prSet/>
      <dgm:spPr/>
      <dgm:t>
        <a:bodyPr/>
        <a:lstStyle/>
        <a:p>
          <a:endParaRPr lang="pt-BR"/>
        </a:p>
      </dgm:t>
    </dgm:pt>
    <dgm:pt modelId="{24C4AB8D-508F-4DE3-85ED-03AC0E0CF4D0}">
      <dgm:prSet phldrT="[Texto]" custT="1"/>
      <dgm:spPr/>
      <dgm:t>
        <a:bodyPr/>
        <a:lstStyle/>
        <a:p>
          <a:r>
            <a:rPr lang="pt-BR" sz="1900" dirty="0" smtClean="0"/>
            <a:t>Deve haver impacto real na redução da mortalidade</a:t>
          </a:r>
          <a:endParaRPr lang="pt-BR" sz="1900" dirty="0"/>
        </a:p>
      </dgm:t>
    </dgm:pt>
    <dgm:pt modelId="{8D582E4F-53B2-48C5-8FBF-4BFCC2985782}" type="parTrans" cxnId="{9D2DB989-370C-4158-99EC-DEC78FFF659A}">
      <dgm:prSet/>
      <dgm:spPr/>
      <dgm:t>
        <a:bodyPr/>
        <a:lstStyle/>
        <a:p>
          <a:endParaRPr lang="pt-BR"/>
        </a:p>
      </dgm:t>
    </dgm:pt>
    <dgm:pt modelId="{A24170F7-C977-437C-AF21-1290655858D1}" type="sibTrans" cxnId="{9D2DB989-370C-4158-99EC-DEC78FFF659A}">
      <dgm:prSet/>
      <dgm:spPr/>
      <dgm:t>
        <a:bodyPr/>
        <a:lstStyle/>
        <a:p>
          <a:endParaRPr lang="pt-BR"/>
        </a:p>
      </dgm:t>
    </dgm:pt>
    <dgm:pt modelId="{0D7C61C0-A376-4FD4-8883-1D9B664E9BB4}" type="pres">
      <dgm:prSet presAssocID="{9B0B83A8-40EE-4B39-B2DC-B1940C83768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FE6BB623-44BD-49F7-9B81-6A2CBEB42E99}" type="pres">
      <dgm:prSet presAssocID="{51B13375-6AC9-4342-8C51-6784CCBE3B1E}" presName="root" presStyleCnt="0">
        <dgm:presLayoutVars>
          <dgm:chMax/>
          <dgm:chPref/>
        </dgm:presLayoutVars>
      </dgm:prSet>
      <dgm:spPr/>
    </dgm:pt>
    <dgm:pt modelId="{720DADE1-B76C-4A38-9AA8-192B778F1C40}" type="pres">
      <dgm:prSet presAssocID="{51B13375-6AC9-4342-8C51-6784CCBE3B1E}" presName="rootComposite" presStyleCnt="0">
        <dgm:presLayoutVars/>
      </dgm:prSet>
      <dgm:spPr/>
    </dgm:pt>
    <dgm:pt modelId="{8EC3DC0C-5E6D-471E-B0D3-10C18796A08D}" type="pres">
      <dgm:prSet presAssocID="{51B13375-6AC9-4342-8C51-6784CCBE3B1E}" presName="ParentAccent" presStyleLbl="alignNode1" presStyleIdx="0" presStyleCnt="2"/>
      <dgm:spPr>
        <a:solidFill>
          <a:srgbClr val="FAC6C2"/>
        </a:solidFill>
      </dgm:spPr>
    </dgm:pt>
    <dgm:pt modelId="{422E7061-2B70-4B4E-8EAC-39CB4F4DDC9C}" type="pres">
      <dgm:prSet presAssocID="{51B13375-6AC9-4342-8C51-6784CCBE3B1E}" presName="ParentSmallAccent" presStyleLbl="fgAcc1" presStyleIdx="0" presStyleCnt="2"/>
      <dgm:spPr/>
    </dgm:pt>
    <dgm:pt modelId="{B38915F9-EF4D-48CF-9509-E6474F2A2DF1}" type="pres">
      <dgm:prSet presAssocID="{51B13375-6AC9-4342-8C51-6784CCBE3B1E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C3A273-524E-4B49-9DFA-61C08C7627E7}" type="pres">
      <dgm:prSet presAssocID="{51B13375-6AC9-4342-8C51-6784CCBE3B1E}" presName="childShape" presStyleCnt="0">
        <dgm:presLayoutVars>
          <dgm:chMax val="0"/>
          <dgm:chPref val="0"/>
        </dgm:presLayoutVars>
      </dgm:prSet>
      <dgm:spPr/>
    </dgm:pt>
    <dgm:pt modelId="{B87B9F99-AE7D-43A3-A948-5F94DBFD29F8}" type="pres">
      <dgm:prSet presAssocID="{BDFF4B3F-E382-4C20-B4F0-B22BB1CC2E8E}" presName="childComposite" presStyleCnt="0">
        <dgm:presLayoutVars>
          <dgm:chMax val="0"/>
          <dgm:chPref val="0"/>
        </dgm:presLayoutVars>
      </dgm:prSet>
      <dgm:spPr/>
    </dgm:pt>
    <dgm:pt modelId="{C4A7DDA4-D665-407C-A726-DD19D937FD76}" type="pres">
      <dgm:prSet presAssocID="{BDFF4B3F-E382-4C20-B4F0-B22BB1CC2E8E}" presName="ChildAccent" presStyleLbl="solidFgAcc1" presStyleIdx="0" presStyleCnt="5"/>
      <dgm:spPr/>
    </dgm:pt>
    <dgm:pt modelId="{D91DF5F3-26D4-46D1-B045-EA7409683AAA}" type="pres">
      <dgm:prSet presAssocID="{BDFF4B3F-E382-4C20-B4F0-B22BB1CC2E8E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B14B8-4E98-41FD-92EB-B8D8C5502778}" type="pres">
      <dgm:prSet presAssocID="{AC9FD635-174A-45D2-AC86-72EBF86869F3}" presName="childComposite" presStyleCnt="0">
        <dgm:presLayoutVars>
          <dgm:chMax val="0"/>
          <dgm:chPref val="0"/>
        </dgm:presLayoutVars>
      </dgm:prSet>
      <dgm:spPr/>
    </dgm:pt>
    <dgm:pt modelId="{3207217A-373C-4B4E-A781-F754749E5DEA}" type="pres">
      <dgm:prSet presAssocID="{AC9FD635-174A-45D2-AC86-72EBF86869F3}" presName="ChildAccent" presStyleLbl="solidFgAcc1" presStyleIdx="1" presStyleCnt="5"/>
      <dgm:spPr/>
    </dgm:pt>
    <dgm:pt modelId="{874E2953-07A8-4A8D-A05F-03A30258AC20}" type="pres">
      <dgm:prSet presAssocID="{AC9FD635-174A-45D2-AC86-72EBF86869F3}" presName="Child" presStyleLbl="revTx" presStyleIdx="2" presStyleCnt="7" custScaleY="317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2C8957-9A20-4428-ABA6-96142CE89B70}" type="pres">
      <dgm:prSet presAssocID="{A6792A15-7942-4FEF-8DFD-B5F588D03542}" presName="root" presStyleCnt="0">
        <dgm:presLayoutVars>
          <dgm:chMax/>
          <dgm:chPref/>
        </dgm:presLayoutVars>
      </dgm:prSet>
      <dgm:spPr/>
    </dgm:pt>
    <dgm:pt modelId="{E1ECFE31-0779-4C3E-9973-8DAE33E55C06}" type="pres">
      <dgm:prSet presAssocID="{A6792A15-7942-4FEF-8DFD-B5F588D03542}" presName="rootComposite" presStyleCnt="0">
        <dgm:presLayoutVars/>
      </dgm:prSet>
      <dgm:spPr/>
    </dgm:pt>
    <dgm:pt modelId="{A07194C5-C575-4744-ACD3-22DC710B9498}" type="pres">
      <dgm:prSet presAssocID="{A6792A15-7942-4FEF-8DFD-B5F588D03542}" presName="ParentAccent" presStyleLbl="alignNode1" presStyleIdx="1" presStyleCnt="2"/>
      <dgm:spPr>
        <a:solidFill>
          <a:srgbClr val="FFC000"/>
        </a:solidFill>
      </dgm:spPr>
    </dgm:pt>
    <dgm:pt modelId="{344797AD-6264-4596-985D-0D365460BE26}" type="pres">
      <dgm:prSet presAssocID="{A6792A15-7942-4FEF-8DFD-B5F588D03542}" presName="ParentSmallAccent" presStyleLbl="fgAcc1" presStyleIdx="1" presStyleCnt="2"/>
      <dgm:spPr/>
    </dgm:pt>
    <dgm:pt modelId="{AA826ADA-E33A-4BD0-9830-ECE770DD75A1}" type="pres">
      <dgm:prSet presAssocID="{A6792A15-7942-4FEF-8DFD-B5F588D03542}" presName="Parent" presStyleLbl="revTx" presStyleIdx="3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65CC44-CBA2-44C7-AD39-11D1C6108B09}" type="pres">
      <dgm:prSet presAssocID="{A6792A15-7942-4FEF-8DFD-B5F588D03542}" presName="childShape" presStyleCnt="0">
        <dgm:presLayoutVars>
          <dgm:chMax val="0"/>
          <dgm:chPref val="0"/>
        </dgm:presLayoutVars>
      </dgm:prSet>
      <dgm:spPr/>
    </dgm:pt>
    <dgm:pt modelId="{64572ACE-5DDE-41B7-AE93-22D30B696A87}" type="pres">
      <dgm:prSet presAssocID="{8CF54EF8-F698-4285-AB4B-E313362DA2F2}" presName="childComposite" presStyleCnt="0">
        <dgm:presLayoutVars>
          <dgm:chMax val="0"/>
          <dgm:chPref val="0"/>
        </dgm:presLayoutVars>
      </dgm:prSet>
      <dgm:spPr/>
    </dgm:pt>
    <dgm:pt modelId="{ED917684-AA34-4314-87A4-FFB7B52FCFED}" type="pres">
      <dgm:prSet presAssocID="{8CF54EF8-F698-4285-AB4B-E313362DA2F2}" presName="ChildAccent" presStyleLbl="solidFgAcc1" presStyleIdx="2" presStyleCnt="5"/>
      <dgm:spPr/>
    </dgm:pt>
    <dgm:pt modelId="{AF58CA28-216B-453B-A552-EBD0D0BC7D01}" type="pres">
      <dgm:prSet presAssocID="{8CF54EF8-F698-4285-AB4B-E313362DA2F2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235D2-782F-48CA-81B7-DB4391158ED8}" type="pres">
      <dgm:prSet presAssocID="{1B03F75D-BB63-4955-B644-11998326198C}" presName="childComposite" presStyleCnt="0">
        <dgm:presLayoutVars>
          <dgm:chMax val="0"/>
          <dgm:chPref val="0"/>
        </dgm:presLayoutVars>
      </dgm:prSet>
      <dgm:spPr/>
    </dgm:pt>
    <dgm:pt modelId="{FFD4B2E1-5247-4FF8-B87C-23F827D1754F}" type="pres">
      <dgm:prSet presAssocID="{1B03F75D-BB63-4955-B644-11998326198C}" presName="ChildAccent" presStyleLbl="solidFgAcc1" presStyleIdx="3" presStyleCnt="5"/>
      <dgm:spPr/>
    </dgm:pt>
    <dgm:pt modelId="{99EADE46-66CA-436A-B77C-1698BD3FF956}" type="pres">
      <dgm:prSet presAssocID="{1B03F75D-BB63-4955-B644-11998326198C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F4E023-312E-424B-B181-0222DA805B72}" type="pres">
      <dgm:prSet presAssocID="{24C4AB8D-508F-4DE3-85ED-03AC0E0CF4D0}" presName="childComposite" presStyleCnt="0">
        <dgm:presLayoutVars>
          <dgm:chMax val="0"/>
          <dgm:chPref val="0"/>
        </dgm:presLayoutVars>
      </dgm:prSet>
      <dgm:spPr/>
    </dgm:pt>
    <dgm:pt modelId="{EE8F47BC-751A-4FA1-AA50-7B87A6BDC0E1}" type="pres">
      <dgm:prSet presAssocID="{24C4AB8D-508F-4DE3-85ED-03AC0E0CF4D0}" presName="ChildAccent" presStyleLbl="solidFgAcc1" presStyleIdx="4" presStyleCnt="5"/>
      <dgm:spPr/>
    </dgm:pt>
    <dgm:pt modelId="{0CD91345-62EF-45BC-B626-02E1D966E2A6}" type="pres">
      <dgm:prSet presAssocID="{24C4AB8D-508F-4DE3-85ED-03AC0E0CF4D0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2B1C4D-D828-47AB-845B-7516E60A580E}" type="presOf" srcId="{A6792A15-7942-4FEF-8DFD-B5F588D03542}" destId="{AA826ADA-E33A-4BD0-9830-ECE770DD75A1}" srcOrd="0" destOrd="0" presId="urn:microsoft.com/office/officeart/2008/layout/SquareAccentList"/>
    <dgm:cxn modelId="{2AC38E64-4275-4E1E-BC58-4307AB173DB6}" type="presOf" srcId="{9B0B83A8-40EE-4B39-B2DC-B1940C83768B}" destId="{0D7C61C0-A376-4FD4-8883-1D9B664E9BB4}" srcOrd="0" destOrd="0" presId="urn:microsoft.com/office/officeart/2008/layout/SquareAccentList"/>
    <dgm:cxn modelId="{B2E69AD6-6CC5-4EA6-991D-16401749B883}" type="presOf" srcId="{1B03F75D-BB63-4955-B644-11998326198C}" destId="{99EADE46-66CA-436A-B77C-1698BD3FF956}" srcOrd="0" destOrd="0" presId="urn:microsoft.com/office/officeart/2008/layout/SquareAccentList"/>
    <dgm:cxn modelId="{BB3DD22F-9E7C-4D6D-83E3-7D10BB68AA79}" type="presOf" srcId="{51B13375-6AC9-4342-8C51-6784CCBE3B1E}" destId="{B38915F9-EF4D-48CF-9509-E6474F2A2DF1}" srcOrd="0" destOrd="0" presId="urn:microsoft.com/office/officeart/2008/layout/SquareAccentList"/>
    <dgm:cxn modelId="{2B47FB38-8D59-4C46-B356-AD6A8593D81F}" type="presOf" srcId="{8CF54EF8-F698-4285-AB4B-E313362DA2F2}" destId="{AF58CA28-216B-453B-A552-EBD0D0BC7D01}" srcOrd="0" destOrd="0" presId="urn:microsoft.com/office/officeart/2008/layout/SquareAccentList"/>
    <dgm:cxn modelId="{0C43B5F8-DEAF-421D-9ED8-837B4D51244E}" srcId="{9B0B83A8-40EE-4B39-B2DC-B1940C83768B}" destId="{51B13375-6AC9-4342-8C51-6784CCBE3B1E}" srcOrd="0" destOrd="0" parTransId="{5620EFE5-BE54-4BA3-8BA5-2F50E2BEB87B}" sibTransId="{DEE90D13-3E8A-4798-88ED-01A7789780E9}"/>
    <dgm:cxn modelId="{2874A6CD-8739-4EE8-A20D-5485E66CED9D}" type="presOf" srcId="{24C4AB8D-508F-4DE3-85ED-03AC0E0CF4D0}" destId="{0CD91345-62EF-45BC-B626-02E1D966E2A6}" srcOrd="0" destOrd="0" presId="urn:microsoft.com/office/officeart/2008/layout/SquareAccentList"/>
    <dgm:cxn modelId="{596D3B9C-A297-4FFB-9665-D1A9A7B409BB}" srcId="{A6792A15-7942-4FEF-8DFD-B5F588D03542}" destId="{1B03F75D-BB63-4955-B644-11998326198C}" srcOrd="1" destOrd="0" parTransId="{98DF3351-59A1-4744-8411-9A350CB21D6C}" sibTransId="{0B6B46E8-3914-4A03-9306-2612CDF92211}"/>
    <dgm:cxn modelId="{C5BC9ED9-9605-4A11-91AA-B9E26B15D7CC}" type="presOf" srcId="{BDFF4B3F-E382-4C20-B4F0-B22BB1CC2E8E}" destId="{D91DF5F3-26D4-46D1-B045-EA7409683AAA}" srcOrd="0" destOrd="0" presId="urn:microsoft.com/office/officeart/2008/layout/SquareAccentList"/>
    <dgm:cxn modelId="{9D2DB989-370C-4158-99EC-DEC78FFF659A}" srcId="{A6792A15-7942-4FEF-8DFD-B5F588D03542}" destId="{24C4AB8D-508F-4DE3-85ED-03AC0E0CF4D0}" srcOrd="2" destOrd="0" parTransId="{8D582E4F-53B2-48C5-8FBF-4BFCC2985782}" sibTransId="{A24170F7-C977-437C-AF21-1290655858D1}"/>
    <dgm:cxn modelId="{552F13AF-1A98-43F1-8727-7E9BE2B418DC}" srcId="{9B0B83A8-40EE-4B39-B2DC-B1940C83768B}" destId="{A6792A15-7942-4FEF-8DFD-B5F588D03542}" srcOrd="1" destOrd="0" parTransId="{58D887BF-FE46-4206-AAA0-B660632CF478}" sibTransId="{7F1C5FB0-BEDE-4144-803C-B58A44A17486}"/>
    <dgm:cxn modelId="{685A9925-7AF8-4301-8DC3-789E7CA36173}" srcId="{A6792A15-7942-4FEF-8DFD-B5F588D03542}" destId="{8CF54EF8-F698-4285-AB4B-E313362DA2F2}" srcOrd="0" destOrd="0" parTransId="{FB85F87A-9079-4F7F-8AFC-7795CF627177}" sibTransId="{781AB1EF-7F86-4B59-8F98-C78F201AB7A0}"/>
    <dgm:cxn modelId="{5E4E8FF6-933B-42B0-8D33-6B316F5D98B9}" srcId="{51B13375-6AC9-4342-8C51-6784CCBE3B1E}" destId="{BDFF4B3F-E382-4C20-B4F0-B22BB1CC2E8E}" srcOrd="0" destOrd="0" parTransId="{146A758F-EA4B-4E19-B9BA-B1A22B8E87CF}" sibTransId="{D11696EC-D0FB-4A99-9BAA-1C1D85B84EF6}"/>
    <dgm:cxn modelId="{1CA50583-FB5C-4CB5-9369-4A0FCC51F25C}" type="presOf" srcId="{AC9FD635-174A-45D2-AC86-72EBF86869F3}" destId="{874E2953-07A8-4A8D-A05F-03A30258AC20}" srcOrd="0" destOrd="0" presId="urn:microsoft.com/office/officeart/2008/layout/SquareAccentList"/>
    <dgm:cxn modelId="{3C376040-518C-4C25-8648-E7B261642CEC}" srcId="{51B13375-6AC9-4342-8C51-6784CCBE3B1E}" destId="{AC9FD635-174A-45D2-AC86-72EBF86869F3}" srcOrd="1" destOrd="0" parTransId="{A85A4145-E55D-45B8-B8AF-4C55025492A3}" sibTransId="{79A1B2E1-C44A-440C-889E-6D1F8855E76D}"/>
    <dgm:cxn modelId="{2B1532AD-76B7-4DA5-BF83-18183E94BF0C}" type="presParOf" srcId="{0D7C61C0-A376-4FD4-8883-1D9B664E9BB4}" destId="{FE6BB623-44BD-49F7-9B81-6A2CBEB42E99}" srcOrd="0" destOrd="0" presId="urn:microsoft.com/office/officeart/2008/layout/SquareAccentList"/>
    <dgm:cxn modelId="{EDE1DA16-C16B-4B59-A61C-F4CE03B06B44}" type="presParOf" srcId="{FE6BB623-44BD-49F7-9B81-6A2CBEB42E99}" destId="{720DADE1-B76C-4A38-9AA8-192B778F1C40}" srcOrd="0" destOrd="0" presId="urn:microsoft.com/office/officeart/2008/layout/SquareAccentList"/>
    <dgm:cxn modelId="{7B38DC6F-1D20-453F-8FF5-DEA4D6ACD44B}" type="presParOf" srcId="{720DADE1-B76C-4A38-9AA8-192B778F1C40}" destId="{8EC3DC0C-5E6D-471E-B0D3-10C18796A08D}" srcOrd="0" destOrd="0" presId="urn:microsoft.com/office/officeart/2008/layout/SquareAccentList"/>
    <dgm:cxn modelId="{E5E92022-CA69-4AC6-8651-8F6F1C69207E}" type="presParOf" srcId="{720DADE1-B76C-4A38-9AA8-192B778F1C40}" destId="{422E7061-2B70-4B4E-8EAC-39CB4F4DDC9C}" srcOrd="1" destOrd="0" presId="urn:microsoft.com/office/officeart/2008/layout/SquareAccentList"/>
    <dgm:cxn modelId="{A6030402-4036-4F34-9BC7-41D520200FC8}" type="presParOf" srcId="{720DADE1-B76C-4A38-9AA8-192B778F1C40}" destId="{B38915F9-EF4D-48CF-9509-E6474F2A2DF1}" srcOrd="2" destOrd="0" presId="urn:microsoft.com/office/officeart/2008/layout/SquareAccentList"/>
    <dgm:cxn modelId="{36ADA353-3277-4E13-9E33-F0CF5818FB4D}" type="presParOf" srcId="{FE6BB623-44BD-49F7-9B81-6A2CBEB42E99}" destId="{50C3A273-524E-4B49-9DFA-61C08C7627E7}" srcOrd="1" destOrd="0" presId="urn:microsoft.com/office/officeart/2008/layout/SquareAccentList"/>
    <dgm:cxn modelId="{86F91876-21C2-4152-AD1B-D9204EA051F6}" type="presParOf" srcId="{50C3A273-524E-4B49-9DFA-61C08C7627E7}" destId="{B87B9F99-AE7D-43A3-A948-5F94DBFD29F8}" srcOrd="0" destOrd="0" presId="urn:microsoft.com/office/officeart/2008/layout/SquareAccentList"/>
    <dgm:cxn modelId="{229A0730-8539-4C27-AA70-BCBCF665D6A3}" type="presParOf" srcId="{B87B9F99-AE7D-43A3-A948-5F94DBFD29F8}" destId="{C4A7DDA4-D665-407C-A726-DD19D937FD76}" srcOrd="0" destOrd="0" presId="urn:microsoft.com/office/officeart/2008/layout/SquareAccentList"/>
    <dgm:cxn modelId="{9FC8642D-2F6C-41E6-A357-6E350A0C43AE}" type="presParOf" srcId="{B87B9F99-AE7D-43A3-A948-5F94DBFD29F8}" destId="{D91DF5F3-26D4-46D1-B045-EA7409683AAA}" srcOrd="1" destOrd="0" presId="urn:microsoft.com/office/officeart/2008/layout/SquareAccentList"/>
    <dgm:cxn modelId="{DB4C7C2E-9ECF-49D6-BA07-9AA6D90C08C9}" type="presParOf" srcId="{50C3A273-524E-4B49-9DFA-61C08C7627E7}" destId="{1E9B14B8-4E98-41FD-92EB-B8D8C5502778}" srcOrd="1" destOrd="0" presId="urn:microsoft.com/office/officeart/2008/layout/SquareAccentList"/>
    <dgm:cxn modelId="{B585AFFC-8510-4530-9016-58C3961260A6}" type="presParOf" srcId="{1E9B14B8-4E98-41FD-92EB-B8D8C5502778}" destId="{3207217A-373C-4B4E-A781-F754749E5DEA}" srcOrd="0" destOrd="0" presId="urn:microsoft.com/office/officeart/2008/layout/SquareAccentList"/>
    <dgm:cxn modelId="{7DC73AAE-422E-40D1-9FBF-5BB98C780A0F}" type="presParOf" srcId="{1E9B14B8-4E98-41FD-92EB-B8D8C5502778}" destId="{874E2953-07A8-4A8D-A05F-03A30258AC20}" srcOrd="1" destOrd="0" presId="urn:microsoft.com/office/officeart/2008/layout/SquareAccentList"/>
    <dgm:cxn modelId="{86B3970B-D761-4ABB-9F02-C8D59F6CF64C}" type="presParOf" srcId="{0D7C61C0-A376-4FD4-8883-1D9B664E9BB4}" destId="{3D2C8957-9A20-4428-ABA6-96142CE89B70}" srcOrd="1" destOrd="0" presId="urn:microsoft.com/office/officeart/2008/layout/SquareAccentList"/>
    <dgm:cxn modelId="{F25169FA-A945-4E27-9055-CCA081C61ABC}" type="presParOf" srcId="{3D2C8957-9A20-4428-ABA6-96142CE89B70}" destId="{E1ECFE31-0779-4C3E-9973-8DAE33E55C06}" srcOrd="0" destOrd="0" presId="urn:microsoft.com/office/officeart/2008/layout/SquareAccentList"/>
    <dgm:cxn modelId="{C7D78724-5F0B-424B-B44E-DC1B86A78FD8}" type="presParOf" srcId="{E1ECFE31-0779-4C3E-9973-8DAE33E55C06}" destId="{A07194C5-C575-4744-ACD3-22DC710B9498}" srcOrd="0" destOrd="0" presId="urn:microsoft.com/office/officeart/2008/layout/SquareAccentList"/>
    <dgm:cxn modelId="{A6EE1C1B-AA66-47DA-AAA2-B10D140D7DEA}" type="presParOf" srcId="{E1ECFE31-0779-4C3E-9973-8DAE33E55C06}" destId="{344797AD-6264-4596-985D-0D365460BE26}" srcOrd="1" destOrd="0" presId="urn:microsoft.com/office/officeart/2008/layout/SquareAccentList"/>
    <dgm:cxn modelId="{AD8B6DE8-B5A1-42CF-BC1A-2FBD387F1560}" type="presParOf" srcId="{E1ECFE31-0779-4C3E-9973-8DAE33E55C06}" destId="{AA826ADA-E33A-4BD0-9830-ECE770DD75A1}" srcOrd="2" destOrd="0" presId="urn:microsoft.com/office/officeart/2008/layout/SquareAccentList"/>
    <dgm:cxn modelId="{5302641B-E9D9-4DB1-98ED-C89E1868098C}" type="presParOf" srcId="{3D2C8957-9A20-4428-ABA6-96142CE89B70}" destId="{1865CC44-CBA2-44C7-AD39-11D1C6108B09}" srcOrd="1" destOrd="0" presId="urn:microsoft.com/office/officeart/2008/layout/SquareAccentList"/>
    <dgm:cxn modelId="{12FF5B24-21BF-4270-B44E-A7E75AFC72DC}" type="presParOf" srcId="{1865CC44-CBA2-44C7-AD39-11D1C6108B09}" destId="{64572ACE-5DDE-41B7-AE93-22D30B696A87}" srcOrd="0" destOrd="0" presId="urn:microsoft.com/office/officeart/2008/layout/SquareAccentList"/>
    <dgm:cxn modelId="{1050662D-FCE5-4A2F-AE3D-FF7C8E6C8024}" type="presParOf" srcId="{64572ACE-5DDE-41B7-AE93-22D30B696A87}" destId="{ED917684-AA34-4314-87A4-FFB7B52FCFED}" srcOrd="0" destOrd="0" presId="urn:microsoft.com/office/officeart/2008/layout/SquareAccentList"/>
    <dgm:cxn modelId="{75929A81-F224-44FD-AAAD-DDA2F5810651}" type="presParOf" srcId="{64572ACE-5DDE-41B7-AE93-22D30B696A87}" destId="{AF58CA28-216B-453B-A552-EBD0D0BC7D01}" srcOrd="1" destOrd="0" presId="urn:microsoft.com/office/officeart/2008/layout/SquareAccentList"/>
    <dgm:cxn modelId="{20729525-4EB5-4A74-B2CB-638E8083467F}" type="presParOf" srcId="{1865CC44-CBA2-44C7-AD39-11D1C6108B09}" destId="{65E235D2-782F-48CA-81B7-DB4391158ED8}" srcOrd="1" destOrd="0" presId="urn:microsoft.com/office/officeart/2008/layout/SquareAccentList"/>
    <dgm:cxn modelId="{9A842B5A-80A4-4121-A643-AFA33327F658}" type="presParOf" srcId="{65E235D2-782F-48CA-81B7-DB4391158ED8}" destId="{FFD4B2E1-5247-4FF8-B87C-23F827D1754F}" srcOrd="0" destOrd="0" presId="urn:microsoft.com/office/officeart/2008/layout/SquareAccentList"/>
    <dgm:cxn modelId="{027F6EBE-20F2-4A27-8F4E-661DAB19E724}" type="presParOf" srcId="{65E235D2-782F-48CA-81B7-DB4391158ED8}" destId="{99EADE46-66CA-436A-B77C-1698BD3FF956}" srcOrd="1" destOrd="0" presId="urn:microsoft.com/office/officeart/2008/layout/SquareAccentList"/>
    <dgm:cxn modelId="{6D8263B1-60F8-4E9C-9B9B-0766F151AEB6}" type="presParOf" srcId="{1865CC44-CBA2-44C7-AD39-11D1C6108B09}" destId="{EBF4E023-312E-424B-B181-0222DA805B72}" srcOrd="2" destOrd="0" presId="urn:microsoft.com/office/officeart/2008/layout/SquareAccentList"/>
    <dgm:cxn modelId="{FC7265D1-12C0-4A34-A5F9-38D051149A73}" type="presParOf" srcId="{EBF4E023-312E-424B-B181-0222DA805B72}" destId="{EE8F47BC-751A-4FA1-AA50-7B87A6BDC0E1}" srcOrd="0" destOrd="0" presId="urn:microsoft.com/office/officeart/2008/layout/SquareAccentList"/>
    <dgm:cxn modelId="{01D06F86-7919-40A2-8F8B-7488761C1786}" type="presParOf" srcId="{EBF4E023-312E-424B-B181-0222DA805B72}" destId="{0CD91345-62EF-45BC-B626-02E1D966E2A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BFD29-D476-49D5-BD6A-96E014078F00}">
      <dsp:nvSpPr>
        <dsp:cNvPr id="0" name=""/>
        <dsp:cNvSpPr/>
      </dsp:nvSpPr>
      <dsp:spPr>
        <a:xfrm>
          <a:off x="1279" y="-83840"/>
          <a:ext cx="1991320" cy="40640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chemeClr val="tx1"/>
              </a:solidFill>
            </a:rPr>
            <a:t>Evidências</a:t>
          </a:r>
          <a:endParaRPr lang="pt-BR" sz="2700" kern="1200" dirty="0">
            <a:solidFill>
              <a:schemeClr val="tx1"/>
            </a:solidFill>
          </a:endParaRPr>
        </a:p>
      </dsp:txBody>
      <dsp:txXfrm>
        <a:off x="1279" y="1541759"/>
        <a:ext cx="1991320" cy="1625600"/>
      </dsp:txXfrm>
    </dsp:sp>
    <dsp:sp modelId="{9A37FBF6-DF8E-4583-B928-86D0EA8F73DC}">
      <dsp:nvSpPr>
        <dsp:cNvPr id="0" name=""/>
        <dsp:cNvSpPr/>
      </dsp:nvSpPr>
      <dsp:spPr>
        <a:xfrm>
          <a:off x="320284" y="159999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79B0C-2559-4448-BA89-EA3F580C5C15}">
      <dsp:nvSpPr>
        <dsp:cNvPr id="0" name=""/>
        <dsp:cNvSpPr/>
      </dsp:nvSpPr>
      <dsp:spPr>
        <a:xfrm>
          <a:off x="2052339" y="-83840"/>
          <a:ext cx="1991320" cy="40640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chemeClr val="tx1"/>
              </a:solidFill>
            </a:rPr>
            <a:t>Informação</a:t>
          </a:r>
          <a:endParaRPr lang="pt-BR" sz="2700" kern="1200" dirty="0">
            <a:solidFill>
              <a:schemeClr val="tx1"/>
            </a:solidFill>
          </a:endParaRPr>
        </a:p>
      </dsp:txBody>
      <dsp:txXfrm>
        <a:off x="2052339" y="1541759"/>
        <a:ext cx="1991320" cy="1625600"/>
      </dsp:txXfrm>
    </dsp:sp>
    <dsp:sp modelId="{2BE97081-02D1-4C0B-9512-949CE3F40DEF}">
      <dsp:nvSpPr>
        <dsp:cNvPr id="0" name=""/>
        <dsp:cNvSpPr/>
      </dsp:nvSpPr>
      <dsp:spPr>
        <a:xfrm>
          <a:off x="2371344" y="159999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99BD4-D286-4D13-8ABB-96AC50474EFC}">
      <dsp:nvSpPr>
        <dsp:cNvPr id="0" name=""/>
        <dsp:cNvSpPr/>
      </dsp:nvSpPr>
      <dsp:spPr>
        <a:xfrm>
          <a:off x="4103399" y="-83840"/>
          <a:ext cx="1991320" cy="4064000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chemeClr val="tx1"/>
              </a:solidFill>
            </a:rPr>
            <a:t>Educação</a:t>
          </a:r>
          <a:endParaRPr lang="pt-BR" sz="2700" kern="1200" dirty="0">
            <a:solidFill>
              <a:schemeClr val="tx1"/>
            </a:solidFill>
          </a:endParaRPr>
        </a:p>
      </dsp:txBody>
      <dsp:txXfrm>
        <a:off x="4103399" y="1541759"/>
        <a:ext cx="1991320" cy="1625600"/>
      </dsp:txXfrm>
    </dsp:sp>
    <dsp:sp modelId="{8938329B-5ADE-4BAC-ADB1-FDA6E10E5637}">
      <dsp:nvSpPr>
        <dsp:cNvPr id="0" name=""/>
        <dsp:cNvSpPr/>
      </dsp:nvSpPr>
      <dsp:spPr>
        <a:xfrm>
          <a:off x="4422403" y="159999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DCE46-FBD2-46C4-A8BC-38DBF4382746}">
      <dsp:nvSpPr>
        <dsp:cNvPr id="0" name=""/>
        <dsp:cNvSpPr/>
      </dsp:nvSpPr>
      <dsp:spPr>
        <a:xfrm>
          <a:off x="243839" y="2796479"/>
          <a:ext cx="5608320" cy="1351361"/>
        </a:xfrm>
        <a:prstGeom prst="leftRightArrow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07D90-2172-4761-B0FD-2E5BCA62E79F}">
      <dsp:nvSpPr>
        <dsp:cNvPr id="0" name=""/>
        <dsp:cNvSpPr/>
      </dsp:nvSpPr>
      <dsp:spPr>
        <a:xfrm>
          <a:off x="760373" y="2441239"/>
          <a:ext cx="7350282" cy="379858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D7C4-D6E7-408F-A2A7-A526F76510EA}">
      <dsp:nvSpPr>
        <dsp:cNvPr id="0" name=""/>
        <dsp:cNvSpPr/>
      </dsp:nvSpPr>
      <dsp:spPr>
        <a:xfrm>
          <a:off x="980037" y="2885487"/>
          <a:ext cx="3413234" cy="324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Gordura corporal em níveis adequados (</a:t>
          </a:r>
          <a:r>
            <a:rPr lang="pt-BR" sz="1700" i="1" kern="1200" dirty="0" smtClean="0"/>
            <a:t>IMC entre 18,5 e 24,9 Kg/m</a:t>
          </a:r>
          <a:r>
            <a:rPr lang="pt-BR" sz="1700" i="1" kern="1200" baseline="30000" dirty="0" smtClean="0"/>
            <a:t>2</a:t>
          </a:r>
          <a:r>
            <a:rPr lang="pt-BR" sz="1700" kern="1200" dirty="0" smtClean="0"/>
            <a:t>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Alimentação saudável </a:t>
          </a:r>
          <a:r>
            <a:rPr lang="pt-BR" sz="1700" kern="1200" dirty="0" smtClean="0">
              <a:sym typeface="Wingdings" panose="05000000000000000000" pitchFamily="2" charset="2"/>
            </a:rPr>
            <a:t> origem vegetal in natura e minimamente processados; fibras; cereais e grãos integrais; laticínios.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ym typeface="Wingdings" panose="05000000000000000000" pitchFamily="2" charset="2"/>
            </a:rPr>
            <a:t>Atividade física moderada a vigorosa diariamente  equilíbrio nos níveis hormonais + </a:t>
          </a:r>
          <a:r>
            <a:rPr lang="pt-BR" sz="1700" kern="1200" dirty="0" smtClean="0">
              <a:latin typeface="Calibri" panose="020F0502020204030204" pitchFamily="34" charset="0"/>
              <a:sym typeface="Wingdings" panose="05000000000000000000" pitchFamily="2" charset="2"/>
            </a:rPr>
            <a:t>↓ marcadores inflamatórios + ↓ tempo de trânsito gastrointestinal + ↑ imunidade</a:t>
          </a:r>
          <a:endParaRPr lang="pt-BR" sz="1700" kern="1200" dirty="0"/>
        </a:p>
      </dsp:txBody>
      <dsp:txXfrm>
        <a:off x="980037" y="2885487"/>
        <a:ext cx="3413234" cy="3249639"/>
      </dsp:txXfrm>
    </dsp:sp>
    <dsp:sp modelId="{815956DE-6926-41BA-9CB1-6266D8B38A92}">
      <dsp:nvSpPr>
        <dsp:cNvPr id="0" name=""/>
        <dsp:cNvSpPr/>
      </dsp:nvSpPr>
      <dsp:spPr>
        <a:xfrm>
          <a:off x="4469309" y="2885487"/>
          <a:ext cx="3413234" cy="324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Sobrepeso e obesidade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Maior quantidade de </a:t>
          </a:r>
          <a:r>
            <a:rPr lang="pt-BR" sz="1700" b="1" kern="1200" dirty="0" smtClean="0"/>
            <a:t>gordura corporal</a:t>
          </a:r>
          <a:r>
            <a:rPr lang="pt-BR" sz="1700" kern="1200" dirty="0" smtClean="0"/>
            <a:t> (</a:t>
          </a:r>
          <a:r>
            <a:rPr lang="pt-BR" sz="1700" i="1" kern="1200" dirty="0" smtClean="0"/>
            <a:t>↑crescimento celular e ↓apoptose; inflamação crônica no organismo </a:t>
          </a:r>
          <a:r>
            <a:rPr lang="pt-BR" sz="1700" i="1" kern="1200" dirty="0" smtClean="0">
              <a:sym typeface="Wingdings" panose="05000000000000000000" pitchFamily="2" charset="2"/>
            </a:rPr>
            <a:t> </a:t>
          </a:r>
          <a:r>
            <a:rPr lang="pt-BR" sz="1700" i="1" kern="1200" dirty="0" err="1" smtClean="0">
              <a:sym typeface="Wingdings" panose="05000000000000000000" pitchFamily="2" charset="2"/>
            </a:rPr>
            <a:t>carcinogênese</a:t>
          </a:r>
          <a:r>
            <a:rPr lang="pt-BR" sz="1700" kern="1200" dirty="0" smtClean="0">
              <a:sym typeface="Wingdings" panose="05000000000000000000" pitchFamily="2" charset="2"/>
            </a:rPr>
            <a:t>)</a:t>
          </a:r>
          <a:endParaRPr lang="pt-BR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Consumo de </a:t>
          </a:r>
          <a:r>
            <a:rPr lang="pt-BR" sz="1700" b="1" kern="1200" dirty="0" smtClean="0"/>
            <a:t>carnes processadas</a:t>
          </a:r>
          <a:r>
            <a:rPr lang="pt-BR" sz="1700" kern="1200" dirty="0" smtClean="0"/>
            <a:t> e de </a:t>
          </a:r>
          <a:r>
            <a:rPr lang="pt-BR" sz="1700" b="1" kern="1200" dirty="0" smtClean="0"/>
            <a:t>carnes vermelhas em excesso</a:t>
          </a:r>
          <a:r>
            <a:rPr lang="pt-BR" sz="1700" kern="1200" dirty="0" smtClean="0"/>
            <a:t> </a:t>
          </a:r>
          <a:r>
            <a:rPr lang="pt-BR" sz="1700" kern="1200" dirty="0" smtClean="0">
              <a:sym typeface="Wingdings" panose="05000000000000000000" pitchFamily="2" charset="2"/>
            </a:rPr>
            <a:t> </a:t>
          </a:r>
          <a:r>
            <a:rPr lang="pt-BR" sz="1700" i="1" kern="1200" dirty="0" smtClean="0">
              <a:sym typeface="Wingdings" panose="05000000000000000000" pitchFamily="2" charset="2"/>
            </a:rPr>
            <a:t>subprodutos com potencial carcinogênico em predispostos</a:t>
          </a:r>
          <a:endParaRPr lang="pt-BR" sz="1700" i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Consumo de </a:t>
          </a:r>
          <a:r>
            <a:rPr lang="pt-BR" sz="1700" b="1" kern="1200" dirty="0" smtClean="0"/>
            <a:t>bebidas alcoólicas</a:t>
          </a:r>
          <a:endParaRPr lang="pt-BR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Tabagismo</a:t>
          </a:r>
          <a:endParaRPr lang="pt-BR" sz="1700" b="1" kern="1200" dirty="0"/>
        </a:p>
      </dsp:txBody>
      <dsp:txXfrm>
        <a:off x="4469309" y="2885487"/>
        <a:ext cx="3413234" cy="3249639"/>
      </dsp:txXfrm>
    </dsp:sp>
    <dsp:sp modelId="{D05793BA-7737-4414-B353-12AED4E67051}">
      <dsp:nvSpPr>
        <dsp:cNvPr id="0" name=""/>
        <dsp:cNvSpPr/>
      </dsp:nvSpPr>
      <dsp:spPr>
        <a:xfrm>
          <a:off x="0" y="1681059"/>
          <a:ext cx="1436262" cy="1436262"/>
        </a:xfrm>
        <a:prstGeom prst="plus">
          <a:avLst>
            <a:gd name="adj" fmla="val 32810"/>
          </a:avLst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37AE5-EC86-4689-8FBA-DA5DA46F4C79}">
      <dsp:nvSpPr>
        <dsp:cNvPr id="0" name=""/>
        <dsp:cNvSpPr/>
      </dsp:nvSpPr>
      <dsp:spPr>
        <a:xfrm>
          <a:off x="7096824" y="2197574"/>
          <a:ext cx="1351776" cy="463241"/>
        </a:xfrm>
        <a:prstGeom prst="rect">
          <a:avLst/>
        </a:prstGeom>
        <a:solidFill>
          <a:srgbClr val="FAC6C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83B96-C8FD-4272-9792-F09D40723B0C}">
      <dsp:nvSpPr>
        <dsp:cNvPr id="0" name=""/>
        <dsp:cNvSpPr/>
      </dsp:nvSpPr>
      <dsp:spPr>
        <a:xfrm>
          <a:off x="4435515" y="2892436"/>
          <a:ext cx="844" cy="3103718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69BBE-0072-4503-B4CE-B7BDB616BAEC}">
      <dsp:nvSpPr>
        <dsp:cNvPr id="0" name=""/>
        <dsp:cNvSpPr/>
      </dsp:nvSpPr>
      <dsp:spPr>
        <a:xfrm>
          <a:off x="5814" y="0"/>
          <a:ext cx="6084371" cy="9957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 detecção precoce pode ser realizada por meio do </a:t>
          </a:r>
          <a:r>
            <a:rPr lang="pt-BR" sz="1900" b="1" kern="1200" dirty="0" smtClean="0"/>
            <a:t>diagnóstico precoce</a:t>
          </a:r>
          <a:r>
            <a:rPr lang="pt-BR" sz="1900" kern="1200" dirty="0" smtClean="0"/>
            <a:t> ou por meio do </a:t>
          </a:r>
          <a:r>
            <a:rPr lang="pt-BR" sz="1900" b="1" kern="1200" dirty="0" smtClean="0"/>
            <a:t>rastreamento</a:t>
          </a:r>
          <a:r>
            <a:rPr lang="pt-BR" sz="1900" kern="1200" dirty="0" smtClean="0"/>
            <a:t> </a:t>
          </a:r>
          <a:endParaRPr lang="pt-BR" sz="1900" kern="1200" dirty="0"/>
        </a:p>
      </dsp:txBody>
      <dsp:txXfrm>
        <a:off x="5814" y="0"/>
        <a:ext cx="6084371" cy="995767"/>
      </dsp:txXfrm>
    </dsp:sp>
    <dsp:sp modelId="{06034078-95F6-4AF1-9D1C-A67A407722BF}">
      <dsp:nvSpPr>
        <dsp:cNvPr id="0" name=""/>
        <dsp:cNvSpPr/>
      </dsp:nvSpPr>
      <dsp:spPr>
        <a:xfrm>
          <a:off x="11605" y="1368152"/>
          <a:ext cx="6072789" cy="26348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 </a:t>
          </a:r>
          <a:r>
            <a:rPr lang="pt-BR" sz="1900" b="1" kern="1200" dirty="0" smtClean="0"/>
            <a:t>diagnóstico precoce</a:t>
          </a:r>
          <a:r>
            <a:rPr lang="pt-BR" sz="1900" kern="1200" dirty="0" smtClean="0"/>
            <a:t> pressupõe a abordagem de pessoas com sinais ou sintomas iniciais da doença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 </a:t>
          </a:r>
          <a:r>
            <a:rPr lang="pt-BR" sz="1900" b="1" kern="1200" dirty="0" smtClean="0"/>
            <a:t>rastreamento</a:t>
          </a:r>
          <a:r>
            <a:rPr lang="pt-BR" sz="1900" kern="1200" dirty="0" smtClean="0"/>
            <a:t> refere-se à aplicação de um exame em uma população assintomática e aparentemente saudável com o objetivo de identificar lesões sugestivas de câncer e posterior encaminhamento dos pacientes com resultados alterados para confirmação e tratamento</a:t>
          </a:r>
          <a:endParaRPr lang="pt-BR" sz="1900" kern="1200" dirty="0"/>
        </a:p>
      </dsp:txBody>
      <dsp:txXfrm>
        <a:off x="11605" y="1368152"/>
        <a:ext cx="6072789" cy="2634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69BBE-0072-4503-B4CE-B7BDB616BAEC}">
      <dsp:nvSpPr>
        <dsp:cNvPr id="0" name=""/>
        <dsp:cNvSpPr/>
      </dsp:nvSpPr>
      <dsp:spPr>
        <a:xfrm>
          <a:off x="272070" y="0"/>
          <a:ext cx="5551859" cy="17163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No </a:t>
          </a:r>
          <a:r>
            <a:rPr lang="pt-BR" sz="1900" b="1" kern="1200" dirty="0" smtClean="0"/>
            <a:t>diagnóstico precoce</a:t>
          </a:r>
          <a:r>
            <a:rPr lang="pt-BR" sz="1900" kern="1200" dirty="0" smtClean="0"/>
            <a:t>, esses exames devem ser realizados em pessoas com sinais e sintomas sugestivos de câncer</a:t>
          </a:r>
          <a:endParaRPr lang="pt-BR" sz="1900" kern="1200" dirty="0"/>
        </a:p>
      </dsp:txBody>
      <dsp:txXfrm>
        <a:off x="272070" y="0"/>
        <a:ext cx="5551859" cy="1716340"/>
      </dsp:txXfrm>
    </dsp:sp>
    <dsp:sp modelId="{06034078-95F6-4AF1-9D1C-A67A407722BF}">
      <dsp:nvSpPr>
        <dsp:cNvPr id="0" name=""/>
        <dsp:cNvSpPr/>
      </dsp:nvSpPr>
      <dsp:spPr>
        <a:xfrm>
          <a:off x="272080" y="1930626"/>
          <a:ext cx="5559047" cy="17733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No </a:t>
          </a:r>
          <a:r>
            <a:rPr lang="pt-BR" sz="1900" b="1" kern="1200" dirty="0" smtClean="0"/>
            <a:t>rastreamento</a:t>
          </a:r>
          <a:r>
            <a:rPr lang="pt-BR" sz="1900" kern="1200" dirty="0" smtClean="0"/>
            <a:t>, esses exames são feitos nas pessoas sem sinais ou sintomas, mas que pertençam a grupos de médio risco (&gt; 50 anos) e alto risco (histórico pessoal ou familiar, doenças inflamatórias intestinais e síndromes genéticas específicas)</a:t>
          </a:r>
          <a:endParaRPr lang="pt-BR" sz="1900" kern="1200" dirty="0"/>
        </a:p>
      </dsp:txBody>
      <dsp:txXfrm>
        <a:off x="272080" y="1930626"/>
        <a:ext cx="5559047" cy="1773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69BBE-0072-4503-B4CE-B7BDB616BAEC}">
      <dsp:nvSpPr>
        <dsp:cNvPr id="0" name=""/>
        <dsp:cNvSpPr/>
      </dsp:nvSpPr>
      <dsp:spPr>
        <a:xfrm>
          <a:off x="2" y="0"/>
          <a:ext cx="6095995" cy="12506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 OMS preconiza o rastreamento feito mediante pesquisa de sangue oculto nas fezes em pessoas &gt; 50 anos, mas </a:t>
          </a:r>
          <a:r>
            <a:rPr lang="pt-BR" sz="1900" b="1" kern="1200" dirty="0" smtClean="0"/>
            <a:t>somente nos países que possam assegurar a confirmação, a referência e o tratamento</a:t>
          </a:r>
          <a:endParaRPr lang="pt-BR" sz="1900" b="1" kern="1200" dirty="0"/>
        </a:p>
      </dsp:txBody>
      <dsp:txXfrm>
        <a:off x="2" y="0"/>
        <a:ext cx="6095995" cy="1250685"/>
      </dsp:txXfrm>
    </dsp:sp>
    <dsp:sp modelId="{06034078-95F6-4AF1-9D1C-A67A407722BF}">
      <dsp:nvSpPr>
        <dsp:cNvPr id="0" name=""/>
        <dsp:cNvSpPr/>
      </dsp:nvSpPr>
      <dsp:spPr>
        <a:xfrm>
          <a:off x="4" y="1403630"/>
          <a:ext cx="6095995" cy="1292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No Brasil, o contexto epidemiológico é diversificado e a rede de atenção à saúde é heterogênea.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Também é preciso analisar a viabilidade de programas de rastreamento no país.</a:t>
          </a:r>
          <a:endParaRPr lang="pt-BR" sz="1900" kern="1200" dirty="0"/>
        </a:p>
      </dsp:txBody>
      <dsp:txXfrm>
        <a:off x="4" y="1403630"/>
        <a:ext cx="6095995" cy="1292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3DC0C-5E6D-471E-B0D3-10C18796A08D}">
      <dsp:nvSpPr>
        <dsp:cNvPr id="0" name=""/>
        <dsp:cNvSpPr/>
      </dsp:nvSpPr>
      <dsp:spPr>
        <a:xfrm>
          <a:off x="4892" y="847417"/>
          <a:ext cx="4009665" cy="471725"/>
        </a:xfrm>
        <a:prstGeom prst="rect">
          <a:avLst/>
        </a:prstGeom>
        <a:solidFill>
          <a:srgbClr val="FAC6C2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E7061-2B70-4B4E-8EAC-39CB4F4DDC9C}">
      <dsp:nvSpPr>
        <dsp:cNvPr id="0" name=""/>
        <dsp:cNvSpPr/>
      </dsp:nvSpPr>
      <dsp:spPr>
        <a:xfrm>
          <a:off x="4892" y="1024578"/>
          <a:ext cx="294564" cy="2945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915F9-EF4D-48CF-9509-E6474F2A2DF1}">
      <dsp:nvSpPr>
        <dsp:cNvPr id="0" name=""/>
        <dsp:cNvSpPr/>
      </dsp:nvSpPr>
      <dsp:spPr>
        <a:xfrm>
          <a:off x="4892" y="0"/>
          <a:ext cx="4009665" cy="84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Diagnóstico precoce</a:t>
          </a:r>
          <a:endParaRPr lang="pt-BR" sz="2100" b="1" kern="1200" dirty="0"/>
        </a:p>
      </dsp:txBody>
      <dsp:txXfrm>
        <a:off x="4892" y="0"/>
        <a:ext cx="4009665" cy="847417"/>
      </dsp:txXfrm>
    </dsp:sp>
    <dsp:sp modelId="{C4A7DDA4-D665-407C-A726-DD19D937FD76}">
      <dsp:nvSpPr>
        <dsp:cNvPr id="0" name=""/>
        <dsp:cNvSpPr/>
      </dsp:nvSpPr>
      <dsp:spPr>
        <a:xfrm>
          <a:off x="4892" y="1711199"/>
          <a:ext cx="294557" cy="294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DF5F3-26D4-46D1-B045-EA7409683AAA}">
      <dsp:nvSpPr>
        <dsp:cNvPr id="0" name=""/>
        <dsp:cNvSpPr/>
      </dsp:nvSpPr>
      <dsp:spPr>
        <a:xfrm>
          <a:off x="285569" y="1515170"/>
          <a:ext cx="3728989" cy="68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Importante para reduzir o estágio de apresentação da doença</a:t>
          </a:r>
          <a:endParaRPr lang="pt-BR" sz="1900" kern="1200" dirty="0"/>
        </a:p>
      </dsp:txBody>
      <dsp:txXfrm>
        <a:off x="285569" y="1515170"/>
        <a:ext cx="3728989" cy="686613"/>
      </dsp:txXfrm>
    </dsp:sp>
    <dsp:sp modelId="{3207217A-373C-4B4E-A781-F754749E5DEA}">
      <dsp:nvSpPr>
        <dsp:cNvPr id="0" name=""/>
        <dsp:cNvSpPr/>
      </dsp:nvSpPr>
      <dsp:spPr>
        <a:xfrm>
          <a:off x="4892" y="3144154"/>
          <a:ext cx="294557" cy="294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E2953-07A8-4A8D-A05F-03A30258AC20}">
      <dsp:nvSpPr>
        <dsp:cNvPr id="0" name=""/>
        <dsp:cNvSpPr/>
      </dsp:nvSpPr>
      <dsp:spPr>
        <a:xfrm>
          <a:off x="285569" y="2201784"/>
          <a:ext cx="3728989" cy="217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Requer o conhecimento dos sinais e dos sintomas por parte da população e dos profissionais, bem como acesso aos serviços de saúde</a:t>
          </a:r>
          <a:endParaRPr lang="pt-BR" sz="1900" kern="1200" dirty="0"/>
        </a:p>
      </dsp:txBody>
      <dsp:txXfrm>
        <a:off x="285569" y="2201784"/>
        <a:ext cx="3728989" cy="2179298"/>
      </dsp:txXfrm>
    </dsp:sp>
    <dsp:sp modelId="{A07194C5-C575-4744-ACD3-22DC710B9498}">
      <dsp:nvSpPr>
        <dsp:cNvPr id="0" name=""/>
        <dsp:cNvSpPr/>
      </dsp:nvSpPr>
      <dsp:spPr>
        <a:xfrm>
          <a:off x="4215041" y="847417"/>
          <a:ext cx="4009665" cy="47172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797AD-6264-4596-985D-0D365460BE26}">
      <dsp:nvSpPr>
        <dsp:cNvPr id="0" name=""/>
        <dsp:cNvSpPr/>
      </dsp:nvSpPr>
      <dsp:spPr>
        <a:xfrm>
          <a:off x="4215041" y="1024578"/>
          <a:ext cx="294564" cy="2945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26ADA-E33A-4BD0-9830-ECE770DD75A1}">
      <dsp:nvSpPr>
        <dsp:cNvPr id="0" name=""/>
        <dsp:cNvSpPr/>
      </dsp:nvSpPr>
      <dsp:spPr>
        <a:xfrm>
          <a:off x="4215041" y="0"/>
          <a:ext cx="4009665" cy="84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Rastreamento</a:t>
          </a:r>
          <a:endParaRPr lang="pt-BR" sz="2100" b="1" kern="1200" dirty="0"/>
        </a:p>
      </dsp:txBody>
      <dsp:txXfrm>
        <a:off x="4215041" y="0"/>
        <a:ext cx="4009665" cy="847417"/>
      </dsp:txXfrm>
    </dsp:sp>
    <dsp:sp modelId="{ED917684-AA34-4314-87A4-FFB7B52FCFED}">
      <dsp:nvSpPr>
        <dsp:cNvPr id="0" name=""/>
        <dsp:cNvSpPr/>
      </dsp:nvSpPr>
      <dsp:spPr>
        <a:xfrm>
          <a:off x="4215041" y="1711199"/>
          <a:ext cx="294557" cy="294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8CA28-216B-453B-A552-EBD0D0BC7D01}">
      <dsp:nvSpPr>
        <dsp:cNvPr id="0" name=""/>
        <dsp:cNvSpPr/>
      </dsp:nvSpPr>
      <dsp:spPr>
        <a:xfrm>
          <a:off x="4495718" y="1515170"/>
          <a:ext cx="3728989" cy="68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É dirigido a um grupo populacional específico</a:t>
          </a:r>
          <a:endParaRPr lang="pt-BR" sz="1900" kern="1200" dirty="0"/>
        </a:p>
      </dsp:txBody>
      <dsp:txXfrm>
        <a:off x="4495718" y="1515170"/>
        <a:ext cx="3728989" cy="686613"/>
      </dsp:txXfrm>
    </dsp:sp>
    <dsp:sp modelId="{FFD4B2E1-5247-4FF8-B87C-23F827D1754F}">
      <dsp:nvSpPr>
        <dsp:cNvPr id="0" name=""/>
        <dsp:cNvSpPr/>
      </dsp:nvSpPr>
      <dsp:spPr>
        <a:xfrm>
          <a:off x="4215041" y="2397812"/>
          <a:ext cx="294557" cy="294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ADE46-66CA-436A-B77C-1698BD3FF956}">
      <dsp:nvSpPr>
        <dsp:cNvPr id="0" name=""/>
        <dsp:cNvSpPr/>
      </dsp:nvSpPr>
      <dsp:spPr>
        <a:xfrm>
          <a:off x="4495718" y="2201784"/>
          <a:ext cx="3728989" cy="68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 balanço risco-benefício da prática deve ser favorável</a:t>
          </a:r>
          <a:endParaRPr lang="pt-BR" sz="1900" kern="1200" dirty="0"/>
        </a:p>
      </dsp:txBody>
      <dsp:txXfrm>
        <a:off x="4495718" y="2201784"/>
        <a:ext cx="3728989" cy="686613"/>
      </dsp:txXfrm>
    </dsp:sp>
    <dsp:sp modelId="{EE8F47BC-751A-4FA1-AA50-7B87A6BDC0E1}">
      <dsp:nvSpPr>
        <dsp:cNvPr id="0" name=""/>
        <dsp:cNvSpPr/>
      </dsp:nvSpPr>
      <dsp:spPr>
        <a:xfrm>
          <a:off x="4215041" y="3084426"/>
          <a:ext cx="294557" cy="294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91345-62EF-45BC-B626-02E1D966E2A6}">
      <dsp:nvSpPr>
        <dsp:cNvPr id="0" name=""/>
        <dsp:cNvSpPr/>
      </dsp:nvSpPr>
      <dsp:spPr>
        <a:xfrm>
          <a:off x="4495718" y="2888398"/>
          <a:ext cx="3728989" cy="68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Deve haver impacto real na redução da mortalidade</a:t>
          </a:r>
          <a:endParaRPr lang="pt-BR" sz="1900" kern="1200" dirty="0"/>
        </a:p>
      </dsp:txBody>
      <dsp:txXfrm>
        <a:off x="4495718" y="2888398"/>
        <a:ext cx="3728989" cy="686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A258-2DA2-4AB5-9201-9237550080C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ED88C-FB46-460C-874A-5A8B09CC3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301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ED5C5-5EB2-47EE-A4C5-0DD3A8F776C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61EDF-100D-4BE3-ABDA-A9D411249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85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273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22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57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89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74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03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17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81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35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13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1EDF-100D-4BE3-ABDA-A9D4112493F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53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11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64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3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09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23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02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0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06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85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42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24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4575-F8DC-4E9C-8DD3-87BAEDBD84F3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6733-FE5D-43E9-A894-03223D348A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60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Câncer </a:t>
            </a:r>
            <a:r>
              <a:rPr lang="pt-BR" b="1" dirty="0" err="1" smtClean="0">
                <a:solidFill>
                  <a:srgbClr val="00B050"/>
                </a:solidFill>
              </a:rPr>
              <a:t>colorretal</a:t>
            </a:r>
            <a:r>
              <a:rPr lang="pt-BR" b="1" dirty="0" smtClean="0">
                <a:solidFill>
                  <a:srgbClr val="00B050"/>
                </a:solidFill>
              </a:rPr>
              <a:t/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sz="2700" b="1" dirty="0" smtClean="0">
                <a:solidFill>
                  <a:srgbClr val="00B050"/>
                </a:solidFill>
              </a:rPr>
              <a:t>prevenção, diagnóstico e tratamento</a:t>
            </a:r>
            <a:endParaRPr lang="pt-BR" sz="2700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406896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Brasília/DF, 26 de março de 2019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26064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t-BR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Senado Federal</a:t>
            </a:r>
          </a:p>
          <a:p>
            <a:pPr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Comissão de Assuntos Sociais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3992885"/>
            <a:ext cx="8229600" cy="138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Marcelo Campos Oliveira</a:t>
            </a: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Departamento de Atenção Especializada e Temática</a:t>
            </a: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Secretaria de Atenção à Saúde</a:t>
            </a:r>
          </a:p>
          <a:p>
            <a:pPr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Ministério </a:t>
            </a:r>
            <a:r>
              <a:rPr lang="pt-BR" sz="2000" dirty="0" smtClean="0">
                <a:solidFill>
                  <a:schemeClr val="tx1"/>
                </a:solidFill>
              </a:rPr>
              <a:t>da </a:t>
            </a:r>
            <a:r>
              <a:rPr lang="pt-BR" sz="2000" dirty="0" smtClean="0">
                <a:solidFill>
                  <a:schemeClr val="tx1"/>
                </a:solidFill>
              </a:rPr>
              <a:t>Saúde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260476" y="6195074"/>
            <a:ext cx="4543772" cy="662926"/>
            <a:chOff x="2211852" y="6102873"/>
            <a:chExt cx="5175728" cy="755127"/>
          </a:xfrm>
        </p:grpSpPr>
        <p:pic>
          <p:nvPicPr>
            <p:cNvPr id="8" name="Picture 6" descr="http://www.iepmoinhos.com.br/pacienteseguro/resources/img/logo-su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852" y="6102873"/>
              <a:ext cx="2873555" cy="74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portalms.saude.gov.br/images/jpg/2016/julho/11/patria-amada-brasil-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6115049"/>
              <a:ext cx="2095500" cy="742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26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Detecção e diagnóstico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7504" y="6381328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00549773"/>
              </p:ext>
            </p:extLst>
          </p:nvPr>
        </p:nvGraphicFramePr>
        <p:xfrm>
          <a:off x="457200" y="1397000"/>
          <a:ext cx="822960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0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Rastreamento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0" y="6309320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32859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900" b="1" dirty="0" smtClean="0">
                <a:solidFill>
                  <a:srgbClr val="92D050"/>
                </a:solidFill>
              </a:rPr>
              <a:t> </a:t>
            </a:r>
            <a:r>
              <a:rPr lang="pt-BR" sz="1900" b="1" dirty="0" smtClean="0"/>
              <a:t>Princípios da OMS para programas de rastreamento</a:t>
            </a:r>
            <a:r>
              <a:rPr lang="pt-BR" sz="1900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rgbClr val="92D050"/>
                </a:solidFill>
              </a:rPr>
              <a:t> </a:t>
            </a:r>
            <a:r>
              <a:rPr lang="pt-BR" sz="1600" dirty="0"/>
              <a:t>A</a:t>
            </a:r>
            <a:r>
              <a:rPr lang="pt-BR" sz="1600" dirty="0" smtClean="0"/>
              <a:t> </a:t>
            </a:r>
            <a:r>
              <a:rPr lang="pt-BR" altLang="pt-BR" sz="1600" dirty="0"/>
              <a:t>condição a ser rastreada deve se constituir em um importante problema de saúde</a:t>
            </a:r>
            <a:endParaRPr lang="pt-BR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rgbClr val="92D050"/>
                </a:solidFill>
              </a:rPr>
              <a:t> </a:t>
            </a:r>
            <a:r>
              <a:rPr lang="pt-BR" sz="1600" dirty="0" smtClean="0"/>
              <a:t>A </a:t>
            </a:r>
            <a:r>
              <a:rPr lang="pt-BR" altLang="pt-BR" sz="1600" dirty="0"/>
              <a:t>história natural da doença deve ser bem </a:t>
            </a:r>
            <a:r>
              <a:rPr lang="pt-BR" altLang="pt-BR" sz="1600" dirty="0" smtClean="0"/>
              <a:t>conhecida</a:t>
            </a:r>
            <a:endParaRPr lang="pt-BR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rgbClr val="92D050"/>
                </a:solidFill>
                <a:sym typeface="Wingdings" panose="05000000000000000000" pitchFamily="2" charset="2"/>
              </a:rPr>
              <a:t> </a:t>
            </a:r>
            <a:r>
              <a:rPr lang="pt-BR" sz="1600" dirty="0" smtClean="0"/>
              <a:t>A </a:t>
            </a:r>
            <a:r>
              <a:rPr lang="pt-BR" altLang="pt-BR" sz="1600" dirty="0" smtClean="0"/>
              <a:t>doença </a:t>
            </a:r>
            <a:r>
              <a:rPr lang="pt-BR" altLang="pt-BR" sz="1600" dirty="0"/>
              <a:t>deve ter uma fase </a:t>
            </a:r>
            <a:r>
              <a:rPr lang="pt-BR" altLang="pt-BR" sz="1600" dirty="0" err="1"/>
              <a:t>pré</a:t>
            </a:r>
            <a:r>
              <a:rPr lang="pt-BR" altLang="pt-BR" sz="1600" dirty="0"/>
              <a:t>-sintomática relativamente prolongada</a:t>
            </a:r>
            <a:endParaRPr lang="pt-BR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rgbClr val="92D050"/>
                </a:solidFill>
              </a:rPr>
              <a:t> </a:t>
            </a:r>
            <a:r>
              <a:rPr lang="pt-BR" altLang="pt-BR" sz="1600" dirty="0" smtClean="0"/>
              <a:t>Deve </a:t>
            </a:r>
            <a:r>
              <a:rPr lang="pt-BR" altLang="pt-BR" sz="1600" dirty="0"/>
              <a:t>haver um teste adequado para o estágio precoce (válido, preciso, acessível, aceitável e </a:t>
            </a:r>
            <a:r>
              <a:rPr lang="pt-BR" altLang="pt-BR" sz="1600" dirty="0" smtClean="0"/>
              <a:t>financiável</a:t>
            </a:r>
            <a:r>
              <a:rPr lang="pt-BR" altLang="pt-BR" sz="1600" dirty="0"/>
              <a:t>)</a:t>
            </a:r>
            <a:endParaRPr lang="pt-BR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92D050"/>
                </a:solidFill>
              </a:rPr>
              <a:t> </a:t>
            </a:r>
            <a:r>
              <a:rPr lang="pt-BR" sz="1600" dirty="0" smtClean="0"/>
              <a:t>Os </a:t>
            </a:r>
            <a:r>
              <a:rPr lang="pt-BR" altLang="pt-BR" sz="1600" dirty="0"/>
              <a:t>intervalos para repetição do teste devem ser claramente </a:t>
            </a:r>
            <a:r>
              <a:rPr lang="pt-BR" altLang="pt-BR" sz="1600" dirty="0" smtClean="0"/>
              <a:t>determinados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92D050"/>
                </a:solidFill>
              </a:rPr>
              <a:t> </a:t>
            </a:r>
            <a:r>
              <a:rPr lang="pt-BR" sz="1600" dirty="0" smtClean="0"/>
              <a:t>O </a:t>
            </a:r>
            <a:r>
              <a:rPr lang="pt-BR" altLang="pt-BR" sz="1600" dirty="0" smtClean="0"/>
              <a:t>rastreamento </a:t>
            </a:r>
            <a:r>
              <a:rPr lang="pt-BR" altLang="pt-BR" sz="1600" dirty="0"/>
              <a:t>deve ser aceitável em termos de validade, de morbidade, de riscos e de </a:t>
            </a:r>
            <a:r>
              <a:rPr lang="pt-BR" altLang="pt-BR" sz="1600" dirty="0" smtClean="0"/>
              <a:t>custos</a:t>
            </a:r>
            <a:endParaRPr lang="pt-BR" altLang="pt-BR" sz="1600" dirty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rgbClr val="92D050"/>
                </a:solidFill>
                <a:sym typeface="Wingdings" panose="05000000000000000000" pitchFamily="2" charset="2"/>
              </a:rPr>
              <a:t> </a:t>
            </a:r>
            <a:r>
              <a:rPr lang="pt-BR" sz="1600" dirty="0" smtClean="0">
                <a:sym typeface="Wingdings" panose="05000000000000000000" pitchFamily="2" charset="2"/>
              </a:rPr>
              <a:t>Os</a:t>
            </a:r>
            <a:r>
              <a:rPr lang="pt-BR" sz="1600" dirty="0" smtClean="0">
                <a:solidFill>
                  <a:srgbClr val="92D050"/>
                </a:solidFill>
                <a:sym typeface="Wingdings" panose="05000000000000000000" pitchFamily="2" charset="2"/>
              </a:rPr>
              <a:t> </a:t>
            </a:r>
            <a:r>
              <a:rPr lang="pt-BR" altLang="pt-BR" sz="1600" dirty="0" smtClean="0"/>
              <a:t>riscos </a:t>
            </a:r>
            <a:r>
              <a:rPr lang="pt-BR" altLang="pt-BR" sz="1600" dirty="0"/>
              <a:t>associados ao rastreamento, tanto físicos quanto psicológicos, devem ser menores do que os </a:t>
            </a:r>
            <a:r>
              <a:rPr lang="pt-BR" altLang="pt-BR" sz="1600" dirty="0" smtClean="0"/>
              <a:t>benefícios</a:t>
            </a:r>
            <a:endParaRPr lang="pt-BR" sz="16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rgbClr val="92D050"/>
                </a:solidFill>
              </a:rPr>
              <a:t> </a:t>
            </a:r>
            <a:r>
              <a:rPr lang="pt-BR" altLang="pt-BR" sz="1600" dirty="0" smtClean="0"/>
              <a:t>Para </a:t>
            </a:r>
            <a:r>
              <a:rPr lang="pt-BR" altLang="pt-BR" sz="1600" dirty="0"/>
              <a:t>os resultados positivos devem ser assegurados métodos de confirmação diagnóstica aceitáveis que definam precisamente quem receberá </a:t>
            </a:r>
            <a:r>
              <a:rPr lang="pt-BR" altLang="pt-BR" sz="1600" dirty="0" smtClean="0"/>
              <a:t>tratamento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92D050"/>
                </a:solidFill>
              </a:rPr>
              <a:t> </a:t>
            </a:r>
            <a:r>
              <a:rPr lang="pt-BR" sz="1600" dirty="0" smtClean="0"/>
              <a:t>Deve </a:t>
            </a:r>
            <a:r>
              <a:rPr lang="pt-BR" altLang="pt-BR" sz="1600" dirty="0" smtClean="0"/>
              <a:t>existir </a:t>
            </a:r>
            <a:r>
              <a:rPr lang="pt-BR" altLang="pt-BR" sz="1600" dirty="0"/>
              <a:t>um tratamento acessível e aceitável em termos de efetividade, riscos e </a:t>
            </a:r>
            <a:r>
              <a:rPr lang="pt-BR" altLang="pt-BR" sz="1600" dirty="0" smtClean="0"/>
              <a:t>custos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92D050"/>
                </a:solidFill>
              </a:rPr>
              <a:t> </a:t>
            </a:r>
            <a:r>
              <a:rPr lang="pt-BR" sz="1600" dirty="0" smtClean="0"/>
              <a:t>O </a:t>
            </a:r>
            <a:r>
              <a:rPr lang="pt-BR" altLang="pt-BR" sz="1600" dirty="0" smtClean="0"/>
              <a:t>tratamento </a:t>
            </a:r>
            <a:r>
              <a:rPr lang="pt-BR" altLang="pt-BR" sz="1600" dirty="0"/>
              <a:t>em estágio precoce deve trazer mais benefícios do que em estágios </a:t>
            </a:r>
            <a:r>
              <a:rPr lang="pt-BR" altLang="pt-BR" sz="1600" dirty="0" smtClean="0"/>
              <a:t>avançados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92D050"/>
                </a:solidFill>
              </a:rPr>
              <a:t> </a:t>
            </a:r>
            <a:r>
              <a:rPr lang="pt-BR" sz="1600" dirty="0" smtClean="0"/>
              <a:t>Da </a:t>
            </a:r>
            <a:r>
              <a:rPr lang="pt-BR" altLang="pt-BR" sz="1600" dirty="0"/>
              <a:t>aplicação do rastreamento deve resultar a redução da morbimortalidade e a melhoria da qualidade de vida das populações</a:t>
            </a:r>
            <a:endParaRPr lang="pt-BR" sz="1600" dirty="0">
              <a:solidFill>
                <a:srgbClr val="92D05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9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36716" y="5962728"/>
            <a:ext cx="4897438" cy="3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pt-BR" altLang="pt-BR" sz="800" i="1" dirty="0">
                <a:latin typeface="Tahoma" panose="020B0604030504040204" pitchFamily="34" charset="0"/>
              </a:rPr>
              <a:t>Baseado em Wilson JMG, </a:t>
            </a:r>
            <a:r>
              <a:rPr lang="pt-BR" altLang="pt-BR" sz="800" i="1" dirty="0" err="1">
                <a:latin typeface="Tahoma" panose="020B0604030504040204" pitchFamily="34" charset="0"/>
              </a:rPr>
              <a:t>Jungner</a:t>
            </a:r>
            <a:r>
              <a:rPr lang="pt-BR" altLang="pt-BR" sz="800" i="1" dirty="0">
                <a:latin typeface="Tahoma" panose="020B0604030504040204" pitchFamily="34" charset="0"/>
              </a:rPr>
              <a:t> G. </a:t>
            </a:r>
            <a:r>
              <a:rPr lang="pt-BR" altLang="pt-BR" sz="800" i="1" dirty="0" err="1">
                <a:latin typeface="Tahoma" panose="020B0604030504040204" pitchFamily="34" charset="0"/>
              </a:rPr>
              <a:t>Principles</a:t>
            </a:r>
            <a:r>
              <a:rPr lang="pt-BR" altLang="pt-BR" sz="800" i="1" dirty="0">
                <a:latin typeface="Tahoma" panose="020B0604030504040204" pitchFamily="34" charset="0"/>
              </a:rPr>
              <a:t> </a:t>
            </a:r>
            <a:r>
              <a:rPr lang="pt-BR" altLang="pt-BR" sz="800" i="1" dirty="0" err="1">
                <a:latin typeface="Tahoma" panose="020B0604030504040204" pitchFamily="34" charset="0"/>
              </a:rPr>
              <a:t>and</a:t>
            </a:r>
            <a:r>
              <a:rPr lang="pt-BR" altLang="pt-BR" sz="800" i="1" dirty="0">
                <a:latin typeface="Tahoma" panose="020B0604030504040204" pitchFamily="34" charset="0"/>
              </a:rPr>
              <a:t> </a:t>
            </a:r>
            <a:r>
              <a:rPr lang="pt-BR" altLang="pt-BR" sz="800" i="1" dirty="0" err="1">
                <a:latin typeface="Tahoma" panose="020B0604030504040204" pitchFamily="34" charset="0"/>
              </a:rPr>
              <a:t>practice</a:t>
            </a:r>
            <a:r>
              <a:rPr lang="pt-BR" altLang="pt-BR" sz="800" i="1" dirty="0">
                <a:latin typeface="Tahoma" panose="020B0604030504040204" pitchFamily="34" charset="0"/>
              </a:rPr>
              <a:t> </a:t>
            </a:r>
            <a:r>
              <a:rPr lang="pt-BR" altLang="pt-BR" sz="800" i="1" dirty="0" err="1">
                <a:latin typeface="Tahoma" panose="020B0604030504040204" pitchFamily="34" charset="0"/>
              </a:rPr>
              <a:t>of</a:t>
            </a:r>
            <a:r>
              <a:rPr lang="pt-BR" altLang="pt-BR" sz="800" i="1" dirty="0">
                <a:latin typeface="Tahoma" panose="020B0604030504040204" pitchFamily="34" charset="0"/>
              </a:rPr>
              <a:t> </a:t>
            </a:r>
            <a:r>
              <a:rPr lang="pt-BR" altLang="pt-BR" sz="800" i="1" dirty="0" err="1">
                <a:latin typeface="Tahoma" panose="020B0604030504040204" pitchFamily="34" charset="0"/>
              </a:rPr>
              <a:t>screening</a:t>
            </a:r>
            <a:r>
              <a:rPr lang="pt-BR" altLang="pt-BR" sz="800" i="1" dirty="0">
                <a:latin typeface="Tahoma" panose="020B0604030504040204" pitchFamily="34" charset="0"/>
              </a:rPr>
              <a:t> for </a:t>
            </a:r>
            <a:r>
              <a:rPr lang="pt-BR" altLang="pt-BR" sz="800" i="1" dirty="0" err="1">
                <a:latin typeface="Tahoma" panose="020B0604030504040204" pitchFamily="34" charset="0"/>
              </a:rPr>
              <a:t>disease</a:t>
            </a:r>
            <a:r>
              <a:rPr lang="pt-BR" altLang="pt-BR" sz="800" i="1" dirty="0">
                <a:latin typeface="Tahoma" panose="020B0604030504040204" pitchFamily="34" charset="0"/>
              </a:rPr>
              <a:t>. </a:t>
            </a:r>
            <a:r>
              <a:rPr lang="pt-BR" altLang="pt-BR" sz="800" i="1" dirty="0" err="1">
                <a:latin typeface="Tahoma" panose="020B0604030504040204" pitchFamily="34" charset="0"/>
              </a:rPr>
              <a:t>Geneva</a:t>
            </a:r>
            <a:r>
              <a:rPr lang="pt-BR" altLang="pt-BR" sz="800" i="1" dirty="0">
                <a:latin typeface="Tahoma" panose="020B0604030504040204" pitchFamily="34" charset="0"/>
              </a:rPr>
              <a:t>: World Health </a:t>
            </a:r>
            <a:r>
              <a:rPr lang="pt-BR" altLang="pt-BR" sz="800" i="1" dirty="0" err="1">
                <a:latin typeface="Tahoma" panose="020B0604030504040204" pitchFamily="34" charset="0"/>
              </a:rPr>
              <a:t>Organization</a:t>
            </a:r>
            <a:r>
              <a:rPr lang="pt-BR" altLang="pt-BR" sz="800" i="1" dirty="0">
                <a:latin typeface="Tahoma" panose="020B0604030504040204" pitchFamily="34" charset="0"/>
              </a:rPr>
              <a:t>; 1968. </a:t>
            </a:r>
          </a:p>
        </p:txBody>
      </p:sp>
    </p:spTree>
    <p:extLst>
      <p:ext uri="{BB962C8B-B14F-4D97-AF65-F5344CB8AC3E}">
        <p14:creationId xmlns:p14="http://schemas.microsoft.com/office/powerpoint/2010/main" val="27387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Tratamento e reabilitação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0" y="6309320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4752528" cy="475252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Protocolos Clínicos e Diretrizes Terapêuticas em Oncologia </a:t>
            </a:r>
            <a:r>
              <a:rPr lang="pt-BR" sz="2100" dirty="0" smtClean="0">
                <a:sym typeface="Wingdings" panose="05000000000000000000" pitchFamily="2" charset="2"/>
              </a:rPr>
              <a:t> Diretrizes Diagnósticas e Terapêuticas do Carcinoma </a:t>
            </a:r>
            <a:r>
              <a:rPr lang="pt-BR" sz="2100" dirty="0" err="1" smtClean="0">
                <a:sym typeface="Wingdings" panose="05000000000000000000" pitchFamily="2" charset="2"/>
              </a:rPr>
              <a:t>Colorretal</a:t>
            </a:r>
            <a:r>
              <a:rPr lang="pt-BR" sz="2100" dirty="0" smtClean="0">
                <a:sym typeface="Wingdings" panose="05000000000000000000" pitchFamily="2" charset="2"/>
              </a:rPr>
              <a:t> (Portaria SAS/MS nº 958/2014)</a:t>
            </a:r>
            <a:endParaRPr lang="pt-BR" sz="19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Compreendem a conduta diagnóstica e terapêutica geral para adultos com: (i) </a:t>
            </a:r>
            <a:r>
              <a:rPr lang="pt-BR" sz="2100" dirty="0" err="1" smtClean="0"/>
              <a:t>adenocarcinoma</a:t>
            </a:r>
            <a:r>
              <a:rPr lang="pt-BR" sz="2100" dirty="0" smtClean="0"/>
              <a:t> de cólon; (</a:t>
            </a:r>
            <a:r>
              <a:rPr lang="pt-BR" sz="2100" dirty="0" err="1" smtClean="0"/>
              <a:t>ii</a:t>
            </a:r>
            <a:r>
              <a:rPr lang="pt-BR" sz="2100" dirty="0" smtClean="0"/>
              <a:t>) </a:t>
            </a:r>
            <a:r>
              <a:rPr lang="pt-BR" sz="2100" dirty="0" err="1" smtClean="0"/>
              <a:t>adenocarcinoma</a:t>
            </a:r>
            <a:r>
              <a:rPr lang="pt-BR" sz="2100" dirty="0" smtClean="0"/>
              <a:t> do reto; ou (</a:t>
            </a:r>
            <a:r>
              <a:rPr lang="pt-BR" sz="2100" dirty="0" err="1" smtClean="0"/>
              <a:t>iii</a:t>
            </a:r>
            <a:r>
              <a:rPr lang="pt-BR" sz="2100" dirty="0" smtClean="0"/>
              <a:t>) carcinoma </a:t>
            </a:r>
            <a:r>
              <a:rPr lang="pt-BR" sz="2100" dirty="0" err="1" smtClean="0"/>
              <a:t>epidermóide</a:t>
            </a:r>
            <a:r>
              <a:rPr lang="pt-BR" sz="2100" dirty="0" smtClean="0"/>
              <a:t> do reto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Os hospitais habilitados em Oncologia devem dispor de protocolo clínico institucional complementar</a:t>
            </a:r>
          </a:p>
        </p:txBody>
      </p:sp>
      <p:pic>
        <p:nvPicPr>
          <p:cNvPr id="3074" name="Picture 2" descr="https://files.passeidireto.com/Thumbnail/4f5d5ee3-359a-4756-8a86-e7bb261b1ad1/21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38" y="1173933"/>
            <a:ext cx="3008362" cy="38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678438" y="5036195"/>
            <a:ext cx="3008362" cy="1106289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100" b="1" dirty="0" smtClean="0">
                <a:solidFill>
                  <a:srgbClr val="0070C0"/>
                </a:solidFill>
              </a:rPr>
              <a:t>Cirurgia </a:t>
            </a:r>
            <a:r>
              <a:rPr lang="pt-BR" sz="2100" b="1" dirty="0" err="1" smtClean="0">
                <a:solidFill>
                  <a:srgbClr val="0070C0"/>
                </a:solidFill>
              </a:rPr>
              <a:t>ressectiva</a:t>
            </a:r>
            <a:r>
              <a:rPr lang="pt-BR" sz="2100" b="1" dirty="0" smtClean="0">
                <a:solidFill>
                  <a:srgbClr val="0070C0"/>
                </a:solidFill>
              </a:rPr>
              <a:t> + quimioterapia + radioterapia</a:t>
            </a:r>
          </a:p>
        </p:txBody>
      </p:sp>
    </p:spTree>
    <p:extLst>
      <p:ext uri="{BB962C8B-B14F-4D97-AF65-F5344CB8AC3E}">
        <p14:creationId xmlns:p14="http://schemas.microsoft.com/office/powerpoint/2010/main" val="27395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Tratamento e reabilitação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0" y="6309320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928813" y="1500188"/>
          <a:ext cx="51054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lip" r:id="rId4" imgW="2285511" imgH="1825866" progId="MS_ClipArt_Gallery.2">
                  <p:embed/>
                </p:oleObj>
              </mc:Choice>
              <mc:Fallback>
                <p:oleObj name="Clip" r:id="rId4" imgW="2285511" imgH="1825866" progId="MS_ClipArt_Gallery.2">
                  <p:embed/>
                  <p:pic>
                    <p:nvPicPr>
                      <p:cNvPr id="143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500188"/>
                        <a:ext cx="51054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00250" y="1762968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i="1" dirty="0">
                <a:latin typeface="Arial" panose="020B0604020202020204" pitchFamily="34" charset="0"/>
              </a:rPr>
              <a:t>Tipo patológico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57750" y="1785938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i="1">
                <a:latin typeface="Arial" panose="020B0604020202020204" pitchFamily="34" charset="0"/>
              </a:rPr>
              <a:t>Estágio tumoral</a:t>
            </a: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71875" y="3356992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i="1" dirty="0">
                <a:latin typeface="Arial" panose="020B0604020202020204" pitchFamily="34" charset="0"/>
              </a:rPr>
              <a:t>Acesso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000625" y="4221088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i="1" dirty="0">
                <a:latin typeface="Arial" panose="020B0604020202020204" pitchFamily="34" charset="0"/>
              </a:rPr>
              <a:t>Recursos materiais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000250" y="4357688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i="1" dirty="0">
                <a:latin typeface="Arial" panose="020B0604020202020204" pitchFamily="34" charset="0"/>
              </a:rPr>
              <a:t>Equipe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Alta complexidade em oncologia no SUS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0" y="6309320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03"/>
          <p:cNvSpPr>
            <a:spLocks noChangeArrowheads="1"/>
          </p:cNvSpPr>
          <p:nvPr/>
        </p:nvSpPr>
        <p:spPr bwMode="auto">
          <a:xfrm>
            <a:off x="395536" y="6089115"/>
            <a:ext cx="48974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800" dirty="0">
                <a:solidFill>
                  <a:srgbClr val="000000"/>
                </a:solidFill>
                <a:latin typeface="Calibri" panose="020F0502020204030204" pitchFamily="34" charset="0"/>
              </a:rPr>
              <a:t>Fonte: CGAE</a:t>
            </a:r>
            <a:r>
              <a:rPr lang="en-US" altLang="pt-BR" sz="800" dirty="0">
                <a:solidFill>
                  <a:srgbClr val="000000"/>
                </a:solidFill>
                <a:latin typeface="Calibri" panose="020F0502020204030204" pitchFamily="34" charset="0"/>
              </a:rPr>
              <a:t>/DAET/SAS/MS – FEVEREIRO</a:t>
            </a:r>
            <a:r>
              <a:rPr lang="en-US" altLang="pt-BR" sz="800" dirty="0">
                <a:solidFill>
                  <a:schemeClr val="tx1"/>
                </a:solidFill>
                <a:latin typeface="Calibri" panose="020F0502020204030204" pitchFamily="34" charset="0"/>
              </a:rPr>
              <a:t>/2019.</a:t>
            </a:r>
            <a:endParaRPr lang="en-GB" altLang="pt-BR" sz="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11502"/>
              </p:ext>
            </p:extLst>
          </p:nvPr>
        </p:nvGraphicFramePr>
        <p:xfrm>
          <a:off x="457200" y="1029169"/>
          <a:ext cx="3816348" cy="5045302"/>
        </p:xfrm>
        <a:graphic>
          <a:graphicData uri="http://schemas.openxmlformats.org/drawingml/2006/table">
            <a:tbl>
              <a:tblPr/>
              <a:tblGrid>
                <a:gridCol w="593263"/>
                <a:gridCol w="632815"/>
                <a:gridCol w="632815"/>
                <a:gridCol w="632815"/>
                <a:gridCol w="619631"/>
                <a:gridCol w="705009"/>
              </a:tblGrid>
              <a:tr h="439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UF</a:t>
                      </a:r>
                    </a:p>
                  </a:txBody>
                  <a:tcPr marL="7711" marR="7711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CACON</a:t>
                      </a:r>
                    </a:p>
                  </a:txBody>
                  <a:tcPr marL="7711" marR="7711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UNACON </a:t>
                      </a:r>
                      <a:r>
                        <a:rPr lang="pt-BR" sz="1000" b="1" i="0" u="sng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</a:t>
                      </a:r>
                      <a:r>
                        <a:rPr lang="pt-BR" sz="10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RT</a:t>
                      </a:r>
                    </a:p>
                  </a:txBody>
                  <a:tcPr marL="7711" marR="7711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UNACON </a:t>
                      </a:r>
                      <a:r>
                        <a:rPr lang="pt-BR" sz="1000" b="1" i="0" u="sng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</a:t>
                      </a:r>
                      <a:r>
                        <a:rPr lang="pt-BR" sz="10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RT</a:t>
                      </a:r>
                    </a:p>
                  </a:txBody>
                  <a:tcPr marL="7711" marR="7711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HG com</a:t>
                      </a:r>
                      <a:br>
                        <a:rPr lang="pt-BR" sz="10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1000" b="1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</a:t>
                      </a:r>
                    </a:p>
                  </a:txBody>
                  <a:tcPr marL="7711" marR="7711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Serviços isolados de RT</a:t>
                      </a:r>
                    </a:p>
                  </a:txBody>
                  <a:tcPr marL="7711" marR="7711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0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0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427984" y="1700808"/>
            <a:ext cx="4609121" cy="267879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309* hospitais habilitados em alta complexidade em oncologia:</a:t>
            </a:r>
            <a:endParaRPr lang="pt-BR" sz="19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700" dirty="0" smtClean="0">
                <a:solidFill>
                  <a:srgbClr val="92D050"/>
                </a:solidFill>
              </a:rPr>
              <a:t>45 CACON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700" dirty="0" smtClean="0">
                <a:solidFill>
                  <a:srgbClr val="92D050"/>
                </a:solidFill>
              </a:rPr>
              <a:t>111 UNACON com radioterapia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700" dirty="0" smtClean="0">
                <a:solidFill>
                  <a:srgbClr val="92D050"/>
                </a:solidFill>
              </a:rPr>
              <a:t>147 UNACON sem radioterapia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700" dirty="0" smtClean="0">
                <a:solidFill>
                  <a:srgbClr val="92D050"/>
                </a:solidFill>
              </a:rPr>
              <a:t>6 Hospitais Gerais </a:t>
            </a:r>
          </a:p>
        </p:txBody>
      </p:sp>
      <p:sp>
        <p:nvSpPr>
          <p:cNvPr id="20" name="Rectangle 103"/>
          <p:cNvSpPr>
            <a:spLocks noChangeArrowheads="1"/>
          </p:cNvSpPr>
          <p:nvPr/>
        </p:nvSpPr>
        <p:spPr bwMode="auto">
          <a:xfrm>
            <a:off x="12575" y="6625625"/>
            <a:ext cx="48974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 Não estão contabilizados os serviços isolados de radioterapia.</a:t>
            </a:r>
            <a:endParaRPr lang="en-GB" altLang="pt-BR" sz="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4282" y="3809560"/>
            <a:ext cx="8642350" cy="25717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200" b="1" dirty="0" smtClean="0">
                <a:latin typeface="+mn-lt"/>
                <a:ea typeface="ＭＳ Ｐゴシック" pitchFamily="34" charset="-128"/>
              </a:rPr>
              <a:t>Departamento de Atenção Especializada e Temática</a:t>
            </a:r>
            <a:br>
              <a:rPr lang="pt-BR" sz="2200" b="1" dirty="0" smtClean="0">
                <a:latin typeface="+mn-lt"/>
                <a:ea typeface="ＭＳ Ｐゴシック" pitchFamily="34" charset="-128"/>
              </a:rPr>
            </a:br>
            <a:r>
              <a:rPr lang="pt-BR" sz="2200" dirty="0" smtClean="0">
                <a:latin typeface="+mn-lt"/>
                <a:ea typeface="ＭＳ Ｐゴシック" pitchFamily="34" charset="-128"/>
              </a:rPr>
              <a:t>Secretaria de Atenção à Saúde</a:t>
            </a:r>
            <a:br>
              <a:rPr lang="pt-BR" sz="2200" dirty="0" smtClean="0">
                <a:latin typeface="+mn-lt"/>
                <a:ea typeface="ＭＳ Ｐゴシック" pitchFamily="34" charset="-128"/>
              </a:rPr>
            </a:br>
            <a:r>
              <a:rPr lang="pt-BR" sz="2200" dirty="0">
                <a:latin typeface="+mn-lt"/>
                <a:ea typeface="ＭＳ Ｐゴシック" pitchFamily="34" charset="-128"/>
              </a:rPr>
              <a:t/>
            </a:r>
            <a:br>
              <a:rPr lang="pt-BR" sz="2200" dirty="0">
                <a:latin typeface="+mn-lt"/>
                <a:ea typeface="ＭＳ Ｐゴシック" pitchFamily="34" charset="-128"/>
              </a:rPr>
            </a:br>
            <a:r>
              <a:rPr lang="pt-BR" sz="2200" dirty="0" smtClean="0">
                <a:latin typeface="+mn-lt"/>
                <a:ea typeface="ＭＳ Ｐゴシック" pitchFamily="34" charset="-128"/>
              </a:rPr>
              <a:t>daet@saude.gov.br</a:t>
            </a:r>
            <a:endParaRPr lang="pt-BR" sz="2200" b="1" dirty="0">
              <a:latin typeface="+mn-lt"/>
              <a:ea typeface="ＭＳ Ｐゴシック" pitchFamily="34" charset="-128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288678" y="1988840"/>
            <a:ext cx="6493557" cy="947395"/>
            <a:chOff x="2211852" y="6102873"/>
            <a:chExt cx="5175728" cy="755127"/>
          </a:xfrm>
        </p:grpSpPr>
        <p:pic>
          <p:nvPicPr>
            <p:cNvPr id="4" name="Picture 6" descr="http://www.iepmoinhos.com.br/pacienteseguro/resources/img/logo-su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852" y="6102873"/>
              <a:ext cx="2873555" cy="74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http://portalms.saude.gov.br/images/jpg/2016/julho/11/patria-amada-brasil-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6115049"/>
              <a:ext cx="2095500" cy="742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55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Câncer </a:t>
            </a:r>
            <a:r>
              <a:rPr lang="pt-BR" sz="2800" b="1" dirty="0" err="1" smtClean="0">
                <a:solidFill>
                  <a:srgbClr val="00B050"/>
                </a:solidFill>
              </a:rPr>
              <a:t>colorretal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7504" y="6381328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3697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Tumores do intestino grosso (cólon), reto e ânus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Câncer de cólon e reto OU câncer </a:t>
            </a:r>
            <a:r>
              <a:rPr lang="pt-BR" sz="2100" dirty="0" err="1" smtClean="0"/>
              <a:t>colorretal</a:t>
            </a:r>
            <a:endParaRPr lang="pt-BR" sz="19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Curável na maioria dos casos, quando detectado precocemente</a:t>
            </a:r>
            <a:endParaRPr lang="pt-BR" sz="2100" dirty="0"/>
          </a:p>
        </p:txBody>
      </p:sp>
      <p:pic>
        <p:nvPicPr>
          <p:cNvPr id="1026" name="Picture 2" descr="https://blogdomanuelsales.com.br/wp-content/uploads/2018/04/cancer-colorre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08" y="2908058"/>
            <a:ext cx="4246984" cy="31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16" y="3166061"/>
            <a:ext cx="8257968" cy="3071251"/>
          </a:xfrm>
          <a:prstGeom prst="rect">
            <a:avLst/>
          </a:prstGeom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107504" y="6381328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Epidemiologia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03463"/>
            <a:ext cx="8352928" cy="43697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Estimativa 2018 – INCA: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92D050"/>
                </a:solidFill>
              </a:rPr>
              <a:t> </a:t>
            </a:r>
            <a:r>
              <a:rPr lang="pt-BR" sz="1700" dirty="0" smtClean="0"/>
              <a:t>17.380 casos novos em homens e 18.980 em mulheres por ano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92D050"/>
                </a:solidFill>
              </a:rPr>
              <a:t> </a:t>
            </a:r>
            <a:r>
              <a:rPr lang="pt-BR" sz="1700" dirty="0" smtClean="0"/>
              <a:t>3º mais frequente em homens e 2º mais frequente em mulheres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92D050"/>
                </a:solidFill>
              </a:rPr>
              <a:t> </a:t>
            </a:r>
            <a:r>
              <a:rPr lang="pt-BR" sz="1700" dirty="0" smtClean="0"/>
              <a:t>É a terceira neoplasia maligna mais diagnosticada e a 4ª principal causa de morte no mundo</a:t>
            </a:r>
          </a:p>
        </p:txBody>
      </p:sp>
    </p:spTree>
    <p:extLst>
      <p:ext uri="{BB962C8B-B14F-4D97-AF65-F5344CB8AC3E}">
        <p14:creationId xmlns:p14="http://schemas.microsoft.com/office/powerpoint/2010/main" val="28641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98"/>
            <a:ext cx="7702397" cy="686329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2420888"/>
            <a:ext cx="8208912" cy="28803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76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Prevenção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7504" y="6381328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5"/>
            <a:ext cx="8352928" cy="8640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Promoção da saúde e prevenção </a:t>
            </a:r>
            <a:r>
              <a:rPr lang="pt-BR" sz="2100" dirty="0" smtClean="0">
                <a:sym typeface="Wingdings" panose="05000000000000000000" pitchFamily="2" charset="2"/>
              </a:rPr>
              <a:t> r</a:t>
            </a:r>
            <a:r>
              <a:rPr lang="pt-BR" sz="2100" dirty="0" smtClean="0"/>
              <a:t>eduz o número de casos por fatores preveníveis e a mortalidade associada</a:t>
            </a:r>
            <a:endParaRPr lang="pt-BR" sz="1900" b="1" u="sng" dirty="0" smtClean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744953662"/>
              </p:ext>
            </p:extLst>
          </p:nvPr>
        </p:nvGraphicFramePr>
        <p:xfrm>
          <a:off x="1524000" y="20292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ângulo 9"/>
          <p:cNvSpPr/>
          <p:nvPr/>
        </p:nvSpPr>
        <p:spPr>
          <a:xfrm>
            <a:off x="2699792" y="5197648"/>
            <a:ext cx="37444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latin typeface="Calibri" panose="020F0502020204030204" pitchFamily="34" charset="0"/>
              </a:rPr>
              <a:t>↓ Morbimortalidade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20935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47807724"/>
              </p:ext>
            </p:extLst>
          </p:nvPr>
        </p:nvGraphicFramePr>
        <p:xfrm>
          <a:off x="323528" y="-99392"/>
          <a:ext cx="8448600" cy="792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Prevenção e fatores de risco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7504" y="6381328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3697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Forte associação com </a:t>
            </a:r>
            <a:r>
              <a:rPr lang="pt-BR" sz="2100" b="1" u="sng" dirty="0" smtClean="0"/>
              <a:t>hábitos alimentares</a:t>
            </a:r>
            <a:r>
              <a:rPr lang="pt-BR" sz="2100" dirty="0" smtClean="0"/>
              <a:t> e </a:t>
            </a:r>
            <a:r>
              <a:rPr lang="pt-BR" sz="2100" b="1" u="sng" dirty="0" smtClean="0"/>
              <a:t>atividade física</a:t>
            </a:r>
            <a:endParaRPr lang="pt-BR" sz="1900" b="1" u="sng" dirty="0" smtClean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691680" y="1988840"/>
            <a:ext cx="288032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100" b="1" dirty="0" smtClean="0">
                <a:solidFill>
                  <a:srgbClr val="0070C0"/>
                </a:solidFill>
              </a:rPr>
              <a:t>Fatores protetores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44008" y="1988840"/>
            <a:ext cx="288032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100" b="1" dirty="0" smtClean="0">
                <a:solidFill>
                  <a:srgbClr val="C00000"/>
                </a:solidFill>
              </a:rPr>
              <a:t>Fatores de risco</a:t>
            </a:r>
          </a:p>
        </p:txBody>
      </p:sp>
    </p:spTree>
    <p:extLst>
      <p:ext uri="{BB962C8B-B14F-4D97-AF65-F5344CB8AC3E}">
        <p14:creationId xmlns:p14="http://schemas.microsoft.com/office/powerpoint/2010/main" val="4655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Detecção e diagnóstico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7504" y="6381328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81874097"/>
              </p:ext>
            </p:extLst>
          </p:nvPr>
        </p:nvGraphicFramePr>
        <p:xfrm>
          <a:off x="1524000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11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Detecção e diagnóstico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7504" y="6381328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1"/>
            <a:ext cx="8352928" cy="12961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dirty="0" smtClean="0"/>
              <a:t>A detecção precoce se dá por meio de dois exames principais – </a:t>
            </a:r>
            <a:r>
              <a:rPr lang="pt-BR" sz="2100" b="1" dirty="0" smtClean="0"/>
              <a:t>pesquisa de sangue oculto nas fezes</a:t>
            </a:r>
            <a:r>
              <a:rPr lang="pt-BR" sz="2100" dirty="0" smtClean="0"/>
              <a:t> E </a:t>
            </a:r>
            <a:r>
              <a:rPr lang="pt-BR" sz="2100" b="1" dirty="0" smtClean="0"/>
              <a:t>endoscopias</a:t>
            </a:r>
            <a:r>
              <a:rPr lang="pt-BR" sz="2100" dirty="0" smtClean="0"/>
              <a:t> (</a:t>
            </a:r>
            <a:r>
              <a:rPr lang="pt-BR" sz="2100" i="1" dirty="0" smtClean="0"/>
              <a:t>colonoscopia e </a:t>
            </a:r>
            <a:r>
              <a:rPr lang="pt-BR" sz="2100" i="1" dirty="0" err="1" smtClean="0"/>
              <a:t>retossigmoidoscopia</a:t>
            </a:r>
            <a:r>
              <a:rPr lang="pt-BR" sz="2100" dirty="0" smtClean="0"/>
              <a:t>)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548965933"/>
              </p:ext>
            </p:extLst>
          </p:nvPr>
        </p:nvGraphicFramePr>
        <p:xfrm>
          <a:off x="1524000" y="2461344"/>
          <a:ext cx="609600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73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 txBox="1">
            <a:spLocks/>
          </p:cNvSpPr>
          <p:nvPr/>
        </p:nvSpPr>
        <p:spPr>
          <a:xfrm>
            <a:off x="0" y="6309320"/>
            <a:ext cx="8928992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B050"/>
                </a:solidFill>
              </a:rPr>
              <a:t>Câncer </a:t>
            </a:r>
            <a:r>
              <a:rPr lang="pt-BR" sz="1600" b="1" dirty="0" err="1" smtClean="0">
                <a:solidFill>
                  <a:srgbClr val="00B050"/>
                </a:solidFill>
              </a:rPr>
              <a:t>colorretal</a:t>
            </a:r>
            <a:r>
              <a:rPr lang="pt-BR" sz="1600" b="1" dirty="0" smtClean="0">
                <a:solidFill>
                  <a:srgbClr val="00B050"/>
                </a:solidFill>
              </a:rPr>
              <a:t>: prevenção</a:t>
            </a:r>
            <a:r>
              <a:rPr lang="pt-BR" sz="1600" b="1" dirty="0">
                <a:solidFill>
                  <a:srgbClr val="00B050"/>
                </a:solidFill>
              </a:rPr>
              <a:t>, diagnóstico e tratamento</a:t>
            </a: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20882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b="1" dirty="0" smtClean="0"/>
              <a:t>Pesquisa de sangue oculto nas fezes</a:t>
            </a:r>
            <a:r>
              <a:rPr lang="pt-BR" sz="2100" dirty="0" smtClean="0"/>
              <a:t> </a:t>
            </a:r>
            <a:r>
              <a:rPr lang="pt-BR" sz="2100" dirty="0" smtClean="0">
                <a:sym typeface="Wingdings" panose="05000000000000000000" pitchFamily="2" charset="2"/>
              </a:rPr>
              <a:t> é um exame de triagem, inicial; nos casos positivos, é preciso aplicar exame confirmatório. São simples, de baixo custo e raramente causam complicações.</a:t>
            </a:r>
            <a:endParaRPr lang="pt-BR" sz="19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92D050"/>
                </a:solidFill>
              </a:rPr>
              <a:t> </a:t>
            </a:r>
            <a:r>
              <a:rPr lang="pt-BR" sz="2100" b="1" dirty="0" smtClean="0"/>
              <a:t>Exames endoscópicos </a:t>
            </a:r>
            <a:r>
              <a:rPr lang="pt-BR" sz="2100" b="1" dirty="0" smtClean="0">
                <a:sym typeface="Wingdings" panose="05000000000000000000" pitchFamily="2" charset="2"/>
              </a:rPr>
              <a:t></a:t>
            </a:r>
            <a:r>
              <a:rPr lang="pt-BR" sz="2100" dirty="0" smtClean="0"/>
              <a:t> são confirmatórios e permitem  a realização da biópsia e a resseção da lesão pré-maligna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B050"/>
                </a:solidFill>
              </a:rPr>
              <a:t>Detecção e diagnóstico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99109579"/>
              </p:ext>
            </p:extLst>
          </p:nvPr>
        </p:nvGraphicFramePr>
        <p:xfrm>
          <a:off x="1524000" y="3284984"/>
          <a:ext cx="6096000" cy="269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5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1242</Words>
  <Application>Microsoft Office PowerPoint</Application>
  <PresentationFormat>Apresentação na tela (4:3)</PresentationFormat>
  <Paragraphs>290</Paragraphs>
  <Slides>15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Tahoma</vt:lpstr>
      <vt:lpstr>Wingdings</vt:lpstr>
      <vt:lpstr>Tema do Office</vt:lpstr>
      <vt:lpstr>Clip</vt:lpstr>
      <vt:lpstr>Câncer colorretal prevenção, diagnóstico e tratamento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Departamento de Atenção Especializada e Temática Secretaria de Atenção à Saúde  daet@saude.gov.br</vt:lpstr>
    </vt:vector>
  </TitlesOfParts>
  <Company>Ministério da Saúde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BARREIRAS NA IMPLANTAÇÃO DOS CENTROS DE AVC NO SUS</dc:title>
  <dc:creator>Cintia Marino Morasco</dc:creator>
  <cp:lastModifiedBy>Jaqueline Silva Misael</cp:lastModifiedBy>
  <cp:revision>193</cp:revision>
  <cp:lastPrinted>2017-05-04T11:23:18Z</cp:lastPrinted>
  <dcterms:created xsi:type="dcterms:W3CDTF">2017-04-13T12:24:26Z</dcterms:created>
  <dcterms:modified xsi:type="dcterms:W3CDTF">2019-03-26T16:03:20Z</dcterms:modified>
</cp:coreProperties>
</file>