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51" r:id="rId2"/>
    <p:sldId id="461" r:id="rId3"/>
    <p:sldId id="453" r:id="rId4"/>
    <p:sldId id="447" r:id="rId5"/>
    <p:sldId id="451" r:id="rId6"/>
    <p:sldId id="452" r:id="rId7"/>
    <p:sldId id="454" r:id="rId8"/>
    <p:sldId id="455" r:id="rId9"/>
    <p:sldId id="456" r:id="rId10"/>
    <p:sldId id="457" r:id="rId11"/>
    <p:sldId id="458" r:id="rId12"/>
    <p:sldId id="460" r:id="rId13"/>
    <p:sldId id="459" r:id="rId14"/>
    <p:sldId id="463" r:id="rId15"/>
    <p:sldId id="464" r:id="rId16"/>
    <p:sldId id="465" r:id="rId17"/>
    <p:sldId id="40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CCFF99"/>
    <a:srgbClr val="CC0000"/>
    <a:srgbClr val="006600"/>
    <a:srgbClr val="FFCC00"/>
    <a:srgbClr val="BCE292"/>
    <a:srgbClr val="F9EEED"/>
    <a:srgbClr val="008000"/>
    <a:srgbClr val="00330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0" autoAdjust="0"/>
    <p:restoredTop sz="84828" autoAdjust="0"/>
  </p:normalViewPr>
  <p:slideViewPr>
    <p:cSldViewPr snapToGrid="0" snapToObjects="1">
      <p:cViewPr varScale="1">
        <p:scale>
          <a:sx n="66" d="100"/>
          <a:sy n="66" d="100"/>
        </p:scale>
        <p:origin x="18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ernando\Karla\Apresenta&#231;&#227;o%20Senado\ReferenciasSena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ernando\Karla\Apresenta&#231;&#227;o%20Senado\ReferenciasSenad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>
                <a:solidFill>
                  <a:schemeClr val="accent6">
                    <a:lumMod val="75000"/>
                  </a:schemeClr>
                </a:solidFill>
              </a:rPr>
              <a:t>Arrecadação de Terceiros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Plan1!$F$15:$F$16</c:f>
              <c:strCache>
                <c:ptCount val="2"/>
                <c:pt idx="0">
                  <c:v>Sescoop</c:v>
                </c:pt>
                <c:pt idx="1">
                  <c:v>Outros</c:v>
                </c:pt>
              </c:strCache>
            </c:strRef>
          </c:cat>
          <c:val>
            <c:numRef>
              <c:f>Plan1!$G$15:$G$16</c:f>
              <c:numCache>
                <c:formatCode>0.00%</c:formatCode>
                <c:ptCount val="2"/>
                <c:pt idx="0">
                  <c:v>7.4999999999999997E-3</c:v>
                </c:pt>
                <c:pt idx="1">
                  <c:v>0.99250000000000005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400" b="1">
                <a:solidFill>
                  <a:schemeClr val="accent6">
                    <a:lumMod val="75000"/>
                  </a:schemeClr>
                </a:solidFill>
              </a:rPr>
              <a:t>Execução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Plan1!$F$20:$F$21</c:f>
              <c:strCache>
                <c:ptCount val="2"/>
                <c:pt idx="0">
                  <c:v>Finalística</c:v>
                </c:pt>
                <c:pt idx="1">
                  <c:v>Atividade Meio</c:v>
                </c:pt>
              </c:strCache>
            </c:strRef>
          </c:cat>
          <c:val>
            <c:numRef>
              <c:f>Plan1!$G$20:$G$21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C49D2-37D9-4F1A-8912-26F197442EF9}" type="datetimeFigureOut">
              <a:rPr lang="pt-BR" smtClean="0"/>
              <a:pPr/>
              <a:t>28/05/2015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4198C-A3B2-49FF-84F7-4E6AFD0972C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8986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EFDD5-721F-45AD-92A2-15AFE492BA86}" type="datetimeFigureOut">
              <a:rPr lang="pt-BR" smtClean="0"/>
              <a:pPr/>
              <a:t>28/05/2015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D3B1F-5C5E-489F-B509-C1A809415EC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6768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37747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Foco Atual Norte e Nordeste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8153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3410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5468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63715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Prêmio e Banco </a:t>
            </a:r>
            <a:r>
              <a:rPr lang="pt-BR" smtClean="0"/>
              <a:t>do Brasil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5468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5468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151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Longo caminho a percorrer</a:t>
            </a:r>
          </a:p>
          <a:p>
            <a:r>
              <a:rPr lang="pt-BR" dirty="0" smtClean="0"/>
              <a:t>Ainda estabelecendo sua infraestrutura</a:t>
            </a:r>
          </a:p>
          <a:p>
            <a:r>
              <a:rPr lang="pt-BR" dirty="0" smtClean="0"/>
              <a:t>RECOP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5824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Longo caminho a percorrer</a:t>
            </a:r>
          </a:p>
          <a:p>
            <a:r>
              <a:rPr lang="pt-BR" dirty="0" smtClean="0"/>
              <a:t>Ainda estabelecendo sua infraestrutura</a:t>
            </a:r>
          </a:p>
          <a:p>
            <a:r>
              <a:rPr lang="pt-BR" dirty="0" smtClean="0"/>
              <a:t>RECOOP</a:t>
            </a:r>
          </a:p>
          <a:p>
            <a:r>
              <a:rPr lang="pt-BR" dirty="0" smtClean="0"/>
              <a:t>Indústria, Comércio, Transporte</a:t>
            </a:r>
            <a:r>
              <a:rPr lang="pt-BR" baseline="0" dirty="0" smtClean="0"/>
              <a:t> e </a:t>
            </a:r>
            <a:r>
              <a:rPr lang="pt-BR" baseline="0" dirty="0" err="1" smtClean="0"/>
              <a:t>Senar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5824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13 ramos: agropecuário, crédito, saúde, infraestrutura, transporte, educacional,</a:t>
            </a:r>
            <a:r>
              <a:rPr lang="pt-BR" baseline="0" dirty="0" smtClean="0"/>
              <a:t> turismo e lazer, mineral, consumo, habitacional, especial, trabalho, produção</a:t>
            </a:r>
          </a:p>
          <a:p>
            <a:r>
              <a:rPr lang="pt-BR" baseline="0" dirty="0" smtClean="0"/>
              <a:t>Se considerarmos os familiares o percentual se eleva para 23%</a:t>
            </a:r>
          </a:p>
          <a:p>
            <a:r>
              <a:rPr lang="pt-BR" baseline="0" dirty="0" smtClean="0"/>
              <a:t>50% da produção agropecuária brasileira passa de alguma maneira por uma cooperativa</a:t>
            </a:r>
          </a:p>
          <a:p>
            <a:r>
              <a:rPr lang="pt-BR" baseline="0" dirty="0" smtClean="0"/>
              <a:t>Aumento nas exportações</a:t>
            </a:r>
          </a:p>
          <a:p>
            <a:r>
              <a:rPr lang="pt-BR" baseline="0" dirty="0" smtClean="0"/>
              <a:t>6ª posição no ranking do </a:t>
            </a:r>
            <a:r>
              <a:rPr lang="pt-BR" baseline="0" dirty="0" err="1" smtClean="0"/>
              <a:t>market</a:t>
            </a:r>
            <a:r>
              <a:rPr lang="pt-BR" baseline="0" dirty="0" smtClean="0"/>
              <a:t> </a:t>
            </a:r>
            <a:r>
              <a:rPr lang="pt-BR" baseline="0" dirty="0" err="1" smtClean="0"/>
              <a:t>share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852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151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2543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334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3105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3B1F-5C5E-489F-B509-C1A809415EC2}" type="slidenum">
              <a:rPr lang="pt-BR" smtClean="0"/>
              <a:pPr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3558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6095-E6DB-4532-9B50-6C52ABBF489D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4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7091-239A-41D3-9FF0-B9DAD7D036AE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11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2A8B-129E-461B-A8D0-CE8415F80188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8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5B4F-F8E1-49C7-B67A-540DF7B4FA1F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7" name="Picture 2" descr="miolo templa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84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F541-0F63-4974-B811-CB731D1076C7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06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76CC0-7830-46BA-88C9-DE84FEEB2FA1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49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F1DBC-E9D1-45D5-AF56-4BFC5C0A80D6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0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8D13-4D17-43B0-AB32-17961FC8A9A6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7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9E379-0FCD-4E63-8C41-1C665CC9BBF5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81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13B5-C59A-4A7A-A042-FBBBE4CCBF57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4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5CF66-40D3-4B83-810A-2EC8DEFFDC81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miolo templat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431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8F017-1858-4A92-B8F7-DA2F36788D14}" type="datetime1">
              <a:rPr lang="en-US" smtClean="0"/>
              <a:pPr/>
              <a:t>5/28/2015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47FF3-450B-7D4C-9031-E15C1565804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04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a templat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75"/>
            <a:ext cx="9143391" cy="6857543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771863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6000" dirty="0" smtClean="0">
                <a:solidFill>
                  <a:schemeClr val="bg1"/>
                </a:solidFill>
                <a:latin typeface="Candara" pitchFamily="34" charset="0"/>
                <a:cs typeface="Arial" pitchFamily="34" charset="0"/>
              </a:rPr>
              <a:t>Eficiência da Gestão no </a:t>
            </a:r>
            <a:r>
              <a:rPr lang="pt-BR" sz="6000" dirty="0" err="1" smtClean="0">
                <a:solidFill>
                  <a:schemeClr val="bg1"/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6000" dirty="0" smtClean="0">
              <a:solidFill>
                <a:schemeClr val="bg1"/>
              </a:solidFill>
              <a:latin typeface="Candar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76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10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Bom Uso dos Recursos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54949" y="1651810"/>
            <a:ext cx="6116976" cy="1295595"/>
            <a:chOff x="5325215" y="3265665"/>
            <a:chExt cx="6116976" cy="1295595"/>
          </a:xfrm>
        </p:grpSpPr>
        <p:sp>
          <p:nvSpPr>
            <p:cNvPr id="38" name="CaixaDeTexto 37"/>
            <p:cNvSpPr txBox="1"/>
            <p:nvPr/>
          </p:nvSpPr>
          <p:spPr>
            <a:xfrm>
              <a:off x="5325215" y="3265665"/>
              <a:ext cx="34122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Centro de Serviços</a:t>
              </a:r>
              <a:endParaRPr lang="pt-BR" sz="44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5671289" y="3453264"/>
              <a:ext cx="577090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6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Compartilhados</a:t>
              </a:r>
              <a:endParaRPr lang="pt-BR" sz="66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13" name="Grupo 12"/>
          <p:cNvGrpSpPr>
            <a:grpSpLocks/>
          </p:cNvGrpSpPr>
          <p:nvPr/>
        </p:nvGrpSpPr>
        <p:grpSpPr bwMode="auto">
          <a:xfrm>
            <a:off x="3778311" y="1370391"/>
            <a:ext cx="5187228" cy="4625218"/>
            <a:chOff x="2505075" y="1400175"/>
            <a:chExt cx="4133850" cy="4057650"/>
          </a:xfrm>
          <a:solidFill>
            <a:schemeClr val="accent3">
              <a:lumMod val="75000"/>
            </a:schemeClr>
          </a:solidFill>
        </p:grpSpPr>
        <p:sp>
          <p:nvSpPr>
            <p:cNvPr id="18" name="Forma livre 17"/>
            <p:cNvSpPr/>
            <p:nvPr/>
          </p:nvSpPr>
          <p:spPr>
            <a:xfrm>
              <a:off x="3986213" y="2921000"/>
              <a:ext cx="1171575" cy="1171575"/>
            </a:xfrm>
            <a:custGeom>
              <a:avLst/>
              <a:gdLst>
                <a:gd name="connsiteX0" fmla="*/ 0 w 1171277"/>
                <a:gd name="connsiteY0" fmla="*/ 585639 h 1171277"/>
                <a:gd name="connsiteX1" fmla="*/ 171530 w 1171277"/>
                <a:gd name="connsiteY1" fmla="*/ 171530 h 1171277"/>
                <a:gd name="connsiteX2" fmla="*/ 585640 w 1171277"/>
                <a:gd name="connsiteY2" fmla="*/ 1 h 1171277"/>
                <a:gd name="connsiteX3" fmla="*/ 999749 w 1171277"/>
                <a:gd name="connsiteY3" fmla="*/ 171531 h 1171277"/>
                <a:gd name="connsiteX4" fmla="*/ 1171278 w 1171277"/>
                <a:gd name="connsiteY4" fmla="*/ 585641 h 1171277"/>
                <a:gd name="connsiteX5" fmla="*/ 999748 w 1171277"/>
                <a:gd name="connsiteY5" fmla="*/ 999750 h 1171277"/>
                <a:gd name="connsiteX6" fmla="*/ 585638 w 1171277"/>
                <a:gd name="connsiteY6" fmla="*/ 1171280 h 1171277"/>
                <a:gd name="connsiteX7" fmla="*/ 171529 w 1171277"/>
                <a:gd name="connsiteY7" fmla="*/ 999750 h 1171277"/>
                <a:gd name="connsiteX8" fmla="*/ 0 w 1171277"/>
                <a:gd name="connsiteY8" fmla="*/ 585640 h 1171277"/>
                <a:gd name="connsiteX9" fmla="*/ 0 w 1171277"/>
                <a:gd name="connsiteY9" fmla="*/ 585639 h 1171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1277" h="1171277">
                  <a:moveTo>
                    <a:pt x="0" y="585639"/>
                  </a:moveTo>
                  <a:cubicBezTo>
                    <a:pt x="0" y="430318"/>
                    <a:pt x="61701" y="281358"/>
                    <a:pt x="171530" y="171530"/>
                  </a:cubicBezTo>
                  <a:cubicBezTo>
                    <a:pt x="281359" y="61702"/>
                    <a:pt x="430319" y="1"/>
                    <a:pt x="585640" y="1"/>
                  </a:cubicBezTo>
                  <a:cubicBezTo>
                    <a:pt x="740961" y="1"/>
                    <a:pt x="889921" y="61702"/>
                    <a:pt x="999749" y="171531"/>
                  </a:cubicBezTo>
                  <a:cubicBezTo>
                    <a:pt x="1109577" y="281360"/>
                    <a:pt x="1171278" y="430320"/>
                    <a:pt x="1171278" y="585641"/>
                  </a:cubicBezTo>
                  <a:cubicBezTo>
                    <a:pt x="1171278" y="740962"/>
                    <a:pt x="1109577" y="889922"/>
                    <a:pt x="999748" y="999750"/>
                  </a:cubicBezTo>
                  <a:cubicBezTo>
                    <a:pt x="889919" y="1109579"/>
                    <a:pt x="740960" y="1171280"/>
                    <a:pt x="585638" y="1171280"/>
                  </a:cubicBezTo>
                  <a:cubicBezTo>
                    <a:pt x="430317" y="1171280"/>
                    <a:pt x="281357" y="1109579"/>
                    <a:pt x="171529" y="999750"/>
                  </a:cubicBezTo>
                  <a:cubicBezTo>
                    <a:pt x="61700" y="889921"/>
                    <a:pt x="-1" y="740962"/>
                    <a:pt x="0" y="585640"/>
                  </a:cubicBezTo>
                  <a:lnTo>
                    <a:pt x="0" y="585639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18520" tIns="218519" rIns="218520" bIns="218519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44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4800" dirty="0">
                  <a:solidFill>
                    <a:schemeClr val="bg1"/>
                  </a:solidFill>
                </a:rPr>
                <a:t>CSC</a:t>
              </a:r>
            </a:p>
          </p:txBody>
        </p:sp>
        <p:sp>
          <p:nvSpPr>
            <p:cNvPr id="19" name="Forma livre 18"/>
            <p:cNvSpPr/>
            <p:nvPr/>
          </p:nvSpPr>
          <p:spPr>
            <a:xfrm rot="16200000">
              <a:off x="4448176" y="2497137"/>
              <a:ext cx="247650" cy="396875"/>
            </a:xfrm>
            <a:custGeom>
              <a:avLst/>
              <a:gdLst>
                <a:gd name="connsiteX0" fmla="*/ 0 w 247711"/>
                <a:gd name="connsiteY0" fmla="*/ 79647 h 398234"/>
                <a:gd name="connsiteX1" fmla="*/ 123856 w 247711"/>
                <a:gd name="connsiteY1" fmla="*/ 79647 h 398234"/>
                <a:gd name="connsiteX2" fmla="*/ 123856 w 247711"/>
                <a:gd name="connsiteY2" fmla="*/ 0 h 398234"/>
                <a:gd name="connsiteX3" fmla="*/ 247711 w 247711"/>
                <a:gd name="connsiteY3" fmla="*/ 199117 h 398234"/>
                <a:gd name="connsiteX4" fmla="*/ 123856 w 247711"/>
                <a:gd name="connsiteY4" fmla="*/ 398234 h 398234"/>
                <a:gd name="connsiteX5" fmla="*/ 123856 w 247711"/>
                <a:gd name="connsiteY5" fmla="*/ 318587 h 398234"/>
                <a:gd name="connsiteX6" fmla="*/ 0 w 247711"/>
                <a:gd name="connsiteY6" fmla="*/ 318587 h 398234"/>
                <a:gd name="connsiteX7" fmla="*/ 0 w 247711"/>
                <a:gd name="connsiteY7" fmla="*/ 79647 h 398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11" h="398234">
                  <a:moveTo>
                    <a:pt x="0" y="79647"/>
                  </a:moveTo>
                  <a:lnTo>
                    <a:pt x="123856" y="79647"/>
                  </a:lnTo>
                  <a:lnTo>
                    <a:pt x="123856" y="0"/>
                  </a:lnTo>
                  <a:lnTo>
                    <a:pt x="247711" y="199117"/>
                  </a:lnTo>
                  <a:lnTo>
                    <a:pt x="123856" y="398234"/>
                  </a:lnTo>
                  <a:lnTo>
                    <a:pt x="123856" y="318587"/>
                  </a:lnTo>
                  <a:lnTo>
                    <a:pt x="0" y="318587"/>
                  </a:lnTo>
                  <a:lnTo>
                    <a:pt x="0" y="79647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-2" tIns="79648" rIns="74314" bIns="79645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700">
                <a:solidFill>
                  <a:schemeClr val="bg1"/>
                </a:solidFill>
              </a:endParaRPr>
            </a:p>
          </p:txBody>
        </p:sp>
        <p:sp>
          <p:nvSpPr>
            <p:cNvPr id="20" name="Forma livre 19"/>
            <p:cNvSpPr/>
            <p:nvPr/>
          </p:nvSpPr>
          <p:spPr>
            <a:xfrm>
              <a:off x="4044950" y="1400175"/>
              <a:ext cx="1054100" cy="1054100"/>
            </a:xfrm>
            <a:custGeom>
              <a:avLst/>
              <a:gdLst>
                <a:gd name="connsiteX0" fmla="*/ 0 w 1054149"/>
                <a:gd name="connsiteY0" fmla="*/ 527075 h 1054149"/>
                <a:gd name="connsiteX1" fmla="*/ 154377 w 1054149"/>
                <a:gd name="connsiteY1" fmla="*/ 154377 h 1054149"/>
                <a:gd name="connsiteX2" fmla="*/ 527076 w 1054149"/>
                <a:gd name="connsiteY2" fmla="*/ 1 h 1054149"/>
                <a:gd name="connsiteX3" fmla="*/ 899774 w 1054149"/>
                <a:gd name="connsiteY3" fmla="*/ 154378 h 1054149"/>
                <a:gd name="connsiteX4" fmla="*/ 1054150 w 1054149"/>
                <a:gd name="connsiteY4" fmla="*/ 527077 h 1054149"/>
                <a:gd name="connsiteX5" fmla="*/ 899773 w 1054149"/>
                <a:gd name="connsiteY5" fmla="*/ 899775 h 1054149"/>
                <a:gd name="connsiteX6" fmla="*/ 527074 w 1054149"/>
                <a:gd name="connsiteY6" fmla="*/ 1054152 h 1054149"/>
                <a:gd name="connsiteX7" fmla="*/ 154376 w 1054149"/>
                <a:gd name="connsiteY7" fmla="*/ 899775 h 1054149"/>
                <a:gd name="connsiteX8" fmla="*/ 0 w 1054149"/>
                <a:gd name="connsiteY8" fmla="*/ 527076 h 1054149"/>
                <a:gd name="connsiteX9" fmla="*/ 0 w 1054149"/>
                <a:gd name="connsiteY9" fmla="*/ 527075 h 10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149" h="1054149">
                  <a:moveTo>
                    <a:pt x="0" y="527075"/>
                  </a:moveTo>
                  <a:cubicBezTo>
                    <a:pt x="0" y="387286"/>
                    <a:pt x="55531" y="253222"/>
                    <a:pt x="154377" y="154377"/>
                  </a:cubicBezTo>
                  <a:cubicBezTo>
                    <a:pt x="253223" y="55531"/>
                    <a:pt x="387287" y="1"/>
                    <a:pt x="527076" y="1"/>
                  </a:cubicBezTo>
                  <a:cubicBezTo>
                    <a:pt x="666865" y="1"/>
                    <a:pt x="800929" y="55532"/>
                    <a:pt x="899774" y="154378"/>
                  </a:cubicBezTo>
                  <a:cubicBezTo>
                    <a:pt x="998620" y="253224"/>
                    <a:pt x="1054150" y="387288"/>
                    <a:pt x="1054150" y="527077"/>
                  </a:cubicBezTo>
                  <a:cubicBezTo>
                    <a:pt x="1054150" y="666866"/>
                    <a:pt x="998619" y="800930"/>
                    <a:pt x="899773" y="899775"/>
                  </a:cubicBezTo>
                  <a:cubicBezTo>
                    <a:pt x="800927" y="998621"/>
                    <a:pt x="666864" y="1054152"/>
                    <a:pt x="527074" y="1054152"/>
                  </a:cubicBezTo>
                  <a:cubicBezTo>
                    <a:pt x="387285" y="1054152"/>
                    <a:pt x="253221" y="998621"/>
                    <a:pt x="154376" y="899775"/>
                  </a:cubicBezTo>
                  <a:cubicBezTo>
                    <a:pt x="55530" y="800929"/>
                    <a:pt x="-1" y="666865"/>
                    <a:pt x="0" y="527076"/>
                  </a:cubicBezTo>
                  <a:lnTo>
                    <a:pt x="0" y="527075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7077" tIns="167076" rIns="167077" bIns="16707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445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400" b="1" dirty="0">
                  <a:solidFill>
                    <a:schemeClr val="bg1"/>
                  </a:solidFill>
                </a:rPr>
                <a:t>Redução de custos</a:t>
              </a:r>
            </a:p>
          </p:txBody>
        </p:sp>
        <p:sp>
          <p:nvSpPr>
            <p:cNvPr id="22" name="Forma livre 21"/>
            <p:cNvSpPr/>
            <p:nvPr/>
          </p:nvSpPr>
          <p:spPr>
            <a:xfrm rot="19285714">
              <a:off x="5083175" y="2801938"/>
              <a:ext cx="247650" cy="398462"/>
            </a:xfrm>
            <a:custGeom>
              <a:avLst/>
              <a:gdLst>
                <a:gd name="connsiteX0" fmla="*/ 0 w 247711"/>
                <a:gd name="connsiteY0" fmla="*/ 79647 h 398234"/>
                <a:gd name="connsiteX1" fmla="*/ 123856 w 247711"/>
                <a:gd name="connsiteY1" fmla="*/ 79647 h 398234"/>
                <a:gd name="connsiteX2" fmla="*/ 123856 w 247711"/>
                <a:gd name="connsiteY2" fmla="*/ 0 h 398234"/>
                <a:gd name="connsiteX3" fmla="*/ 247711 w 247711"/>
                <a:gd name="connsiteY3" fmla="*/ 199117 h 398234"/>
                <a:gd name="connsiteX4" fmla="*/ 123856 w 247711"/>
                <a:gd name="connsiteY4" fmla="*/ 398234 h 398234"/>
                <a:gd name="connsiteX5" fmla="*/ 123856 w 247711"/>
                <a:gd name="connsiteY5" fmla="*/ 318587 h 398234"/>
                <a:gd name="connsiteX6" fmla="*/ 0 w 247711"/>
                <a:gd name="connsiteY6" fmla="*/ 318587 h 398234"/>
                <a:gd name="connsiteX7" fmla="*/ 0 w 247711"/>
                <a:gd name="connsiteY7" fmla="*/ 79647 h 398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11" h="398234">
                  <a:moveTo>
                    <a:pt x="0" y="79647"/>
                  </a:moveTo>
                  <a:lnTo>
                    <a:pt x="123856" y="79647"/>
                  </a:lnTo>
                  <a:lnTo>
                    <a:pt x="123856" y="0"/>
                  </a:lnTo>
                  <a:lnTo>
                    <a:pt x="247711" y="199117"/>
                  </a:lnTo>
                  <a:lnTo>
                    <a:pt x="123856" y="398234"/>
                  </a:lnTo>
                  <a:lnTo>
                    <a:pt x="123856" y="318587"/>
                  </a:lnTo>
                  <a:lnTo>
                    <a:pt x="0" y="318587"/>
                  </a:lnTo>
                  <a:lnTo>
                    <a:pt x="0" y="79647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-1" tIns="79647" rIns="74313" bIns="7964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700">
                <a:solidFill>
                  <a:schemeClr val="bg1"/>
                </a:solidFill>
              </a:endParaRPr>
            </a:p>
          </p:txBody>
        </p:sp>
        <p:sp>
          <p:nvSpPr>
            <p:cNvPr id="23" name="Forma livre 22"/>
            <p:cNvSpPr/>
            <p:nvPr/>
          </p:nvSpPr>
          <p:spPr>
            <a:xfrm>
              <a:off x="5280025" y="1995488"/>
              <a:ext cx="1054100" cy="1054100"/>
            </a:xfrm>
            <a:custGeom>
              <a:avLst/>
              <a:gdLst>
                <a:gd name="connsiteX0" fmla="*/ 0 w 1054149"/>
                <a:gd name="connsiteY0" fmla="*/ 527075 h 1054149"/>
                <a:gd name="connsiteX1" fmla="*/ 154377 w 1054149"/>
                <a:gd name="connsiteY1" fmla="*/ 154377 h 1054149"/>
                <a:gd name="connsiteX2" fmla="*/ 527076 w 1054149"/>
                <a:gd name="connsiteY2" fmla="*/ 1 h 1054149"/>
                <a:gd name="connsiteX3" fmla="*/ 899774 w 1054149"/>
                <a:gd name="connsiteY3" fmla="*/ 154378 h 1054149"/>
                <a:gd name="connsiteX4" fmla="*/ 1054150 w 1054149"/>
                <a:gd name="connsiteY4" fmla="*/ 527077 h 1054149"/>
                <a:gd name="connsiteX5" fmla="*/ 899773 w 1054149"/>
                <a:gd name="connsiteY5" fmla="*/ 899775 h 1054149"/>
                <a:gd name="connsiteX6" fmla="*/ 527074 w 1054149"/>
                <a:gd name="connsiteY6" fmla="*/ 1054152 h 1054149"/>
                <a:gd name="connsiteX7" fmla="*/ 154376 w 1054149"/>
                <a:gd name="connsiteY7" fmla="*/ 899775 h 1054149"/>
                <a:gd name="connsiteX8" fmla="*/ 0 w 1054149"/>
                <a:gd name="connsiteY8" fmla="*/ 527076 h 1054149"/>
                <a:gd name="connsiteX9" fmla="*/ 0 w 1054149"/>
                <a:gd name="connsiteY9" fmla="*/ 527075 h 10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149" h="1054149">
                  <a:moveTo>
                    <a:pt x="0" y="527075"/>
                  </a:moveTo>
                  <a:cubicBezTo>
                    <a:pt x="0" y="387286"/>
                    <a:pt x="55531" y="253222"/>
                    <a:pt x="154377" y="154377"/>
                  </a:cubicBezTo>
                  <a:cubicBezTo>
                    <a:pt x="253223" y="55531"/>
                    <a:pt x="387287" y="1"/>
                    <a:pt x="527076" y="1"/>
                  </a:cubicBezTo>
                  <a:cubicBezTo>
                    <a:pt x="666865" y="1"/>
                    <a:pt x="800929" y="55532"/>
                    <a:pt x="899774" y="154378"/>
                  </a:cubicBezTo>
                  <a:cubicBezTo>
                    <a:pt x="998620" y="253224"/>
                    <a:pt x="1054150" y="387288"/>
                    <a:pt x="1054150" y="527077"/>
                  </a:cubicBezTo>
                  <a:cubicBezTo>
                    <a:pt x="1054150" y="666866"/>
                    <a:pt x="998619" y="800930"/>
                    <a:pt x="899773" y="899775"/>
                  </a:cubicBezTo>
                  <a:cubicBezTo>
                    <a:pt x="800927" y="998621"/>
                    <a:pt x="666864" y="1054152"/>
                    <a:pt x="527074" y="1054152"/>
                  </a:cubicBezTo>
                  <a:cubicBezTo>
                    <a:pt x="387285" y="1054152"/>
                    <a:pt x="253221" y="998621"/>
                    <a:pt x="154376" y="899775"/>
                  </a:cubicBezTo>
                  <a:cubicBezTo>
                    <a:pt x="55530" y="800929"/>
                    <a:pt x="-1" y="666865"/>
                    <a:pt x="0" y="527076"/>
                  </a:cubicBezTo>
                  <a:lnTo>
                    <a:pt x="0" y="527075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7077" tIns="167076" rIns="167077" bIns="16707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445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400" b="1" dirty="0">
                  <a:solidFill>
                    <a:schemeClr val="bg1"/>
                  </a:solidFill>
                </a:rPr>
                <a:t>Melhoria de processos</a:t>
              </a:r>
            </a:p>
          </p:txBody>
        </p:sp>
        <p:sp>
          <p:nvSpPr>
            <p:cNvPr id="24" name="Forma livre 23"/>
            <p:cNvSpPr/>
            <p:nvPr/>
          </p:nvSpPr>
          <p:spPr>
            <a:xfrm rot="771429">
              <a:off x="5240338" y="3489325"/>
              <a:ext cx="247650" cy="398463"/>
            </a:xfrm>
            <a:custGeom>
              <a:avLst/>
              <a:gdLst>
                <a:gd name="connsiteX0" fmla="*/ 0 w 247711"/>
                <a:gd name="connsiteY0" fmla="*/ 79647 h 398234"/>
                <a:gd name="connsiteX1" fmla="*/ 123856 w 247711"/>
                <a:gd name="connsiteY1" fmla="*/ 79647 h 398234"/>
                <a:gd name="connsiteX2" fmla="*/ 123856 w 247711"/>
                <a:gd name="connsiteY2" fmla="*/ 0 h 398234"/>
                <a:gd name="connsiteX3" fmla="*/ 247711 w 247711"/>
                <a:gd name="connsiteY3" fmla="*/ 199117 h 398234"/>
                <a:gd name="connsiteX4" fmla="*/ 123856 w 247711"/>
                <a:gd name="connsiteY4" fmla="*/ 398234 h 398234"/>
                <a:gd name="connsiteX5" fmla="*/ 123856 w 247711"/>
                <a:gd name="connsiteY5" fmla="*/ 318587 h 398234"/>
                <a:gd name="connsiteX6" fmla="*/ 0 w 247711"/>
                <a:gd name="connsiteY6" fmla="*/ 318587 h 398234"/>
                <a:gd name="connsiteX7" fmla="*/ 0 w 247711"/>
                <a:gd name="connsiteY7" fmla="*/ 79647 h 398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11" h="398234">
                  <a:moveTo>
                    <a:pt x="0" y="79647"/>
                  </a:moveTo>
                  <a:lnTo>
                    <a:pt x="123856" y="79647"/>
                  </a:lnTo>
                  <a:lnTo>
                    <a:pt x="123856" y="0"/>
                  </a:lnTo>
                  <a:lnTo>
                    <a:pt x="247711" y="199117"/>
                  </a:lnTo>
                  <a:lnTo>
                    <a:pt x="123856" y="398234"/>
                  </a:lnTo>
                  <a:lnTo>
                    <a:pt x="123856" y="318587"/>
                  </a:lnTo>
                  <a:lnTo>
                    <a:pt x="0" y="318587"/>
                  </a:lnTo>
                  <a:lnTo>
                    <a:pt x="0" y="79647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0" tIns="79646" rIns="74312" bIns="79647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700">
                <a:solidFill>
                  <a:schemeClr val="bg1"/>
                </a:solidFill>
              </a:endParaRPr>
            </a:p>
          </p:txBody>
        </p:sp>
        <p:sp>
          <p:nvSpPr>
            <p:cNvPr id="25" name="Forma livre 24"/>
            <p:cNvSpPr/>
            <p:nvPr/>
          </p:nvSpPr>
          <p:spPr>
            <a:xfrm>
              <a:off x="5584825" y="3332163"/>
              <a:ext cx="1054100" cy="1054100"/>
            </a:xfrm>
            <a:custGeom>
              <a:avLst/>
              <a:gdLst>
                <a:gd name="connsiteX0" fmla="*/ 0 w 1054149"/>
                <a:gd name="connsiteY0" fmla="*/ 527075 h 1054149"/>
                <a:gd name="connsiteX1" fmla="*/ 154377 w 1054149"/>
                <a:gd name="connsiteY1" fmla="*/ 154377 h 1054149"/>
                <a:gd name="connsiteX2" fmla="*/ 527076 w 1054149"/>
                <a:gd name="connsiteY2" fmla="*/ 1 h 1054149"/>
                <a:gd name="connsiteX3" fmla="*/ 899774 w 1054149"/>
                <a:gd name="connsiteY3" fmla="*/ 154378 h 1054149"/>
                <a:gd name="connsiteX4" fmla="*/ 1054150 w 1054149"/>
                <a:gd name="connsiteY4" fmla="*/ 527077 h 1054149"/>
                <a:gd name="connsiteX5" fmla="*/ 899773 w 1054149"/>
                <a:gd name="connsiteY5" fmla="*/ 899775 h 1054149"/>
                <a:gd name="connsiteX6" fmla="*/ 527074 w 1054149"/>
                <a:gd name="connsiteY6" fmla="*/ 1054152 h 1054149"/>
                <a:gd name="connsiteX7" fmla="*/ 154376 w 1054149"/>
                <a:gd name="connsiteY7" fmla="*/ 899775 h 1054149"/>
                <a:gd name="connsiteX8" fmla="*/ 0 w 1054149"/>
                <a:gd name="connsiteY8" fmla="*/ 527076 h 1054149"/>
                <a:gd name="connsiteX9" fmla="*/ 0 w 1054149"/>
                <a:gd name="connsiteY9" fmla="*/ 527075 h 10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149" h="1054149">
                  <a:moveTo>
                    <a:pt x="0" y="527075"/>
                  </a:moveTo>
                  <a:cubicBezTo>
                    <a:pt x="0" y="387286"/>
                    <a:pt x="55531" y="253222"/>
                    <a:pt x="154377" y="154377"/>
                  </a:cubicBezTo>
                  <a:cubicBezTo>
                    <a:pt x="253223" y="55531"/>
                    <a:pt x="387287" y="1"/>
                    <a:pt x="527076" y="1"/>
                  </a:cubicBezTo>
                  <a:cubicBezTo>
                    <a:pt x="666865" y="1"/>
                    <a:pt x="800929" y="55532"/>
                    <a:pt x="899774" y="154378"/>
                  </a:cubicBezTo>
                  <a:cubicBezTo>
                    <a:pt x="998620" y="253224"/>
                    <a:pt x="1054150" y="387288"/>
                    <a:pt x="1054150" y="527077"/>
                  </a:cubicBezTo>
                  <a:cubicBezTo>
                    <a:pt x="1054150" y="666866"/>
                    <a:pt x="998619" y="800930"/>
                    <a:pt x="899773" y="899775"/>
                  </a:cubicBezTo>
                  <a:cubicBezTo>
                    <a:pt x="800927" y="998621"/>
                    <a:pt x="666864" y="1054152"/>
                    <a:pt x="527074" y="1054152"/>
                  </a:cubicBezTo>
                  <a:cubicBezTo>
                    <a:pt x="387285" y="1054152"/>
                    <a:pt x="253221" y="998621"/>
                    <a:pt x="154376" y="899775"/>
                  </a:cubicBezTo>
                  <a:cubicBezTo>
                    <a:pt x="55530" y="800929"/>
                    <a:pt x="-1" y="666865"/>
                    <a:pt x="0" y="527076"/>
                  </a:cubicBezTo>
                  <a:lnTo>
                    <a:pt x="0" y="527075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7077" tIns="167076" rIns="167077" bIns="16707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445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400" b="1" dirty="0">
                  <a:solidFill>
                    <a:schemeClr val="bg1"/>
                  </a:solidFill>
                </a:rPr>
                <a:t>Melhoria de níveis de serviços</a:t>
              </a:r>
            </a:p>
          </p:txBody>
        </p:sp>
        <p:sp>
          <p:nvSpPr>
            <p:cNvPr id="26" name="Forma livre 25"/>
            <p:cNvSpPr/>
            <p:nvPr/>
          </p:nvSpPr>
          <p:spPr>
            <a:xfrm rot="3857143">
              <a:off x="4800601" y="4040187"/>
              <a:ext cx="247650" cy="396875"/>
            </a:xfrm>
            <a:custGeom>
              <a:avLst/>
              <a:gdLst>
                <a:gd name="connsiteX0" fmla="*/ 0 w 247711"/>
                <a:gd name="connsiteY0" fmla="*/ 79647 h 398234"/>
                <a:gd name="connsiteX1" fmla="*/ 123856 w 247711"/>
                <a:gd name="connsiteY1" fmla="*/ 79647 h 398234"/>
                <a:gd name="connsiteX2" fmla="*/ 123856 w 247711"/>
                <a:gd name="connsiteY2" fmla="*/ 0 h 398234"/>
                <a:gd name="connsiteX3" fmla="*/ 247711 w 247711"/>
                <a:gd name="connsiteY3" fmla="*/ 199117 h 398234"/>
                <a:gd name="connsiteX4" fmla="*/ 123856 w 247711"/>
                <a:gd name="connsiteY4" fmla="*/ 398234 h 398234"/>
                <a:gd name="connsiteX5" fmla="*/ 123856 w 247711"/>
                <a:gd name="connsiteY5" fmla="*/ 318587 h 398234"/>
                <a:gd name="connsiteX6" fmla="*/ 0 w 247711"/>
                <a:gd name="connsiteY6" fmla="*/ 318587 h 398234"/>
                <a:gd name="connsiteX7" fmla="*/ 0 w 247711"/>
                <a:gd name="connsiteY7" fmla="*/ 79647 h 398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11" h="398234">
                  <a:moveTo>
                    <a:pt x="0" y="79647"/>
                  </a:moveTo>
                  <a:lnTo>
                    <a:pt x="123856" y="79647"/>
                  </a:lnTo>
                  <a:lnTo>
                    <a:pt x="123856" y="0"/>
                  </a:lnTo>
                  <a:lnTo>
                    <a:pt x="247711" y="199117"/>
                  </a:lnTo>
                  <a:lnTo>
                    <a:pt x="123856" y="398234"/>
                  </a:lnTo>
                  <a:lnTo>
                    <a:pt x="123856" y="318587"/>
                  </a:lnTo>
                  <a:lnTo>
                    <a:pt x="0" y="318587"/>
                  </a:lnTo>
                  <a:lnTo>
                    <a:pt x="0" y="79647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-1" tIns="79646" rIns="74313" bIns="79647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700">
                <a:solidFill>
                  <a:schemeClr val="bg1"/>
                </a:solidFill>
              </a:endParaRPr>
            </a:p>
          </p:txBody>
        </p:sp>
        <p:sp>
          <p:nvSpPr>
            <p:cNvPr id="27" name="Forma livre 26"/>
            <p:cNvSpPr/>
            <p:nvPr/>
          </p:nvSpPr>
          <p:spPr>
            <a:xfrm>
              <a:off x="4730750" y="4403725"/>
              <a:ext cx="1054100" cy="1054100"/>
            </a:xfrm>
            <a:custGeom>
              <a:avLst/>
              <a:gdLst>
                <a:gd name="connsiteX0" fmla="*/ 0 w 1054149"/>
                <a:gd name="connsiteY0" fmla="*/ 527075 h 1054149"/>
                <a:gd name="connsiteX1" fmla="*/ 154377 w 1054149"/>
                <a:gd name="connsiteY1" fmla="*/ 154377 h 1054149"/>
                <a:gd name="connsiteX2" fmla="*/ 527076 w 1054149"/>
                <a:gd name="connsiteY2" fmla="*/ 1 h 1054149"/>
                <a:gd name="connsiteX3" fmla="*/ 899774 w 1054149"/>
                <a:gd name="connsiteY3" fmla="*/ 154378 h 1054149"/>
                <a:gd name="connsiteX4" fmla="*/ 1054150 w 1054149"/>
                <a:gd name="connsiteY4" fmla="*/ 527077 h 1054149"/>
                <a:gd name="connsiteX5" fmla="*/ 899773 w 1054149"/>
                <a:gd name="connsiteY5" fmla="*/ 899775 h 1054149"/>
                <a:gd name="connsiteX6" fmla="*/ 527074 w 1054149"/>
                <a:gd name="connsiteY6" fmla="*/ 1054152 h 1054149"/>
                <a:gd name="connsiteX7" fmla="*/ 154376 w 1054149"/>
                <a:gd name="connsiteY7" fmla="*/ 899775 h 1054149"/>
                <a:gd name="connsiteX8" fmla="*/ 0 w 1054149"/>
                <a:gd name="connsiteY8" fmla="*/ 527076 h 1054149"/>
                <a:gd name="connsiteX9" fmla="*/ 0 w 1054149"/>
                <a:gd name="connsiteY9" fmla="*/ 527075 h 10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149" h="1054149">
                  <a:moveTo>
                    <a:pt x="0" y="527075"/>
                  </a:moveTo>
                  <a:cubicBezTo>
                    <a:pt x="0" y="387286"/>
                    <a:pt x="55531" y="253222"/>
                    <a:pt x="154377" y="154377"/>
                  </a:cubicBezTo>
                  <a:cubicBezTo>
                    <a:pt x="253223" y="55531"/>
                    <a:pt x="387287" y="1"/>
                    <a:pt x="527076" y="1"/>
                  </a:cubicBezTo>
                  <a:cubicBezTo>
                    <a:pt x="666865" y="1"/>
                    <a:pt x="800929" y="55532"/>
                    <a:pt x="899774" y="154378"/>
                  </a:cubicBezTo>
                  <a:cubicBezTo>
                    <a:pt x="998620" y="253224"/>
                    <a:pt x="1054150" y="387288"/>
                    <a:pt x="1054150" y="527077"/>
                  </a:cubicBezTo>
                  <a:cubicBezTo>
                    <a:pt x="1054150" y="666866"/>
                    <a:pt x="998619" y="800930"/>
                    <a:pt x="899773" y="899775"/>
                  </a:cubicBezTo>
                  <a:cubicBezTo>
                    <a:pt x="800927" y="998621"/>
                    <a:pt x="666864" y="1054152"/>
                    <a:pt x="527074" y="1054152"/>
                  </a:cubicBezTo>
                  <a:cubicBezTo>
                    <a:pt x="387285" y="1054152"/>
                    <a:pt x="253221" y="998621"/>
                    <a:pt x="154376" y="899775"/>
                  </a:cubicBezTo>
                  <a:cubicBezTo>
                    <a:pt x="55530" y="800929"/>
                    <a:pt x="-1" y="666865"/>
                    <a:pt x="0" y="527076"/>
                  </a:cubicBezTo>
                  <a:lnTo>
                    <a:pt x="0" y="527075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7077" tIns="167076" rIns="167077" bIns="16707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445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400" b="1" dirty="0">
                  <a:solidFill>
                    <a:schemeClr val="bg1"/>
                  </a:solidFill>
                </a:rPr>
                <a:t>Aumento dos controles</a:t>
              </a:r>
            </a:p>
          </p:txBody>
        </p:sp>
        <p:sp>
          <p:nvSpPr>
            <p:cNvPr id="28" name="Forma livre 27"/>
            <p:cNvSpPr/>
            <p:nvPr/>
          </p:nvSpPr>
          <p:spPr>
            <a:xfrm rot="17742857">
              <a:off x="4095751" y="4040187"/>
              <a:ext cx="247650" cy="396875"/>
            </a:xfrm>
            <a:custGeom>
              <a:avLst/>
              <a:gdLst>
                <a:gd name="connsiteX0" fmla="*/ 0 w 247711"/>
                <a:gd name="connsiteY0" fmla="*/ 79647 h 398234"/>
                <a:gd name="connsiteX1" fmla="*/ 123856 w 247711"/>
                <a:gd name="connsiteY1" fmla="*/ 79647 h 398234"/>
                <a:gd name="connsiteX2" fmla="*/ 123856 w 247711"/>
                <a:gd name="connsiteY2" fmla="*/ 0 h 398234"/>
                <a:gd name="connsiteX3" fmla="*/ 247711 w 247711"/>
                <a:gd name="connsiteY3" fmla="*/ 199117 h 398234"/>
                <a:gd name="connsiteX4" fmla="*/ 123856 w 247711"/>
                <a:gd name="connsiteY4" fmla="*/ 398234 h 398234"/>
                <a:gd name="connsiteX5" fmla="*/ 123856 w 247711"/>
                <a:gd name="connsiteY5" fmla="*/ 318587 h 398234"/>
                <a:gd name="connsiteX6" fmla="*/ 0 w 247711"/>
                <a:gd name="connsiteY6" fmla="*/ 318587 h 398234"/>
                <a:gd name="connsiteX7" fmla="*/ 0 w 247711"/>
                <a:gd name="connsiteY7" fmla="*/ 79647 h 398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11" h="398234">
                  <a:moveTo>
                    <a:pt x="247710" y="318587"/>
                  </a:moveTo>
                  <a:lnTo>
                    <a:pt x="123855" y="318587"/>
                  </a:lnTo>
                  <a:lnTo>
                    <a:pt x="123855" y="398234"/>
                  </a:lnTo>
                  <a:lnTo>
                    <a:pt x="1" y="199117"/>
                  </a:lnTo>
                  <a:lnTo>
                    <a:pt x="123855" y="0"/>
                  </a:lnTo>
                  <a:lnTo>
                    <a:pt x="123855" y="79647"/>
                  </a:lnTo>
                  <a:lnTo>
                    <a:pt x="247710" y="79647"/>
                  </a:lnTo>
                  <a:lnTo>
                    <a:pt x="247710" y="318587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4312" tIns="79646" rIns="1" bIns="79648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700">
                <a:solidFill>
                  <a:schemeClr val="bg1"/>
                </a:solidFill>
              </a:endParaRPr>
            </a:p>
          </p:txBody>
        </p:sp>
        <p:sp>
          <p:nvSpPr>
            <p:cNvPr id="29" name="Forma livre 28"/>
            <p:cNvSpPr/>
            <p:nvPr/>
          </p:nvSpPr>
          <p:spPr>
            <a:xfrm rot="20828571">
              <a:off x="3656013" y="3489325"/>
              <a:ext cx="247650" cy="398463"/>
            </a:xfrm>
            <a:custGeom>
              <a:avLst/>
              <a:gdLst>
                <a:gd name="connsiteX0" fmla="*/ 0 w 247711"/>
                <a:gd name="connsiteY0" fmla="*/ 79647 h 398234"/>
                <a:gd name="connsiteX1" fmla="*/ 123856 w 247711"/>
                <a:gd name="connsiteY1" fmla="*/ 79647 h 398234"/>
                <a:gd name="connsiteX2" fmla="*/ 123856 w 247711"/>
                <a:gd name="connsiteY2" fmla="*/ 0 h 398234"/>
                <a:gd name="connsiteX3" fmla="*/ 247711 w 247711"/>
                <a:gd name="connsiteY3" fmla="*/ 199117 h 398234"/>
                <a:gd name="connsiteX4" fmla="*/ 123856 w 247711"/>
                <a:gd name="connsiteY4" fmla="*/ 398234 h 398234"/>
                <a:gd name="connsiteX5" fmla="*/ 123856 w 247711"/>
                <a:gd name="connsiteY5" fmla="*/ 318587 h 398234"/>
                <a:gd name="connsiteX6" fmla="*/ 0 w 247711"/>
                <a:gd name="connsiteY6" fmla="*/ 318587 h 398234"/>
                <a:gd name="connsiteX7" fmla="*/ 0 w 247711"/>
                <a:gd name="connsiteY7" fmla="*/ 79647 h 398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11" h="398234">
                  <a:moveTo>
                    <a:pt x="247710" y="318587"/>
                  </a:moveTo>
                  <a:lnTo>
                    <a:pt x="123855" y="318587"/>
                  </a:lnTo>
                  <a:lnTo>
                    <a:pt x="123855" y="398234"/>
                  </a:lnTo>
                  <a:lnTo>
                    <a:pt x="1" y="199117"/>
                  </a:lnTo>
                  <a:lnTo>
                    <a:pt x="123855" y="0"/>
                  </a:lnTo>
                  <a:lnTo>
                    <a:pt x="123855" y="79647"/>
                  </a:lnTo>
                  <a:lnTo>
                    <a:pt x="247710" y="79647"/>
                  </a:lnTo>
                  <a:lnTo>
                    <a:pt x="247710" y="318587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4312" tIns="79647" rIns="1" bIns="79647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700">
                <a:solidFill>
                  <a:schemeClr val="bg1"/>
                </a:solidFill>
              </a:endParaRPr>
            </a:p>
          </p:txBody>
        </p:sp>
        <p:sp>
          <p:nvSpPr>
            <p:cNvPr id="30" name="Forma livre 29"/>
            <p:cNvSpPr/>
            <p:nvPr/>
          </p:nvSpPr>
          <p:spPr>
            <a:xfrm>
              <a:off x="2505075" y="3332163"/>
              <a:ext cx="1054100" cy="1054100"/>
            </a:xfrm>
            <a:custGeom>
              <a:avLst/>
              <a:gdLst>
                <a:gd name="connsiteX0" fmla="*/ 0 w 1054149"/>
                <a:gd name="connsiteY0" fmla="*/ 527075 h 1054149"/>
                <a:gd name="connsiteX1" fmla="*/ 154377 w 1054149"/>
                <a:gd name="connsiteY1" fmla="*/ 154377 h 1054149"/>
                <a:gd name="connsiteX2" fmla="*/ 527076 w 1054149"/>
                <a:gd name="connsiteY2" fmla="*/ 1 h 1054149"/>
                <a:gd name="connsiteX3" fmla="*/ 899774 w 1054149"/>
                <a:gd name="connsiteY3" fmla="*/ 154378 h 1054149"/>
                <a:gd name="connsiteX4" fmla="*/ 1054150 w 1054149"/>
                <a:gd name="connsiteY4" fmla="*/ 527077 h 1054149"/>
                <a:gd name="connsiteX5" fmla="*/ 899773 w 1054149"/>
                <a:gd name="connsiteY5" fmla="*/ 899775 h 1054149"/>
                <a:gd name="connsiteX6" fmla="*/ 527074 w 1054149"/>
                <a:gd name="connsiteY6" fmla="*/ 1054152 h 1054149"/>
                <a:gd name="connsiteX7" fmla="*/ 154376 w 1054149"/>
                <a:gd name="connsiteY7" fmla="*/ 899775 h 1054149"/>
                <a:gd name="connsiteX8" fmla="*/ 0 w 1054149"/>
                <a:gd name="connsiteY8" fmla="*/ 527076 h 1054149"/>
                <a:gd name="connsiteX9" fmla="*/ 0 w 1054149"/>
                <a:gd name="connsiteY9" fmla="*/ 527075 h 10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149" h="1054149">
                  <a:moveTo>
                    <a:pt x="0" y="527075"/>
                  </a:moveTo>
                  <a:cubicBezTo>
                    <a:pt x="0" y="387286"/>
                    <a:pt x="55531" y="253222"/>
                    <a:pt x="154377" y="154377"/>
                  </a:cubicBezTo>
                  <a:cubicBezTo>
                    <a:pt x="253223" y="55531"/>
                    <a:pt x="387287" y="1"/>
                    <a:pt x="527076" y="1"/>
                  </a:cubicBezTo>
                  <a:cubicBezTo>
                    <a:pt x="666865" y="1"/>
                    <a:pt x="800929" y="55532"/>
                    <a:pt x="899774" y="154378"/>
                  </a:cubicBezTo>
                  <a:cubicBezTo>
                    <a:pt x="998620" y="253224"/>
                    <a:pt x="1054150" y="387288"/>
                    <a:pt x="1054150" y="527077"/>
                  </a:cubicBezTo>
                  <a:cubicBezTo>
                    <a:pt x="1054150" y="666866"/>
                    <a:pt x="998619" y="800930"/>
                    <a:pt x="899773" y="899775"/>
                  </a:cubicBezTo>
                  <a:cubicBezTo>
                    <a:pt x="800927" y="998621"/>
                    <a:pt x="666864" y="1054152"/>
                    <a:pt x="527074" y="1054152"/>
                  </a:cubicBezTo>
                  <a:cubicBezTo>
                    <a:pt x="387285" y="1054152"/>
                    <a:pt x="253221" y="998621"/>
                    <a:pt x="154376" y="899775"/>
                  </a:cubicBezTo>
                  <a:cubicBezTo>
                    <a:pt x="55530" y="800929"/>
                    <a:pt x="-1" y="666865"/>
                    <a:pt x="0" y="527076"/>
                  </a:cubicBezTo>
                  <a:lnTo>
                    <a:pt x="0" y="527075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7077" tIns="167076" rIns="167077" bIns="16707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445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400" b="1" dirty="0">
                  <a:solidFill>
                    <a:schemeClr val="bg1"/>
                  </a:solidFill>
                </a:rPr>
                <a:t>Implantação de ERP único</a:t>
              </a:r>
            </a:p>
          </p:txBody>
        </p:sp>
        <p:sp>
          <p:nvSpPr>
            <p:cNvPr id="31" name="Forma livre 30"/>
            <p:cNvSpPr/>
            <p:nvPr/>
          </p:nvSpPr>
          <p:spPr>
            <a:xfrm rot="2314286">
              <a:off x="3813175" y="2801938"/>
              <a:ext cx="247650" cy="398462"/>
            </a:xfrm>
            <a:custGeom>
              <a:avLst/>
              <a:gdLst>
                <a:gd name="connsiteX0" fmla="*/ 0 w 247711"/>
                <a:gd name="connsiteY0" fmla="*/ 79647 h 398234"/>
                <a:gd name="connsiteX1" fmla="*/ 123856 w 247711"/>
                <a:gd name="connsiteY1" fmla="*/ 79647 h 398234"/>
                <a:gd name="connsiteX2" fmla="*/ 123856 w 247711"/>
                <a:gd name="connsiteY2" fmla="*/ 0 h 398234"/>
                <a:gd name="connsiteX3" fmla="*/ 247711 w 247711"/>
                <a:gd name="connsiteY3" fmla="*/ 199117 h 398234"/>
                <a:gd name="connsiteX4" fmla="*/ 123856 w 247711"/>
                <a:gd name="connsiteY4" fmla="*/ 398234 h 398234"/>
                <a:gd name="connsiteX5" fmla="*/ 123856 w 247711"/>
                <a:gd name="connsiteY5" fmla="*/ 318587 h 398234"/>
                <a:gd name="connsiteX6" fmla="*/ 0 w 247711"/>
                <a:gd name="connsiteY6" fmla="*/ 318587 h 398234"/>
                <a:gd name="connsiteX7" fmla="*/ 0 w 247711"/>
                <a:gd name="connsiteY7" fmla="*/ 79647 h 398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711" h="398234">
                  <a:moveTo>
                    <a:pt x="247710" y="318587"/>
                  </a:moveTo>
                  <a:lnTo>
                    <a:pt x="123855" y="318587"/>
                  </a:lnTo>
                  <a:lnTo>
                    <a:pt x="123855" y="398234"/>
                  </a:lnTo>
                  <a:lnTo>
                    <a:pt x="1" y="199117"/>
                  </a:lnTo>
                  <a:lnTo>
                    <a:pt x="123855" y="0"/>
                  </a:lnTo>
                  <a:lnTo>
                    <a:pt x="123855" y="79647"/>
                  </a:lnTo>
                  <a:lnTo>
                    <a:pt x="247710" y="79647"/>
                  </a:lnTo>
                  <a:lnTo>
                    <a:pt x="247710" y="318587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4313" tIns="79647" rIns="-1" bIns="79647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700">
                <a:solidFill>
                  <a:schemeClr val="bg1"/>
                </a:solidFill>
              </a:endParaRPr>
            </a:p>
          </p:txBody>
        </p:sp>
        <p:sp>
          <p:nvSpPr>
            <p:cNvPr id="32" name="Forma livre 31"/>
            <p:cNvSpPr/>
            <p:nvPr/>
          </p:nvSpPr>
          <p:spPr>
            <a:xfrm>
              <a:off x="2809875" y="1995488"/>
              <a:ext cx="1054100" cy="1054100"/>
            </a:xfrm>
            <a:custGeom>
              <a:avLst/>
              <a:gdLst>
                <a:gd name="connsiteX0" fmla="*/ 0 w 1054149"/>
                <a:gd name="connsiteY0" fmla="*/ 527075 h 1054149"/>
                <a:gd name="connsiteX1" fmla="*/ 154377 w 1054149"/>
                <a:gd name="connsiteY1" fmla="*/ 154377 h 1054149"/>
                <a:gd name="connsiteX2" fmla="*/ 527076 w 1054149"/>
                <a:gd name="connsiteY2" fmla="*/ 1 h 1054149"/>
                <a:gd name="connsiteX3" fmla="*/ 899774 w 1054149"/>
                <a:gd name="connsiteY3" fmla="*/ 154378 h 1054149"/>
                <a:gd name="connsiteX4" fmla="*/ 1054150 w 1054149"/>
                <a:gd name="connsiteY4" fmla="*/ 527077 h 1054149"/>
                <a:gd name="connsiteX5" fmla="*/ 899773 w 1054149"/>
                <a:gd name="connsiteY5" fmla="*/ 899775 h 1054149"/>
                <a:gd name="connsiteX6" fmla="*/ 527074 w 1054149"/>
                <a:gd name="connsiteY6" fmla="*/ 1054152 h 1054149"/>
                <a:gd name="connsiteX7" fmla="*/ 154376 w 1054149"/>
                <a:gd name="connsiteY7" fmla="*/ 899775 h 1054149"/>
                <a:gd name="connsiteX8" fmla="*/ 0 w 1054149"/>
                <a:gd name="connsiteY8" fmla="*/ 527076 h 1054149"/>
                <a:gd name="connsiteX9" fmla="*/ 0 w 1054149"/>
                <a:gd name="connsiteY9" fmla="*/ 527075 h 10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149" h="1054149">
                  <a:moveTo>
                    <a:pt x="0" y="527075"/>
                  </a:moveTo>
                  <a:cubicBezTo>
                    <a:pt x="0" y="387286"/>
                    <a:pt x="55531" y="253222"/>
                    <a:pt x="154377" y="154377"/>
                  </a:cubicBezTo>
                  <a:cubicBezTo>
                    <a:pt x="253223" y="55531"/>
                    <a:pt x="387287" y="1"/>
                    <a:pt x="527076" y="1"/>
                  </a:cubicBezTo>
                  <a:cubicBezTo>
                    <a:pt x="666865" y="1"/>
                    <a:pt x="800929" y="55532"/>
                    <a:pt x="899774" y="154378"/>
                  </a:cubicBezTo>
                  <a:cubicBezTo>
                    <a:pt x="998620" y="253224"/>
                    <a:pt x="1054150" y="387288"/>
                    <a:pt x="1054150" y="527077"/>
                  </a:cubicBezTo>
                  <a:cubicBezTo>
                    <a:pt x="1054150" y="666866"/>
                    <a:pt x="998619" y="800930"/>
                    <a:pt x="899773" y="899775"/>
                  </a:cubicBezTo>
                  <a:cubicBezTo>
                    <a:pt x="800927" y="998621"/>
                    <a:pt x="666864" y="1054152"/>
                    <a:pt x="527074" y="1054152"/>
                  </a:cubicBezTo>
                  <a:cubicBezTo>
                    <a:pt x="387285" y="1054152"/>
                    <a:pt x="253221" y="998621"/>
                    <a:pt x="154376" y="899775"/>
                  </a:cubicBezTo>
                  <a:cubicBezTo>
                    <a:pt x="55530" y="800929"/>
                    <a:pt x="-1" y="666865"/>
                    <a:pt x="0" y="527076"/>
                  </a:cubicBezTo>
                  <a:lnTo>
                    <a:pt x="0" y="527075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7077" tIns="167076" rIns="167077" bIns="16707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445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400" b="1" dirty="0">
                  <a:solidFill>
                    <a:schemeClr val="bg1"/>
                  </a:solidFill>
                </a:rPr>
                <a:t>Acurácia na obtenção de informações</a:t>
              </a:r>
            </a:p>
          </p:txBody>
        </p:sp>
        <p:sp>
          <p:nvSpPr>
            <p:cNvPr id="33" name="Forma livre 32"/>
            <p:cNvSpPr/>
            <p:nvPr/>
          </p:nvSpPr>
          <p:spPr>
            <a:xfrm>
              <a:off x="3340100" y="4386263"/>
              <a:ext cx="1054100" cy="1054100"/>
            </a:xfrm>
            <a:custGeom>
              <a:avLst/>
              <a:gdLst>
                <a:gd name="connsiteX0" fmla="*/ 0 w 1054149"/>
                <a:gd name="connsiteY0" fmla="*/ 527075 h 1054149"/>
                <a:gd name="connsiteX1" fmla="*/ 154377 w 1054149"/>
                <a:gd name="connsiteY1" fmla="*/ 154377 h 1054149"/>
                <a:gd name="connsiteX2" fmla="*/ 527076 w 1054149"/>
                <a:gd name="connsiteY2" fmla="*/ 1 h 1054149"/>
                <a:gd name="connsiteX3" fmla="*/ 899774 w 1054149"/>
                <a:gd name="connsiteY3" fmla="*/ 154378 h 1054149"/>
                <a:gd name="connsiteX4" fmla="*/ 1054150 w 1054149"/>
                <a:gd name="connsiteY4" fmla="*/ 527077 h 1054149"/>
                <a:gd name="connsiteX5" fmla="*/ 899773 w 1054149"/>
                <a:gd name="connsiteY5" fmla="*/ 899775 h 1054149"/>
                <a:gd name="connsiteX6" fmla="*/ 527074 w 1054149"/>
                <a:gd name="connsiteY6" fmla="*/ 1054152 h 1054149"/>
                <a:gd name="connsiteX7" fmla="*/ 154376 w 1054149"/>
                <a:gd name="connsiteY7" fmla="*/ 899775 h 1054149"/>
                <a:gd name="connsiteX8" fmla="*/ 0 w 1054149"/>
                <a:gd name="connsiteY8" fmla="*/ 527076 h 1054149"/>
                <a:gd name="connsiteX9" fmla="*/ 0 w 1054149"/>
                <a:gd name="connsiteY9" fmla="*/ 527075 h 10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149" h="1054149">
                  <a:moveTo>
                    <a:pt x="0" y="527075"/>
                  </a:moveTo>
                  <a:cubicBezTo>
                    <a:pt x="0" y="387286"/>
                    <a:pt x="55531" y="253222"/>
                    <a:pt x="154377" y="154377"/>
                  </a:cubicBezTo>
                  <a:cubicBezTo>
                    <a:pt x="253223" y="55531"/>
                    <a:pt x="387287" y="1"/>
                    <a:pt x="527076" y="1"/>
                  </a:cubicBezTo>
                  <a:cubicBezTo>
                    <a:pt x="666865" y="1"/>
                    <a:pt x="800929" y="55532"/>
                    <a:pt x="899774" y="154378"/>
                  </a:cubicBezTo>
                  <a:cubicBezTo>
                    <a:pt x="998620" y="253224"/>
                    <a:pt x="1054150" y="387288"/>
                    <a:pt x="1054150" y="527077"/>
                  </a:cubicBezTo>
                  <a:cubicBezTo>
                    <a:pt x="1054150" y="666866"/>
                    <a:pt x="998619" y="800930"/>
                    <a:pt x="899773" y="899775"/>
                  </a:cubicBezTo>
                  <a:cubicBezTo>
                    <a:pt x="800927" y="998621"/>
                    <a:pt x="666864" y="1054152"/>
                    <a:pt x="527074" y="1054152"/>
                  </a:cubicBezTo>
                  <a:cubicBezTo>
                    <a:pt x="387285" y="1054152"/>
                    <a:pt x="253221" y="998621"/>
                    <a:pt x="154376" y="899775"/>
                  </a:cubicBezTo>
                  <a:cubicBezTo>
                    <a:pt x="55530" y="800929"/>
                    <a:pt x="-1" y="666865"/>
                    <a:pt x="0" y="527076"/>
                  </a:cubicBezTo>
                  <a:lnTo>
                    <a:pt x="0" y="527075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7077" tIns="167076" rIns="167077" bIns="167076" spcCol="1270" anchor="ctr"/>
            <a:lstStyle>
              <a:defPPr>
                <a:defRPr lang="en-U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445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400" b="1" dirty="0">
                  <a:solidFill>
                    <a:schemeClr val="bg1"/>
                  </a:solidFill>
                </a:rPr>
                <a:t>Foco nas atividades finalísticas</a:t>
              </a: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254949" y="3093034"/>
            <a:ext cx="2711501" cy="461665"/>
            <a:chOff x="254949" y="3093034"/>
            <a:chExt cx="2711501" cy="461665"/>
          </a:xfrm>
        </p:grpSpPr>
        <p:cxnSp>
          <p:nvCxnSpPr>
            <p:cNvPr id="34" name="Conector reto 33"/>
            <p:cNvCxnSpPr/>
            <p:nvPr/>
          </p:nvCxnSpPr>
          <p:spPr>
            <a:xfrm>
              <a:off x="254949" y="3516491"/>
              <a:ext cx="2711501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ixaDeTexto 34"/>
            <p:cNvSpPr txBox="1"/>
            <p:nvPr/>
          </p:nvSpPr>
          <p:spPr>
            <a:xfrm>
              <a:off x="254949" y="3093034"/>
              <a:ext cx="17998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Atual estágio</a:t>
              </a:r>
              <a:endParaRPr lang="pt-BR" sz="2400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36" name="CaixaDeTexto 35"/>
          <p:cNvSpPr txBox="1"/>
          <p:nvPr/>
        </p:nvSpPr>
        <p:spPr>
          <a:xfrm>
            <a:off x="310322" y="3668622"/>
            <a:ext cx="3278366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tabLst>
                <a:tab pos="5394325" algn="r"/>
              </a:tabLst>
              <a:defRPr/>
            </a:pPr>
            <a:r>
              <a:rPr lang="pt-BR" sz="2400" i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Folha de Pagamento</a:t>
            </a:r>
          </a:p>
          <a:p>
            <a:pPr marL="342900" indent="-342900"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tabLst>
                <a:tab pos="5394325" algn="r"/>
              </a:tabLst>
              <a:defRPr/>
            </a:pPr>
            <a:r>
              <a:rPr lang="pt-BR" sz="2400" i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Contabilidade</a:t>
            </a:r>
          </a:p>
        </p:txBody>
      </p:sp>
    </p:spTree>
    <p:extLst>
      <p:ext uri="{BB962C8B-B14F-4D97-AF65-F5344CB8AC3E}">
        <p14:creationId xmlns:p14="http://schemas.microsoft.com/office/powerpoint/2010/main" val="122737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11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Bom Uso dos Recursos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287645" y="1171565"/>
            <a:ext cx="83991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Modelo de Atuação</a:t>
            </a:r>
            <a:endParaRPr lang="pt-BR" sz="66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34" name="Conector reto 33"/>
          <p:cNvCxnSpPr/>
          <p:nvPr/>
        </p:nvCxnSpPr>
        <p:spPr>
          <a:xfrm flipV="1">
            <a:off x="2649771" y="3284851"/>
            <a:ext cx="5204444" cy="2098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4256755" y="3257779"/>
            <a:ext cx="4133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3">
                    <a:lumMod val="75000"/>
                  </a:schemeClr>
                </a:solidFill>
              </a:rPr>
              <a:t>Diagnóstico das cooperativas</a:t>
            </a:r>
            <a:endParaRPr lang="pt-BR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4080728" y="4731985"/>
            <a:ext cx="4485373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tabLst>
                <a:tab pos="5394325" algn="r"/>
              </a:tabLst>
              <a:defRPr/>
            </a:pPr>
            <a:r>
              <a:rPr lang="pt-BR" sz="2400" i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Formação Profissional</a:t>
            </a:r>
          </a:p>
          <a:p>
            <a:pPr marL="342900" indent="-342900"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tabLst>
                <a:tab pos="5394325" algn="r"/>
              </a:tabLst>
              <a:defRPr/>
            </a:pPr>
            <a:r>
              <a:rPr lang="pt-BR" sz="2400" i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Promoção Social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89959" y="2615764"/>
            <a:ext cx="3535018" cy="584775"/>
            <a:chOff x="189959" y="2615764"/>
            <a:chExt cx="3535018" cy="584775"/>
          </a:xfrm>
        </p:grpSpPr>
        <p:sp>
          <p:nvSpPr>
            <p:cNvPr id="37" name="CaixaDeTexto 36"/>
            <p:cNvSpPr txBox="1"/>
            <p:nvPr/>
          </p:nvSpPr>
          <p:spPr>
            <a:xfrm>
              <a:off x="725268" y="2615764"/>
              <a:ext cx="290008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Monitoramento</a:t>
              </a:r>
              <a:endPara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39" name="Conector reto 38"/>
            <p:cNvCxnSpPr/>
            <p:nvPr/>
          </p:nvCxnSpPr>
          <p:spPr>
            <a:xfrm>
              <a:off x="189959" y="3121346"/>
              <a:ext cx="3535018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Conector reto 39"/>
          <p:cNvCxnSpPr/>
          <p:nvPr/>
        </p:nvCxnSpPr>
        <p:spPr>
          <a:xfrm>
            <a:off x="86472" y="4088776"/>
            <a:ext cx="7055473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-22713" y="4064440"/>
            <a:ext cx="8588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Soluções focadas nas necessidades </a:t>
            </a:r>
            <a:endParaRPr lang="pt-B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2" name="Conector reto 41"/>
          <p:cNvCxnSpPr/>
          <p:nvPr/>
        </p:nvCxnSpPr>
        <p:spPr>
          <a:xfrm flipV="1">
            <a:off x="3779327" y="4657074"/>
            <a:ext cx="5204444" cy="2098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0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36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12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0" y="1110854"/>
            <a:ext cx="902473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Eficácia</a:t>
            </a:r>
            <a:endParaRPr lang="pt-BR" sz="86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34" name="Conector reto 33"/>
          <p:cNvCxnSpPr/>
          <p:nvPr/>
        </p:nvCxnSpPr>
        <p:spPr>
          <a:xfrm>
            <a:off x="3114227" y="3327335"/>
            <a:ext cx="5740304" cy="725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4512365" y="3279283"/>
            <a:ext cx="4342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dirty="0" smtClean="0">
                <a:solidFill>
                  <a:schemeClr val="accent3">
                    <a:lumMod val="75000"/>
                  </a:schemeClr>
                </a:solidFill>
              </a:rPr>
              <a:t>Melhoria contínua</a:t>
            </a:r>
            <a:endParaRPr lang="pt-BR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86472" y="2637268"/>
            <a:ext cx="5062034" cy="584775"/>
            <a:chOff x="86472" y="2637268"/>
            <a:chExt cx="5062034" cy="584775"/>
          </a:xfrm>
        </p:grpSpPr>
        <p:sp>
          <p:nvSpPr>
            <p:cNvPr id="37" name="CaixaDeTexto 36"/>
            <p:cNvSpPr txBox="1"/>
            <p:nvPr/>
          </p:nvSpPr>
          <p:spPr>
            <a:xfrm>
              <a:off x="1246729" y="2637268"/>
              <a:ext cx="308565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Geração de Valor</a:t>
              </a:r>
              <a:endPara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39" name="Conector reto 38"/>
            <p:cNvCxnSpPr/>
            <p:nvPr/>
          </p:nvCxnSpPr>
          <p:spPr>
            <a:xfrm>
              <a:off x="86472" y="3142850"/>
              <a:ext cx="5062034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Conector reto 16"/>
          <p:cNvCxnSpPr/>
          <p:nvPr/>
        </p:nvCxnSpPr>
        <p:spPr>
          <a:xfrm>
            <a:off x="86472" y="3488828"/>
            <a:ext cx="4634739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238539" y="3464492"/>
            <a:ext cx="4482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Excelência na gestão</a:t>
            </a:r>
            <a:endParaRPr lang="pt-B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704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75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13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101397"/>
            <a:ext cx="8931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Programa de Desenvolvimento da Gestão das Cooperativas</a:t>
            </a:r>
          </a:p>
        </p:txBody>
      </p:sp>
      <p:sp>
        <p:nvSpPr>
          <p:cNvPr id="21" name="CaixaDeTexto 20"/>
          <p:cNvSpPr txBox="1"/>
          <p:nvPr/>
        </p:nvSpPr>
        <p:spPr>
          <a:xfrm flipH="1">
            <a:off x="2828932" y="2317531"/>
            <a:ext cx="60155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MEG</a:t>
            </a:r>
            <a:endParaRPr lang="pt-BR" sz="96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3003835" y="1541921"/>
            <a:ext cx="56825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Modelo de Excelência da Gestão</a:t>
            </a:r>
            <a:endParaRPr lang="pt-B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9" name="Conector reto 38"/>
          <p:cNvCxnSpPr/>
          <p:nvPr/>
        </p:nvCxnSpPr>
        <p:spPr>
          <a:xfrm>
            <a:off x="86472" y="1567724"/>
            <a:ext cx="8471236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03835" y="1994470"/>
            <a:ext cx="4604255" cy="42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8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14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0" y="1110854"/>
            <a:ext cx="902473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Eficácia</a:t>
            </a:r>
            <a:endParaRPr lang="pt-BR" sz="86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34" name="Conector reto 33"/>
          <p:cNvCxnSpPr/>
          <p:nvPr/>
        </p:nvCxnSpPr>
        <p:spPr>
          <a:xfrm>
            <a:off x="3114227" y="3327335"/>
            <a:ext cx="5740304" cy="725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4512365" y="3279283"/>
            <a:ext cx="4342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dirty="0" smtClean="0">
                <a:solidFill>
                  <a:schemeClr val="accent3">
                    <a:lumMod val="75000"/>
                  </a:schemeClr>
                </a:solidFill>
              </a:rPr>
              <a:t>Reconhecimento</a:t>
            </a:r>
            <a:endParaRPr lang="pt-BR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86472" y="2637268"/>
            <a:ext cx="5062034" cy="584775"/>
            <a:chOff x="86472" y="2637268"/>
            <a:chExt cx="5062034" cy="584775"/>
          </a:xfrm>
        </p:grpSpPr>
        <p:sp>
          <p:nvSpPr>
            <p:cNvPr id="37" name="CaixaDeTexto 36"/>
            <p:cNvSpPr txBox="1"/>
            <p:nvPr/>
          </p:nvSpPr>
          <p:spPr>
            <a:xfrm>
              <a:off x="1575535" y="2637268"/>
              <a:ext cx="242803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Boas práticas</a:t>
              </a:r>
              <a:endPara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39" name="Conector reto 38"/>
            <p:cNvCxnSpPr/>
            <p:nvPr/>
          </p:nvCxnSpPr>
          <p:spPr>
            <a:xfrm>
              <a:off x="86472" y="3142850"/>
              <a:ext cx="5062034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Conector reto 16"/>
          <p:cNvCxnSpPr/>
          <p:nvPr/>
        </p:nvCxnSpPr>
        <p:spPr>
          <a:xfrm>
            <a:off x="86472" y="3488828"/>
            <a:ext cx="4634739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238539" y="3464492"/>
            <a:ext cx="4482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Disseminação</a:t>
            </a:r>
            <a:endParaRPr lang="pt-B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0181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75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15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0" y="1110854"/>
            <a:ext cx="902473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Nosso propósito</a:t>
            </a:r>
            <a:endParaRPr lang="pt-BR" sz="86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34" name="Conector reto 33"/>
          <p:cNvCxnSpPr/>
          <p:nvPr/>
        </p:nvCxnSpPr>
        <p:spPr>
          <a:xfrm>
            <a:off x="2380593" y="3328060"/>
            <a:ext cx="6473938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2380593" y="3279283"/>
            <a:ext cx="64739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dirty="0" smtClean="0">
                <a:solidFill>
                  <a:schemeClr val="accent3">
                    <a:lumMod val="75000"/>
                  </a:schemeClr>
                </a:solidFill>
              </a:rPr>
              <a:t>Contribuir para o aumento </a:t>
            </a:r>
            <a:r>
              <a:rPr lang="pt-BR" sz="3600" b="1" dirty="0">
                <a:solidFill>
                  <a:schemeClr val="accent3">
                    <a:lumMod val="75000"/>
                  </a:schemeClr>
                </a:solidFill>
              </a:rPr>
              <a:t>da </a:t>
            </a:r>
            <a:r>
              <a:rPr lang="pt-BR" sz="3600" b="1" dirty="0" smtClean="0">
                <a:solidFill>
                  <a:schemeClr val="accent3">
                    <a:lumMod val="75000"/>
                  </a:schemeClr>
                </a:solidFill>
              </a:rPr>
              <a:t>eficiência, da produtividade e da competitividade do </a:t>
            </a:r>
            <a:r>
              <a:rPr lang="pt-BR" sz="3600" b="1" dirty="0">
                <a:solidFill>
                  <a:schemeClr val="accent3">
                    <a:lumMod val="75000"/>
                  </a:schemeClr>
                </a:solidFill>
              </a:rPr>
              <a:t>Setor Cooperativista </a:t>
            </a:r>
          </a:p>
        </p:txBody>
      </p:sp>
    </p:spTree>
    <p:extLst>
      <p:ext uri="{BB962C8B-B14F-4D97-AF65-F5344CB8AC3E}">
        <p14:creationId xmlns:p14="http://schemas.microsoft.com/office/powerpoint/2010/main" val="19694330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16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8655423" y="2518939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R$</a:t>
            </a:r>
            <a:endParaRPr lang="pt-BR" sz="1400" b="1" dirty="0">
              <a:solidFill>
                <a:schemeClr val="bg1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upo 17"/>
          <p:cNvGrpSpPr/>
          <p:nvPr/>
        </p:nvGrpSpPr>
        <p:grpSpPr>
          <a:xfrm>
            <a:off x="163630" y="2794167"/>
            <a:ext cx="8491793" cy="461665"/>
            <a:chOff x="163630" y="2794167"/>
            <a:chExt cx="8491793" cy="461665"/>
          </a:xfrm>
        </p:grpSpPr>
        <p:cxnSp>
          <p:nvCxnSpPr>
            <p:cNvPr id="5" name="Conector reto 4"/>
            <p:cNvCxnSpPr/>
            <p:nvPr/>
          </p:nvCxnSpPr>
          <p:spPr>
            <a:xfrm>
              <a:off x="163630" y="3217624"/>
              <a:ext cx="8491793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aixaDeTexto 5"/>
            <p:cNvSpPr txBox="1"/>
            <p:nvPr/>
          </p:nvSpPr>
          <p:spPr>
            <a:xfrm>
              <a:off x="163630" y="2794167"/>
              <a:ext cx="10679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Missão</a:t>
              </a:r>
              <a:endParaRPr lang="pt-BR" sz="2400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7" name="CaixaDeTexto 6"/>
          <p:cNvSpPr txBox="1"/>
          <p:nvPr/>
        </p:nvSpPr>
        <p:spPr>
          <a:xfrm>
            <a:off x="3667226" y="1647964"/>
            <a:ext cx="47015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Promover a cultura cooperativista e o aperfeiçoamento da gestão para o </a:t>
            </a:r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</a:rPr>
              <a:t>desenvolvimento das cooperativas brasileiras </a:t>
            </a:r>
            <a:endParaRPr lang="pt-B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163630" y="3370024"/>
            <a:ext cx="8491793" cy="476189"/>
            <a:chOff x="163630" y="3370024"/>
            <a:chExt cx="8491793" cy="476189"/>
          </a:xfrm>
        </p:grpSpPr>
        <p:cxnSp>
          <p:nvCxnSpPr>
            <p:cNvPr id="19" name="Conector reto 18"/>
            <p:cNvCxnSpPr/>
            <p:nvPr/>
          </p:nvCxnSpPr>
          <p:spPr>
            <a:xfrm>
              <a:off x="163630" y="3370024"/>
              <a:ext cx="8491793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163630" y="3384548"/>
              <a:ext cx="8595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Visão</a:t>
              </a:r>
              <a:endParaRPr lang="pt-BR" sz="2400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3667227" y="3532363"/>
            <a:ext cx="4701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Em 2025 o cooperativismo será reconhecido pela sociedade por sua </a:t>
            </a:r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competitividade</a:t>
            </a:r>
            <a:r>
              <a:rPr lang="pt-B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integridade</a:t>
            </a:r>
            <a:r>
              <a:rPr lang="pt-B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e capacidade de promover a </a:t>
            </a:r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felicidade</a:t>
            </a:r>
            <a:r>
              <a:rPr lang="pt-B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dos cooperados </a:t>
            </a:r>
            <a:endParaRPr lang="pt-BR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4033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fundo templat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2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Quem somos?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382290" y="2174080"/>
            <a:ext cx="8247066" cy="468467"/>
            <a:chOff x="382290" y="2174080"/>
            <a:chExt cx="8247066" cy="468467"/>
          </a:xfrm>
        </p:grpSpPr>
        <p:cxnSp>
          <p:nvCxnSpPr>
            <p:cNvPr id="26" name="Conector reto 25"/>
            <p:cNvCxnSpPr/>
            <p:nvPr/>
          </p:nvCxnSpPr>
          <p:spPr>
            <a:xfrm>
              <a:off x="525121" y="2642547"/>
              <a:ext cx="78779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382290" y="2174080"/>
              <a:ext cx="8247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err="1" smtClean="0">
                  <a:solidFill>
                    <a:schemeClr val="accent3">
                      <a:lumMod val="75000"/>
                    </a:schemeClr>
                  </a:solidFill>
                </a:rPr>
                <a:t>Sescoop</a:t>
              </a:r>
              <a:r>
                <a:rPr lang="pt-BR" sz="2400" dirty="0">
                  <a:solidFill>
                    <a:schemeClr val="accent3">
                      <a:lumMod val="75000"/>
                    </a:schemeClr>
                  </a:solidFill>
                </a:rPr>
                <a:t> – </a:t>
              </a:r>
              <a:r>
                <a:rPr lang="pt-BR" sz="2400" dirty="0" smtClean="0">
                  <a:solidFill>
                    <a:schemeClr val="accent3">
                      <a:lumMod val="75000"/>
                    </a:schemeClr>
                  </a:solidFill>
                </a:rPr>
                <a:t>Serviço Nacional de Aprendizagem do Cooperativismo </a:t>
              </a:r>
              <a:endParaRPr lang="pt-BR" sz="24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979883" y="3463019"/>
            <a:ext cx="7148945" cy="461665"/>
            <a:chOff x="979883" y="3463019"/>
            <a:chExt cx="7148945" cy="461665"/>
          </a:xfrm>
        </p:grpSpPr>
        <p:cxnSp>
          <p:nvCxnSpPr>
            <p:cNvPr id="33" name="Conector reto 32"/>
            <p:cNvCxnSpPr/>
            <p:nvPr/>
          </p:nvCxnSpPr>
          <p:spPr>
            <a:xfrm>
              <a:off x="997524" y="3883879"/>
              <a:ext cx="6979828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979883" y="3463019"/>
              <a:ext cx="71489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1">
                      <a:lumMod val="75000"/>
                    </a:schemeClr>
                  </a:solidFill>
                </a:rPr>
                <a:t>Cooperativa – propriedade coletiva; gestão democrática</a:t>
              </a:r>
              <a:endParaRPr lang="pt-BR" sz="2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540689" y="2839344"/>
            <a:ext cx="8350740" cy="461665"/>
            <a:chOff x="540689" y="2634386"/>
            <a:chExt cx="8350740" cy="461665"/>
          </a:xfrm>
        </p:grpSpPr>
        <p:cxnSp>
          <p:nvCxnSpPr>
            <p:cNvPr id="19" name="Conector reto 18"/>
            <p:cNvCxnSpPr/>
            <p:nvPr/>
          </p:nvCxnSpPr>
          <p:spPr>
            <a:xfrm>
              <a:off x="540689" y="3057843"/>
              <a:ext cx="835074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698930" y="2634386"/>
              <a:ext cx="8192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75000"/>
                    </a:schemeClr>
                  </a:solidFill>
                </a:rPr>
                <a:t>Cooperativismo – resultado econômico e desenvolvimento social</a:t>
              </a:r>
              <a:endParaRPr lang="pt-BR" sz="24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382290" y="4497863"/>
            <a:ext cx="85091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“Sem viabilidade econômica uma cooperativa não existe. Sem viabilidade social uma cooperativa não tem razão de ser”</a:t>
            </a:r>
            <a:endParaRPr lang="pt-B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179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3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Estabelecimento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382290" y="2174080"/>
            <a:ext cx="2711501" cy="461665"/>
            <a:chOff x="382290" y="2174080"/>
            <a:chExt cx="2711501" cy="461665"/>
          </a:xfrm>
        </p:grpSpPr>
        <p:cxnSp>
          <p:nvCxnSpPr>
            <p:cNvPr id="26" name="Conector reto 25"/>
            <p:cNvCxnSpPr/>
            <p:nvPr/>
          </p:nvCxnSpPr>
          <p:spPr>
            <a:xfrm>
              <a:off x="382290" y="2597537"/>
              <a:ext cx="2711501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382290" y="2174080"/>
              <a:ext cx="11102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75000"/>
                    </a:schemeClr>
                  </a:solidFill>
                </a:rPr>
                <a:t>Criação</a:t>
              </a:r>
              <a:endParaRPr lang="pt-BR" sz="24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32" name="CaixaDeTexto 31"/>
          <p:cNvSpPr txBox="1"/>
          <p:nvPr/>
        </p:nvSpPr>
        <p:spPr>
          <a:xfrm>
            <a:off x="2054681" y="2138434"/>
            <a:ext cx="1039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1998</a:t>
            </a:r>
          </a:p>
        </p:txBody>
      </p:sp>
      <p:grpSp>
        <p:nvGrpSpPr>
          <p:cNvPr id="10" name="Grupo 9"/>
          <p:cNvGrpSpPr/>
          <p:nvPr/>
        </p:nvGrpSpPr>
        <p:grpSpPr>
          <a:xfrm>
            <a:off x="979883" y="3463019"/>
            <a:ext cx="3681569" cy="461665"/>
            <a:chOff x="979883" y="3463019"/>
            <a:chExt cx="3681569" cy="461665"/>
          </a:xfrm>
        </p:grpSpPr>
        <p:cxnSp>
          <p:nvCxnSpPr>
            <p:cNvPr id="33" name="Conector reto 32"/>
            <p:cNvCxnSpPr/>
            <p:nvPr/>
          </p:nvCxnSpPr>
          <p:spPr>
            <a:xfrm>
              <a:off x="997524" y="3883879"/>
              <a:ext cx="3663928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979883" y="3463019"/>
              <a:ext cx="13892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1">
                      <a:lumMod val="75000"/>
                    </a:schemeClr>
                  </a:solidFill>
                </a:rPr>
                <a:t>Operação</a:t>
              </a:r>
              <a:endParaRPr lang="pt-BR" sz="2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7" name="CaixaDeTexto 16"/>
          <p:cNvSpPr txBox="1"/>
          <p:nvPr/>
        </p:nvSpPr>
        <p:spPr>
          <a:xfrm>
            <a:off x="3410430" y="3137995"/>
            <a:ext cx="1435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2000</a:t>
            </a:r>
          </a:p>
          <a:p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15 anos</a:t>
            </a:r>
            <a:endParaRPr lang="pt-BR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540689" y="2634386"/>
            <a:ext cx="3284605" cy="461665"/>
            <a:chOff x="540689" y="2634386"/>
            <a:chExt cx="3284605" cy="461665"/>
          </a:xfrm>
        </p:grpSpPr>
        <p:cxnSp>
          <p:nvCxnSpPr>
            <p:cNvPr id="19" name="Conector reto 18"/>
            <p:cNvCxnSpPr/>
            <p:nvPr/>
          </p:nvCxnSpPr>
          <p:spPr>
            <a:xfrm>
              <a:off x="540689" y="3057843"/>
              <a:ext cx="328460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698930" y="2634386"/>
              <a:ext cx="2265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75000"/>
                    </a:schemeClr>
                  </a:solidFill>
                </a:rPr>
                <a:t>Regulamentação</a:t>
              </a:r>
              <a:endParaRPr lang="pt-BR" sz="24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CaixaDeTexto 20"/>
          <p:cNvSpPr txBox="1"/>
          <p:nvPr/>
        </p:nvSpPr>
        <p:spPr>
          <a:xfrm>
            <a:off x="2975350" y="2642547"/>
            <a:ext cx="1039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1999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5178943" y="3184162"/>
            <a:ext cx="3476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Um dos mais</a:t>
            </a:r>
          </a:p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novos do Sistema S</a:t>
            </a:r>
            <a:endParaRPr lang="pt-B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2885320" y="4482097"/>
            <a:ext cx="39206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Nasceu sob a ótica </a:t>
            </a:r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 autogestão</a:t>
            </a:r>
            <a:endParaRPr lang="pt-B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598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4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7" grpId="0"/>
      <p:bldP spid="21" grpId="0"/>
      <p:bldP spid="24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4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8655423" y="2518939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R$</a:t>
            </a:r>
            <a:endParaRPr lang="pt-BR" sz="1400" b="1" dirty="0">
              <a:solidFill>
                <a:schemeClr val="bg1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O atual ambiente cooperativista</a:t>
            </a:r>
          </a:p>
        </p:txBody>
      </p:sp>
      <p:sp>
        <p:nvSpPr>
          <p:cNvPr id="4" name="Elipse 3"/>
          <p:cNvSpPr/>
          <p:nvPr/>
        </p:nvSpPr>
        <p:spPr>
          <a:xfrm>
            <a:off x="554604" y="1702664"/>
            <a:ext cx="1799924" cy="1763564"/>
          </a:xfrm>
          <a:prstGeom prst="ellipse">
            <a:avLst/>
          </a:prstGeom>
          <a:noFill/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</a:rPr>
              <a:t>6.827</a:t>
            </a:r>
          </a:p>
          <a:p>
            <a:pPr algn="ctr"/>
            <a:r>
              <a:rPr lang="pt-BR" sz="16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</a:rPr>
              <a:t>Cooperativas</a:t>
            </a:r>
            <a:endParaRPr lang="pt-BR" sz="1600" dirty="0">
              <a:ln w="0">
                <a:noFill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4158904" y="1613131"/>
            <a:ext cx="2916455" cy="2949242"/>
          </a:xfrm>
          <a:prstGeom prst="ellipse">
            <a:avLst/>
          </a:prstGeom>
          <a:noFill/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11,5 milhões</a:t>
            </a:r>
          </a:p>
          <a:p>
            <a:pPr algn="ctr"/>
            <a:r>
              <a:rPr lang="pt-BR" sz="16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Cooperados</a:t>
            </a:r>
            <a:endParaRPr lang="pt-BR" sz="1600" dirty="0">
              <a:ln w="0">
                <a:noFill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1672734" y="3183581"/>
            <a:ext cx="2271664" cy="2144160"/>
          </a:xfrm>
          <a:prstGeom prst="ellipse">
            <a:avLst/>
          </a:prstGeom>
          <a:noFill/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338 mil</a:t>
            </a:r>
          </a:p>
          <a:p>
            <a:pPr algn="ctr"/>
            <a:r>
              <a:rPr lang="pt-BR" sz="16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Empregados</a:t>
            </a:r>
            <a:endParaRPr lang="pt-BR" sz="1600" dirty="0">
              <a:ln w="0">
                <a:noFill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6658364" y="3619099"/>
            <a:ext cx="2504685" cy="2494666"/>
            <a:chOff x="6658364" y="3619099"/>
            <a:chExt cx="2504685" cy="2494666"/>
          </a:xfrm>
        </p:grpSpPr>
        <p:pic>
          <p:nvPicPr>
            <p:cNvPr id="1026" name="Picture 2" descr="http://www.extralog.com.br/eng/images/Mapa-do-Brasil-contorno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8364" y="3619099"/>
              <a:ext cx="2504685" cy="24946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aixaDeTexto 7"/>
            <p:cNvSpPr txBox="1"/>
            <p:nvPr/>
          </p:nvSpPr>
          <p:spPr>
            <a:xfrm>
              <a:off x="7709836" y="4377707"/>
              <a:ext cx="99738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dirty="0" smtClean="0">
                  <a:solidFill>
                    <a:schemeClr val="bg1"/>
                  </a:solidFill>
                </a:rPr>
                <a:t>5,9%</a:t>
              </a:r>
              <a:endParaRPr lang="pt-BR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Elipse 19"/>
          <p:cNvSpPr/>
          <p:nvPr/>
        </p:nvSpPr>
        <p:spPr>
          <a:xfrm>
            <a:off x="2638017" y="1702663"/>
            <a:ext cx="1306381" cy="1270081"/>
          </a:xfrm>
          <a:prstGeom prst="ellipse">
            <a:avLst/>
          </a:prstGeom>
          <a:noFill/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</a:rPr>
              <a:t>13</a:t>
            </a:r>
          </a:p>
          <a:p>
            <a:pPr algn="ctr"/>
            <a:r>
              <a:rPr lang="pt-BR" sz="1600" dirty="0" smtClean="0">
                <a:ln w="0">
                  <a:noFill/>
                </a:ln>
                <a:solidFill>
                  <a:schemeClr val="accent1">
                    <a:lumMod val="75000"/>
                  </a:schemeClr>
                </a:solidFill>
              </a:rPr>
              <a:t>Ramos</a:t>
            </a:r>
            <a:endParaRPr lang="pt-BR" sz="1600" dirty="0">
              <a:ln w="0">
                <a:noFill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942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17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5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8655423" y="2518939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R$</a:t>
            </a:r>
            <a:endParaRPr lang="pt-BR" sz="1400" b="1" dirty="0">
              <a:solidFill>
                <a:schemeClr val="bg1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O </a:t>
            </a:r>
            <a:r>
              <a:rPr lang="pt-BR" sz="28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28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163630" y="2794167"/>
            <a:ext cx="8491793" cy="461665"/>
            <a:chOff x="163630" y="2794167"/>
            <a:chExt cx="8491793" cy="461665"/>
          </a:xfrm>
        </p:grpSpPr>
        <p:cxnSp>
          <p:nvCxnSpPr>
            <p:cNvPr id="5" name="Conector reto 4"/>
            <p:cNvCxnSpPr/>
            <p:nvPr/>
          </p:nvCxnSpPr>
          <p:spPr>
            <a:xfrm>
              <a:off x="163630" y="3217624"/>
              <a:ext cx="8491793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aixaDeTexto 5"/>
            <p:cNvSpPr txBox="1"/>
            <p:nvPr/>
          </p:nvSpPr>
          <p:spPr>
            <a:xfrm>
              <a:off x="163630" y="2794167"/>
              <a:ext cx="10679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Missão</a:t>
              </a:r>
              <a:endParaRPr lang="pt-BR" sz="2400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7" name="CaixaDeTexto 6"/>
          <p:cNvSpPr txBox="1"/>
          <p:nvPr/>
        </p:nvSpPr>
        <p:spPr>
          <a:xfrm>
            <a:off x="3667226" y="1647964"/>
            <a:ext cx="47015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Promover a cultura cooperativista e o aperfeiçoamento da gestão para o </a:t>
            </a:r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</a:rPr>
              <a:t>desenvolvimento das cooperativas brasileiras </a:t>
            </a:r>
            <a:endParaRPr lang="pt-B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163630" y="3370024"/>
            <a:ext cx="8491793" cy="476189"/>
            <a:chOff x="163630" y="3370024"/>
            <a:chExt cx="8491793" cy="476189"/>
          </a:xfrm>
        </p:grpSpPr>
        <p:cxnSp>
          <p:nvCxnSpPr>
            <p:cNvPr id="19" name="Conector reto 18"/>
            <p:cNvCxnSpPr/>
            <p:nvPr/>
          </p:nvCxnSpPr>
          <p:spPr>
            <a:xfrm>
              <a:off x="163630" y="3370024"/>
              <a:ext cx="8491793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163630" y="3384548"/>
              <a:ext cx="9541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Meios</a:t>
              </a:r>
              <a:endParaRPr lang="pt-BR" sz="2400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28" name="CaixaDeTexto 27"/>
          <p:cNvSpPr txBox="1"/>
          <p:nvPr/>
        </p:nvSpPr>
        <p:spPr>
          <a:xfrm>
            <a:off x="3121958" y="5414171"/>
            <a:ext cx="29000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Monitoramento</a:t>
            </a:r>
            <a:endParaRPr lang="pt-B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6" name="Grupo 25"/>
          <p:cNvGrpSpPr/>
          <p:nvPr/>
        </p:nvGrpSpPr>
        <p:grpSpPr>
          <a:xfrm>
            <a:off x="1817765" y="3532363"/>
            <a:ext cx="5273065" cy="1991811"/>
            <a:chOff x="1817765" y="3532363"/>
            <a:chExt cx="5273065" cy="1991811"/>
          </a:xfrm>
        </p:grpSpPr>
        <p:sp>
          <p:nvSpPr>
            <p:cNvPr id="13" name="CaixaDeTexto 12"/>
            <p:cNvSpPr txBox="1"/>
            <p:nvPr/>
          </p:nvSpPr>
          <p:spPr>
            <a:xfrm>
              <a:off x="1817765" y="3532363"/>
              <a:ext cx="2167389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Formação</a:t>
              </a:r>
              <a:b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</a:br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Profissional</a:t>
              </a:r>
              <a:endPara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5179153" y="3532363"/>
              <a:ext cx="191167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Promoção</a:t>
              </a:r>
            </a:p>
            <a:p>
              <a:pPr algn="ctr"/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Social</a:t>
              </a:r>
              <a:endPara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5" name="Seta para a esquerda e para a direita 14"/>
            <p:cNvSpPr/>
            <p:nvPr/>
          </p:nvSpPr>
          <p:spPr>
            <a:xfrm>
              <a:off x="4069855" y="3822494"/>
              <a:ext cx="1024596" cy="496956"/>
            </a:xfrm>
            <a:prstGeom prst="leftRightArrow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Seta para a esquerda e para a direita 29"/>
            <p:cNvSpPr/>
            <p:nvPr/>
          </p:nvSpPr>
          <p:spPr>
            <a:xfrm rot="3194507">
              <a:off x="3083715" y="4763398"/>
              <a:ext cx="1024596" cy="496956"/>
            </a:xfrm>
            <a:prstGeom prst="leftRightArrow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Seta para a esquerda e para a direita 30"/>
            <p:cNvSpPr/>
            <p:nvPr/>
          </p:nvSpPr>
          <p:spPr>
            <a:xfrm rot="7515616">
              <a:off x="5038319" y="4760779"/>
              <a:ext cx="1024596" cy="496956"/>
            </a:xfrm>
            <a:prstGeom prst="leftRightArrow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79571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6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8655423" y="2518939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R$</a:t>
            </a:r>
            <a:endParaRPr lang="pt-BR" sz="1400" b="1" dirty="0">
              <a:solidFill>
                <a:schemeClr val="bg1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Os Recursos</a:t>
            </a:r>
          </a:p>
        </p:txBody>
      </p:sp>
      <p:graphicFrame>
        <p:nvGraphicFramePr>
          <p:cNvPr id="23" name="Gráfico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2819426"/>
              </p:ext>
            </p:extLst>
          </p:nvPr>
        </p:nvGraphicFramePr>
        <p:xfrm>
          <a:off x="5716449" y="1603260"/>
          <a:ext cx="3038475" cy="306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6741216" y="2871553"/>
            <a:ext cx="1087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3">
                    <a:lumMod val="75000"/>
                  </a:schemeClr>
                </a:solidFill>
              </a:rPr>
              <a:t>0,75%</a:t>
            </a:r>
            <a:endParaRPr lang="pt-BR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6152322" y="2196547"/>
            <a:ext cx="1033081" cy="397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upo 11"/>
          <p:cNvGrpSpPr/>
          <p:nvPr/>
        </p:nvGrpSpPr>
        <p:grpSpPr>
          <a:xfrm>
            <a:off x="382290" y="3022610"/>
            <a:ext cx="4825813" cy="461665"/>
            <a:chOff x="382290" y="3022610"/>
            <a:chExt cx="4825813" cy="461665"/>
          </a:xfrm>
        </p:grpSpPr>
        <p:cxnSp>
          <p:nvCxnSpPr>
            <p:cNvPr id="26" name="Conector reto 25"/>
            <p:cNvCxnSpPr/>
            <p:nvPr/>
          </p:nvCxnSpPr>
          <p:spPr>
            <a:xfrm>
              <a:off x="382290" y="3446067"/>
              <a:ext cx="4825813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382290" y="3022610"/>
              <a:ext cx="8955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75000"/>
                    </a:schemeClr>
                  </a:solidFill>
                </a:rPr>
                <a:t>Fonte</a:t>
              </a:r>
              <a:endParaRPr lang="pt-BR" sz="24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32" name="CaixaDeTexto 31"/>
          <p:cNvSpPr txBox="1"/>
          <p:nvPr/>
        </p:nvSpPr>
        <p:spPr>
          <a:xfrm>
            <a:off x="1535125" y="2541852"/>
            <a:ext cx="3782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2,5% sobre a folha de pagamento das cooperativas</a:t>
            </a:r>
            <a:endParaRPr lang="pt-B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382290" y="3557493"/>
            <a:ext cx="4825813" cy="476189"/>
            <a:chOff x="382290" y="3557493"/>
            <a:chExt cx="4825813" cy="476189"/>
          </a:xfrm>
        </p:grpSpPr>
        <p:cxnSp>
          <p:nvCxnSpPr>
            <p:cNvPr id="33" name="Conector reto 32"/>
            <p:cNvCxnSpPr/>
            <p:nvPr/>
          </p:nvCxnSpPr>
          <p:spPr>
            <a:xfrm>
              <a:off x="382290" y="3557493"/>
              <a:ext cx="4825813" cy="0"/>
            </a:xfrm>
            <a:prstGeom prst="line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382290" y="3572017"/>
              <a:ext cx="10996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1">
                      <a:lumMod val="75000"/>
                    </a:schemeClr>
                  </a:solidFill>
                </a:rPr>
                <a:t>Valores</a:t>
              </a:r>
              <a:endParaRPr lang="pt-BR" sz="2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35" name="CaixaDeTexto 34"/>
          <p:cNvSpPr txBox="1"/>
          <p:nvPr/>
        </p:nvSpPr>
        <p:spPr>
          <a:xfrm>
            <a:off x="1535125" y="3668919"/>
            <a:ext cx="2191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2014:</a:t>
            </a:r>
          </a:p>
          <a:p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R$ 267 milhões</a:t>
            </a:r>
            <a:endParaRPr lang="pt-BR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51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AsOne/>
      </p:bldGraphic>
      <p:bldP spid="2" grpId="0"/>
      <p:bldP spid="32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7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8655423" y="2518939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R$</a:t>
            </a:r>
            <a:endParaRPr lang="pt-BR" sz="1400" b="1" dirty="0">
              <a:solidFill>
                <a:schemeClr val="bg1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e Eficácia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643828" y="2518939"/>
            <a:ext cx="2257632" cy="2133840"/>
            <a:chOff x="643828" y="2518939"/>
            <a:chExt cx="2257632" cy="2133840"/>
          </a:xfrm>
        </p:grpSpPr>
        <p:sp>
          <p:nvSpPr>
            <p:cNvPr id="2" name="Seta para cima 1"/>
            <p:cNvSpPr/>
            <p:nvPr/>
          </p:nvSpPr>
          <p:spPr>
            <a:xfrm>
              <a:off x="643828" y="2633870"/>
              <a:ext cx="2257632" cy="1898373"/>
            </a:xfrm>
            <a:prstGeom prst="up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Elipse 21"/>
            <p:cNvSpPr/>
            <p:nvPr/>
          </p:nvSpPr>
          <p:spPr>
            <a:xfrm>
              <a:off x="683047" y="2518939"/>
              <a:ext cx="2218413" cy="2133840"/>
            </a:xfrm>
            <a:prstGeom prst="ellipse">
              <a:avLst/>
            </a:prstGeom>
            <a:noFill/>
            <a:ln w="571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800" b="1" dirty="0" smtClean="0"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Eficiência</a:t>
              </a:r>
              <a:endParaRPr lang="pt-BR" sz="1600" b="1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3847541" y="1613717"/>
            <a:ext cx="2257632" cy="2133840"/>
            <a:chOff x="3847541" y="1613717"/>
            <a:chExt cx="2257632" cy="2133840"/>
          </a:xfrm>
        </p:grpSpPr>
        <p:sp>
          <p:nvSpPr>
            <p:cNvPr id="23" name="Seta para cima 22"/>
            <p:cNvSpPr/>
            <p:nvPr/>
          </p:nvSpPr>
          <p:spPr>
            <a:xfrm rot="10800000">
              <a:off x="3847541" y="1728648"/>
              <a:ext cx="2257632" cy="1898373"/>
            </a:xfrm>
            <a:prstGeom prst="up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Elipse 27"/>
            <p:cNvSpPr/>
            <p:nvPr/>
          </p:nvSpPr>
          <p:spPr>
            <a:xfrm>
              <a:off x="3886760" y="1613717"/>
              <a:ext cx="2218413" cy="2133840"/>
            </a:xfrm>
            <a:prstGeom prst="ellipse">
              <a:avLst/>
            </a:prstGeom>
            <a:noFill/>
            <a:ln w="571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800" b="1" dirty="0" smtClean="0"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Eficácia</a:t>
              </a:r>
              <a:endParaRPr lang="pt-BR" sz="1600" b="1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3847541" y="3865039"/>
            <a:ext cx="2257632" cy="2133840"/>
            <a:chOff x="3847541" y="3865039"/>
            <a:chExt cx="2257632" cy="2133840"/>
          </a:xfrm>
        </p:grpSpPr>
        <p:sp>
          <p:nvSpPr>
            <p:cNvPr id="36" name="Seta para cima 35"/>
            <p:cNvSpPr/>
            <p:nvPr/>
          </p:nvSpPr>
          <p:spPr>
            <a:xfrm>
              <a:off x="3847541" y="3979970"/>
              <a:ext cx="2257632" cy="1898373"/>
            </a:xfrm>
            <a:prstGeom prst="up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7" name="Elipse 36"/>
            <p:cNvSpPr/>
            <p:nvPr/>
          </p:nvSpPr>
          <p:spPr>
            <a:xfrm>
              <a:off x="3886760" y="3865039"/>
              <a:ext cx="2218413" cy="2133840"/>
            </a:xfrm>
            <a:prstGeom prst="ellipse">
              <a:avLst/>
            </a:prstGeom>
            <a:noFill/>
            <a:ln w="571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800" b="1" dirty="0" smtClean="0"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Eficácia</a:t>
              </a:r>
              <a:endParaRPr lang="pt-BR" sz="1600" b="1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38" name="CaixaDeTexto 37"/>
          <p:cNvSpPr txBox="1"/>
          <p:nvPr/>
        </p:nvSpPr>
        <p:spPr>
          <a:xfrm>
            <a:off x="6483927" y="4482097"/>
            <a:ext cx="2065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Resultados Esperados</a:t>
            </a:r>
            <a:endParaRPr lang="pt-B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6483927" y="2149186"/>
            <a:ext cx="2065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Resultados Aleatórios</a:t>
            </a:r>
            <a:endParaRPr lang="pt-BR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eta para a direita 2"/>
          <p:cNvSpPr/>
          <p:nvPr/>
        </p:nvSpPr>
        <p:spPr>
          <a:xfrm rot="20708291">
            <a:off x="2967909" y="2701621"/>
            <a:ext cx="721631" cy="707465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" name="Seta para a direita 39"/>
          <p:cNvSpPr/>
          <p:nvPr/>
        </p:nvSpPr>
        <p:spPr>
          <a:xfrm rot="1943635">
            <a:off x="2974013" y="4118227"/>
            <a:ext cx="721631" cy="707465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283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3" grpId="0" animBg="1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8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Bom Uso dos Recursos – dados de 2014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586407" y="2207258"/>
            <a:ext cx="37983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Mais de </a:t>
            </a:r>
            <a:r>
              <a:rPr lang="pt-BR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 milhão </a:t>
            </a:r>
            <a:r>
              <a:rPr lang="pt-B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 pessoas atendidas</a:t>
            </a:r>
            <a:endParaRPr lang="pt-BR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4962024" y="1785284"/>
            <a:ext cx="3354862" cy="3433763"/>
            <a:chOff x="1420323" y="2087392"/>
            <a:chExt cx="3354862" cy="3433763"/>
          </a:xfrm>
        </p:grpSpPr>
        <p:graphicFrame>
          <p:nvGraphicFramePr>
            <p:cNvPr id="18" name="Gráfico 1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72224132"/>
                </p:ext>
              </p:extLst>
            </p:nvPr>
          </p:nvGraphicFramePr>
          <p:xfrm>
            <a:off x="1420323" y="2087392"/>
            <a:ext cx="2962274" cy="343376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9" name="CaixaDeTexto 18"/>
            <p:cNvSpPr txBox="1"/>
            <p:nvPr/>
          </p:nvSpPr>
          <p:spPr>
            <a:xfrm>
              <a:off x="1934779" y="3264624"/>
              <a:ext cx="193336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7200" b="1" dirty="0" smtClean="0">
                  <a:ln>
                    <a:solidFill>
                      <a:schemeClr val="tx1"/>
                    </a:solidFill>
                  </a:ln>
                  <a:solidFill>
                    <a:srgbClr val="92D050"/>
                  </a:solidFill>
                </a:rPr>
                <a:t>82%</a:t>
              </a:r>
              <a:endParaRPr lang="pt-BR" sz="7200" b="1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endParaRPr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2901459" y="4109912"/>
              <a:ext cx="18737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b="1" dirty="0" smtClean="0">
                  <a:solidFill>
                    <a:schemeClr val="accent3">
                      <a:lumMod val="50000"/>
                    </a:schemeClr>
                  </a:solidFill>
                </a:rPr>
                <a:t>Finalística</a:t>
              </a:r>
              <a:endParaRPr lang="pt-BR" sz="32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2063167" y="3693456"/>
            <a:ext cx="2867453" cy="1398245"/>
            <a:chOff x="5325216" y="3265665"/>
            <a:chExt cx="2867453" cy="1398245"/>
          </a:xfrm>
        </p:grpSpPr>
        <p:sp>
          <p:nvSpPr>
            <p:cNvPr id="38" name="CaixaDeTexto 37"/>
            <p:cNvSpPr txBox="1"/>
            <p:nvPr/>
          </p:nvSpPr>
          <p:spPr>
            <a:xfrm>
              <a:off x="5325216" y="3265665"/>
              <a:ext cx="231742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Gratuidade de</a:t>
              </a:r>
              <a:endParaRPr lang="pt-BR" sz="44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5875247" y="3555914"/>
              <a:ext cx="231742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6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99,5%</a:t>
              </a:r>
              <a:endParaRPr lang="pt-BR" sz="66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8642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6472" y="325176"/>
            <a:ext cx="56299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30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Eficiência na Gestão do </a:t>
            </a:r>
            <a:r>
              <a:rPr lang="pt-BR" sz="3000" b="1" dirty="0" err="1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Sescoop</a:t>
            </a:r>
            <a:endParaRPr lang="pt-BR" sz="3000" b="1" dirty="0" smtClean="0">
              <a:solidFill>
                <a:schemeClr val="accent3">
                  <a:lumMod val="50000"/>
                </a:schemeClr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029450" y="6663154"/>
            <a:ext cx="2133600" cy="182562"/>
          </a:xfrm>
        </p:spPr>
        <p:txBody>
          <a:bodyPr/>
          <a:lstStyle/>
          <a:p>
            <a:fld id="{CC847FF3-450B-7D4C-9031-E15C15658049}" type="slidenum">
              <a:rPr lang="en-US" sz="1000" b="1" smtClean="0">
                <a:solidFill>
                  <a:srgbClr val="92D050"/>
                </a:solidFill>
              </a:rPr>
              <a:pPr/>
              <a:t>9</a:t>
            </a:fld>
            <a:endParaRPr lang="en-US" sz="1000" b="1" dirty="0">
              <a:solidFill>
                <a:srgbClr val="92D050"/>
              </a:solidFill>
            </a:endParaRPr>
          </a:p>
        </p:txBody>
      </p:sp>
      <p:cxnSp>
        <p:nvCxnSpPr>
          <p:cNvPr id="60" name="Conector reto 59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6472" y="1070619"/>
            <a:ext cx="63974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Arial" pitchFamily="34" charset="0"/>
              </a:rPr>
              <a:t>Bom Uso dos Recursos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54949" y="1651810"/>
            <a:ext cx="6116976" cy="1295595"/>
            <a:chOff x="5325215" y="3265665"/>
            <a:chExt cx="6116976" cy="1295595"/>
          </a:xfrm>
        </p:grpSpPr>
        <p:sp>
          <p:nvSpPr>
            <p:cNvPr id="38" name="CaixaDeTexto 37"/>
            <p:cNvSpPr txBox="1"/>
            <p:nvPr/>
          </p:nvSpPr>
          <p:spPr>
            <a:xfrm>
              <a:off x="5325215" y="3265665"/>
              <a:ext cx="34122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Centro de Serviços</a:t>
              </a:r>
              <a:endParaRPr lang="pt-BR" sz="44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5671289" y="3453264"/>
              <a:ext cx="577090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6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Compartilhados</a:t>
              </a:r>
              <a:endParaRPr lang="pt-BR" sz="66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5" name="CaixaDeTexto 14"/>
          <p:cNvSpPr txBox="1"/>
          <p:nvPr/>
        </p:nvSpPr>
        <p:spPr>
          <a:xfrm>
            <a:off x="895149" y="3370862"/>
            <a:ext cx="8144110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tabLst>
                <a:tab pos="5394325" algn="r"/>
              </a:tabLst>
              <a:defRPr/>
            </a:pPr>
            <a:r>
              <a:rPr lang="pt-BR" sz="2400" i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Serviços Padronizados</a:t>
            </a:r>
          </a:p>
          <a:p>
            <a:pPr marL="342900" indent="-342900"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tabLst>
                <a:tab pos="5394325" algn="r"/>
              </a:tabLst>
              <a:defRPr/>
            </a:pPr>
            <a:r>
              <a:rPr lang="pt-BR" sz="2400" i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Absorção de atividades de apoio ao negócio</a:t>
            </a:r>
          </a:p>
          <a:p>
            <a:pPr marL="342900" indent="-342900"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tabLst>
                <a:tab pos="5394325" algn="r"/>
              </a:tabLst>
              <a:defRPr/>
            </a:pPr>
            <a:r>
              <a:rPr lang="pt-BR" sz="2400" i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Otimização de recursos</a:t>
            </a:r>
          </a:p>
          <a:p>
            <a:pPr defTabSz="91440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tabLst>
                <a:tab pos="5394325" algn="r"/>
              </a:tabLst>
              <a:defRPr/>
            </a:pPr>
            <a:endParaRPr lang="pt-BR" sz="2400" i="1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63630" y="2794167"/>
            <a:ext cx="8491793" cy="461665"/>
            <a:chOff x="163630" y="2794167"/>
            <a:chExt cx="8491793" cy="461665"/>
          </a:xfrm>
        </p:grpSpPr>
        <p:cxnSp>
          <p:nvCxnSpPr>
            <p:cNvPr id="16" name="Conector reto 15"/>
            <p:cNvCxnSpPr/>
            <p:nvPr/>
          </p:nvCxnSpPr>
          <p:spPr>
            <a:xfrm>
              <a:off x="163630" y="3217624"/>
              <a:ext cx="8491793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aixaDeTexto 16"/>
            <p:cNvSpPr txBox="1"/>
            <p:nvPr/>
          </p:nvSpPr>
          <p:spPr>
            <a:xfrm>
              <a:off x="163630" y="2794167"/>
              <a:ext cx="12877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solidFill>
                    <a:schemeClr val="accent3">
                      <a:lumMod val="75000"/>
                    </a:schemeClr>
                  </a:solidFill>
                </a:rPr>
                <a:t>Conceito</a:t>
              </a:r>
              <a:endParaRPr lang="pt-BR" sz="24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210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10942</TotalTime>
  <Words>547</Words>
  <Application>Microsoft Office PowerPoint</Application>
  <PresentationFormat>Apresentação no Ecrã (4:3)</PresentationFormat>
  <Paragraphs>166</Paragraphs>
  <Slides>17</Slides>
  <Notes>16</Notes>
  <HiddenSlides>1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Candara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Sescoop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Wesley Goncalves</dc:creator>
  <cp:lastModifiedBy>Karla Tadeu Duarte de Oliveira</cp:lastModifiedBy>
  <cp:revision>1088</cp:revision>
  <dcterms:created xsi:type="dcterms:W3CDTF">2012-04-09T20:40:39Z</dcterms:created>
  <dcterms:modified xsi:type="dcterms:W3CDTF">2015-05-28T11:29:29Z</dcterms:modified>
</cp:coreProperties>
</file>