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8" r:id="rId3"/>
    <p:sldId id="292" r:id="rId4"/>
    <p:sldId id="293" r:id="rId5"/>
    <p:sldId id="297" r:id="rId6"/>
    <p:sldId id="294" r:id="rId7"/>
    <p:sldId id="295" r:id="rId8"/>
    <p:sldId id="298" r:id="rId9"/>
    <p:sldId id="272" r:id="rId1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15"/>
    <a:srgbClr val="FE9802"/>
    <a:srgbClr val="CC0000"/>
    <a:srgbClr val="FFF63F"/>
    <a:srgbClr val="F60000"/>
    <a:srgbClr val="FFC715"/>
    <a:srgbClr val="FEDD16"/>
    <a:srgbClr val="FFE267"/>
    <a:srgbClr val="F5AB61"/>
    <a:srgbClr val="F4A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FC6E3-5593-42E8-AFBE-93ABC8D1C3A2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9FE73-AFEB-43B9-AF5A-206B071C35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00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611-EEE0-47A7-99CC-D7F84E416FE8}" type="datetime1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77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FDA7-1326-4FBA-AD4D-CFD9D3644314}" type="datetime1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8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2B3F-2243-460B-B051-83D9F1D559CD}" type="datetime1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1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841F-61E5-4150-ACAE-872DC5DC524C}" type="datetime1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6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2F63-5440-4DF0-8FAA-698B413427B2}" type="datetime1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12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B2B9-EA64-4197-BD31-970CE9814767}" type="datetime1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5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28D4-20F7-434D-B80F-5FAD55B96770}" type="datetime1">
              <a:rPr lang="pt-BR" smtClean="0"/>
              <a:t>26/08/2020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19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AEC-235B-4F98-ABD4-21F7A706FCA8}" type="datetime1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57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0A89-0F85-4AF6-8BB8-33A15A1A9F26}" type="datetime1">
              <a:rPr lang="pt-BR" smtClean="0"/>
              <a:t>26/08/2020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94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D293-FEC4-45FE-AB44-1C426BA94A51}" type="datetime1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51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7174-4386-4D6A-9848-92D0156D4B81}" type="datetime1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29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85287-3810-4D8E-AC4E-63A2300DEE21}" type="datetime1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7340-1F37-4D61-9E67-66EAFE90A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8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1"/>
            <a:ext cx="121920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54201" y="3364686"/>
            <a:ext cx="3637624" cy="109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Alexandre Leal</a:t>
            </a:r>
            <a:endParaRPr lang="pt-BR" altLang="pt-BR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 eaLnBrk="1" hangingPunct="1"/>
            <a:r>
              <a:rPr lang="pt-BR" altLang="pt-B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Diretor Técnico e de Estudos</a:t>
            </a:r>
            <a:endParaRPr lang="pt-BR" altLang="pt-B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04672" y="5071967"/>
            <a:ext cx="314789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27 de agosto de 2020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91823" y="1043214"/>
            <a:ext cx="63719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ＭＳ Ｐゴシック" panose="020B0600070205080204" pitchFamily="34" charset="-128"/>
                <a:cs typeface="Leelawadee" panose="020B0502040204020203" pitchFamily="34" charset="-34"/>
              </a:rPr>
              <a:t>Comissão Mista temporária da Reforma Tributária – CM Reforma Tributária </a:t>
            </a:r>
          </a:p>
          <a:p>
            <a:endParaRPr lang="pt-BR" altLang="pt-B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ＭＳ Ｐゴシック" panose="020B0600070205080204" pitchFamily="34" charset="-128"/>
              <a:cs typeface="Leelawadee" panose="020B0502040204020203" pitchFamily="34" charset="-34"/>
            </a:endParaRPr>
          </a:p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ＭＳ Ｐゴシック" panose="020B0600070205080204" pitchFamily="34" charset="-128"/>
                <a:cs typeface="Leelawadee" panose="020B0502040204020203" pitchFamily="34" charset="-34"/>
              </a:rPr>
              <a:t>Audiência Pública Interativa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4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672637"/>
            <a:ext cx="2870200" cy="1603931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  <a:t>Confederação Nacional das Seguradoras</a:t>
            </a:r>
            <a:endParaRPr lang="pt-BR" altLang="pt-BR" sz="28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2426676" y="6492875"/>
            <a:ext cx="9765323" cy="365125"/>
          </a:xfrm>
        </p:spPr>
        <p:txBody>
          <a:bodyPr/>
          <a:lstStyle/>
          <a:p>
            <a:pPr algn="ctr"/>
            <a:fld id="{F49B7340-1F37-4D61-9E67-66EAFE90A0B7}" type="slidenum">
              <a:rPr lang="pt-BR" smtClean="0"/>
              <a:pPr algn="ctr"/>
              <a:t>2</a:t>
            </a:fld>
            <a:endParaRPr lang="pt-BR" dirty="0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0" y="1770507"/>
            <a:ext cx="1657462" cy="99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Agrupar 288"/>
          <p:cNvGrpSpPr>
            <a:grpSpLocks/>
          </p:cNvGrpSpPr>
          <p:nvPr/>
        </p:nvGrpSpPr>
        <p:grpSpPr bwMode="auto">
          <a:xfrm>
            <a:off x="2890111" y="3124511"/>
            <a:ext cx="8713787" cy="1338267"/>
            <a:chOff x="430943" y="1973329"/>
            <a:chExt cx="8713058" cy="1162313"/>
          </a:xfrm>
        </p:grpSpPr>
        <p:sp>
          <p:nvSpPr>
            <p:cNvPr id="36" name="Triângulo isósceles 35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478564" y="2357794"/>
              <a:ext cx="163498" cy="100087"/>
            </a:xfrm>
            <a:prstGeom prst="triangle">
              <a:avLst/>
            </a:prstGeom>
            <a:solidFill>
              <a:srgbClr val="A6A6A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39" name="Retângulo 71"/>
            <p:cNvSpPr>
              <a:spLocks noChangeArrowheads="1"/>
            </p:cNvSpPr>
            <p:nvPr/>
          </p:nvSpPr>
          <p:spPr bwMode="auto">
            <a:xfrm>
              <a:off x="430943" y="2540605"/>
              <a:ext cx="2156507" cy="40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 eaLnBrk="1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1200" i="1" dirty="0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  <a:t>Proteção de propriedades </a:t>
              </a:r>
              <a:br>
                <a:rPr lang="pt-BR" altLang="pt-BR" sz="1200" i="1" dirty="0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pt-BR" altLang="pt-BR" sz="1200" i="1" dirty="0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  <a:t>e responsabilidades</a:t>
              </a:r>
            </a:p>
          </p:txBody>
        </p:sp>
        <p:sp>
          <p:nvSpPr>
            <p:cNvPr id="40" name="Triângulo isósceles 39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2662781" y="2357794"/>
              <a:ext cx="163498" cy="100087"/>
            </a:xfrm>
            <a:prstGeom prst="triangle">
              <a:avLst/>
            </a:prstGeom>
            <a:solidFill>
              <a:srgbClr val="A6A6A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41" name="Triângulo isósceles 40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4975575" y="2357794"/>
              <a:ext cx="163499" cy="100087"/>
            </a:xfrm>
            <a:prstGeom prst="triangle">
              <a:avLst/>
            </a:prstGeom>
            <a:solidFill>
              <a:srgbClr val="A6A6A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</a:endParaRPr>
            </a:p>
          </p:txBody>
        </p:sp>
        <p:sp>
          <p:nvSpPr>
            <p:cNvPr id="42" name="Triângulo isósceles 41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7288369" y="2357794"/>
              <a:ext cx="163498" cy="100087"/>
            </a:xfrm>
            <a:prstGeom prst="triangle">
              <a:avLst/>
            </a:prstGeom>
            <a:solidFill>
              <a:srgbClr val="A6A6A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</a:endParaRPr>
            </a:p>
          </p:txBody>
        </p:sp>
        <p:cxnSp>
          <p:nvCxnSpPr>
            <p:cNvPr id="43" name="Conector reto 4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2005611" y="2383213"/>
              <a:ext cx="55875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4358089" y="2383213"/>
              <a:ext cx="5317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tângulo 72"/>
            <p:cNvSpPr>
              <a:spLocks noChangeArrowheads="1"/>
            </p:cNvSpPr>
            <p:nvPr/>
          </p:nvSpPr>
          <p:spPr bwMode="auto">
            <a:xfrm>
              <a:off x="2587451" y="2507667"/>
              <a:ext cx="2387896" cy="56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 eaLnBrk="1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1200" i="1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  <a:t>Proteção de pessoas, que inclui seguros de vida e planos </a:t>
              </a:r>
              <a:br>
                <a:rPr lang="pt-BR" altLang="pt-BR" sz="1200" i="1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pt-BR" altLang="pt-BR" sz="1200" i="1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  <a:t>de previdência privada</a:t>
              </a:r>
            </a:p>
          </p:txBody>
        </p:sp>
        <p:sp>
          <p:nvSpPr>
            <p:cNvPr id="49" name="Retângulo 73"/>
            <p:cNvSpPr>
              <a:spLocks noChangeArrowheads="1"/>
            </p:cNvSpPr>
            <p:nvPr/>
          </p:nvSpPr>
          <p:spPr bwMode="auto">
            <a:xfrm>
              <a:off x="4927859" y="2510136"/>
              <a:ext cx="1948588" cy="62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 eaLnBrk="1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1200" i="1" dirty="0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  <a:t>Planos de proteção da saúde, nos âmbitos médico</a:t>
              </a:r>
              <a:br>
                <a:rPr lang="pt-BR" altLang="pt-BR" sz="1200" i="1" dirty="0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pt-BR" altLang="pt-BR" sz="1200" i="1" dirty="0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  <a:t>-hospitalar e odontológico</a:t>
              </a:r>
            </a:p>
          </p:txBody>
        </p:sp>
        <p:sp>
          <p:nvSpPr>
            <p:cNvPr id="52" name="Retângulo 74"/>
            <p:cNvSpPr>
              <a:spLocks noChangeArrowheads="1"/>
            </p:cNvSpPr>
            <p:nvPr/>
          </p:nvSpPr>
          <p:spPr bwMode="auto">
            <a:xfrm>
              <a:off x="7248035" y="2509181"/>
              <a:ext cx="1895966" cy="56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 eaLnBrk="1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pt-BR" altLang="pt-BR" sz="1200" i="1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  <a:t>Planos de capitalização </a:t>
              </a:r>
              <a:br>
                <a:rPr lang="pt-BR" altLang="pt-BR" sz="1200" i="1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</a:br>
              <a:r>
                <a:rPr lang="pt-BR" altLang="pt-BR" sz="1200" i="1">
                  <a:solidFill>
                    <a:srgbClr val="A6A6A6"/>
                  </a:solidFill>
                  <a:latin typeface="Segoe UI" pitchFamily="34" charset="0"/>
                  <a:cs typeface="Segoe UI" pitchFamily="34" charset="0"/>
                </a:rPr>
                <a:t>de rendas, com incentivos de sorteio</a:t>
              </a:r>
            </a:p>
          </p:txBody>
        </p:sp>
        <p:pic>
          <p:nvPicPr>
            <p:cNvPr id="54" name="Imagem 2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462" y="1973329"/>
              <a:ext cx="1360887" cy="43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m 2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692" y="1982036"/>
              <a:ext cx="1412761" cy="418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Imagem 2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04" y="2069484"/>
              <a:ext cx="1217723" cy="34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Imagem 2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84" y="2048083"/>
              <a:ext cx="1134012" cy="37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Conector reto 5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6610563" y="2383213"/>
              <a:ext cx="53176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Conector reto 5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109355" y="3272358"/>
            <a:ext cx="0" cy="625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886649" y="2885049"/>
            <a:ext cx="24368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62"/>
          <p:cNvSpPr>
            <a:spLocks noChangeArrowheads="1"/>
          </p:cNvSpPr>
          <p:nvPr/>
        </p:nvSpPr>
        <p:spPr bwMode="auto">
          <a:xfrm>
            <a:off x="2992063" y="4727365"/>
            <a:ext cx="1472847" cy="79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36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Segoe UI" pitchFamily="34" charset="0"/>
              </a:rPr>
              <a:t>70</a:t>
            </a:r>
            <a:r>
              <a:rPr lang="pt-BR" altLang="pt-BR" sz="3600" b="1" dirty="0" smtClean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 </a:t>
            </a:r>
            <a:r>
              <a:rPr lang="pt-BR" altLang="pt-BR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2000" dirty="0" smtClean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associadas</a:t>
            </a:r>
            <a:endParaRPr lang="pt-BR" altLang="pt-BR" sz="2000" dirty="0">
              <a:solidFill>
                <a:srgbClr val="7F7F7F"/>
              </a:solidFill>
              <a:latin typeface="Book Antiqua" panose="02040602050305030304" pitchFamily="18" charset="0"/>
              <a:cs typeface="Segoe UI" pitchFamily="34" charset="0"/>
            </a:endParaRPr>
          </a:p>
        </p:txBody>
      </p:sp>
      <p:sp>
        <p:nvSpPr>
          <p:cNvPr id="141" name="Retângulo 140"/>
          <p:cNvSpPr>
            <a:spLocks noChangeArrowheads="1"/>
          </p:cNvSpPr>
          <p:nvPr/>
        </p:nvSpPr>
        <p:spPr bwMode="auto">
          <a:xfrm>
            <a:off x="5285647" y="4727365"/>
            <a:ext cx="1472847" cy="79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36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Segoe UI" pitchFamily="34" charset="0"/>
              </a:rPr>
              <a:t>66</a:t>
            </a:r>
            <a:r>
              <a:rPr lang="pt-BR" altLang="pt-BR" sz="3600" b="1" dirty="0" smtClean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 </a:t>
            </a:r>
            <a:r>
              <a:rPr lang="pt-BR" altLang="pt-BR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2000" dirty="0" smtClean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associadas</a:t>
            </a:r>
            <a:endParaRPr lang="pt-BR" altLang="pt-BR" sz="2000" dirty="0">
              <a:solidFill>
                <a:srgbClr val="7F7F7F"/>
              </a:solidFill>
              <a:latin typeface="Book Antiqua" panose="02040602050305030304" pitchFamily="18" charset="0"/>
              <a:cs typeface="Segoe UI" pitchFamily="34" charset="0"/>
            </a:endParaRPr>
          </a:p>
        </p:txBody>
      </p:sp>
      <p:sp>
        <p:nvSpPr>
          <p:cNvPr id="142" name="Retângulo 141"/>
          <p:cNvSpPr>
            <a:spLocks noChangeArrowheads="1"/>
          </p:cNvSpPr>
          <p:nvPr/>
        </p:nvSpPr>
        <p:spPr bwMode="auto">
          <a:xfrm>
            <a:off x="7672585" y="4727365"/>
            <a:ext cx="1472847" cy="79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36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cs typeface="Segoe UI" pitchFamily="34" charset="0"/>
              </a:rPr>
              <a:t>20 </a:t>
            </a:r>
            <a:r>
              <a:rPr lang="pt-BR" altLang="pt-BR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2000" dirty="0" smtClean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associadas</a:t>
            </a:r>
            <a:endParaRPr lang="pt-BR" altLang="pt-BR" sz="2000" dirty="0">
              <a:solidFill>
                <a:srgbClr val="7F7F7F"/>
              </a:solidFill>
              <a:latin typeface="Book Antiqua" panose="02040602050305030304" pitchFamily="18" charset="0"/>
              <a:cs typeface="Segoe UI" pitchFamily="34" charset="0"/>
            </a:endParaRPr>
          </a:p>
        </p:txBody>
      </p:sp>
      <p:sp>
        <p:nvSpPr>
          <p:cNvPr id="143" name="Retângulo 142"/>
          <p:cNvSpPr>
            <a:spLocks noChangeArrowheads="1"/>
          </p:cNvSpPr>
          <p:nvPr/>
        </p:nvSpPr>
        <p:spPr bwMode="auto">
          <a:xfrm>
            <a:off x="9789765" y="4727365"/>
            <a:ext cx="1472847" cy="79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3600" b="1" dirty="0" smtClean="0">
                <a:solidFill>
                  <a:srgbClr val="FFD215"/>
                </a:solidFill>
                <a:latin typeface="Book Antiqua" panose="02040602050305030304" pitchFamily="18" charset="0"/>
                <a:cs typeface="Segoe UI" pitchFamily="34" charset="0"/>
              </a:rPr>
              <a:t>14</a:t>
            </a:r>
            <a:r>
              <a:rPr lang="pt-BR" altLang="pt-BR" sz="3600" b="1" dirty="0" smtClean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 </a:t>
            </a:r>
            <a:r>
              <a:rPr lang="pt-BR" altLang="pt-BR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2000" dirty="0" smtClean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associadas</a:t>
            </a:r>
            <a:endParaRPr lang="pt-BR" altLang="pt-BR" sz="2000" dirty="0">
              <a:solidFill>
                <a:srgbClr val="7F7F7F"/>
              </a:solidFill>
              <a:latin typeface="Book Antiqua" panose="02040602050305030304" pitchFamily="18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672637"/>
            <a:ext cx="2870200" cy="1603931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  <a:t>Números        do Setor</a:t>
            </a:r>
            <a:endParaRPr lang="pt-BR" altLang="pt-BR" sz="28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2426676" y="6492875"/>
            <a:ext cx="9765323" cy="365125"/>
          </a:xfrm>
        </p:spPr>
        <p:txBody>
          <a:bodyPr/>
          <a:lstStyle/>
          <a:p>
            <a:pPr algn="ctr"/>
            <a:fld id="{F49B7340-1F37-4D61-9E67-66EAFE90A0B7}" type="slidenum">
              <a:rPr lang="pt-BR" smtClean="0"/>
              <a:pPr algn="ctr"/>
              <a:t>3</a:t>
            </a:fld>
            <a:endParaRPr lang="pt-BR" dirty="0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840764" y="4276960"/>
            <a:ext cx="1480178" cy="6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400" b="1" dirty="0" smtClean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119</a:t>
            </a:r>
            <a:r>
              <a:rPr lang="pt-BR" altLang="pt-BR" sz="1800" b="1" dirty="0" smtClean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 </a:t>
            </a:r>
            <a: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seguradoras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4022020" y="5592794"/>
            <a:ext cx="2905206" cy="10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400" b="1" dirty="0" smtClean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15</a:t>
            </a:r>
            <a: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entidades abertas de previdência complementar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5104089" y="4276960"/>
            <a:ext cx="2129534" cy="8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400" b="1" dirty="0" smtClean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1.039</a:t>
            </a:r>
            <a: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operadoras de saúde suplementar</a:t>
            </a: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7495361" y="5347106"/>
            <a:ext cx="1553120" cy="8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4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17</a:t>
            </a:r>
            <a: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empresas de capitalização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8338370" y="4058042"/>
            <a:ext cx="1823537" cy="6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400" b="1" dirty="0" smtClean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94 </a:t>
            </a:r>
            <a:r>
              <a:rPr lang="pt-BR" altLang="pt-BR" sz="24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mil</a:t>
            </a:r>
            <a:r>
              <a:rPr lang="pt-BR" altLang="pt-BR" sz="1800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sz="1800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corretores</a:t>
            </a: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0012957" y="5013887"/>
            <a:ext cx="1825316" cy="8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2400" b="1" dirty="0" smtClean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>141</a:t>
            </a:r>
            <a: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  <a:t/>
            </a:r>
            <a:br>
              <a:rPr lang="pt-BR" altLang="pt-BR" sz="1800" b="1" dirty="0">
                <a:solidFill>
                  <a:srgbClr val="FD8A33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empresas </a:t>
            </a:r>
            <a:b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</a:br>
            <a: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de resseguros</a:t>
            </a:r>
          </a:p>
        </p:txBody>
      </p:sp>
      <p:grpSp>
        <p:nvGrpSpPr>
          <p:cNvPr id="14" name="Agrupar 252"/>
          <p:cNvGrpSpPr>
            <a:grpSpLocks/>
          </p:cNvGrpSpPr>
          <p:nvPr/>
        </p:nvGrpSpPr>
        <p:grpSpPr bwMode="auto">
          <a:xfrm>
            <a:off x="8473309" y="3651642"/>
            <a:ext cx="598487" cy="373062"/>
            <a:chOff x="6784936" y="4352570"/>
            <a:chExt cx="599156" cy="372574"/>
          </a:xfrm>
        </p:grpSpPr>
        <p:grpSp>
          <p:nvGrpSpPr>
            <p:cNvPr id="15" name="Agrupar 153"/>
            <p:cNvGrpSpPr>
              <a:grpSpLocks/>
            </p:cNvGrpSpPr>
            <p:nvPr/>
          </p:nvGrpSpPr>
          <p:grpSpPr bwMode="auto">
            <a:xfrm>
              <a:off x="7020272" y="4352570"/>
              <a:ext cx="363820" cy="372574"/>
              <a:chOff x="-2224542" y="666315"/>
              <a:chExt cx="363820" cy="372574"/>
            </a:xfrm>
          </p:grpSpPr>
          <p:sp>
            <p:nvSpPr>
              <p:cNvPr id="23" name="Triângulo isósceles 22">
                <a:extLst>
                  <a:ext uri="{FF2B5EF4-FFF2-40B4-BE49-F238E27FC236}"/>
                </a:extLst>
              </p:cNvPr>
              <p:cNvSpPr/>
              <p:nvPr/>
            </p:nvSpPr>
            <p:spPr>
              <a:xfrm rot="5400000">
                <a:off x="-2296524" y="738174"/>
                <a:ext cx="372574" cy="228855"/>
              </a:xfrm>
              <a:prstGeom prst="triangle">
                <a:avLst/>
              </a:prstGeom>
              <a:solidFill>
                <a:srgbClr val="FD8A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4" name="Triângulo isósceles 23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-1941774" y="967545"/>
                <a:ext cx="81052" cy="49148"/>
              </a:xfrm>
              <a:prstGeom prst="triangle">
                <a:avLst/>
              </a:prstGeom>
              <a:solidFill>
                <a:srgbClr val="A6A6A6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16" name="Agrupar 145"/>
            <p:cNvGrpSpPr>
              <a:grpSpLocks/>
            </p:cNvGrpSpPr>
            <p:nvPr/>
          </p:nvGrpSpPr>
          <p:grpSpPr bwMode="auto">
            <a:xfrm>
              <a:off x="6784936" y="4425916"/>
              <a:ext cx="485775" cy="233363"/>
              <a:chOff x="9238499" y="4245643"/>
              <a:chExt cx="485775" cy="233363"/>
            </a:xfrm>
          </p:grpSpPr>
          <p:sp>
            <p:nvSpPr>
              <p:cNvPr id="17" name="Oval 237"/>
              <p:cNvSpPr>
                <a:spLocks noChangeArrowheads="1"/>
              </p:cNvSpPr>
              <p:nvPr/>
            </p:nvSpPr>
            <p:spPr bwMode="auto">
              <a:xfrm>
                <a:off x="9430586" y="4245643"/>
                <a:ext cx="101600" cy="103188"/>
              </a:xfrm>
              <a:prstGeom prst="ellipse">
                <a:avLst/>
              </a:prstGeom>
              <a:noFill/>
              <a:ln w="127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000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8" name="Freeform 238"/>
              <p:cNvSpPr>
                <a:spLocks/>
              </p:cNvSpPr>
              <p:nvPr/>
            </p:nvSpPr>
            <p:spPr bwMode="auto">
              <a:xfrm>
                <a:off x="9392486" y="4391693"/>
                <a:ext cx="179388" cy="87313"/>
              </a:xfrm>
              <a:custGeom>
                <a:avLst/>
                <a:gdLst>
                  <a:gd name="T0" fmla="*/ 574643831 w 56"/>
                  <a:gd name="T1" fmla="*/ 282354073 h 27"/>
                  <a:gd name="T2" fmla="*/ 574643831 w 56"/>
                  <a:gd name="T3" fmla="*/ 167320812 h 27"/>
                  <a:gd name="T4" fmla="*/ 287321916 w 56"/>
                  <a:gd name="T5" fmla="*/ 0 h 27"/>
                  <a:gd name="T6" fmla="*/ 0 w 56"/>
                  <a:gd name="T7" fmla="*/ 167320812 h 27"/>
                  <a:gd name="T8" fmla="*/ 0 w 56"/>
                  <a:gd name="T9" fmla="*/ 28235407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56" y="27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5"/>
                      <a:pt x="38" y="0"/>
                      <a:pt x="28" y="0"/>
                    </a:cubicBezTo>
                    <a:cubicBezTo>
                      <a:pt x="18" y="0"/>
                      <a:pt x="0" y="5"/>
                      <a:pt x="0" y="16"/>
                    </a:cubicBez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19" name="Oval 239"/>
              <p:cNvSpPr>
                <a:spLocks noChangeArrowheads="1"/>
              </p:cNvSpPr>
              <p:nvPr/>
            </p:nvSpPr>
            <p:spPr bwMode="auto">
              <a:xfrm>
                <a:off x="9584574" y="4245643"/>
                <a:ext cx="101600" cy="103188"/>
              </a:xfrm>
              <a:prstGeom prst="ellipse">
                <a:avLst/>
              </a:prstGeom>
              <a:noFill/>
              <a:ln w="127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000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0" name="Freeform 240"/>
              <p:cNvSpPr>
                <a:spLocks/>
              </p:cNvSpPr>
              <p:nvPr/>
            </p:nvSpPr>
            <p:spPr bwMode="auto">
              <a:xfrm>
                <a:off x="9597274" y="4391693"/>
                <a:ext cx="127000" cy="87313"/>
              </a:xfrm>
              <a:custGeom>
                <a:avLst/>
                <a:gdLst>
                  <a:gd name="T0" fmla="*/ 403225000 w 40"/>
                  <a:gd name="T1" fmla="*/ 282354073 h 27"/>
                  <a:gd name="T2" fmla="*/ 403225000 w 40"/>
                  <a:gd name="T3" fmla="*/ 167320812 h 27"/>
                  <a:gd name="T4" fmla="*/ 120967500 w 40"/>
                  <a:gd name="T5" fmla="*/ 0 h 27"/>
                  <a:gd name="T6" fmla="*/ 0 w 40"/>
                  <a:gd name="T7" fmla="*/ 20916314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27">
                    <a:moveTo>
                      <a:pt x="40" y="27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5"/>
                      <a:pt x="22" y="0"/>
                      <a:pt x="12" y="0"/>
                    </a:cubicBezTo>
                    <a:cubicBezTo>
                      <a:pt x="9" y="0"/>
                      <a:pt x="4" y="1"/>
                      <a:pt x="0" y="2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21" name="Oval 241"/>
              <p:cNvSpPr>
                <a:spLocks noChangeArrowheads="1"/>
              </p:cNvSpPr>
              <p:nvPr/>
            </p:nvSpPr>
            <p:spPr bwMode="auto">
              <a:xfrm>
                <a:off x="9276599" y="4245643"/>
                <a:ext cx="103188" cy="103188"/>
              </a:xfrm>
              <a:prstGeom prst="ellipse">
                <a:avLst/>
              </a:prstGeom>
              <a:noFill/>
              <a:ln w="127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000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2" name="Freeform 242"/>
              <p:cNvSpPr>
                <a:spLocks/>
              </p:cNvSpPr>
              <p:nvPr/>
            </p:nvSpPr>
            <p:spPr bwMode="auto">
              <a:xfrm>
                <a:off x="9238499" y="4391693"/>
                <a:ext cx="128588" cy="87313"/>
              </a:xfrm>
              <a:custGeom>
                <a:avLst/>
                <a:gdLst>
                  <a:gd name="T0" fmla="*/ 0 w 40"/>
                  <a:gd name="T1" fmla="*/ 282354073 h 27"/>
                  <a:gd name="T2" fmla="*/ 0 w 40"/>
                  <a:gd name="T3" fmla="*/ 167320812 h 27"/>
                  <a:gd name="T4" fmla="*/ 289361576 w 40"/>
                  <a:gd name="T5" fmla="*/ 0 h 27"/>
                  <a:gd name="T6" fmla="*/ 413371844 w 40"/>
                  <a:gd name="T7" fmla="*/ 20916314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27">
                    <a:moveTo>
                      <a:pt x="0" y="27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5"/>
                      <a:pt x="18" y="0"/>
                      <a:pt x="28" y="0"/>
                    </a:cubicBezTo>
                    <a:cubicBezTo>
                      <a:pt x="32" y="0"/>
                      <a:pt x="36" y="1"/>
                      <a:pt x="40" y="2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</p:grpSp>
      </p:grpSp>
      <p:grpSp>
        <p:nvGrpSpPr>
          <p:cNvPr id="25" name="Agrupar 248"/>
          <p:cNvGrpSpPr>
            <a:grpSpLocks/>
          </p:cNvGrpSpPr>
          <p:nvPr/>
        </p:nvGrpSpPr>
        <p:grpSpPr bwMode="auto">
          <a:xfrm>
            <a:off x="2937601" y="3843573"/>
            <a:ext cx="422275" cy="373062"/>
            <a:chOff x="283270" y="4352570"/>
            <a:chExt cx="421317" cy="372574"/>
          </a:xfrm>
        </p:grpSpPr>
        <p:grpSp>
          <p:nvGrpSpPr>
            <p:cNvPr id="26" name="Agrupar 154"/>
            <p:cNvGrpSpPr>
              <a:grpSpLocks/>
            </p:cNvGrpSpPr>
            <p:nvPr/>
          </p:nvGrpSpPr>
          <p:grpSpPr bwMode="auto">
            <a:xfrm>
              <a:off x="283270" y="4352570"/>
              <a:ext cx="421317" cy="372574"/>
              <a:chOff x="-2282039" y="666315"/>
              <a:chExt cx="421317" cy="372574"/>
            </a:xfrm>
          </p:grpSpPr>
          <p:sp>
            <p:nvSpPr>
              <p:cNvPr id="28" name="Triângulo isósceles 27">
                <a:extLst>
                  <a:ext uri="{FF2B5EF4-FFF2-40B4-BE49-F238E27FC236}"/>
                </a:extLst>
              </p:cNvPr>
              <p:cNvSpPr/>
              <p:nvPr/>
            </p:nvSpPr>
            <p:spPr>
              <a:xfrm rot="5400000">
                <a:off x="-2354285" y="738561"/>
                <a:ext cx="372574" cy="228081"/>
              </a:xfrm>
              <a:prstGeom prst="triangle">
                <a:avLst/>
              </a:prstGeom>
              <a:solidFill>
                <a:srgbClr val="FD8A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29" name="Triângulo isósceles 28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-1941500" y="967545"/>
                <a:ext cx="80778" cy="49148"/>
              </a:xfrm>
              <a:prstGeom prst="triangle">
                <a:avLst/>
              </a:prstGeom>
              <a:solidFill>
                <a:srgbClr val="A6A6A6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27" name="Freeform 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330787" y="4404888"/>
              <a:ext cx="270847" cy="298060"/>
            </a:xfrm>
            <a:custGeom>
              <a:avLst/>
              <a:gdLst>
                <a:gd name="T0" fmla="*/ 0 w 532"/>
                <a:gd name="T1" fmla="*/ 183 h 576"/>
                <a:gd name="T2" fmla="*/ 136 w 532"/>
                <a:gd name="T3" fmla="*/ 8 h 576"/>
                <a:gd name="T4" fmla="*/ 267 w 532"/>
                <a:gd name="T5" fmla="*/ 14 h 576"/>
                <a:gd name="T6" fmla="*/ 396 w 532"/>
                <a:gd name="T7" fmla="*/ 8 h 576"/>
                <a:gd name="T8" fmla="*/ 531 w 532"/>
                <a:gd name="T9" fmla="*/ 183 h 576"/>
                <a:gd name="T10" fmla="*/ 268 w 532"/>
                <a:gd name="T11" fmla="*/ 576 h 576"/>
                <a:gd name="T12" fmla="*/ 297 w 532"/>
                <a:gd name="T13" fmla="*/ 544 h 576"/>
                <a:gd name="T14" fmla="*/ 508 w 532"/>
                <a:gd name="T15" fmla="*/ 186 h 576"/>
                <a:gd name="T16" fmla="*/ 386 w 532"/>
                <a:gd name="T17" fmla="*/ 41 h 576"/>
                <a:gd name="T18" fmla="*/ 371 w 532"/>
                <a:gd name="T19" fmla="*/ 27 h 576"/>
                <a:gd name="T20" fmla="*/ 177 w 532"/>
                <a:gd name="T21" fmla="*/ 29 h 576"/>
                <a:gd name="T22" fmla="*/ 146 w 532"/>
                <a:gd name="T23" fmla="*/ 41 h 576"/>
                <a:gd name="T24" fmla="*/ 24 w 532"/>
                <a:gd name="T25" fmla="*/ 186 h 576"/>
                <a:gd name="T26" fmla="*/ 244 w 532"/>
                <a:gd name="T27" fmla="*/ 544 h 576"/>
                <a:gd name="T28" fmla="*/ 266 w 532"/>
                <a:gd name="T29" fmla="*/ 508 h 576"/>
                <a:gd name="T30" fmla="*/ 68 w 532"/>
                <a:gd name="T31" fmla="*/ 199 h 576"/>
                <a:gd name="T32" fmla="*/ 178 w 532"/>
                <a:gd name="T33" fmla="*/ 69 h 576"/>
                <a:gd name="T34" fmla="*/ 354 w 532"/>
                <a:gd name="T35" fmla="*/ 69 h 576"/>
                <a:gd name="T36" fmla="*/ 464 w 532"/>
                <a:gd name="T37" fmla="*/ 199 h 576"/>
                <a:gd name="T38" fmla="*/ 273 w 532"/>
                <a:gd name="T39" fmla="*/ 508 h 576"/>
                <a:gd name="T40" fmla="*/ 269 w 532"/>
                <a:gd name="T41" fmla="*/ 485 h 576"/>
                <a:gd name="T42" fmla="*/ 438 w 532"/>
                <a:gd name="T43" fmla="*/ 257 h 576"/>
                <a:gd name="T44" fmla="*/ 431 w 532"/>
                <a:gd name="T45" fmla="*/ 203 h 576"/>
                <a:gd name="T46" fmla="*/ 349 w 532"/>
                <a:gd name="T47" fmla="*/ 94 h 576"/>
                <a:gd name="T48" fmla="*/ 267 w 532"/>
                <a:gd name="T49" fmla="*/ 102 h 576"/>
                <a:gd name="T50" fmla="*/ 183 w 532"/>
                <a:gd name="T51" fmla="*/ 94 h 576"/>
                <a:gd name="T52" fmla="*/ 101 w 532"/>
                <a:gd name="T53" fmla="*/ 203 h 576"/>
                <a:gd name="T54" fmla="*/ 94 w 532"/>
                <a:gd name="T55" fmla="*/ 257 h 576"/>
                <a:gd name="T56" fmla="*/ 269 w 532"/>
                <a:gd name="T57" fmla="*/ 485 h 576"/>
                <a:gd name="T58" fmla="*/ 192 w 532"/>
                <a:gd name="T59" fmla="*/ 297 h 576"/>
                <a:gd name="T60" fmla="*/ 253 w 532"/>
                <a:gd name="T61" fmla="*/ 208 h 576"/>
                <a:gd name="T62" fmla="*/ 271 w 532"/>
                <a:gd name="T63" fmla="*/ 223 h 576"/>
                <a:gd name="T64" fmla="*/ 200 w 532"/>
                <a:gd name="T65" fmla="*/ 300 h 576"/>
                <a:gd name="T66" fmla="*/ 134 w 532"/>
                <a:gd name="T67" fmla="*/ 275 h 576"/>
                <a:gd name="T68" fmla="*/ 224 w 532"/>
                <a:gd name="T69" fmla="*/ 155 h 576"/>
                <a:gd name="T70" fmla="*/ 241 w 532"/>
                <a:gd name="T71" fmla="*/ 170 h 576"/>
                <a:gd name="T72" fmla="*/ 143 w 532"/>
                <a:gd name="T73" fmla="*/ 27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2" h="576">
                  <a:moveTo>
                    <a:pt x="268" y="576"/>
                  </a:moveTo>
                  <a:cubicBezTo>
                    <a:pt x="88" y="526"/>
                    <a:pt x="25" y="368"/>
                    <a:pt x="0" y="183"/>
                  </a:cubicBezTo>
                  <a:cubicBezTo>
                    <a:pt x="0" y="179"/>
                    <a:pt x="2" y="175"/>
                    <a:pt x="5" y="172"/>
                  </a:cubicBezTo>
                  <a:cubicBezTo>
                    <a:pt x="72" y="125"/>
                    <a:pt x="111" y="69"/>
                    <a:pt x="136" y="8"/>
                  </a:cubicBezTo>
                  <a:cubicBezTo>
                    <a:pt x="138" y="3"/>
                    <a:pt x="144" y="0"/>
                    <a:pt x="149" y="1"/>
                  </a:cubicBezTo>
                  <a:cubicBezTo>
                    <a:pt x="194" y="10"/>
                    <a:pt x="223" y="14"/>
                    <a:pt x="267" y="14"/>
                  </a:cubicBezTo>
                  <a:cubicBezTo>
                    <a:pt x="312" y="14"/>
                    <a:pt x="337" y="10"/>
                    <a:pt x="383" y="1"/>
                  </a:cubicBezTo>
                  <a:cubicBezTo>
                    <a:pt x="389" y="0"/>
                    <a:pt x="394" y="3"/>
                    <a:pt x="396" y="8"/>
                  </a:cubicBezTo>
                  <a:cubicBezTo>
                    <a:pt x="421" y="69"/>
                    <a:pt x="460" y="125"/>
                    <a:pt x="527" y="172"/>
                  </a:cubicBezTo>
                  <a:cubicBezTo>
                    <a:pt x="530" y="175"/>
                    <a:pt x="532" y="179"/>
                    <a:pt x="531" y="183"/>
                  </a:cubicBezTo>
                  <a:cubicBezTo>
                    <a:pt x="507" y="367"/>
                    <a:pt x="454" y="526"/>
                    <a:pt x="274" y="576"/>
                  </a:cubicBezTo>
                  <a:lnTo>
                    <a:pt x="268" y="576"/>
                  </a:lnTo>
                  <a:close/>
                  <a:moveTo>
                    <a:pt x="271" y="553"/>
                  </a:moveTo>
                  <a:cubicBezTo>
                    <a:pt x="297" y="544"/>
                    <a:pt x="297" y="544"/>
                    <a:pt x="297" y="544"/>
                  </a:cubicBezTo>
                  <a:cubicBezTo>
                    <a:pt x="420" y="497"/>
                    <a:pt x="472" y="387"/>
                    <a:pt x="498" y="247"/>
                  </a:cubicBezTo>
                  <a:cubicBezTo>
                    <a:pt x="508" y="186"/>
                    <a:pt x="508" y="186"/>
                    <a:pt x="508" y="186"/>
                  </a:cubicBezTo>
                  <a:cubicBezTo>
                    <a:pt x="488" y="172"/>
                    <a:pt x="488" y="172"/>
                    <a:pt x="488" y="172"/>
                  </a:cubicBezTo>
                  <a:cubicBezTo>
                    <a:pt x="441" y="132"/>
                    <a:pt x="408" y="88"/>
                    <a:pt x="386" y="41"/>
                  </a:cubicBezTo>
                  <a:cubicBezTo>
                    <a:pt x="379" y="25"/>
                    <a:pt x="379" y="25"/>
                    <a:pt x="379" y="25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34" y="34"/>
                    <a:pt x="308" y="37"/>
                    <a:pt x="267" y="37"/>
                  </a:cubicBezTo>
                  <a:cubicBezTo>
                    <a:pt x="232" y="37"/>
                    <a:pt x="207" y="35"/>
                    <a:pt x="177" y="29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24" y="88"/>
                    <a:pt x="91" y="132"/>
                    <a:pt x="44" y="172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34" y="247"/>
                    <a:pt x="34" y="247"/>
                    <a:pt x="34" y="247"/>
                  </a:cubicBezTo>
                  <a:cubicBezTo>
                    <a:pt x="62" y="387"/>
                    <a:pt x="120" y="497"/>
                    <a:pt x="244" y="544"/>
                  </a:cubicBezTo>
                  <a:lnTo>
                    <a:pt x="271" y="553"/>
                  </a:lnTo>
                  <a:close/>
                  <a:moveTo>
                    <a:pt x="266" y="508"/>
                  </a:moveTo>
                  <a:cubicBezTo>
                    <a:pt x="129" y="470"/>
                    <a:pt x="82" y="349"/>
                    <a:pt x="63" y="210"/>
                  </a:cubicBezTo>
                  <a:cubicBezTo>
                    <a:pt x="63" y="205"/>
                    <a:pt x="65" y="201"/>
                    <a:pt x="68" y="199"/>
                  </a:cubicBezTo>
                  <a:cubicBezTo>
                    <a:pt x="118" y="164"/>
                    <a:pt x="147" y="122"/>
                    <a:pt x="166" y="76"/>
                  </a:cubicBezTo>
                  <a:cubicBezTo>
                    <a:pt x="168" y="71"/>
                    <a:pt x="173" y="68"/>
                    <a:pt x="178" y="69"/>
                  </a:cubicBezTo>
                  <a:cubicBezTo>
                    <a:pt x="213" y="76"/>
                    <a:pt x="234" y="79"/>
                    <a:pt x="267" y="79"/>
                  </a:cubicBezTo>
                  <a:cubicBezTo>
                    <a:pt x="301" y="79"/>
                    <a:pt x="319" y="76"/>
                    <a:pt x="354" y="69"/>
                  </a:cubicBezTo>
                  <a:cubicBezTo>
                    <a:pt x="359" y="68"/>
                    <a:pt x="364" y="71"/>
                    <a:pt x="366" y="76"/>
                  </a:cubicBezTo>
                  <a:cubicBezTo>
                    <a:pt x="385" y="122"/>
                    <a:pt x="414" y="164"/>
                    <a:pt x="464" y="199"/>
                  </a:cubicBezTo>
                  <a:cubicBezTo>
                    <a:pt x="467" y="201"/>
                    <a:pt x="469" y="205"/>
                    <a:pt x="469" y="210"/>
                  </a:cubicBezTo>
                  <a:cubicBezTo>
                    <a:pt x="450" y="348"/>
                    <a:pt x="410" y="470"/>
                    <a:pt x="273" y="508"/>
                  </a:cubicBezTo>
                  <a:lnTo>
                    <a:pt x="266" y="508"/>
                  </a:lnTo>
                  <a:close/>
                  <a:moveTo>
                    <a:pt x="269" y="485"/>
                  </a:moveTo>
                  <a:cubicBezTo>
                    <a:pt x="288" y="478"/>
                    <a:pt x="288" y="478"/>
                    <a:pt x="288" y="478"/>
                  </a:cubicBezTo>
                  <a:cubicBezTo>
                    <a:pt x="380" y="443"/>
                    <a:pt x="418" y="362"/>
                    <a:pt x="438" y="257"/>
                  </a:cubicBezTo>
                  <a:cubicBezTo>
                    <a:pt x="445" y="213"/>
                    <a:pt x="445" y="213"/>
                    <a:pt x="445" y="213"/>
                  </a:cubicBezTo>
                  <a:cubicBezTo>
                    <a:pt x="431" y="203"/>
                    <a:pt x="431" y="203"/>
                    <a:pt x="431" y="203"/>
                  </a:cubicBezTo>
                  <a:cubicBezTo>
                    <a:pt x="395" y="173"/>
                    <a:pt x="371" y="139"/>
                    <a:pt x="353" y="103"/>
                  </a:cubicBezTo>
                  <a:cubicBezTo>
                    <a:pt x="349" y="94"/>
                    <a:pt x="349" y="94"/>
                    <a:pt x="349" y="94"/>
                  </a:cubicBezTo>
                  <a:cubicBezTo>
                    <a:pt x="346" y="94"/>
                    <a:pt x="346" y="94"/>
                    <a:pt x="346" y="94"/>
                  </a:cubicBezTo>
                  <a:cubicBezTo>
                    <a:pt x="318" y="100"/>
                    <a:pt x="298" y="102"/>
                    <a:pt x="267" y="102"/>
                  </a:cubicBezTo>
                  <a:cubicBezTo>
                    <a:pt x="240" y="102"/>
                    <a:pt x="221" y="100"/>
                    <a:pt x="198" y="96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1" y="139"/>
                    <a:pt x="137" y="173"/>
                    <a:pt x="101" y="203"/>
                  </a:cubicBezTo>
                  <a:cubicBezTo>
                    <a:pt x="87" y="213"/>
                    <a:pt x="87" y="213"/>
                    <a:pt x="87" y="213"/>
                  </a:cubicBezTo>
                  <a:cubicBezTo>
                    <a:pt x="94" y="257"/>
                    <a:pt x="94" y="257"/>
                    <a:pt x="94" y="257"/>
                  </a:cubicBezTo>
                  <a:cubicBezTo>
                    <a:pt x="115" y="362"/>
                    <a:pt x="158" y="443"/>
                    <a:pt x="250" y="478"/>
                  </a:cubicBezTo>
                  <a:lnTo>
                    <a:pt x="269" y="485"/>
                  </a:lnTo>
                  <a:close/>
                  <a:moveTo>
                    <a:pt x="200" y="300"/>
                  </a:moveTo>
                  <a:cubicBezTo>
                    <a:pt x="197" y="300"/>
                    <a:pt x="194" y="299"/>
                    <a:pt x="192" y="297"/>
                  </a:cubicBezTo>
                  <a:cubicBezTo>
                    <a:pt x="187" y="293"/>
                    <a:pt x="186" y="286"/>
                    <a:pt x="190" y="281"/>
                  </a:cubicBezTo>
                  <a:cubicBezTo>
                    <a:pt x="253" y="208"/>
                    <a:pt x="253" y="208"/>
                    <a:pt x="253" y="208"/>
                  </a:cubicBezTo>
                  <a:cubicBezTo>
                    <a:pt x="258" y="204"/>
                    <a:pt x="265" y="203"/>
                    <a:pt x="270" y="207"/>
                  </a:cubicBezTo>
                  <a:cubicBezTo>
                    <a:pt x="274" y="211"/>
                    <a:pt x="275" y="219"/>
                    <a:pt x="271" y="223"/>
                  </a:cubicBezTo>
                  <a:cubicBezTo>
                    <a:pt x="208" y="296"/>
                    <a:pt x="208" y="296"/>
                    <a:pt x="208" y="296"/>
                  </a:cubicBezTo>
                  <a:cubicBezTo>
                    <a:pt x="206" y="298"/>
                    <a:pt x="203" y="299"/>
                    <a:pt x="200" y="300"/>
                  </a:cubicBezTo>
                  <a:close/>
                  <a:moveTo>
                    <a:pt x="143" y="278"/>
                  </a:moveTo>
                  <a:cubicBezTo>
                    <a:pt x="140" y="278"/>
                    <a:pt x="137" y="277"/>
                    <a:pt x="134" y="275"/>
                  </a:cubicBezTo>
                  <a:cubicBezTo>
                    <a:pt x="130" y="271"/>
                    <a:pt x="129" y="264"/>
                    <a:pt x="133" y="259"/>
                  </a:cubicBezTo>
                  <a:cubicBezTo>
                    <a:pt x="224" y="155"/>
                    <a:pt x="224" y="155"/>
                    <a:pt x="224" y="155"/>
                  </a:cubicBezTo>
                  <a:cubicBezTo>
                    <a:pt x="228" y="150"/>
                    <a:pt x="235" y="150"/>
                    <a:pt x="240" y="154"/>
                  </a:cubicBezTo>
                  <a:cubicBezTo>
                    <a:pt x="245" y="158"/>
                    <a:pt x="245" y="165"/>
                    <a:pt x="241" y="170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48" y="276"/>
                    <a:pt x="146" y="277"/>
                    <a:pt x="143" y="2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black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0" name="Agrupar 249"/>
          <p:cNvGrpSpPr>
            <a:grpSpLocks/>
          </p:cNvGrpSpPr>
          <p:nvPr/>
        </p:nvGrpSpPr>
        <p:grpSpPr bwMode="auto">
          <a:xfrm>
            <a:off x="4060120" y="5184806"/>
            <a:ext cx="528638" cy="411163"/>
            <a:chOff x="1440752" y="4377307"/>
            <a:chExt cx="529912" cy="411716"/>
          </a:xfrm>
        </p:grpSpPr>
        <p:grpSp>
          <p:nvGrpSpPr>
            <p:cNvPr id="31" name="Agrupar 173"/>
            <p:cNvGrpSpPr>
              <a:grpSpLocks/>
            </p:cNvGrpSpPr>
            <p:nvPr/>
          </p:nvGrpSpPr>
          <p:grpSpPr bwMode="auto">
            <a:xfrm rot="5400000">
              <a:off x="1564896" y="4310270"/>
              <a:ext cx="318333" cy="493202"/>
              <a:chOff x="1191029" y="4361619"/>
              <a:chExt cx="318333" cy="493202"/>
            </a:xfrm>
          </p:grpSpPr>
          <p:sp>
            <p:nvSpPr>
              <p:cNvPr id="42" name="Triângulo isósceles 41">
                <a:extLst>
                  <a:ext uri="{FF2B5EF4-FFF2-40B4-BE49-F238E27FC236}"/>
                </a:extLst>
              </p:cNvPr>
              <p:cNvSpPr/>
              <p:nvPr/>
            </p:nvSpPr>
            <p:spPr>
              <a:xfrm rot="5400000" flipV="1">
                <a:off x="1209380" y="4434144"/>
                <a:ext cx="372370" cy="227319"/>
              </a:xfrm>
              <a:prstGeom prst="triangle">
                <a:avLst/>
              </a:prstGeom>
              <a:solidFill>
                <a:srgbClr val="FD8A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43" name="Triângulo isósceles 42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1191297" y="4808782"/>
                <a:ext cx="81071" cy="49331"/>
              </a:xfrm>
              <a:prstGeom prst="triangle">
                <a:avLst/>
              </a:prstGeom>
              <a:solidFill>
                <a:srgbClr val="A6A6A6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32" name="Agrupar 174"/>
            <p:cNvGrpSpPr>
              <a:grpSpLocks/>
            </p:cNvGrpSpPr>
            <p:nvPr/>
          </p:nvGrpSpPr>
          <p:grpSpPr bwMode="auto">
            <a:xfrm>
              <a:off x="1440752" y="4377307"/>
              <a:ext cx="389700" cy="411716"/>
              <a:chOff x="12622213" y="3810000"/>
              <a:chExt cx="561976" cy="593725"/>
            </a:xfrm>
          </p:grpSpPr>
          <p:sp>
            <p:nvSpPr>
              <p:cNvPr id="33" name="Freeform 258"/>
              <p:cNvSpPr>
                <a:spLocks/>
              </p:cNvSpPr>
              <p:nvPr/>
            </p:nvSpPr>
            <p:spPr bwMode="auto">
              <a:xfrm>
                <a:off x="12814301" y="4087813"/>
                <a:ext cx="369888" cy="225425"/>
              </a:xfrm>
              <a:custGeom>
                <a:avLst/>
                <a:gdLst>
                  <a:gd name="T0" fmla="*/ 0 w 116"/>
                  <a:gd name="T1" fmla="*/ 725949009 h 70"/>
                  <a:gd name="T2" fmla="*/ 81343473 w 116"/>
                  <a:gd name="T3" fmla="*/ 684467589 h 70"/>
                  <a:gd name="T4" fmla="*/ 650735030 w 116"/>
                  <a:gd name="T5" fmla="*/ 684467589 h 70"/>
                  <a:gd name="T6" fmla="*/ 976102545 w 116"/>
                  <a:gd name="T7" fmla="*/ 394087985 h 70"/>
                  <a:gd name="T8" fmla="*/ 1179458039 w 116"/>
                  <a:gd name="T9" fmla="*/ 62223741 h 70"/>
                  <a:gd name="T10" fmla="*/ 1016774282 w 116"/>
                  <a:gd name="T11" fmla="*/ 20742320 h 70"/>
                  <a:gd name="T12" fmla="*/ 854090524 w 116"/>
                  <a:gd name="T13" fmla="*/ 186671222 h 70"/>
                  <a:gd name="T14" fmla="*/ 671072493 w 116"/>
                  <a:gd name="T15" fmla="*/ 290379604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6" h="70">
                    <a:moveTo>
                      <a:pt x="0" y="70"/>
                    </a:moveTo>
                    <a:cubicBezTo>
                      <a:pt x="2" y="68"/>
                      <a:pt x="3" y="66"/>
                      <a:pt x="8" y="66"/>
                    </a:cubicBezTo>
                    <a:cubicBezTo>
                      <a:pt x="13" y="66"/>
                      <a:pt x="59" y="66"/>
                      <a:pt x="64" y="66"/>
                    </a:cubicBezTo>
                    <a:cubicBezTo>
                      <a:pt x="68" y="66"/>
                      <a:pt x="93" y="41"/>
                      <a:pt x="96" y="38"/>
                    </a:cubicBezTo>
                    <a:cubicBezTo>
                      <a:pt x="99" y="35"/>
                      <a:pt x="112" y="15"/>
                      <a:pt x="116" y="6"/>
                    </a:cubicBezTo>
                    <a:cubicBezTo>
                      <a:pt x="114" y="3"/>
                      <a:pt x="107" y="0"/>
                      <a:pt x="100" y="2"/>
                    </a:cubicBezTo>
                    <a:cubicBezTo>
                      <a:pt x="93" y="4"/>
                      <a:pt x="89" y="9"/>
                      <a:pt x="84" y="18"/>
                    </a:cubicBezTo>
                    <a:cubicBezTo>
                      <a:pt x="66" y="28"/>
                      <a:pt x="66" y="28"/>
                      <a:pt x="66" y="28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34" name="Freeform 259"/>
              <p:cNvSpPr>
                <a:spLocks/>
              </p:cNvSpPr>
              <p:nvPr/>
            </p:nvSpPr>
            <p:spPr bwMode="auto">
              <a:xfrm>
                <a:off x="12711113" y="4133850"/>
                <a:ext cx="333375" cy="88900"/>
              </a:xfrm>
              <a:custGeom>
                <a:avLst/>
                <a:gdLst>
                  <a:gd name="T0" fmla="*/ 575424483 w 104"/>
                  <a:gd name="T1" fmla="*/ 282257500 h 28"/>
                  <a:gd name="T2" fmla="*/ 904238016 w 104"/>
                  <a:gd name="T3" fmla="*/ 282257500 h 28"/>
                  <a:gd name="T4" fmla="*/ 904238016 w 104"/>
                  <a:gd name="T5" fmla="*/ 80645000 h 28"/>
                  <a:gd name="T6" fmla="*/ 688451430 w 104"/>
                  <a:gd name="T7" fmla="*/ 80645000 h 28"/>
                  <a:gd name="T8" fmla="*/ 534323192 w 104"/>
                  <a:gd name="T9" fmla="*/ 0 h 28"/>
                  <a:gd name="T10" fmla="*/ 328813532 w 104"/>
                  <a:gd name="T11" fmla="*/ 0 h 28"/>
                  <a:gd name="T12" fmla="*/ 164405163 w 104"/>
                  <a:gd name="T13" fmla="*/ 80645000 h 28"/>
                  <a:gd name="T14" fmla="*/ 0 w 104"/>
                  <a:gd name="T15" fmla="*/ 24193500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28">
                    <a:moveTo>
                      <a:pt x="56" y="28"/>
                    </a:moveTo>
                    <a:cubicBezTo>
                      <a:pt x="56" y="28"/>
                      <a:pt x="84" y="28"/>
                      <a:pt x="88" y="28"/>
                    </a:cubicBezTo>
                    <a:cubicBezTo>
                      <a:pt x="104" y="28"/>
                      <a:pt x="104" y="8"/>
                      <a:pt x="88" y="8"/>
                    </a:cubicBezTo>
                    <a:cubicBezTo>
                      <a:pt x="84" y="8"/>
                      <a:pt x="78" y="8"/>
                      <a:pt x="67" y="8"/>
                    </a:cubicBezTo>
                    <a:cubicBezTo>
                      <a:pt x="64" y="8"/>
                      <a:pt x="57" y="0"/>
                      <a:pt x="52" y="0"/>
                    </a:cubicBezTo>
                    <a:cubicBezTo>
                      <a:pt x="50" y="0"/>
                      <a:pt x="37" y="0"/>
                      <a:pt x="32" y="0"/>
                    </a:cubicBezTo>
                    <a:cubicBezTo>
                      <a:pt x="27" y="0"/>
                      <a:pt x="20" y="4"/>
                      <a:pt x="16" y="8"/>
                    </a:cubicBezTo>
                    <a:cubicBezTo>
                      <a:pt x="10" y="14"/>
                      <a:pt x="0" y="24"/>
                      <a:pt x="0" y="24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35" name="Freeform 260"/>
              <p:cNvSpPr>
                <a:spLocks/>
              </p:cNvSpPr>
              <p:nvPr/>
            </p:nvSpPr>
            <p:spPr bwMode="auto">
              <a:xfrm>
                <a:off x="12622213" y="4184650"/>
                <a:ext cx="217488" cy="219075"/>
              </a:xfrm>
              <a:custGeom>
                <a:avLst/>
                <a:gdLst>
                  <a:gd name="T0" fmla="*/ 244456512 w 137"/>
                  <a:gd name="T1" fmla="*/ 347781563 h 138"/>
                  <a:gd name="T2" fmla="*/ 345262994 w 137"/>
                  <a:gd name="T3" fmla="*/ 246975313 h 138"/>
                  <a:gd name="T4" fmla="*/ 100806482 w 137"/>
                  <a:gd name="T5" fmla="*/ 0 h 138"/>
                  <a:gd name="T6" fmla="*/ 0 w 137"/>
                  <a:gd name="T7" fmla="*/ 103327200 h 138"/>
                  <a:gd name="T8" fmla="*/ 244456512 w 137"/>
                  <a:gd name="T9" fmla="*/ 34778156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38">
                    <a:moveTo>
                      <a:pt x="97" y="138"/>
                    </a:moveTo>
                    <a:lnTo>
                      <a:pt x="137" y="98"/>
                    </a:lnTo>
                    <a:lnTo>
                      <a:pt x="40" y="0"/>
                    </a:lnTo>
                    <a:lnTo>
                      <a:pt x="0" y="41"/>
                    </a:lnTo>
                    <a:lnTo>
                      <a:pt x="97" y="138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36" name="Line 261"/>
              <p:cNvSpPr>
                <a:spLocks noChangeShapeType="1"/>
              </p:cNvSpPr>
              <p:nvPr/>
            </p:nvSpPr>
            <p:spPr bwMode="auto">
              <a:xfrm>
                <a:off x="12685713" y="4249738"/>
                <a:ext cx="25400" cy="2540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37" name="Oval 262"/>
              <p:cNvSpPr>
                <a:spLocks noChangeArrowheads="1"/>
              </p:cNvSpPr>
              <p:nvPr/>
            </p:nvSpPr>
            <p:spPr bwMode="auto">
              <a:xfrm>
                <a:off x="12915901" y="3810000"/>
                <a:ext cx="88900" cy="90487"/>
              </a:xfrm>
              <a:prstGeom prst="ellips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000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38" name="Freeform 263"/>
              <p:cNvSpPr>
                <a:spLocks/>
              </p:cNvSpPr>
              <p:nvPr/>
            </p:nvSpPr>
            <p:spPr bwMode="auto">
              <a:xfrm>
                <a:off x="12852401" y="3887788"/>
                <a:ext cx="38100" cy="219075"/>
              </a:xfrm>
              <a:custGeom>
                <a:avLst/>
                <a:gdLst>
                  <a:gd name="T0" fmla="*/ 120967500 w 12"/>
                  <a:gd name="T1" fmla="*/ 0 h 68"/>
                  <a:gd name="T2" fmla="*/ 0 w 12"/>
                  <a:gd name="T3" fmla="*/ 249104383 h 68"/>
                  <a:gd name="T4" fmla="*/ 0 w 12"/>
                  <a:gd name="T5" fmla="*/ 415172899 h 68"/>
                  <a:gd name="T6" fmla="*/ 80645000 w 12"/>
                  <a:gd name="T7" fmla="*/ 498205545 h 68"/>
                  <a:gd name="T8" fmla="*/ 120967500 w 12"/>
                  <a:gd name="T9" fmla="*/ 70579199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8">
                    <a:moveTo>
                      <a:pt x="12" y="0"/>
                    </a:moveTo>
                    <a:cubicBezTo>
                      <a:pt x="7" y="3"/>
                      <a:pt x="0" y="10"/>
                      <a:pt x="0" y="24"/>
                    </a:cubicBezTo>
                    <a:cubicBezTo>
                      <a:pt x="0" y="28"/>
                      <a:pt x="0" y="40"/>
                      <a:pt x="0" y="4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12" y="68"/>
                      <a:pt x="12" y="68"/>
                      <a:pt x="12" y="68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39" name="Freeform 264"/>
              <p:cNvSpPr>
                <a:spLocks/>
              </p:cNvSpPr>
              <p:nvPr/>
            </p:nvSpPr>
            <p:spPr bwMode="auto">
              <a:xfrm>
                <a:off x="12915901" y="3913188"/>
                <a:ext cx="103188" cy="220662"/>
              </a:xfrm>
              <a:custGeom>
                <a:avLst/>
                <a:gdLst>
                  <a:gd name="T0" fmla="*/ 0 w 65"/>
                  <a:gd name="T1" fmla="*/ 0 h 139"/>
                  <a:gd name="T2" fmla="*/ 80645391 w 65"/>
                  <a:gd name="T3" fmla="*/ 63002970 h 139"/>
                  <a:gd name="T4" fmla="*/ 163811744 w 65"/>
                  <a:gd name="T5" fmla="*/ 83164174 h 139"/>
                  <a:gd name="T6" fmla="*/ 163811744 w 65"/>
                  <a:gd name="T7" fmla="*/ 350300131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139">
                    <a:moveTo>
                      <a:pt x="0" y="0"/>
                    </a:moveTo>
                    <a:lnTo>
                      <a:pt x="32" y="25"/>
                    </a:lnTo>
                    <a:lnTo>
                      <a:pt x="65" y="33"/>
                    </a:lnTo>
                    <a:lnTo>
                      <a:pt x="65" y="139"/>
                    </a:ln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40" name="Freeform 265"/>
              <p:cNvSpPr>
                <a:spLocks/>
              </p:cNvSpPr>
              <p:nvPr/>
            </p:nvSpPr>
            <p:spPr bwMode="auto">
              <a:xfrm>
                <a:off x="12903201" y="3965575"/>
                <a:ext cx="101600" cy="38100"/>
              </a:xfrm>
              <a:custGeom>
                <a:avLst/>
                <a:gdLst>
                  <a:gd name="T0" fmla="*/ 0 w 64"/>
                  <a:gd name="T1" fmla="*/ 0 h 24"/>
                  <a:gd name="T2" fmla="*/ 100806250 w 64"/>
                  <a:gd name="T3" fmla="*/ 60483750 h 24"/>
                  <a:gd name="T4" fmla="*/ 161290000 w 64"/>
                  <a:gd name="T5" fmla="*/ 6048375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24">
                    <a:moveTo>
                      <a:pt x="0" y="0"/>
                    </a:moveTo>
                    <a:lnTo>
                      <a:pt x="40" y="24"/>
                    </a:lnTo>
                    <a:lnTo>
                      <a:pt x="64" y="24"/>
                    </a:ln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41" name="Line 266"/>
              <p:cNvSpPr>
                <a:spLocks noChangeShapeType="1"/>
              </p:cNvSpPr>
              <p:nvPr/>
            </p:nvSpPr>
            <p:spPr bwMode="auto">
              <a:xfrm>
                <a:off x="12941301" y="3990975"/>
                <a:ext cx="0" cy="142875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</p:grpSp>
      </p:grpSp>
      <p:grpSp>
        <p:nvGrpSpPr>
          <p:cNvPr id="44" name="Agrupar 251"/>
          <p:cNvGrpSpPr>
            <a:grpSpLocks/>
          </p:cNvGrpSpPr>
          <p:nvPr/>
        </p:nvGrpSpPr>
        <p:grpSpPr bwMode="auto">
          <a:xfrm>
            <a:off x="10003432" y="4577325"/>
            <a:ext cx="523875" cy="365125"/>
            <a:chOff x="7896165" y="4348162"/>
            <a:chExt cx="523939" cy="366612"/>
          </a:xfrm>
        </p:grpSpPr>
        <p:grpSp>
          <p:nvGrpSpPr>
            <p:cNvPr id="45" name="Agrupar 194"/>
            <p:cNvGrpSpPr>
              <a:grpSpLocks/>
            </p:cNvGrpSpPr>
            <p:nvPr/>
          </p:nvGrpSpPr>
          <p:grpSpPr bwMode="auto">
            <a:xfrm rot="5400000">
              <a:off x="8009893" y="4360058"/>
              <a:ext cx="240988" cy="468443"/>
              <a:chOff x="1258003" y="4374582"/>
              <a:chExt cx="240988" cy="468443"/>
            </a:xfrm>
          </p:grpSpPr>
          <p:sp>
            <p:nvSpPr>
              <p:cNvPr id="56" name="Triângulo isósceles 55">
                <a:extLst>
                  <a:ext uri="{FF2B5EF4-FFF2-40B4-BE49-F238E27FC236}"/>
                </a:extLst>
              </p:cNvPr>
              <p:cNvSpPr/>
              <p:nvPr/>
            </p:nvSpPr>
            <p:spPr>
              <a:xfrm rot="5400000" flipV="1">
                <a:off x="1226295" y="4440138"/>
                <a:ext cx="338178" cy="207215"/>
              </a:xfrm>
              <a:prstGeom prst="triangle">
                <a:avLst/>
              </a:prstGeom>
              <a:solidFill>
                <a:srgbClr val="FD8A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7" name="Triângulo isósceles 56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1258303" y="4793808"/>
                <a:ext cx="81293" cy="49218"/>
              </a:xfrm>
              <a:prstGeom prst="triangle">
                <a:avLst/>
              </a:prstGeom>
              <a:solidFill>
                <a:srgbClr val="A6A6A6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46" name="Agrupar 197"/>
            <p:cNvGrpSpPr>
              <a:grpSpLocks/>
            </p:cNvGrpSpPr>
            <p:nvPr/>
          </p:nvGrpSpPr>
          <p:grpSpPr bwMode="auto">
            <a:xfrm>
              <a:off x="8076191" y="4348162"/>
              <a:ext cx="343913" cy="363432"/>
              <a:chOff x="15676563" y="4830763"/>
              <a:chExt cx="587375" cy="620712"/>
            </a:xfrm>
          </p:grpSpPr>
          <p:sp>
            <p:nvSpPr>
              <p:cNvPr id="47" name="Freeform 285"/>
              <p:cNvSpPr>
                <a:spLocks/>
              </p:cNvSpPr>
              <p:nvPr/>
            </p:nvSpPr>
            <p:spPr bwMode="auto">
              <a:xfrm>
                <a:off x="15832138" y="4870450"/>
                <a:ext cx="138113" cy="180975"/>
              </a:xfrm>
              <a:custGeom>
                <a:avLst/>
                <a:gdLst>
                  <a:gd name="T0" fmla="*/ 0 w 43"/>
                  <a:gd name="T1" fmla="*/ 584856261 h 56"/>
                  <a:gd name="T2" fmla="*/ 443609320 w 43"/>
                  <a:gd name="T3" fmla="*/ 0 h 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56">
                    <a:moveTo>
                      <a:pt x="0" y="56"/>
                    </a:moveTo>
                    <a:cubicBezTo>
                      <a:pt x="5" y="22"/>
                      <a:pt x="32" y="0"/>
                      <a:pt x="43" y="0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48" name="Freeform 286"/>
              <p:cNvSpPr>
                <a:spLocks/>
              </p:cNvSpPr>
              <p:nvPr/>
            </p:nvSpPr>
            <p:spPr bwMode="auto">
              <a:xfrm>
                <a:off x="15970251" y="4870450"/>
                <a:ext cx="136525" cy="180975"/>
              </a:xfrm>
              <a:custGeom>
                <a:avLst/>
                <a:gdLst>
                  <a:gd name="T0" fmla="*/ 433466875 w 43"/>
                  <a:gd name="T1" fmla="*/ 584856261 h 56"/>
                  <a:gd name="T2" fmla="*/ 0 w 43"/>
                  <a:gd name="T3" fmla="*/ 0 h 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56">
                    <a:moveTo>
                      <a:pt x="43" y="56"/>
                    </a:moveTo>
                    <a:cubicBezTo>
                      <a:pt x="37" y="22"/>
                      <a:pt x="10" y="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49" name="Line 287"/>
              <p:cNvSpPr>
                <a:spLocks noChangeShapeType="1"/>
              </p:cNvSpPr>
              <p:nvPr/>
            </p:nvSpPr>
            <p:spPr bwMode="auto">
              <a:xfrm flipV="1">
                <a:off x="15970251" y="4830763"/>
                <a:ext cx="0" cy="39687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50" name="Line 288"/>
              <p:cNvSpPr>
                <a:spLocks noChangeShapeType="1"/>
              </p:cNvSpPr>
              <p:nvPr/>
            </p:nvSpPr>
            <p:spPr bwMode="auto">
              <a:xfrm>
                <a:off x="15970251" y="5089525"/>
                <a:ext cx="0" cy="128587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51" name="Freeform 289"/>
              <p:cNvSpPr>
                <a:spLocks/>
              </p:cNvSpPr>
              <p:nvPr/>
            </p:nvSpPr>
            <p:spPr bwMode="auto">
              <a:xfrm>
                <a:off x="15676563" y="4870450"/>
                <a:ext cx="587375" cy="244475"/>
              </a:xfrm>
              <a:custGeom>
                <a:avLst/>
                <a:gdLst>
                  <a:gd name="T0" fmla="*/ 906954884 w 184"/>
                  <a:gd name="T1" fmla="*/ 724334390 h 76"/>
                  <a:gd name="T2" fmla="*/ 957906473 w 184"/>
                  <a:gd name="T3" fmla="*/ 724334390 h 76"/>
                  <a:gd name="T4" fmla="*/ 1161716021 w 184"/>
                  <a:gd name="T5" fmla="*/ 662250607 h 76"/>
                  <a:gd name="T6" fmla="*/ 1355335890 w 184"/>
                  <a:gd name="T7" fmla="*/ 724334390 h 76"/>
                  <a:gd name="T8" fmla="*/ 1406287479 w 184"/>
                  <a:gd name="T9" fmla="*/ 724334390 h 76"/>
                  <a:gd name="T10" fmla="*/ 1589717668 w 184"/>
                  <a:gd name="T11" fmla="*/ 662250607 h 76"/>
                  <a:gd name="T12" fmla="*/ 1783337537 w 184"/>
                  <a:gd name="T13" fmla="*/ 755379498 h 76"/>
                  <a:gd name="T14" fmla="*/ 1824099447 w 184"/>
                  <a:gd name="T15" fmla="*/ 786421390 h 76"/>
                  <a:gd name="T16" fmla="*/ 1834289126 w 184"/>
                  <a:gd name="T17" fmla="*/ 786421390 h 76"/>
                  <a:gd name="T18" fmla="*/ 1875051036 w 184"/>
                  <a:gd name="T19" fmla="*/ 745031129 h 76"/>
                  <a:gd name="T20" fmla="*/ 937527114 w 184"/>
                  <a:gd name="T21" fmla="*/ 0 h 76"/>
                  <a:gd name="T22" fmla="*/ 0 w 184"/>
                  <a:gd name="T23" fmla="*/ 745031129 h 76"/>
                  <a:gd name="T24" fmla="*/ 40761910 w 184"/>
                  <a:gd name="T25" fmla="*/ 786421390 h 76"/>
                  <a:gd name="T26" fmla="*/ 50951589 w 184"/>
                  <a:gd name="T27" fmla="*/ 786421390 h 76"/>
                  <a:gd name="T28" fmla="*/ 81523819 w 184"/>
                  <a:gd name="T29" fmla="*/ 755379498 h 76"/>
                  <a:gd name="T30" fmla="*/ 285333368 w 184"/>
                  <a:gd name="T31" fmla="*/ 662250607 h 76"/>
                  <a:gd name="T32" fmla="*/ 458570685 w 184"/>
                  <a:gd name="T33" fmla="*/ 724334390 h 76"/>
                  <a:gd name="T34" fmla="*/ 519715146 w 184"/>
                  <a:gd name="T35" fmla="*/ 724334390 h 76"/>
                  <a:gd name="T36" fmla="*/ 713335015 w 184"/>
                  <a:gd name="T37" fmla="*/ 662250607 h 76"/>
                  <a:gd name="T38" fmla="*/ 906954884 w 184"/>
                  <a:gd name="T39" fmla="*/ 72433439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4" h="76">
                    <a:moveTo>
                      <a:pt x="89" y="70"/>
                    </a:moveTo>
                    <a:cubicBezTo>
                      <a:pt x="91" y="72"/>
                      <a:pt x="93" y="72"/>
                      <a:pt x="94" y="70"/>
                    </a:cubicBezTo>
                    <a:cubicBezTo>
                      <a:pt x="98" y="67"/>
                      <a:pt x="105" y="64"/>
                      <a:pt x="114" y="64"/>
                    </a:cubicBezTo>
                    <a:cubicBezTo>
                      <a:pt x="122" y="64"/>
                      <a:pt x="129" y="66"/>
                      <a:pt x="133" y="70"/>
                    </a:cubicBezTo>
                    <a:cubicBezTo>
                      <a:pt x="135" y="72"/>
                      <a:pt x="137" y="72"/>
                      <a:pt x="138" y="70"/>
                    </a:cubicBezTo>
                    <a:cubicBezTo>
                      <a:pt x="142" y="66"/>
                      <a:pt x="148" y="64"/>
                      <a:pt x="156" y="64"/>
                    </a:cubicBezTo>
                    <a:cubicBezTo>
                      <a:pt x="165" y="64"/>
                      <a:pt x="173" y="68"/>
                      <a:pt x="175" y="73"/>
                    </a:cubicBezTo>
                    <a:cubicBezTo>
                      <a:pt x="176" y="75"/>
                      <a:pt x="177" y="76"/>
                      <a:pt x="179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2" y="76"/>
                      <a:pt x="184" y="74"/>
                      <a:pt x="184" y="72"/>
                    </a:cubicBezTo>
                    <a:cubicBezTo>
                      <a:pt x="181" y="33"/>
                      <a:pt x="129" y="0"/>
                      <a:pt x="92" y="0"/>
                    </a:cubicBezTo>
                    <a:cubicBezTo>
                      <a:pt x="55" y="0"/>
                      <a:pt x="3" y="33"/>
                      <a:pt x="0" y="72"/>
                    </a:cubicBezTo>
                    <a:cubicBezTo>
                      <a:pt x="0" y="74"/>
                      <a:pt x="2" y="76"/>
                      <a:pt x="4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6" y="76"/>
                      <a:pt x="8" y="75"/>
                      <a:pt x="8" y="73"/>
                    </a:cubicBezTo>
                    <a:cubicBezTo>
                      <a:pt x="10" y="68"/>
                      <a:pt x="18" y="64"/>
                      <a:pt x="28" y="64"/>
                    </a:cubicBezTo>
                    <a:cubicBezTo>
                      <a:pt x="35" y="64"/>
                      <a:pt x="42" y="66"/>
                      <a:pt x="45" y="70"/>
                    </a:cubicBezTo>
                    <a:cubicBezTo>
                      <a:pt x="47" y="72"/>
                      <a:pt x="49" y="72"/>
                      <a:pt x="51" y="70"/>
                    </a:cubicBezTo>
                    <a:cubicBezTo>
                      <a:pt x="54" y="66"/>
                      <a:pt x="62" y="64"/>
                      <a:pt x="70" y="64"/>
                    </a:cubicBezTo>
                    <a:cubicBezTo>
                      <a:pt x="78" y="64"/>
                      <a:pt x="86" y="67"/>
                      <a:pt x="89" y="7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52" name="Freeform 290"/>
              <p:cNvSpPr>
                <a:spLocks/>
              </p:cNvSpPr>
              <p:nvPr/>
            </p:nvSpPr>
            <p:spPr bwMode="auto">
              <a:xfrm>
                <a:off x="16040101" y="5141913"/>
                <a:ext cx="211138" cy="309562"/>
              </a:xfrm>
              <a:custGeom>
                <a:avLst/>
                <a:gdLst>
                  <a:gd name="T0" fmla="*/ 0 w 66"/>
                  <a:gd name="T1" fmla="*/ 623883516 h 96"/>
                  <a:gd name="T2" fmla="*/ 225146686 w 66"/>
                  <a:gd name="T3" fmla="*/ 540698402 h 96"/>
                  <a:gd name="T4" fmla="*/ 225146686 w 66"/>
                  <a:gd name="T5" fmla="*/ 478311985 h 96"/>
                  <a:gd name="T6" fmla="*/ 102341148 w 66"/>
                  <a:gd name="T7" fmla="*/ 291146286 h 96"/>
                  <a:gd name="T8" fmla="*/ 102341148 w 66"/>
                  <a:gd name="T9" fmla="*/ 207961172 h 96"/>
                  <a:gd name="T10" fmla="*/ 307020244 w 66"/>
                  <a:gd name="T11" fmla="*/ 0 h 96"/>
                  <a:gd name="T12" fmla="*/ 511699341 w 66"/>
                  <a:gd name="T13" fmla="*/ 207961172 h 96"/>
                  <a:gd name="T14" fmla="*/ 511699341 w 66"/>
                  <a:gd name="T15" fmla="*/ 291146286 h 96"/>
                  <a:gd name="T16" fmla="*/ 388890604 w 66"/>
                  <a:gd name="T17" fmla="*/ 478311985 h 96"/>
                  <a:gd name="T18" fmla="*/ 388890604 w 66"/>
                  <a:gd name="T19" fmla="*/ 540698402 h 96"/>
                  <a:gd name="T20" fmla="*/ 675443258 w 66"/>
                  <a:gd name="T21" fmla="*/ 748662799 h 96"/>
                  <a:gd name="T22" fmla="*/ 675443258 w 66"/>
                  <a:gd name="T23" fmla="*/ 998214915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96">
                    <a:moveTo>
                      <a:pt x="0" y="60"/>
                    </a:moveTo>
                    <a:cubicBezTo>
                      <a:pt x="5" y="56"/>
                      <a:pt x="14" y="53"/>
                      <a:pt x="22" y="52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14" y="44"/>
                      <a:pt x="10" y="37"/>
                      <a:pt x="10" y="2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9"/>
                      <a:pt x="18" y="0"/>
                      <a:pt x="30" y="0"/>
                    </a:cubicBezTo>
                    <a:cubicBezTo>
                      <a:pt x="42" y="0"/>
                      <a:pt x="50" y="9"/>
                      <a:pt x="50" y="20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37"/>
                      <a:pt x="46" y="44"/>
                      <a:pt x="38" y="46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54" y="55"/>
                      <a:pt x="66" y="60"/>
                      <a:pt x="66" y="72"/>
                    </a:cubicBezTo>
                    <a:cubicBezTo>
                      <a:pt x="66" y="96"/>
                      <a:pt x="66" y="96"/>
                      <a:pt x="66" y="96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53" name="Freeform 291"/>
              <p:cNvSpPr>
                <a:spLocks/>
              </p:cNvSpPr>
              <p:nvPr/>
            </p:nvSpPr>
            <p:spPr bwMode="auto">
              <a:xfrm>
                <a:off x="15689263" y="5167313"/>
                <a:ext cx="177800" cy="284162"/>
              </a:xfrm>
              <a:custGeom>
                <a:avLst/>
                <a:gdLst>
                  <a:gd name="T0" fmla="*/ 524192500 w 56"/>
                  <a:gd name="T1" fmla="*/ 563067003 h 88"/>
                  <a:gd name="T2" fmla="*/ 443547500 w 56"/>
                  <a:gd name="T3" fmla="*/ 542213387 h 88"/>
                  <a:gd name="T4" fmla="*/ 443547500 w 56"/>
                  <a:gd name="T5" fmla="*/ 479649310 h 88"/>
                  <a:gd name="T6" fmla="*/ 564515000 w 56"/>
                  <a:gd name="T7" fmla="*/ 291960309 h 88"/>
                  <a:gd name="T8" fmla="*/ 564515000 w 56"/>
                  <a:gd name="T9" fmla="*/ 208542617 h 88"/>
                  <a:gd name="T10" fmla="*/ 362902500 w 56"/>
                  <a:gd name="T11" fmla="*/ 0 h 88"/>
                  <a:gd name="T12" fmla="*/ 161290000 w 56"/>
                  <a:gd name="T13" fmla="*/ 208542617 h 88"/>
                  <a:gd name="T14" fmla="*/ 161290000 w 56"/>
                  <a:gd name="T15" fmla="*/ 291960309 h 88"/>
                  <a:gd name="T16" fmla="*/ 282257500 w 56"/>
                  <a:gd name="T17" fmla="*/ 479649310 h 88"/>
                  <a:gd name="T18" fmla="*/ 282257500 w 56"/>
                  <a:gd name="T19" fmla="*/ 542213387 h 88"/>
                  <a:gd name="T20" fmla="*/ 0 w 56"/>
                  <a:gd name="T21" fmla="*/ 750756004 h 88"/>
                  <a:gd name="T22" fmla="*/ 0 w 56"/>
                  <a:gd name="T23" fmla="*/ 917591389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6" h="88">
                    <a:moveTo>
                      <a:pt x="52" y="54"/>
                    </a:moveTo>
                    <a:cubicBezTo>
                      <a:pt x="49" y="53"/>
                      <a:pt x="47" y="52"/>
                      <a:pt x="44" y="52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51" y="44"/>
                      <a:pt x="56" y="37"/>
                      <a:pt x="56" y="28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9"/>
                      <a:pt x="48" y="0"/>
                      <a:pt x="36" y="0"/>
                    </a:cubicBezTo>
                    <a:cubicBezTo>
                      <a:pt x="24" y="0"/>
                      <a:pt x="16" y="9"/>
                      <a:pt x="16" y="20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7"/>
                      <a:pt x="21" y="44"/>
                      <a:pt x="28" y="46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12" y="55"/>
                      <a:pt x="0" y="60"/>
                      <a:pt x="0" y="72"/>
                    </a:cubicBezTo>
                    <a:cubicBezTo>
                      <a:pt x="0" y="88"/>
                      <a:pt x="0" y="88"/>
                      <a:pt x="0" y="88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54" name="Freeform 292"/>
              <p:cNvSpPr>
                <a:spLocks/>
              </p:cNvSpPr>
              <p:nvPr/>
            </p:nvSpPr>
            <p:spPr bwMode="auto">
              <a:xfrm>
                <a:off x="15867063" y="5257800"/>
                <a:ext cx="90488" cy="193675"/>
              </a:xfrm>
              <a:custGeom>
                <a:avLst/>
                <a:gdLst>
                  <a:gd name="T0" fmla="*/ 0 w 28"/>
                  <a:gd name="T1" fmla="*/ 625166760 h 60"/>
                  <a:gd name="T2" fmla="*/ 0 w 28"/>
                  <a:gd name="T3" fmla="*/ 583487900 h 60"/>
                  <a:gd name="T4" fmla="*/ 208878621 w 28"/>
                  <a:gd name="T5" fmla="*/ 458454548 h 60"/>
                  <a:gd name="T6" fmla="*/ 208878621 w 28"/>
                  <a:gd name="T7" fmla="*/ 375100056 h 60"/>
                  <a:gd name="T8" fmla="*/ 125329112 w 28"/>
                  <a:gd name="T9" fmla="*/ 250066704 h 60"/>
                  <a:gd name="T10" fmla="*/ 125329112 w 28"/>
                  <a:gd name="T11" fmla="*/ 166712212 h 60"/>
                  <a:gd name="T12" fmla="*/ 292431362 w 28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60">
                    <a:moveTo>
                      <a:pt x="0" y="6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46"/>
                      <a:pt x="7" y="46"/>
                      <a:pt x="20" y="44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4" y="34"/>
                      <a:pt x="12" y="31"/>
                      <a:pt x="12" y="2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7"/>
                      <a:pt x="19" y="0"/>
                      <a:pt x="28" y="0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55" name="Freeform 293"/>
              <p:cNvSpPr>
                <a:spLocks/>
              </p:cNvSpPr>
              <p:nvPr/>
            </p:nvSpPr>
            <p:spPr bwMode="auto">
              <a:xfrm>
                <a:off x="15957551" y="5257800"/>
                <a:ext cx="88900" cy="193675"/>
              </a:xfrm>
              <a:custGeom>
                <a:avLst/>
                <a:gdLst>
                  <a:gd name="T0" fmla="*/ 282257500 w 28"/>
                  <a:gd name="T1" fmla="*/ 625166760 h 60"/>
                  <a:gd name="T2" fmla="*/ 282257500 w 28"/>
                  <a:gd name="T3" fmla="*/ 583487900 h 60"/>
                  <a:gd name="T4" fmla="*/ 80645000 w 28"/>
                  <a:gd name="T5" fmla="*/ 458454548 h 60"/>
                  <a:gd name="T6" fmla="*/ 80645000 w 28"/>
                  <a:gd name="T7" fmla="*/ 375100056 h 60"/>
                  <a:gd name="T8" fmla="*/ 161290000 w 28"/>
                  <a:gd name="T9" fmla="*/ 250066704 h 60"/>
                  <a:gd name="T10" fmla="*/ 161290000 w 28"/>
                  <a:gd name="T11" fmla="*/ 166712212 h 60"/>
                  <a:gd name="T12" fmla="*/ 0 w 28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60">
                    <a:moveTo>
                      <a:pt x="28" y="60"/>
                    </a:move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46"/>
                      <a:pt x="20" y="46"/>
                      <a:pt x="8" y="4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2" y="34"/>
                      <a:pt x="16" y="31"/>
                      <a:pt x="16" y="2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7"/>
                      <a:pt x="9" y="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</p:grpSp>
      </p:grpSp>
      <p:grpSp>
        <p:nvGrpSpPr>
          <p:cNvPr id="58" name="Agrupar 250"/>
          <p:cNvGrpSpPr>
            <a:grpSpLocks/>
          </p:cNvGrpSpPr>
          <p:nvPr/>
        </p:nvGrpSpPr>
        <p:grpSpPr bwMode="auto">
          <a:xfrm>
            <a:off x="7600136" y="4966106"/>
            <a:ext cx="523875" cy="384175"/>
            <a:chOff x="5464746" y="4403451"/>
            <a:chExt cx="523694" cy="384175"/>
          </a:xfrm>
        </p:grpSpPr>
        <p:grpSp>
          <p:nvGrpSpPr>
            <p:cNvPr id="59" name="Agrupar 218"/>
            <p:cNvGrpSpPr>
              <a:grpSpLocks/>
            </p:cNvGrpSpPr>
            <p:nvPr/>
          </p:nvGrpSpPr>
          <p:grpSpPr bwMode="auto">
            <a:xfrm rot="5400000">
              <a:off x="5625382" y="4352981"/>
              <a:ext cx="228316" cy="497800"/>
              <a:chOff x="1281046" y="4236393"/>
              <a:chExt cx="228316" cy="497800"/>
            </a:xfrm>
          </p:grpSpPr>
          <p:sp>
            <p:nvSpPr>
              <p:cNvPr id="71" name="Triângulo isósceles 70">
                <a:extLst>
                  <a:ext uri="{FF2B5EF4-FFF2-40B4-BE49-F238E27FC236}"/>
                </a:extLst>
              </p:cNvPr>
              <p:cNvSpPr/>
              <p:nvPr/>
            </p:nvSpPr>
            <p:spPr>
              <a:xfrm rot="5400000" flipV="1">
                <a:off x="1208744" y="4437103"/>
                <a:ext cx="372934" cy="228600"/>
              </a:xfrm>
              <a:prstGeom prst="triangle">
                <a:avLst/>
              </a:prstGeom>
              <a:solidFill>
                <a:srgbClr val="FD8A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72" name="Triângulo isósceles 71">
                <a:extLst>
                  <a:ext uri="{FF2B5EF4-FFF2-40B4-BE49-F238E27FC236}"/>
                </a:extLst>
              </p:cNvPr>
              <p:cNvSpPr/>
              <p:nvPr/>
            </p:nvSpPr>
            <p:spPr>
              <a:xfrm rot="16200000" flipH="1" flipV="1">
                <a:off x="1419038" y="4255428"/>
                <a:ext cx="80934" cy="49212"/>
              </a:xfrm>
              <a:prstGeom prst="triangle">
                <a:avLst/>
              </a:prstGeom>
              <a:solidFill>
                <a:srgbClr val="A6A6A6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60" name="Agrupar 221"/>
            <p:cNvGrpSpPr>
              <a:grpSpLocks/>
            </p:cNvGrpSpPr>
            <p:nvPr/>
          </p:nvGrpSpPr>
          <p:grpSpPr bwMode="auto">
            <a:xfrm>
              <a:off x="5464746" y="4403451"/>
              <a:ext cx="379883" cy="384175"/>
              <a:chOff x="11599863" y="4870450"/>
              <a:chExt cx="561976" cy="568325"/>
            </a:xfrm>
          </p:grpSpPr>
          <p:sp>
            <p:nvSpPr>
              <p:cNvPr id="61" name="Freeform 322"/>
              <p:cNvSpPr>
                <a:spLocks/>
              </p:cNvSpPr>
              <p:nvPr/>
            </p:nvSpPr>
            <p:spPr bwMode="auto">
              <a:xfrm>
                <a:off x="11791951" y="5121275"/>
                <a:ext cx="369888" cy="227012"/>
              </a:xfrm>
              <a:custGeom>
                <a:avLst/>
                <a:gdLst>
                  <a:gd name="T0" fmla="*/ 0 w 116"/>
                  <a:gd name="T1" fmla="*/ 736206402 h 70"/>
                  <a:gd name="T2" fmla="*/ 81343473 w 116"/>
                  <a:gd name="T3" fmla="*/ 694137835 h 70"/>
                  <a:gd name="T4" fmla="*/ 650735030 w 116"/>
                  <a:gd name="T5" fmla="*/ 694137835 h 70"/>
                  <a:gd name="T6" fmla="*/ 976102545 w 116"/>
                  <a:gd name="T7" fmla="*/ 399654626 h 70"/>
                  <a:gd name="T8" fmla="*/ 1179458039 w 116"/>
                  <a:gd name="T9" fmla="*/ 63102850 h 70"/>
                  <a:gd name="T10" fmla="*/ 1016774282 w 116"/>
                  <a:gd name="T11" fmla="*/ 21034283 h 70"/>
                  <a:gd name="T12" fmla="*/ 854090524 w 116"/>
                  <a:gd name="T13" fmla="*/ 189311793 h 70"/>
                  <a:gd name="T14" fmla="*/ 671072493 w 116"/>
                  <a:gd name="T15" fmla="*/ 294483209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6" h="70">
                    <a:moveTo>
                      <a:pt x="0" y="70"/>
                    </a:moveTo>
                    <a:cubicBezTo>
                      <a:pt x="2" y="68"/>
                      <a:pt x="3" y="66"/>
                      <a:pt x="8" y="66"/>
                    </a:cubicBezTo>
                    <a:cubicBezTo>
                      <a:pt x="13" y="66"/>
                      <a:pt x="59" y="66"/>
                      <a:pt x="64" y="66"/>
                    </a:cubicBezTo>
                    <a:cubicBezTo>
                      <a:pt x="68" y="66"/>
                      <a:pt x="93" y="41"/>
                      <a:pt x="96" y="38"/>
                    </a:cubicBezTo>
                    <a:cubicBezTo>
                      <a:pt x="99" y="35"/>
                      <a:pt x="112" y="15"/>
                      <a:pt x="116" y="6"/>
                    </a:cubicBezTo>
                    <a:cubicBezTo>
                      <a:pt x="114" y="3"/>
                      <a:pt x="107" y="0"/>
                      <a:pt x="100" y="2"/>
                    </a:cubicBezTo>
                    <a:cubicBezTo>
                      <a:pt x="93" y="4"/>
                      <a:pt x="89" y="9"/>
                      <a:pt x="84" y="18"/>
                    </a:cubicBezTo>
                    <a:cubicBezTo>
                      <a:pt x="66" y="28"/>
                      <a:pt x="66" y="28"/>
                      <a:pt x="66" y="28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62" name="Freeform 323"/>
              <p:cNvSpPr>
                <a:spLocks/>
              </p:cNvSpPr>
              <p:nvPr/>
            </p:nvSpPr>
            <p:spPr bwMode="auto">
              <a:xfrm>
                <a:off x="11688763" y="5167313"/>
                <a:ext cx="333375" cy="90487"/>
              </a:xfrm>
              <a:custGeom>
                <a:avLst/>
                <a:gdLst>
                  <a:gd name="T0" fmla="*/ 575424483 w 104"/>
                  <a:gd name="T1" fmla="*/ 292424899 h 28"/>
                  <a:gd name="T2" fmla="*/ 904238016 w 104"/>
                  <a:gd name="T3" fmla="*/ 292424899 h 28"/>
                  <a:gd name="T4" fmla="*/ 904238016 w 104"/>
                  <a:gd name="T5" fmla="*/ 83548586 h 28"/>
                  <a:gd name="T6" fmla="*/ 688451430 w 104"/>
                  <a:gd name="T7" fmla="*/ 83548586 h 28"/>
                  <a:gd name="T8" fmla="*/ 534323192 w 104"/>
                  <a:gd name="T9" fmla="*/ 0 h 28"/>
                  <a:gd name="T10" fmla="*/ 328813532 w 104"/>
                  <a:gd name="T11" fmla="*/ 0 h 28"/>
                  <a:gd name="T12" fmla="*/ 164405163 w 104"/>
                  <a:gd name="T13" fmla="*/ 83548586 h 28"/>
                  <a:gd name="T14" fmla="*/ 0 w 104"/>
                  <a:gd name="T15" fmla="*/ 25064899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28">
                    <a:moveTo>
                      <a:pt x="56" y="28"/>
                    </a:moveTo>
                    <a:cubicBezTo>
                      <a:pt x="56" y="28"/>
                      <a:pt x="84" y="28"/>
                      <a:pt x="88" y="28"/>
                    </a:cubicBezTo>
                    <a:cubicBezTo>
                      <a:pt x="104" y="28"/>
                      <a:pt x="104" y="8"/>
                      <a:pt x="88" y="8"/>
                    </a:cubicBezTo>
                    <a:cubicBezTo>
                      <a:pt x="84" y="8"/>
                      <a:pt x="78" y="8"/>
                      <a:pt x="67" y="8"/>
                    </a:cubicBezTo>
                    <a:cubicBezTo>
                      <a:pt x="64" y="8"/>
                      <a:pt x="57" y="0"/>
                      <a:pt x="52" y="0"/>
                    </a:cubicBezTo>
                    <a:cubicBezTo>
                      <a:pt x="50" y="0"/>
                      <a:pt x="37" y="0"/>
                      <a:pt x="32" y="0"/>
                    </a:cubicBezTo>
                    <a:cubicBezTo>
                      <a:pt x="27" y="0"/>
                      <a:pt x="20" y="4"/>
                      <a:pt x="16" y="8"/>
                    </a:cubicBezTo>
                    <a:cubicBezTo>
                      <a:pt x="10" y="14"/>
                      <a:pt x="0" y="24"/>
                      <a:pt x="0" y="24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63" name="Freeform 324"/>
              <p:cNvSpPr>
                <a:spLocks/>
              </p:cNvSpPr>
              <p:nvPr/>
            </p:nvSpPr>
            <p:spPr bwMode="auto">
              <a:xfrm>
                <a:off x="11599863" y="5218113"/>
                <a:ext cx="217488" cy="220662"/>
              </a:xfrm>
              <a:custGeom>
                <a:avLst/>
                <a:gdLst>
                  <a:gd name="T0" fmla="*/ 244456512 w 137"/>
                  <a:gd name="T1" fmla="*/ 350300131 h 139"/>
                  <a:gd name="T2" fmla="*/ 345262994 w 137"/>
                  <a:gd name="T3" fmla="*/ 246974753 h 139"/>
                  <a:gd name="T4" fmla="*/ 100806482 w 137"/>
                  <a:gd name="T5" fmla="*/ 0 h 139"/>
                  <a:gd name="T6" fmla="*/ 0 w 137"/>
                  <a:gd name="T7" fmla="*/ 103325378 h 139"/>
                  <a:gd name="T8" fmla="*/ 244456512 w 137"/>
                  <a:gd name="T9" fmla="*/ 350300131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39">
                    <a:moveTo>
                      <a:pt x="97" y="139"/>
                    </a:moveTo>
                    <a:lnTo>
                      <a:pt x="137" y="98"/>
                    </a:lnTo>
                    <a:lnTo>
                      <a:pt x="40" y="0"/>
                    </a:lnTo>
                    <a:lnTo>
                      <a:pt x="0" y="41"/>
                    </a:lnTo>
                    <a:lnTo>
                      <a:pt x="97" y="139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64" name="Line 325"/>
              <p:cNvSpPr>
                <a:spLocks noChangeShapeType="1"/>
              </p:cNvSpPr>
              <p:nvPr/>
            </p:nvSpPr>
            <p:spPr bwMode="auto">
              <a:xfrm>
                <a:off x="11663363" y="5283200"/>
                <a:ext cx="25400" cy="2540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65" name="Line 326"/>
              <p:cNvSpPr>
                <a:spLocks noChangeShapeType="1"/>
              </p:cNvSpPr>
              <p:nvPr/>
            </p:nvSpPr>
            <p:spPr bwMode="auto">
              <a:xfrm>
                <a:off x="11779251" y="4973638"/>
                <a:ext cx="25400" cy="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66" name="Freeform 327"/>
              <p:cNvSpPr>
                <a:spLocks/>
              </p:cNvSpPr>
              <p:nvPr/>
            </p:nvSpPr>
            <p:spPr bwMode="auto">
              <a:xfrm>
                <a:off x="11728451" y="4895850"/>
                <a:ext cx="38100" cy="155575"/>
              </a:xfrm>
              <a:custGeom>
                <a:avLst/>
                <a:gdLst>
                  <a:gd name="T0" fmla="*/ 120967500 w 12"/>
                  <a:gd name="T1" fmla="*/ 0 h 48"/>
                  <a:gd name="T2" fmla="*/ 0 w 12"/>
                  <a:gd name="T3" fmla="*/ 126061126 h 48"/>
                  <a:gd name="T4" fmla="*/ 0 w 12"/>
                  <a:gd name="T5" fmla="*/ 378180137 h 48"/>
                  <a:gd name="T6" fmla="*/ 0 w 12"/>
                  <a:gd name="T7" fmla="*/ 378180137 h 48"/>
                  <a:gd name="T8" fmla="*/ 120967500 w 12"/>
                  <a:gd name="T9" fmla="*/ 50424126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48">
                    <a:moveTo>
                      <a:pt x="12" y="0"/>
                    </a:moveTo>
                    <a:cubicBezTo>
                      <a:pt x="12" y="7"/>
                      <a:pt x="8" y="12"/>
                      <a:pt x="0" y="1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7" y="36"/>
                      <a:pt x="12" y="41"/>
                      <a:pt x="12" y="48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67" name="Line 328"/>
              <p:cNvSpPr>
                <a:spLocks noChangeShapeType="1"/>
              </p:cNvSpPr>
              <p:nvPr/>
            </p:nvSpPr>
            <p:spPr bwMode="auto">
              <a:xfrm flipH="1">
                <a:off x="11984038" y="4973638"/>
                <a:ext cx="25400" cy="0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68" name="Freeform 329"/>
              <p:cNvSpPr>
                <a:spLocks/>
              </p:cNvSpPr>
              <p:nvPr/>
            </p:nvSpPr>
            <p:spPr bwMode="auto">
              <a:xfrm>
                <a:off x="12022138" y="4895850"/>
                <a:ext cx="38100" cy="155575"/>
              </a:xfrm>
              <a:custGeom>
                <a:avLst/>
                <a:gdLst>
                  <a:gd name="T0" fmla="*/ 0 w 12"/>
                  <a:gd name="T1" fmla="*/ 0 h 48"/>
                  <a:gd name="T2" fmla="*/ 120967500 w 12"/>
                  <a:gd name="T3" fmla="*/ 126061126 h 48"/>
                  <a:gd name="T4" fmla="*/ 120967500 w 12"/>
                  <a:gd name="T5" fmla="*/ 378180137 h 48"/>
                  <a:gd name="T6" fmla="*/ 120967500 w 12"/>
                  <a:gd name="T7" fmla="*/ 378180137 h 48"/>
                  <a:gd name="T8" fmla="*/ 0 w 12"/>
                  <a:gd name="T9" fmla="*/ 50424126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48">
                    <a:moveTo>
                      <a:pt x="0" y="0"/>
                    </a:moveTo>
                    <a:cubicBezTo>
                      <a:pt x="0" y="7"/>
                      <a:pt x="4" y="12"/>
                      <a:pt x="12" y="12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5" y="36"/>
                      <a:pt x="0" y="41"/>
                      <a:pt x="0" y="48"/>
                    </a:cubicBezTo>
                  </a:path>
                </a:pathLst>
              </a:custGeom>
              <a:no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Book Antiqua" panose="02040602050305030304" pitchFamily="18" charset="0"/>
                </a:endParaRPr>
              </a:p>
            </p:txBody>
          </p:sp>
          <p:sp>
            <p:nvSpPr>
              <p:cNvPr id="69" name="Oval 330"/>
              <p:cNvSpPr>
                <a:spLocks noChangeArrowheads="1"/>
              </p:cNvSpPr>
              <p:nvPr/>
            </p:nvSpPr>
            <p:spPr bwMode="auto">
              <a:xfrm>
                <a:off x="11842751" y="4921250"/>
                <a:ext cx="101600" cy="103187"/>
              </a:xfrm>
              <a:prstGeom prst="ellips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000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70" name="Rectangle 331"/>
              <p:cNvSpPr>
                <a:spLocks noChangeArrowheads="1"/>
              </p:cNvSpPr>
              <p:nvPr/>
            </p:nvSpPr>
            <p:spPr bwMode="auto">
              <a:xfrm>
                <a:off x="11676063" y="4870450"/>
                <a:ext cx="434975" cy="206375"/>
              </a:xfrm>
              <a:prstGeom prst="rect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0000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p:grpSp>
        <p:nvGrpSpPr>
          <p:cNvPr id="73" name="Agrupar 247"/>
          <p:cNvGrpSpPr>
            <a:grpSpLocks/>
          </p:cNvGrpSpPr>
          <p:nvPr/>
        </p:nvGrpSpPr>
        <p:grpSpPr bwMode="auto">
          <a:xfrm>
            <a:off x="5224739" y="3843573"/>
            <a:ext cx="412750" cy="384175"/>
            <a:chOff x="3730972" y="4352570"/>
            <a:chExt cx="413080" cy="383945"/>
          </a:xfrm>
        </p:grpSpPr>
        <p:grpSp>
          <p:nvGrpSpPr>
            <p:cNvPr id="74" name="Agrupar 235"/>
            <p:cNvGrpSpPr>
              <a:grpSpLocks/>
            </p:cNvGrpSpPr>
            <p:nvPr/>
          </p:nvGrpSpPr>
          <p:grpSpPr bwMode="auto">
            <a:xfrm>
              <a:off x="3730972" y="4352570"/>
              <a:ext cx="363820" cy="372574"/>
              <a:chOff x="-2224542" y="666315"/>
              <a:chExt cx="363820" cy="372574"/>
            </a:xfrm>
          </p:grpSpPr>
          <p:sp>
            <p:nvSpPr>
              <p:cNvPr id="83" name="Triângulo isósceles 82">
                <a:extLst>
                  <a:ext uri="{FF2B5EF4-FFF2-40B4-BE49-F238E27FC236}"/>
                </a:extLst>
              </p:cNvPr>
              <p:cNvSpPr/>
              <p:nvPr/>
            </p:nvSpPr>
            <p:spPr>
              <a:xfrm rot="5400000">
                <a:off x="-2296570" y="738343"/>
                <a:ext cx="372839" cy="228783"/>
              </a:xfrm>
              <a:prstGeom prst="triangle">
                <a:avLst/>
              </a:prstGeom>
              <a:solidFill>
                <a:srgbClr val="FD8A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84" name="Triângulo isósceles 83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-1941741" y="967760"/>
                <a:ext cx="81027" cy="49183"/>
              </a:xfrm>
              <a:prstGeom prst="triangle">
                <a:avLst/>
              </a:prstGeom>
              <a:solidFill>
                <a:srgbClr val="A6A6A6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75" name="Agrupar 239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3787055" y="4406534"/>
              <a:ext cx="356997" cy="329981"/>
              <a:chOff x="6122236" y="1829468"/>
              <a:chExt cx="587376" cy="542925"/>
            </a:xfrm>
            <a:noFill/>
          </p:grpSpPr>
          <p:sp>
            <p:nvSpPr>
              <p:cNvPr id="76" name="Freeform 15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122236" y="1829468"/>
                <a:ext cx="511175" cy="542925"/>
              </a:xfrm>
              <a:custGeom>
                <a:avLst/>
                <a:gdLst>
                  <a:gd name="T0" fmla="*/ 322 w 322"/>
                  <a:gd name="T1" fmla="*/ 73 h 342"/>
                  <a:gd name="T2" fmla="*/ 322 w 322"/>
                  <a:gd name="T3" fmla="*/ 0 h 342"/>
                  <a:gd name="T4" fmla="*/ 0 w 322"/>
                  <a:gd name="T5" fmla="*/ 0 h 342"/>
                  <a:gd name="T6" fmla="*/ 0 w 322"/>
                  <a:gd name="T7" fmla="*/ 342 h 342"/>
                  <a:gd name="T8" fmla="*/ 322 w 322"/>
                  <a:gd name="T9" fmla="*/ 342 h 342"/>
                  <a:gd name="T10" fmla="*/ 322 w 322"/>
                  <a:gd name="T11" fmla="*/ 27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342">
                    <a:moveTo>
                      <a:pt x="322" y="73"/>
                    </a:moveTo>
                    <a:lnTo>
                      <a:pt x="322" y="0"/>
                    </a:lnTo>
                    <a:lnTo>
                      <a:pt x="0" y="0"/>
                    </a:lnTo>
                    <a:lnTo>
                      <a:pt x="0" y="342"/>
                    </a:lnTo>
                    <a:lnTo>
                      <a:pt x="322" y="342"/>
                    </a:lnTo>
                    <a:lnTo>
                      <a:pt x="322" y="277"/>
                    </a:lnTo>
                  </a:path>
                </a:pathLst>
              </a:custGeom>
              <a:grpFill/>
              <a:ln w="127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black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77" name="Line 154">
                <a:extLst>
                  <a:ext uri="{FF2B5EF4-FFF2-40B4-BE49-F238E27FC236}"/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2236" y="1907256"/>
                <a:ext cx="511175" cy="0"/>
              </a:xfrm>
              <a:prstGeom prst="line">
                <a:avLst/>
              </a:prstGeom>
              <a:grpFill/>
              <a:ln w="127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black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78" name="Line 155">
                <a:extLst>
                  <a:ext uri="{FF2B5EF4-FFF2-40B4-BE49-F238E27FC236}"/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0336" y="1869156"/>
                <a:ext cx="25400" cy="0"/>
              </a:xfrm>
              <a:prstGeom prst="line">
                <a:avLst/>
              </a:prstGeom>
              <a:grpFill/>
              <a:ln w="127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black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79" name="Line 156">
                <a:extLst>
                  <a:ext uri="{FF2B5EF4-FFF2-40B4-BE49-F238E27FC236}"/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1136" y="1869156"/>
                <a:ext cx="25400" cy="0"/>
              </a:xfrm>
              <a:prstGeom prst="line">
                <a:avLst/>
              </a:prstGeom>
              <a:grpFill/>
              <a:ln w="127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black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80" name="Line 157">
                <a:extLst>
                  <a:ext uri="{FF2B5EF4-FFF2-40B4-BE49-F238E27FC236}"/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3524" y="1869156"/>
                <a:ext cx="25400" cy="0"/>
              </a:xfrm>
              <a:prstGeom prst="line">
                <a:avLst/>
              </a:prstGeom>
              <a:grpFill/>
              <a:ln w="127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black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81" name="Freeform 15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314324" y="1972343"/>
                <a:ext cx="395288" cy="347663"/>
              </a:xfrm>
              <a:custGeom>
                <a:avLst/>
                <a:gdLst>
                  <a:gd name="T0" fmla="*/ 16 w 124"/>
                  <a:gd name="T1" fmla="*/ 0 h 108"/>
                  <a:gd name="T2" fmla="*/ 108 w 124"/>
                  <a:gd name="T3" fmla="*/ 0 h 108"/>
                  <a:gd name="T4" fmla="*/ 124 w 124"/>
                  <a:gd name="T5" fmla="*/ 16 h 108"/>
                  <a:gd name="T6" fmla="*/ 124 w 124"/>
                  <a:gd name="T7" fmla="*/ 68 h 108"/>
                  <a:gd name="T8" fmla="*/ 108 w 124"/>
                  <a:gd name="T9" fmla="*/ 84 h 108"/>
                  <a:gd name="T10" fmla="*/ 48 w 124"/>
                  <a:gd name="T11" fmla="*/ 84 h 108"/>
                  <a:gd name="T12" fmla="*/ 27 w 124"/>
                  <a:gd name="T13" fmla="*/ 105 h 108"/>
                  <a:gd name="T14" fmla="*/ 20 w 124"/>
                  <a:gd name="T15" fmla="*/ 102 h 108"/>
                  <a:gd name="T16" fmla="*/ 20 w 124"/>
                  <a:gd name="T17" fmla="*/ 84 h 108"/>
                  <a:gd name="T18" fmla="*/ 16 w 124"/>
                  <a:gd name="T19" fmla="*/ 84 h 108"/>
                  <a:gd name="T20" fmla="*/ 0 w 124"/>
                  <a:gd name="T21" fmla="*/ 68 h 108"/>
                  <a:gd name="T22" fmla="*/ 0 w 124"/>
                  <a:gd name="T23" fmla="*/ 16 h 108"/>
                  <a:gd name="T24" fmla="*/ 16 w 124"/>
                  <a:gd name="T2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08">
                    <a:moveTo>
                      <a:pt x="16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117" y="0"/>
                      <a:pt x="124" y="7"/>
                      <a:pt x="124" y="16"/>
                    </a:cubicBezTo>
                    <a:cubicBezTo>
                      <a:pt x="124" y="68"/>
                      <a:pt x="124" y="68"/>
                      <a:pt x="124" y="68"/>
                    </a:cubicBezTo>
                    <a:cubicBezTo>
                      <a:pt x="124" y="77"/>
                      <a:pt x="117" y="84"/>
                      <a:pt x="108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4" y="108"/>
                      <a:pt x="20" y="106"/>
                      <a:pt x="20" y="102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7" y="84"/>
                      <a:pt x="0" y="77"/>
                      <a:pt x="0" y="6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black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82" name="Freeform 15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428624" y="2016793"/>
                <a:ext cx="179388" cy="174625"/>
              </a:xfrm>
              <a:custGeom>
                <a:avLst/>
                <a:gdLst>
                  <a:gd name="T0" fmla="*/ 56 w 113"/>
                  <a:gd name="T1" fmla="*/ 0 h 110"/>
                  <a:gd name="T2" fmla="*/ 73 w 113"/>
                  <a:gd name="T3" fmla="*/ 39 h 110"/>
                  <a:gd name="T4" fmla="*/ 113 w 113"/>
                  <a:gd name="T5" fmla="*/ 41 h 110"/>
                  <a:gd name="T6" fmla="*/ 83 w 113"/>
                  <a:gd name="T7" fmla="*/ 71 h 110"/>
                  <a:gd name="T8" fmla="*/ 91 w 113"/>
                  <a:gd name="T9" fmla="*/ 110 h 110"/>
                  <a:gd name="T10" fmla="*/ 56 w 113"/>
                  <a:gd name="T11" fmla="*/ 94 h 110"/>
                  <a:gd name="T12" fmla="*/ 22 w 113"/>
                  <a:gd name="T13" fmla="*/ 110 h 110"/>
                  <a:gd name="T14" fmla="*/ 30 w 113"/>
                  <a:gd name="T15" fmla="*/ 71 h 110"/>
                  <a:gd name="T16" fmla="*/ 0 w 113"/>
                  <a:gd name="T17" fmla="*/ 41 h 110"/>
                  <a:gd name="T18" fmla="*/ 40 w 113"/>
                  <a:gd name="T19" fmla="*/ 39 h 110"/>
                  <a:gd name="T20" fmla="*/ 56 w 113"/>
                  <a:gd name="T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10">
                    <a:moveTo>
                      <a:pt x="56" y="0"/>
                    </a:moveTo>
                    <a:lnTo>
                      <a:pt x="73" y="39"/>
                    </a:lnTo>
                    <a:lnTo>
                      <a:pt x="113" y="41"/>
                    </a:lnTo>
                    <a:lnTo>
                      <a:pt x="83" y="71"/>
                    </a:lnTo>
                    <a:lnTo>
                      <a:pt x="91" y="110"/>
                    </a:lnTo>
                    <a:lnTo>
                      <a:pt x="56" y="94"/>
                    </a:lnTo>
                    <a:lnTo>
                      <a:pt x="22" y="110"/>
                    </a:lnTo>
                    <a:lnTo>
                      <a:pt x="30" y="71"/>
                    </a:lnTo>
                    <a:lnTo>
                      <a:pt x="0" y="41"/>
                    </a:lnTo>
                    <a:lnTo>
                      <a:pt x="40" y="39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1270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black"/>
                  </a:solidFill>
                  <a:latin typeface="Book Antiqua" panose="02040602050305030304" pitchFamily="18" charset="0"/>
                </a:endParaRPr>
              </a:p>
            </p:txBody>
          </p:sp>
        </p:grpSp>
      </p:grpSp>
      <p:sp>
        <p:nvSpPr>
          <p:cNvPr id="86" name="Retângulo 26"/>
          <p:cNvSpPr>
            <a:spLocks noChangeArrowheads="1"/>
          </p:cNvSpPr>
          <p:nvPr/>
        </p:nvSpPr>
        <p:spPr bwMode="auto">
          <a:xfrm>
            <a:off x="5162694" y="1172343"/>
            <a:ext cx="1960794" cy="67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151 mil</a:t>
            </a:r>
            <a:endParaRPr lang="pt-BR" altLang="pt-BR" sz="1800" b="1" dirty="0" smtClean="0">
              <a:solidFill>
                <a:srgbClr val="7F7F7F"/>
              </a:solidFill>
              <a:latin typeface="Book Antiqua" panose="02040602050305030304" pitchFamily="18" charset="0"/>
              <a:cs typeface="Segoe UI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empregos diretos</a:t>
            </a:r>
            <a:endParaRPr lang="pt-BR" altLang="pt-BR" sz="1800" dirty="0">
              <a:solidFill>
                <a:srgbClr val="7F7F7F"/>
              </a:solidFill>
              <a:latin typeface="Book Antiqua" panose="02040602050305030304" pitchFamily="18" charset="0"/>
              <a:cs typeface="Segoe UI" pitchFamily="34" charset="0"/>
            </a:endParaRPr>
          </a:p>
        </p:txBody>
      </p:sp>
      <p:grpSp>
        <p:nvGrpSpPr>
          <p:cNvPr id="87" name="Agrupar 83"/>
          <p:cNvGrpSpPr>
            <a:grpSpLocks/>
          </p:cNvGrpSpPr>
          <p:nvPr/>
        </p:nvGrpSpPr>
        <p:grpSpPr bwMode="auto">
          <a:xfrm>
            <a:off x="3788290" y="2208753"/>
            <a:ext cx="750013" cy="594539"/>
            <a:chOff x="4183489" y="2516236"/>
            <a:chExt cx="749950" cy="595114"/>
          </a:xfrm>
        </p:grpSpPr>
        <p:sp>
          <p:nvSpPr>
            <p:cNvPr id="88" name="Triângulo isósceles 87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4474076" y="2652283"/>
              <a:ext cx="570464" cy="349221"/>
            </a:xfrm>
            <a:prstGeom prst="triangle">
              <a:avLst/>
            </a:prstGeom>
            <a:solidFill>
              <a:srgbClr val="FD8A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89" name="Agrupar 46"/>
            <p:cNvGrpSpPr>
              <a:grpSpLocks/>
            </p:cNvGrpSpPr>
            <p:nvPr/>
          </p:nvGrpSpPr>
          <p:grpSpPr bwMode="auto">
            <a:xfrm>
              <a:off x="4305012" y="2516236"/>
              <a:ext cx="533977" cy="564284"/>
              <a:chOff x="15676563" y="4830763"/>
              <a:chExt cx="587375" cy="620712"/>
            </a:xfrm>
          </p:grpSpPr>
          <p:sp>
            <p:nvSpPr>
              <p:cNvPr id="91" name="Freeform 285"/>
              <p:cNvSpPr>
                <a:spLocks/>
              </p:cNvSpPr>
              <p:nvPr/>
            </p:nvSpPr>
            <p:spPr bwMode="auto">
              <a:xfrm>
                <a:off x="15832138" y="4870450"/>
                <a:ext cx="138113" cy="180975"/>
              </a:xfrm>
              <a:custGeom>
                <a:avLst/>
                <a:gdLst>
                  <a:gd name="T0" fmla="*/ 0 w 43"/>
                  <a:gd name="T1" fmla="*/ 584856261 h 56"/>
                  <a:gd name="T2" fmla="*/ 443609320 w 43"/>
                  <a:gd name="T3" fmla="*/ 0 h 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56">
                    <a:moveTo>
                      <a:pt x="0" y="56"/>
                    </a:moveTo>
                    <a:cubicBezTo>
                      <a:pt x="5" y="22"/>
                      <a:pt x="32" y="0"/>
                      <a:pt x="43" y="0"/>
                    </a:cubicBezTo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92" name="Freeform 286"/>
              <p:cNvSpPr>
                <a:spLocks/>
              </p:cNvSpPr>
              <p:nvPr/>
            </p:nvSpPr>
            <p:spPr bwMode="auto">
              <a:xfrm>
                <a:off x="15970251" y="4870450"/>
                <a:ext cx="136525" cy="180975"/>
              </a:xfrm>
              <a:custGeom>
                <a:avLst/>
                <a:gdLst>
                  <a:gd name="T0" fmla="*/ 433466875 w 43"/>
                  <a:gd name="T1" fmla="*/ 584856261 h 56"/>
                  <a:gd name="T2" fmla="*/ 0 w 43"/>
                  <a:gd name="T3" fmla="*/ 0 h 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56">
                    <a:moveTo>
                      <a:pt x="43" y="56"/>
                    </a:moveTo>
                    <a:cubicBezTo>
                      <a:pt x="37" y="22"/>
                      <a:pt x="10" y="0"/>
                      <a:pt x="0" y="0"/>
                    </a:cubicBezTo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93" name="Line 287"/>
              <p:cNvSpPr>
                <a:spLocks noChangeShapeType="1"/>
              </p:cNvSpPr>
              <p:nvPr/>
            </p:nvSpPr>
            <p:spPr bwMode="auto">
              <a:xfrm flipV="1">
                <a:off x="15970251" y="4830763"/>
                <a:ext cx="0" cy="39687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94" name="Line 288"/>
              <p:cNvSpPr>
                <a:spLocks noChangeShapeType="1"/>
              </p:cNvSpPr>
              <p:nvPr/>
            </p:nvSpPr>
            <p:spPr bwMode="auto">
              <a:xfrm>
                <a:off x="15970251" y="5089525"/>
                <a:ext cx="0" cy="128587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95" name="Freeform 289"/>
              <p:cNvSpPr>
                <a:spLocks/>
              </p:cNvSpPr>
              <p:nvPr/>
            </p:nvSpPr>
            <p:spPr bwMode="auto">
              <a:xfrm>
                <a:off x="15676563" y="4870450"/>
                <a:ext cx="587375" cy="244475"/>
              </a:xfrm>
              <a:custGeom>
                <a:avLst/>
                <a:gdLst>
                  <a:gd name="T0" fmla="*/ 906954884 w 184"/>
                  <a:gd name="T1" fmla="*/ 724334390 h 76"/>
                  <a:gd name="T2" fmla="*/ 957906473 w 184"/>
                  <a:gd name="T3" fmla="*/ 724334390 h 76"/>
                  <a:gd name="T4" fmla="*/ 1161716021 w 184"/>
                  <a:gd name="T5" fmla="*/ 662250607 h 76"/>
                  <a:gd name="T6" fmla="*/ 1355335890 w 184"/>
                  <a:gd name="T7" fmla="*/ 724334390 h 76"/>
                  <a:gd name="T8" fmla="*/ 1406287479 w 184"/>
                  <a:gd name="T9" fmla="*/ 724334390 h 76"/>
                  <a:gd name="T10" fmla="*/ 1589717668 w 184"/>
                  <a:gd name="T11" fmla="*/ 662250607 h 76"/>
                  <a:gd name="T12" fmla="*/ 1783337537 w 184"/>
                  <a:gd name="T13" fmla="*/ 755379498 h 76"/>
                  <a:gd name="T14" fmla="*/ 1824099447 w 184"/>
                  <a:gd name="T15" fmla="*/ 786421390 h 76"/>
                  <a:gd name="T16" fmla="*/ 1834289126 w 184"/>
                  <a:gd name="T17" fmla="*/ 786421390 h 76"/>
                  <a:gd name="T18" fmla="*/ 1875051036 w 184"/>
                  <a:gd name="T19" fmla="*/ 745031129 h 76"/>
                  <a:gd name="T20" fmla="*/ 937527114 w 184"/>
                  <a:gd name="T21" fmla="*/ 0 h 76"/>
                  <a:gd name="T22" fmla="*/ 0 w 184"/>
                  <a:gd name="T23" fmla="*/ 745031129 h 76"/>
                  <a:gd name="T24" fmla="*/ 40761910 w 184"/>
                  <a:gd name="T25" fmla="*/ 786421390 h 76"/>
                  <a:gd name="T26" fmla="*/ 50951589 w 184"/>
                  <a:gd name="T27" fmla="*/ 786421390 h 76"/>
                  <a:gd name="T28" fmla="*/ 81523819 w 184"/>
                  <a:gd name="T29" fmla="*/ 755379498 h 76"/>
                  <a:gd name="T30" fmla="*/ 285333368 w 184"/>
                  <a:gd name="T31" fmla="*/ 662250607 h 76"/>
                  <a:gd name="T32" fmla="*/ 458570685 w 184"/>
                  <a:gd name="T33" fmla="*/ 724334390 h 76"/>
                  <a:gd name="T34" fmla="*/ 519715146 w 184"/>
                  <a:gd name="T35" fmla="*/ 724334390 h 76"/>
                  <a:gd name="T36" fmla="*/ 713335015 w 184"/>
                  <a:gd name="T37" fmla="*/ 662250607 h 76"/>
                  <a:gd name="T38" fmla="*/ 906954884 w 184"/>
                  <a:gd name="T39" fmla="*/ 724334390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4" h="76">
                    <a:moveTo>
                      <a:pt x="89" y="70"/>
                    </a:moveTo>
                    <a:cubicBezTo>
                      <a:pt x="91" y="72"/>
                      <a:pt x="93" y="72"/>
                      <a:pt x="94" y="70"/>
                    </a:cubicBezTo>
                    <a:cubicBezTo>
                      <a:pt x="98" y="67"/>
                      <a:pt x="105" y="64"/>
                      <a:pt x="114" y="64"/>
                    </a:cubicBezTo>
                    <a:cubicBezTo>
                      <a:pt x="122" y="64"/>
                      <a:pt x="129" y="66"/>
                      <a:pt x="133" y="70"/>
                    </a:cubicBezTo>
                    <a:cubicBezTo>
                      <a:pt x="135" y="72"/>
                      <a:pt x="137" y="72"/>
                      <a:pt x="138" y="70"/>
                    </a:cubicBezTo>
                    <a:cubicBezTo>
                      <a:pt x="142" y="66"/>
                      <a:pt x="148" y="64"/>
                      <a:pt x="156" y="64"/>
                    </a:cubicBezTo>
                    <a:cubicBezTo>
                      <a:pt x="165" y="64"/>
                      <a:pt x="173" y="68"/>
                      <a:pt x="175" y="73"/>
                    </a:cubicBezTo>
                    <a:cubicBezTo>
                      <a:pt x="176" y="75"/>
                      <a:pt x="177" y="76"/>
                      <a:pt x="179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2" y="76"/>
                      <a:pt x="184" y="74"/>
                      <a:pt x="184" y="72"/>
                    </a:cubicBezTo>
                    <a:cubicBezTo>
                      <a:pt x="181" y="33"/>
                      <a:pt x="129" y="0"/>
                      <a:pt x="92" y="0"/>
                    </a:cubicBezTo>
                    <a:cubicBezTo>
                      <a:pt x="55" y="0"/>
                      <a:pt x="3" y="33"/>
                      <a:pt x="0" y="72"/>
                    </a:cubicBezTo>
                    <a:cubicBezTo>
                      <a:pt x="0" y="74"/>
                      <a:pt x="2" y="76"/>
                      <a:pt x="4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6" y="76"/>
                      <a:pt x="8" y="75"/>
                      <a:pt x="8" y="73"/>
                    </a:cubicBezTo>
                    <a:cubicBezTo>
                      <a:pt x="10" y="68"/>
                      <a:pt x="18" y="64"/>
                      <a:pt x="28" y="64"/>
                    </a:cubicBezTo>
                    <a:cubicBezTo>
                      <a:pt x="35" y="64"/>
                      <a:pt x="42" y="66"/>
                      <a:pt x="45" y="70"/>
                    </a:cubicBezTo>
                    <a:cubicBezTo>
                      <a:pt x="47" y="72"/>
                      <a:pt x="49" y="72"/>
                      <a:pt x="51" y="70"/>
                    </a:cubicBezTo>
                    <a:cubicBezTo>
                      <a:pt x="54" y="66"/>
                      <a:pt x="62" y="64"/>
                      <a:pt x="70" y="64"/>
                    </a:cubicBezTo>
                    <a:cubicBezTo>
                      <a:pt x="78" y="64"/>
                      <a:pt x="86" y="67"/>
                      <a:pt x="89" y="70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96" name="Freeform 290"/>
              <p:cNvSpPr>
                <a:spLocks/>
              </p:cNvSpPr>
              <p:nvPr/>
            </p:nvSpPr>
            <p:spPr bwMode="auto">
              <a:xfrm>
                <a:off x="16040101" y="5141913"/>
                <a:ext cx="211138" cy="309562"/>
              </a:xfrm>
              <a:custGeom>
                <a:avLst/>
                <a:gdLst>
                  <a:gd name="T0" fmla="*/ 0 w 66"/>
                  <a:gd name="T1" fmla="*/ 623883516 h 96"/>
                  <a:gd name="T2" fmla="*/ 225146686 w 66"/>
                  <a:gd name="T3" fmla="*/ 540698402 h 96"/>
                  <a:gd name="T4" fmla="*/ 225146686 w 66"/>
                  <a:gd name="T5" fmla="*/ 478311985 h 96"/>
                  <a:gd name="T6" fmla="*/ 102341148 w 66"/>
                  <a:gd name="T7" fmla="*/ 291146286 h 96"/>
                  <a:gd name="T8" fmla="*/ 102341148 w 66"/>
                  <a:gd name="T9" fmla="*/ 207961172 h 96"/>
                  <a:gd name="T10" fmla="*/ 307020244 w 66"/>
                  <a:gd name="T11" fmla="*/ 0 h 96"/>
                  <a:gd name="T12" fmla="*/ 511699341 w 66"/>
                  <a:gd name="T13" fmla="*/ 207961172 h 96"/>
                  <a:gd name="T14" fmla="*/ 511699341 w 66"/>
                  <a:gd name="T15" fmla="*/ 291146286 h 96"/>
                  <a:gd name="T16" fmla="*/ 388890604 w 66"/>
                  <a:gd name="T17" fmla="*/ 478311985 h 96"/>
                  <a:gd name="T18" fmla="*/ 388890604 w 66"/>
                  <a:gd name="T19" fmla="*/ 540698402 h 96"/>
                  <a:gd name="T20" fmla="*/ 675443258 w 66"/>
                  <a:gd name="T21" fmla="*/ 748662799 h 96"/>
                  <a:gd name="T22" fmla="*/ 675443258 w 66"/>
                  <a:gd name="T23" fmla="*/ 998214915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96">
                    <a:moveTo>
                      <a:pt x="0" y="60"/>
                    </a:moveTo>
                    <a:cubicBezTo>
                      <a:pt x="5" y="56"/>
                      <a:pt x="14" y="53"/>
                      <a:pt x="22" y="52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14" y="44"/>
                      <a:pt x="10" y="37"/>
                      <a:pt x="10" y="2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9"/>
                      <a:pt x="18" y="0"/>
                      <a:pt x="30" y="0"/>
                    </a:cubicBezTo>
                    <a:cubicBezTo>
                      <a:pt x="42" y="0"/>
                      <a:pt x="50" y="9"/>
                      <a:pt x="50" y="20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37"/>
                      <a:pt x="46" y="44"/>
                      <a:pt x="38" y="46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54" y="55"/>
                      <a:pt x="66" y="60"/>
                      <a:pt x="66" y="72"/>
                    </a:cubicBezTo>
                    <a:cubicBezTo>
                      <a:pt x="66" y="96"/>
                      <a:pt x="66" y="96"/>
                      <a:pt x="66" y="96"/>
                    </a:cubicBezTo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97" name="Freeform 291"/>
              <p:cNvSpPr>
                <a:spLocks/>
              </p:cNvSpPr>
              <p:nvPr/>
            </p:nvSpPr>
            <p:spPr bwMode="auto">
              <a:xfrm>
                <a:off x="15689263" y="5167313"/>
                <a:ext cx="177800" cy="284162"/>
              </a:xfrm>
              <a:custGeom>
                <a:avLst/>
                <a:gdLst>
                  <a:gd name="T0" fmla="*/ 524192500 w 56"/>
                  <a:gd name="T1" fmla="*/ 563067003 h 88"/>
                  <a:gd name="T2" fmla="*/ 443547500 w 56"/>
                  <a:gd name="T3" fmla="*/ 542213387 h 88"/>
                  <a:gd name="T4" fmla="*/ 443547500 w 56"/>
                  <a:gd name="T5" fmla="*/ 479649310 h 88"/>
                  <a:gd name="T6" fmla="*/ 564515000 w 56"/>
                  <a:gd name="T7" fmla="*/ 291960309 h 88"/>
                  <a:gd name="T8" fmla="*/ 564515000 w 56"/>
                  <a:gd name="T9" fmla="*/ 208542617 h 88"/>
                  <a:gd name="T10" fmla="*/ 362902500 w 56"/>
                  <a:gd name="T11" fmla="*/ 0 h 88"/>
                  <a:gd name="T12" fmla="*/ 161290000 w 56"/>
                  <a:gd name="T13" fmla="*/ 208542617 h 88"/>
                  <a:gd name="T14" fmla="*/ 161290000 w 56"/>
                  <a:gd name="T15" fmla="*/ 291960309 h 88"/>
                  <a:gd name="T16" fmla="*/ 282257500 w 56"/>
                  <a:gd name="T17" fmla="*/ 479649310 h 88"/>
                  <a:gd name="T18" fmla="*/ 282257500 w 56"/>
                  <a:gd name="T19" fmla="*/ 542213387 h 88"/>
                  <a:gd name="T20" fmla="*/ 0 w 56"/>
                  <a:gd name="T21" fmla="*/ 750756004 h 88"/>
                  <a:gd name="T22" fmla="*/ 0 w 56"/>
                  <a:gd name="T23" fmla="*/ 917591389 h 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6" h="88">
                    <a:moveTo>
                      <a:pt x="52" y="54"/>
                    </a:moveTo>
                    <a:cubicBezTo>
                      <a:pt x="49" y="53"/>
                      <a:pt x="47" y="52"/>
                      <a:pt x="44" y="52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51" y="44"/>
                      <a:pt x="56" y="37"/>
                      <a:pt x="56" y="28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9"/>
                      <a:pt x="48" y="0"/>
                      <a:pt x="36" y="0"/>
                    </a:cubicBezTo>
                    <a:cubicBezTo>
                      <a:pt x="24" y="0"/>
                      <a:pt x="16" y="9"/>
                      <a:pt x="16" y="20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7"/>
                      <a:pt x="21" y="44"/>
                      <a:pt x="28" y="46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12" y="55"/>
                      <a:pt x="0" y="60"/>
                      <a:pt x="0" y="72"/>
                    </a:cubicBezTo>
                    <a:cubicBezTo>
                      <a:pt x="0" y="88"/>
                      <a:pt x="0" y="88"/>
                      <a:pt x="0" y="88"/>
                    </a:cubicBezTo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98" name="Freeform 292"/>
              <p:cNvSpPr>
                <a:spLocks/>
              </p:cNvSpPr>
              <p:nvPr/>
            </p:nvSpPr>
            <p:spPr bwMode="auto">
              <a:xfrm>
                <a:off x="15867063" y="5257800"/>
                <a:ext cx="90488" cy="193675"/>
              </a:xfrm>
              <a:custGeom>
                <a:avLst/>
                <a:gdLst>
                  <a:gd name="T0" fmla="*/ 0 w 28"/>
                  <a:gd name="T1" fmla="*/ 625166760 h 60"/>
                  <a:gd name="T2" fmla="*/ 0 w 28"/>
                  <a:gd name="T3" fmla="*/ 583487900 h 60"/>
                  <a:gd name="T4" fmla="*/ 208878621 w 28"/>
                  <a:gd name="T5" fmla="*/ 458454548 h 60"/>
                  <a:gd name="T6" fmla="*/ 208878621 w 28"/>
                  <a:gd name="T7" fmla="*/ 375100056 h 60"/>
                  <a:gd name="T8" fmla="*/ 125329112 w 28"/>
                  <a:gd name="T9" fmla="*/ 250066704 h 60"/>
                  <a:gd name="T10" fmla="*/ 125329112 w 28"/>
                  <a:gd name="T11" fmla="*/ 166712212 h 60"/>
                  <a:gd name="T12" fmla="*/ 292431362 w 28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60">
                    <a:moveTo>
                      <a:pt x="0" y="6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46"/>
                      <a:pt x="7" y="46"/>
                      <a:pt x="20" y="44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4" y="34"/>
                      <a:pt x="12" y="31"/>
                      <a:pt x="12" y="2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7"/>
                      <a:pt x="19" y="0"/>
                      <a:pt x="28" y="0"/>
                    </a:cubicBezTo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99" name="Freeform 293"/>
              <p:cNvSpPr>
                <a:spLocks/>
              </p:cNvSpPr>
              <p:nvPr/>
            </p:nvSpPr>
            <p:spPr bwMode="auto">
              <a:xfrm>
                <a:off x="15957551" y="5257800"/>
                <a:ext cx="88900" cy="193675"/>
              </a:xfrm>
              <a:custGeom>
                <a:avLst/>
                <a:gdLst>
                  <a:gd name="T0" fmla="*/ 282257500 w 28"/>
                  <a:gd name="T1" fmla="*/ 625166760 h 60"/>
                  <a:gd name="T2" fmla="*/ 282257500 w 28"/>
                  <a:gd name="T3" fmla="*/ 583487900 h 60"/>
                  <a:gd name="T4" fmla="*/ 80645000 w 28"/>
                  <a:gd name="T5" fmla="*/ 458454548 h 60"/>
                  <a:gd name="T6" fmla="*/ 80645000 w 28"/>
                  <a:gd name="T7" fmla="*/ 375100056 h 60"/>
                  <a:gd name="T8" fmla="*/ 161290000 w 28"/>
                  <a:gd name="T9" fmla="*/ 250066704 h 60"/>
                  <a:gd name="T10" fmla="*/ 161290000 w 28"/>
                  <a:gd name="T11" fmla="*/ 166712212 h 60"/>
                  <a:gd name="T12" fmla="*/ 0 w 28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60">
                    <a:moveTo>
                      <a:pt x="28" y="60"/>
                    </a:move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46"/>
                      <a:pt x="20" y="46"/>
                      <a:pt x="8" y="4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2" y="34"/>
                      <a:pt x="16" y="31"/>
                      <a:pt x="16" y="2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7"/>
                      <a:pt x="9" y="0"/>
                      <a:pt x="0" y="0"/>
                    </a:cubicBezTo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90" name="Triângulo isósceles 89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4152057" y="2846012"/>
              <a:ext cx="160493" cy="98417"/>
            </a:xfrm>
            <a:prstGeom prst="triangle">
              <a:avLst/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100" name="Agrupar 100"/>
          <p:cNvGrpSpPr>
            <a:grpSpLocks/>
          </p:cNvGrpSpPr>
          <p:nvPr/>
        </p:nvGrpSpPr>
        <p:grpSpPr bwMode="auto">
          <a:xfrm>
            <a:off x="5775837" y="361510"/>
            <a:ext cx="688975" cy="717550"/>
            <a:chOff x="1018988" y="2547266"/>
            <a:chExt cx="689043" cy="718045"/>
          </a:xfrm>
        </p:grpSpPr>
        <p:sp>
          <p:nvSpPr>
            <p:cNvPr id="101" name="Triângulo isósceles 100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1018988" y="2799852"/>
              <a:ext cx="363574" cy="222403"/>
            </a:xfrm>
            <a:prstGeom prst="triangle">
              <a:avLst/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02" name="Triângulo isósceles 10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01546" y="2893580"/>
              <a:ext cx="606485" cy="371731"/>
            </a:xfrm>
            <a:prstGeom prst="triangle">
              <a:avLst/>
            </a:prstGeom>
            <a:solidFill>
              <a:srgbClr val="FD8A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103" name="Agrupar 103"/>
            <p:cNvGrpSpPr>
              <a:grpSpLocks/>
            </p:cNvGrpSpPr>
            <p:nvPr/>
          </p:nvGrpSpPr>
          <p:grpSpPr bwMode="auto">
            <a:xfrm>
              <a:off x="1187624" y="2547266"/>
              <a:ext cx="280988" cy="608013"/>
              <a:chOff x="1574414" y="3565611"/>
              <a:chExt cx="280988" cy="608013"/>
            </a:xfrm>
          </p:grpSpPr>
          <p:sp>
            <p:nvSpPr>
              <p:cNvPr id="105" name="Freeform 220"/>
              <p:cNvSpPr>
                <a:spLocks/>
              </p:cNvSpPr>
              <p:nvPr/>
            </p:nvSpPr>
            <p:spPr bwMode="auto">
              <a:xfrm>
                <a:off x="1650614" y="3565611"/>
                <a:ext cx="128588" cy="155575"/>
              </a:xfrm>
              <a:custGeom>
                <a:avLst/>
                <a:gdLst>
                  <a:gd name="T0" fmla="*/ 206685922 w 40"/>
                  <a:gd name="T1" fmla="*/ 504241263 h 48"/>
                  <a:gd name="T2" fmla="*/ 413371844 w 40"/>
                  <a:gd name="T3" fmla="*/ 283635913 h 48"/>
                  <a:gd name="T4" fmla="*/ 413371844 w 40"/>
                  <a:gd name="T5" fmla="*/ 220605350 h 48"/>
                  <a:gd name="T6" fmla="*/ 206685922 w 40"/>
                  <a:gd name="T7" fmla="*/ 0 h 48"/>
                  <a:gd name="T8" fmla="*/ 0 w 40"/>
                  <a:gd name="T9" fmla="*/ 220605350 h 48"/>
                  <a:gd name="T10" fmla="*/ 0 w 40"/>
                  <a:gd name="T11" fmla="*/ 283635913 h 48"/>
                  <a:gd name="T12" fmla="*/ 206685922 w 40"/>
                  <a:gd name="T13" fmla="*/ 504241263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20" y="48"/>
                    </a:moveTo>
                    <a:cubicBezTo>
                      <a:pt x="31" y="48"/>
                      <a:pt x="40" y="39"/>
                      <a:pt x="40" y="27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9"/>
                      <a:pt x="31" y="0"/>
                      <a:pt x="20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9"/>
                      <a:pt x="9" y="48"/>
                      <a:pt x="20" y="48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6" name="Freeform 221"/>
              <p:cNvSpPr>
                <a:spLocks/>
              </p:cNvSpPr>
              <p:nvPr/>
            </p:nvSpPr>
            <p:spPr bwMode="auto">
              <a:xfrm>
                <a:off x="1574414" y="3759286"/>
                <a:ext cx="280988" cy="242887"/>
              </a:xfrm>
              <a:custGeom>
                <a:avLst/>
                <a:gdLst>
                  <a:gd name="T0" fmla="*/ 683100986 w 88"/>
                  <a:gd name="T1" fmla="*/ 786587930 h 75"/>
                  <a:gd name="T2" fmla="*/ 897207456 w 88"/>
                  <a:gd name="T3" fmla="*/ 576830717 h 75"/>
                  <a:gd name="T4" fmla="*/ 897207456 w 88"/>
                  <a:gd name="T5" fmla="*/ 283170619 h 75"/>
                  <a:gd name="T6" fmla="*/ 611733227 w 88"/>
                  <a:gd name="T7" fmla="*/ 0 h 75"/>
                  <a:gd name="T8" fmla="*/ 285474229 w 88"/>
                  <a:gd name="T9" fmla="*/ 0 h 75"/>
                  <a:gd name="T10" fmla="*/ 0 w 88"/>
                  <a:gd name="T11" fmla="*/ 283170619 h 75"/>
                  <a:gd name="T12" fmla="*/ 0 w 88"/>
                  <a:gd name="T13" fmla="*/ 576830717 h 75"/>
                  <a:gd name="T14" fmla="*/ 193715682 w 88"/>
                  <a:gd name="T15" fmla="*/ 78658793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75">
                    <a:moveTo>
                      <a:pt x="67" y="75"/>
                    </a:moveTo>
                    <a:cubicBezTo>
                      <a:pt x="76" y="75"/>
                      <a:pt x="88" y="64"/>
                      <a:pt x="88" y="55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11"/>
                      <a:pt x="73" y="0"/>
                      <a:pt x="6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6" y="0"/>
                      <a:pt x="0" y="11"/>
                      <a:pt x="0" y="27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10" y="75"/>
                      <a:pt x="19" y="75"/>
                    </a:cubicBezTo>
                  </a:path>
                </a:pathLst>
              </a:custGeom>
              <a:noFill/>
              <a:ln w="254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7" name="Line 222"/>
              <p:cNvSpPr>
                <a:spLocks noChangeShapeType="1"/>
              </p:cNvSpPr>
              <p:nvPr/>
            </p:nvSpPr>
            <p:spPr bwMode="auto">
              <a:xfrm flipV="1">
                <a:off x="1791902" y="3837074"/>
                <a:ext cx="0" cy="33655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8" name="Line 223"/>
              <p:cNvSpPr>
                <a:spLocks noChangeShapeType="1"/>
              </p:cNvSpPr>
              <p:nvPr/>
            </p:nvSpPr>
            <p:spPr bwMode="auto">
              <a:xfrm>
                <a:off x="1637914" y="3837074"/>
                <a:ext cx="0" cy="33655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09" name="Line 224"/>
              <p:cNvSpPr>
                <a:spLocks noChangeShapeType="1"/>
              </p:cNvSpPr>
              <p:nvPr/>
            </p:nvSpPr>
            <p:spPr bwMode="auto">
              <a:xfrm flipV="1">
                <a:off x="1715702" y="3965661"/>
                <a:ext cx="0" cy="207962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04" name="Triângulo isósceles 103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1545258" y="2884866"/>
              <a:ext cx="133442" cy="80971"/>
            </a:xfrm>
            <a:prstGeom prst="triangle">
              <a:avLst/>
            </a:prstGeom>
            <a:solidFill>
              <a:srgbClr val="FFC93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10" name="Retângulo 26"/>
          <p:cNvSpPr>
            <a:spLocks noChangeArrowheads="1"/>
          </p:cNvSpPr>
          <p:nvPr/>
        </p:nvSpPr>
        <p:spPr bwMode="auto">
          <a:xfrm>
            <a:off x="4606454" y="2097362"/>
            <a:ext cx="2884881" cy="9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2,6 mil</a:t>
            </a:r>
            <a:endParaRPr lang="pt-BR" altLang="pt-BR" sz="1800" b="1" dirty="0" smtClean="0">
              <a:solidFill>
                <a:srgbClr val="7F7F7F"/>
              </a:solidFill>
              <a:latin typeface="Book Antiqua" panose="02040602050305030304" pitchFamily="18" charset="0"/>
              <a:cs typeface="Segoe U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Peritos, avaliadores de seguros, auditores</a:t>
            </a:r>
            <a:endParaRPr lang="pt-BR" altLang="pt-BR" sz="1800" dirty="0">
              <a:solidFill>
                <a:srgbClr val="7F7F7F"/>
              </a:solidFill>
              <a:latin typeface="Book Antiqua" panose="02040602050305030304" pitchFamily="18" charset="0"/>
              <a:cs typeface="Segoe UI" pitchFamily="34" charset="0"/>
            </a:endParaRPr>
          </a:p>
        </p:txBody>
      </p:sp>
      <p:sp>
        <p:nvSpPr>
          <p:cNvPr id="112" name="Retângulo 128"/>
          <p:cNvSpPr>
            <a:spLocks noChangeArrowheads="1"/>
          </p:cNvSpPr>
          <p:nvPr/>
        </p:nvSpPr>
        <p:spPr bwMode="auto">
          <a:xfrm>
            <a:off x="7366084" y="1392147"/>
            <a:ext cx="378829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pt-BR" alt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Segoe UI" pitchFamily="34" charset="0"/>
              </a:rPr>
              <a:t>49,3 bilhões</a:t>
            </a:r>
          </a:p>
          <a:p>
            <a:pPr algn="r">
              <a:spcBef>
                <a:spcPct val="50000"/>
              </a:spcBef>
              <a:buFontTx/>
              <a:buNone/>
            </a:pPr>
            <a: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Impostos e </a:t>
            </a:r>
            <a:r>
              <a:rPr lang="pt-BR" altLang="pt-BR" sz="1800" dirty="0" smtClean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contribuições administradas </a:t>
            </a:r>
            <a:r>
              <a:rPr lang="pt-BR" altLang="pt-BR" sz="1800" dirty="0">
                <a:solidFill>
                  <a:srgbClr val="7F7F7F"/>
                </a:solidFill>
                <a:latin typeface="Book Antiqua" panose="02040602050305030304" pitchFamily="18" charset="0"/>
                <a:cs typeface="Segoe UI" pitchFamily="34" charset="0"/>
              </a:rPr>
              <a:t>pela RFB em 2019</a:t>
            </a:r>
          </a:p>
        </p:txBody>
      </p:sp>
      <p:grpSp>
        <p:nvGrpSpPr>
          <p:cNvPr id="113" name="Agrupar 259"/>
          <p:cNvGrpSpPr>
            <a:grpSpLocks/>
          </p:cNvGrpSpPr>
          <p:nvPr/>
        </p:nvGrpSpPr>
        <p:grpSpPr bwMode="auto">
          <a:xfrm>
            <a:off x="10064298" y="705199"/>
            <a:ext cx="941302" cy="624253"/>
            <a:chOff x="1815097" y="1951358"/>
            <a:chExt cx="940791" cy="623663"/>
          </a:xfrm>
        </p:grpSpPr>
        <p:sp>
          <p:nvSpPr>
            <p:cNvPr id="114" name="Triângulo isósceles 1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14530" y="2108371"/>
              <a:ext cx="672735" cy="412360"/>
            </a:xfrm>
            <a:prstGeom prst="triangle">
              <a:avLst/>
            </a:prstGeom>
            <a:solidFill>
              <a:srgbClr val="FFC93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15" name="Triângulo isósceles 114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2595989" y="2328008"/>
              <a:ext cx="198250" cy="120585"/>
            </a:xfrm>
            <a:prstGeom prst="triangle">
              <a:avLst/>
            </a:prstGeom>
            <a:solidFill>
              <a:srgbClr val="FD8A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dirty="0">
                <a:solidFill>
                  <a:prstClr val="white"/>
                </a:solidFill>
                <a:latin typeface="Book Antiqua" panose="02040602050305030304" pitchFamily="18" charset="0"/>
              </a:endParaRPr>
            </a:p>
          </p:txBody>
        </p:sp>
        <p:grpSp>
          <p:nvGrpSpPr>
            <p:cNvPr id="116" name="Agrupar 244"/>
            <p:cNvGrpSpPr>
              <a:grpSpLocks/>
            </p:cNvGrpSpPr>
            <p:nvPr/>
          </p:nvGrpSpPr>
          <p:grpSpPr bwMode="auto">
            <a:xfrm>
              <a:off x="2122160" y="1951358"/>
              <a:ext cx="459730" cy="623663"/>
              <a:chOff x="21740813" y="2843213"/>
              <a:chExt cx="409576" cy="555625"/>
            </a:xfrm>
          </p:grpSpPr>
          <p:sp>
            <p:nvSpPr>
              <p:cNvPr id="117" name="Line 378"/>
              <p:cNvSpPr>
                <a:spLocks noChangeShapeType="1"/>
              </p:cNvSpPr>
              <p:nvPr/>
            </p:nvSpPr>
            <p:spPr bwMode="auto">
              <a:xfrm>
                <a:off x="21791613" y="3219450"/>
                <a:ext cx="50800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18" name="Line 379"/>
              <p:cNvSpPr>
                <a:spLocks noChangeShapeType="1"/>
              </p:cNvSpPr>
              <p:nvPr/>
            </p:nvSpPr>
            <p:spPr bwMode="auto">
              <a:xfrm>
                <a:off x="21869401" y="3219450"/>
                <a:ext cx="50800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19" name="Line 380"/>
              <p:cNvSpPr>
                <a:spLocks noChangeShapeType="1"/>
              </p:cNvSpPr>
              <p:nvPr/>
            </p:nvSpPr>
            <p:spPr bwMode="auto">
              <a:xfrm>
                <a:off x="21945601" y="3219450"/>
                <a:ext cx="50800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20" name="Line 381"/>
              <p:cNvSpPr>
                <a:spLocks noChangeShapeType="1"/>
              </p:cNvSpPr>
              <p:nvPr/>
            </p:nvSpPr>
            <p:spPr bwMode="auto">
              <a:xfrm>
                <a:off x="21791613" y="3270250"/>
                <a:ext cx="50800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21" name="Line 382"/>
              <p:cNvSpPr>
                <a:spLocks noChangeShapeType="1"/>
              </p:cNvSpPr>
              <p:nvPr/>
            </p:nvSpPr>
            <p:spPr bwMode="auto">
              <a:xfrm>
                <a:off x="21869401" y="3270250"/>
                <a:ext cx="50800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22" name="Line 383"/>
              <p:cNvSpPr>
                <a:spLocks noChangeShapeType="1"/>
              </p:cNvSpPr>
              <p:nvPr/>
            </p:nvSpPr>
            <p:spPr bwMode="auto">
              <a:xfrm>
                <a:off x="21945601" y="3270250"/>
                <a:ext cx="50800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23" name="Line 384"/>
              <p:cNvSpPr>
                <a:spLocks noChangeShapeType="1"/>
              </p:cNvSpPr>
              <p:nvPr/>
            </p:nvSpPr>
            <p:spPr bwMode="auto">
              <a:xfrm>
                <a:off x="21791613" y="3322638"/>
                <a:ext cx="50800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24" name="Line 385"/>
              <p:cNvSpPr>
                <a:spLocks noChangeShapeType="1"/>
              </p:cNvSpPr>
              <p:nvPr/>
            </p:nvSpPr>
            <p:spPr bwMode="auto">
              <a:xfrm>
                <a:off x="21869401" y="3322638"/>
                <a:ext cx="50800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25" name="Line 386"/>
              <p:cNvSpPr>
                <a:spLocks noChangeShapeType="1"/>
              </p:cNvSpPr>
              <p:nvPr/>
            </p:nvSpPr>
            <p:spPr bwMode="auto">
              <a:xfrm>
                <a:off x="21945601" y="3322638"/>
                <a:ext cx="50800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26" name="Rectangle 387"/>
              <p:cNvSpPr>
                <a:spLocks noChangeArrowheads="1"/>
              </p:cNvSpPr>
              <p:nvPr/>
            </p:nvSpPr>
            <p:spPr bwMode="auto">
              <a:xfrm>
                <a:off x="21791613" y="3076575"/>
                <a:ext cx="204788" cy="90488"/>
              </a:xfrm>
              <a:prstGeom prst="rect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000">
                  <a:solidFill>
                    <a:srgbClr val="00000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27" name="Line 388"/>
              <p:cNvSpPr>
                <a:spLocks noChangeShapeType="1"/>
              </p:cNvSpPr>
              <p:nvPr/>
            </p:nvSpPr>
            <p:spPr bwMode="auto">
              <a:xfrm>
                <a:off x="21766213" y="3024188"/>
                <a:ext cx="255588" cy="0"/>
              </a:xfrm>
              <a:prstGeom prst="line">
                <a:avLst/>
              </a:prstGeom>
              <a:noFill/>
              <a:ln w="25400">
                <a:solidFill>
                  <a:srgbClr val="7F7F7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28" name="Freeform 389"/>
              <p:cNvSpPr>
                <a:spLocks/>
              </p:cNvSpPr>
              <p:nvPr/>
            </p:nvSpPr>
            <p:spPr bwMode="auto">
              <a:xfrm>
                <a:off x="22098001" y="2960688"/>
                <a:ext cx="52388" cy="334963"/>
              </a:xfrm>
              <a:custGeom>
                <a:avLst/>
                <a:gdLst>
                  <a:gd name="T0" fmla="*/ 85765705 w 16"/>
                  <a:gd name="T1" fmla="*/ 1078848186 h 104"/>
                  <a:gd name="T2" fmla="*/ 0 w 16"/>
                  <a:gd name="T3" fmla="*/ 1078848186 h 104"/>
                  <a:gd name="T4" fmla="*/ 0 w 16"/>
                  <a:gd name="T5" fmla="*/ 0 h 104"/>
                  <a:gd name="T6" fmla="*/ 85765705 w 16"/>
                  <a:gd name="T7" fmla="*/ 0 h 104"/>
                  <a:gd name="T8" fmla="*/ 171531409 w 16"/>
                  <a:gd name="T9" fmla="*/ 82987083 h 104"/>
                  <a:gd name="T10" fmla="*/ 171531409 w 16"/>
                  <a:gd name="T11" fmla="*/ 995861103 h 104"/>
                  <a:gd name="T12" fmla="*/ 85765705 w 16"/>
                  <a:gd name="T13" fmla="*/ 1078848186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04">
                    <a:moveTo>
                      <a:pt x="8" y="104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6" y="100"/>
                      <a:pt x="12" y="104"/>
                      <a:pt x="8" y="10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29" name="Freeform 390"/>
              <p:cNvSpPr>
                <a:spLocks/>
              </p:cNvSpPr>
              <p:nvPr/>
            </p:nvSpPr>
            <p:spPr bwMode="auto">
              <a:xfrm>
                <a:off x="21740813" y="2960688"/>
                <a:ext cx="306388" cy="438150"/>
              </a:xfrm>
              <a:custGeom>
                <a:avLst/>
                <a:gdLst>
                  <a:gd name="T0" fmla="*/ 100806415 w 193"/>
                  <a:gd name="T1" fmla="*/ 0 h 276"/>
                  <a:gd name="T2" fmla="*/ 0 w 193"/>
                  <a:gd name="T3" fmla="*/ 0 h 276"/>
                  <a:gd name="T4" fmla="*/ 0 w 193"/>
                  <a:gd name="T5" fmla="*/ 695563125 h 276"/>
                  <a:gd name="T6" fmla="*/ 486391744 w 193"/>
                  <a:gd name="T7" fmla="*/ 695563125 h 276"/>
                  <a:gd name="T8" fmla="*/ 486391744 w 193"/>
                  <a:gd name="T9" fmla="*/ 0 h 276"/>
                  <a:gd name="T10" fmla="*/ 385585329 w 193"/>
                  <a:gd name="T11" fmla="*/ 0 h 2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3" h="276">
                    <a:moveTo>
                      <a:pt x="40" y="0"/>
                    </a:moveTo>
                    <a:lnTo>
                      <a:pt x="0" y="0"/>
                    </a:lnTo>
                    <a:lnTo>
                      <a:pt x="0" y="276"/>
                    </a:lnTo>
                    <a:lnTo>
                      <a:pt x="193" y="276"/>
                    </a:lnTo>
                    <a:lnTo>
                      <a:pt x="193" y="0"/>
                    </a:lnTo>
                    <a:lnTo>
                      <a:pt x="153" y="0"/>
                    </a:lnTo>
                  </a:path>
                </a:pathLst>
              </a:custGeom>
              <a:noFill/>
              <a:ln w="254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  <p:sp>
            <p:nvSpPr>
              <p:cNvPr id="130" name="Freeform 391"/>
              <p:cNvSpPr>
                <a:spLocks/>
              </p:cNvSpPr>
              <p:nvPr/>
            </p:nvSpPr>
            <p:spPr bwMode="auto">
              <a:xfrm>
                <a:off x="21766213" y="2843213"/>
                <a:ext cx="217488" cy="180975"/>
              </a:xfrm>
              <a:custGeom>
                <a:avLst/>
                <a:gdLst>
                  <a:gd name="T0" fmla="*/ 122752786 w 68"/>
                  <a:gd name="T1" fmla="*/ 584856261 h 56"/>
                  <a:gd name="T2" fmla="*/ 122752786 w 68"/>
                  <a:gd name="T3" fmla="*/ 428199777 h 56"/>
                  <a:gd name="T4" fmla="*/ 0 w 68"/>
                  <a:gd name="T5" fmla="*/ 41776140 h 56"/>
                  <a:gd name="T6" fmla="*/ 0 w 68"/>
                  <a:gd name="T7" fmla="*/ 0 h 56"/>
                  <a:gd name="T8" fmla="*/ 40916529 w 68"/>
                  <a:gd name="T9" fmla="*/ 0 h 56"/>
                  <a:gd name="T10" fmla="*/ 122752786 w 68"/>
                  <a:gd name="T11" fmla="*/ 41776140 h 56"/>
                  <a:gd name="T12" fmla="*/ 204589043 w 68"/>
                  <a:gd name="T13" fmla="*/ 0 h 56"/>
                  <a:gd name="T14" fmla="*/ 286425299 w 68"/>
                  <a:gd name="T15" fmla="*/ 41776140 h 56"/>
                  <a:gd name="T16" fmla="*/ 368261556 w 68"/>
                  <a:gd name="T17" fmla="*/ 0 h 56"/>
                  <a:gd name="T18" fmla="*/ 450097813 w 68"/>
                  <a:gd name="T19" fmla="*/ 41776140 h 56"/>
                  <a:gd name="T20" fmla="*/ 531930871 w 68"/>
                  <a:gd name="T21" fmla="*/ 0 h 56"/>
                  <a:gd name="T22" fmla="*/ 572850599 w 68"/>
                  <a:gd name="T23" fmla="*/ 0 h 56"/>
                  <a:gd name="T24" fmla="*/ 572850599 w 68"/>
                  <a:gd name="T25" fmla="*/ 41776140 h 56"/>
                  <a:gd name="T26" fmla="*/ 695603384 w 68"/>
                  <a:gd name="T27" fmla="*/ 428199777 h 56"/>
                  <a:gd name="T28" fmla="*/ 695603384 w 68"/>
                  <a:gd name="T29" fmla="*/ 584856261 h 56"/>
                  <a:gd name="T30" fmla="*/ 122752786 w 68"/>
                  <a:gd name="T31" fmla="*/ 584856261 h 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8" h="56">
                    <a:moveTo>
                      <a:pt x="12" y="56"/>
                    </a:moveTo>
                    <a:cubicBezTo>
                      <a:pt x="12" y="52"/>
                      <a:pt x="12" y="52"/>
                      <a:pt x="12" y="41"/>
                    </a:cubicBezTo>
                    <a:cubicBezTo>
                      <a:pt x="12" y="16"/>
                      <a:pt x="0" y="17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16"/>
                      <a:pt x="68" y="16"/>
                      <a:pt x="68" y="41"/>
                    </a:cubicBezTo>
                    <a:cubicBezTo>
                      <a:pt x="68" y="52"/>
                      <a:pt x="68" y="52"/>
                      <a:pt x="68" y="56"/>
                    </a:cubicBezTo>
                    <a:lnTo>
                      <a:pt x="12" y="56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2000">
                  <a:latin typeface="Book Antiqua" panose="02040602050305030304" pitchFamily="18" charset="0"/>
                </a:endParaRPr>
              </a:p>
            </p:txBody>
          </p:sp>
        </p:grpSp>
      </p:grpSp>
      <p:cxnSp>
        <p:nvCxnSpPr>
          <p:cNvPr id="1026" name="Conector reto 1025"/>
          <p:cNvCxnSpPr/>
          <p:nvPr/>
        </p:nvCxnSpPr>
        <p:spPr>
          <a:xfrm>
            <a:off x="3573626" y="3316761"/>
            <a:ext cx="75849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7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672637"/>
            <a:ext cx="2870200" cy="1603931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  <a:t>Tributação das operações de seguros </a:t>
            </a:r>
            <a:b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2800" b="1" dirty="0">
                <a:solidFill>
                  <a:schemeClr val="bg1"/>
                </a:solidFill>
                <a:latin typeface="Leelawadee" pitchFamily="34" charset="-34"/>
              </a:rPr>
              <a:t/>
            </a:r>
            <a:br>
              <a:rPr lang="pt-BR" altLang="pt-BR" sz="2800" b="1" dirty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  <a:t>(MUNDO)</a:t>
            </a:r>
            <a:endParaRPr lang="pt-BR" altLang="pt-BR" sz="28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2426676" y="6492875"/>
            <a:ext cx="9765323" cy="365125"/>
          </a:xfrm>
        </p:spPr>
        <p:txBody>
          <a:bodyPr/>
          <a:lstStyle/>
          <a:p>
            <a:pPr algn="ctr"/>
            <a:fld id="{F49B7340-1F37-4D61-9E67-66EAFE90A0B7}" type="slidenum">
              <a:rPr lang="pt-BR" smtClean="0"/>
              <a:pPr algn="ctr"/>
              <a:t>4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288218" y="214332"/>
            <a:ext cx="7437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algn="just"/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Em geral, os países que adotam modelos de 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imposto  baseado em valor adicionado 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(IVA), não tributam as operações de seguros por esse imposto:</a:t>
            </a:r>
          </a:p>
          <a:p>
            <a:pPr lvl="1" algn="just"/>
            <a:endParaRPr lang="pt-BR" sz="28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</p:txBody>
      </p:sp>
      <p:grpSp>
        <p:nvGrpSpPr>
          <p:cNvPr id="6" name="Agrupar 45"/>
          <p:cNvGrpSpPr>
            <a:grpSpLocks/>
          </p:cNvGrpSpPr>
          <p:nvPr/>
        </p:nvGrpSpPr>
        <p:grpSpPr bwMode="auto">
          <a:xfrm>
            <a:off x="3364705" y="781653"/>
            <a:ext cx="639763" cy="876300"/>
            <a:chOff x="2877378" y="2913650"/>
            <a:chExt cx="640049" cy="875388"/>
          </a:xfrm>
        </p:grpSpPr>
        <p:grpSp>
          <p:nvGrpSpPr>
            <p:cNvPr id="7" name="Agrupar 18"/>
            <p:cNvGrpSpPr>
              <a:grpSpLocks/>
            </p:cNvGrpSpPr>
            <p:nvPr/>
          </p:nvGrpSpPr>
          <p:grpSpPr bwMode="auto">
            <a:xfrm>
              <a:off x="2877378" y="2913650"/>
              <a:ext cx="640049" cy="875388"/>
              <a:chOff x="-2240011" y="559742"/>
              <a:chExt cx="372574" cy="509564"/>
            </a:xfrm>
          </p:grpSpPr>
          <p:sp>
            <p:nvSpPr>
              <p:cNvPr id="12" name="Triângulo isósceles 11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-2240011" y="559742"/>
                <a:ext cx="372574" cy="228011"/>
              </a:xfrm>
              <a:prstGeom prst="triangle">
                <a:avLst/>
              </a:prstGeom>
              <a:solidFill>
                <a:srgbClr val="FD8A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riângulo isósceles 12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-1967283" y="1019457"/>
                <a:ext cx="81356" cy="49849"/>
              </a:xfrm>
              <a:prstGeom prst="triangle">
                <a:avLst/>
              </a:prstGeom>
              <a:solidFill>
                <a:srgbClr val="A6A6A6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Agrupar 40"/>
            <p:cNvGrpSpPr>
              <a:grpSpLocks/>
            </p:cNvGrpSpPr>
            <p:nvPr/>
          </p:nvGrpSpPr>
          <p:grpSpPr bwMode="auto">
            <a:xfrm>
              <a:off x="2903714" y="3067240"/>
              <a:ext cx="587375" cy="509588"/>
              <a:chOff x="24125238" y="2911475"/>
              <a:chExt cx="587375" cy="509588"/>
            </a:xfrm>
          </p:grpSpPr>
          <p:sp>
            <p:nvSpPr>
              <p:cNvPr id="9" name="Freeform 434"/>
              <p:cNvSpPr>
                <a:spLocks/>
              </p:cNvSpPr>
              <p:nvPr/>
            </p:nvSpPr>
            <p:spPr bwMode="auto">
              <a:xfrm>
                <a:off x="24125238" y="2911475"/>
                <a:ext cx="587375" cy="484188"/>
              </a:xfrm>
              <a:custGeom>
                <a:avLst/>
                <a:gdLst>
                  <a:gd name="T0" fmla="*/ 652190554 w 184"/>
                  <a:gd name="T1" fmla="*/ 1562920129 h 150"/>
                  <a:gd name="T2" fmla="*/ 101906370 w 184"/>
                  <a:gd name="T3" fmla="*/ 1562920129 h 150"/>
                  <a:gd name="T4" fmla="*/ 40761910 w 184"/>
                  <a:gd name="T5" fmla="*/ 1437886648 h 150"/>
                  <a:gd name="T6" fmla="*/ 866192974 w 184"/>
                  <a:gd name="T7" fmla="*/ 52098629 h 150"/>
                  <a:gd name="T8" fmla="*/ 1008858062 w 184"/>
                  <a:gd name="T9" fmla="*/ 52098629 h 150"/>
                  <a:gd name="T10" fmla="*/ 1834289126 w 184"/>
                  <a:gd name="T11" fmla="*/ 1437886648 h 150"/>
                  <a:gd name="T12" fmla="*/ 1773144666 w 184"/>
                  <a:gd name="T13" fmla="*/ 1562920129 h 150"/>
                  <a:gd name="T14" fmla="*/ 1222860482 w 184"/>
                  <a:gd name="T15" fmla="*/ 1562920129 h 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4" h="150">
                    <a:moveTo>
                      <a:pt x="64" y="150"/>
                    </a:moveTo>
                    <a:cubicBezTo>
                      <a:pt x="10" y="150"/>
                      <a:pt x="10" y="150"/>
                      <a:pt x="10" y="150"/>
                    </a:cubicBezTo>
                    <a:cubicBezTo>
                      <a:pt x="4" y="150"/>
                      <a:pt x="0" y="143"/>
                      <a:pt x="4" y="138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8" y="0"/>
                      <a:pt x="96" y="0"/>
                      <a:pt x="99" y="5"/>
                    </a:cubicBezTo>
                    <a:cubicBezTo>
                      <a:pt x="180" y="138"/>
                      <a:pt x="180" y="138"/>
                      <a:pt x="180" y="138"/>
                    </a:cubicBezTo>
                    <a:cubicBezTo>
                      <a:pt x="184" y="143"/>
                      <a:pt x="180" y="150"/>
                      <a:pt x="174" y="150"/>
                    </a:cubicBezTo>
                    <a:cubicBezTo>
                      <a:pt x="120" y="150"/>
                      <a:pt x="120" y="150"/>
                      <a:pt x="120" y="150"/>
                    </a:cubicBezTo>
                  </a:path>
                </a:pathLst>
              </a:custGeom>
              <a:noFill/>
              <a:ln w="19050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Oval 435"/>
              <p:cNvSpPr>
                <a:spLocks noChangeArrowheads="1"/>
              </p:cNvSpPr>
              <p:nvPr/>
            </p:nvSpPr>
            <p:spPr bwMode="auto">
              <a:xfrm>
                <a:off x="24380826" y="3343275"/>
                <a:ext cx="76200" cy="77788"/>
              </a:xfrm>
              <a:prstGeom prst="ellipse">
                <a:avLst/>
              </a:prstGeom>
              <a:noFill/>
              <a:ln w="1905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436"/>
              <p:cNvSpPr>
                <a:spLocks/>
              </p:cNvSpPr>
              <p:nvPr/>
            </p:nvSpPr>
            <p:spPr bwMode="auto">
              <a:xfrm>
                <a:off x="24380826" y="3059113"/>
                <a:ext cx="76200" cy="233363"/>
              </a:xfrm>
              <a:custGeom>
                <a:avLst/>
                <a:gdLst>
                  <a:gd name="T0" fmla="*/ 120967500 w 24"/>
                  <a:gd name="T1" fmla="*/ 0 h 72"/>
                  <a:gd name="T2" fmla="*/ 0 w 24"/>
                  <a:gd name="T3" fmla="*/ 126061396 h 72"/>
                  <a:gd name="T4" fmla="*/ 40322500 w 24"/>
                  <a:gd name="T5" fmla="*/ 672325285 h 72"/>
                  <a:gd name="T6" fmla="*/ 120967500 w 24"/>
                  <a:gd name="T7" fmla="*/ 756365136 h 72"/>
                  <a:gd name="T8" fmla="*/ 201612500 w 24"/>
                  <a:gd name="T9" fmla="*/ 672325285 h 72"/>
                  <a:gd name="T10" fmla="*/ 241935000 w 24"/>
                  <a:gd name="T11" fmla="*/ 126061396 h 72"/>
                  <a:gd name="T12" fmla="*/ 120967500 w 24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25"/>
                      <a:pt x="3" y="60"/>
                      <a:pt x="4" y="64"/>
                    </a:cubicBezTo>
                    <a:cubicBezTo>
                      <a:pt x="5" y="68"/>
                      <a:pt x="8" y="72"/>
                      <a:pt x="12" y="72"/>
                    </a:cubicBezTo>
                    <a:cubicBezTo>
                      <a:pt x="16" y="72"/>
                      <a:pt x="19" y="68"/>
                      <a:pt x="20" y="64"/>
                    </a:cubicBezTo>
                    <a:cubicBezTo>
                      <a:pt x="21" y="60"/>
                      <a:pt x="24" y="25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4" name="Retângulo 13"/>
          <p:cNvSpPr/>
          <p:nvPr/>
        </p:nvSpPr>
        <p:spPr>
          <a:xfrm>
            <a:off x="2857500" y="2650105"/>
            <a:ext cx="88582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Aplica-se um 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imposto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específico [IPT – </a:t>
            </a:r>
            <a:r>
              <a:rPr lang="pt-BR" sz="2800" b="1" i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insurance</a:t>
            </a: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</a:t>
            </a:r>
            <a:r>
              <a:rPr lang="pt-BR" sz="2800" b="1" i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premium</a:t>
            </a: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</a:t>
            </a:r>
            <a:r>
              <a:rPr lang="pt-BR" sz="2800" b="1" i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tax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ou </a:t>
            </a:r>
            <a:r>
              <a:rPr lang="pt-BR" sz="2800" b="1" i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Stamp</a:t>
            </a: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</a:t>
            </a:r>
            <a:r>
              <a:rPr lang="pt-BR" sz="2800" b="1" i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Duties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]: </a:t>
            </a:r>
            <a:r>
              <a:rPr lang="pt-BR" sz="2800" dirty="0" smtClean="0">
                <a:solidFill>
                  <a:schemeClr val="accent2"/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Alemanha, Canadá Espanha, França e Reino </a:t>
            </a:r>
            <a:r>
              <a:rPr lang="pt-BR" sz="2800" dirty="0">
                <a:solidFill>
                  <a:schemeClr val="accent2"/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Unido </a:t>
            </a:r>
            <a:endParaRPr lang="pt-BR" sz="2800" dirty="0" smtClean="0">
              <a:solidFill>
                <a:schemeClr val="accent2"/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lvl="1" algn="just">
              <a:buClr>
                <a:schemeClr val="accent2"/>
              </a:buClr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   </a:t>
            </a:r>
          </a:p>
          <a:p>
            <a:pPr lvl="1" algn="just">
              <a:buClr>
                <a:schemeClr val="accent2"/>
              </a:buClr>
            </a:pPr>
            <a:endParaRPr lang="pt-BR" sz="28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914400" lvl="1" indent="-4572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Há 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exceções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: </a:t>
            </a:r>
            <a:r>
              <a:rPr lang="pt-BR" sz="2800" dirty="0" smtClean="0">
                <a:solidFill>
                  <a:schemeClr val="accent2"/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Austrália, China e Chile</a:t>
            </a:r>
          </a:p>
        </p:txBody>
      </p:sp>
      <p:pic>
        <p:nvPicPr>
          <p:cNvPr id="1030" name="Picture 6" descr="Conjunto de bandeiras redondas dos principais estados do mundo —  Vetores d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4" t="19160" r="39801" b="60595"/>
          <a:stretch/>
        </p:blipFill>
        <p:spPr bwMode="auto">
          <a:xfrm>
            <a:off x="5347087" y="4119366"/>
            <a:ext cx="887104" cy="8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onjunto de bandeiras redondas dos principais estados do mundo —  Vetores d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5" t="19160" r="1288" b="60595"/>
          <a:stretch/>
        </p:blipFill>
        <p:spPr bwMode="auto">
          <a:xfrm>
            <a:off x="6453691" y="4126639"/>
            <a:ext cx="818866" cy="8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onjunto de bandeiras redondas dos principais estados do mundo —  Vetores d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19160" r="59605" b="60595"/>
          <a:stretch/>
        </p:blipFill>
        <p:spPr bwMode="auto">
          <a:xfrm>
            <a:off x="7463057" y="4126639"/>
            <a:ext cx="867770" cy="8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onjunto de bandeiras redondas dos principais estados do mundo —  Vetores d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2" t="19160" r="21057" b="60595"/>
          <a:stretch/>
        </p:blipFill>
        <p:spPr bwMode="auto">
          <a:xfrm>
            <a:off x="8443209" y="4101169"/>
            <a:ext cx="852273" cy="8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onjunto de bandeiras redondas dos principais estados do mundo —  Vetores d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4" t="1285" r="39801" b="79655"/>
          <a:stretch/>
        </p:blipFill>
        <p:spPr bwMode="auto">
          <a:xfrm>
            <a:off x="6286477" y="5804279"/>
            <a:ext cx="887104" cy="8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onjunto de bandeiras redondas dos principais estados do mundo —  Vetores d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19160" r="79357" b="60595"/>
          <a:stretch/>
        </p:blipFill>
        <p:spPr bwMode="auto">
          <a:xfrm>
            <a:off x="7502549" y="5742823"/>
            <a:ext cx="859808" cy="8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onjunto de bandeiras redondas dos principais estados do mundo —  Vetores d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-36" r="79436" b="80315"/>
          <a:stretch/>
        </p:blipFill>
        <p:spPr bwMode="auto">
          <a:xfrm>
            <a:off x="9573921" y="4126639"/>
            <a:ext cx="851835" cy="8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ustração Grande Conjunto Botões Bandeira Nacional — Fotografia de 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3" t="1" r="17397" b="83089"/>
          <a:stretch/>
        </p:blipFill>
        <p:spPr bwMode="auto">
          <a:xfrm>
            <a:off x="8627667" y="5887269"/>
            <a:ext cx="799511" cy="7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609137"/>
            <a:ext cx="2870200" cy="1603931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  <a:t>Tributação das operações de seguros - BRASIL</a:t>
            </a:r>
            <a:b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1600" b="1" dirty="0" smtClean="0">
                <a:solidFill>
                  <a:schemeClr val="bg1"/>
                </a:solidFill>
                <a:latin typeface="Leelawadee" pitchFamily="34" charset="-34"/>
              </a:rPr>
              <a:t/>
            </a:r>
            <a:br>
              <a:rPr lang="pt-BR" altLang="pt-BR" sz="1600" b="1" dirty="0" smtClean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2400" b="1" dirty="0" smtClean="0">
                <a:solidFill>
                  <a:schemeClr val="bg1"/>
                </a:solidFill>
                <a:latin typeface="Leelawadee" pitchFamily="34" charset="-34"/>
              </a:rPr>
              <a:t>(abrangidos </a:t>
            </a:r>
            <a:br>
              <a:rPr lang="pt-BR" altLang="pt-BR" sz="2400" b="1" dirty="0" smtClean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2400" b="1" dirty="0" smtClean="0">
                <a:solidFill>
                  <a:schemeClr val="bg1"/>
                </a:solidFill>
                <a:latin typeface="Leelawadee" pitchFamily="34" charset="-34"/>
              </a:rPr>
              <a:t>pelas </a:t>
            </a:r>
            <a:r>
              <a:rPr lang="pt-BR" altLang="pt-BR" sz="2400" b="1" dirty="0" err="1" smtClean="0">
                <a:solidFill>
                  <a:schemeClr val="bg1"/>
                </a:solidFill>
                <a:latin typeface="Leelawadee" pitchFamily="34" charset="-34"/>
              </a:rPr>
              <a:t>PEC’s</a:t>
            </a:r>
            <a:r>
              <a:rPr lang="pt-BR" altLang="pt-BR" sz="2400" b="1" dirty="0" smtClean="0">
                <a:solidFill>
                  <a:schemeClr val="bg1"/>
                </a:solidFill>
                <a:latin typeface="Leelawadee" pitchFamily="34" charset="-34"/>
              </a:rPr>
              <a:t>)</a:t>
            </a:r>
            <a:endParaRPr lang="pt-BR" altLang="pt-BR" sz="24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2426676" y="6492875"/>
            <a:ext cx="9765323" cy="365125"/>
          </a:xfrm>
        </p:spPr>
        <p:txBody>
          <a:bodyPr/>
          <a:lstStyle/>
          <a:p>
            <a:pPr algn="ctr"/>
            <a:fld id="{F49B7340-1F37-4D61-9E67-66EAFE90A0B7}" type="slidenum">
              <a:rPr lang="pt-BR" smtClean="0"/>
              <a:pPr algn="ctr"/>
              <a:t>5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158359" y="1619439"/>
            <a:ext cx="87249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IOF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– Seguros</a:t>
            </a:r>
          </a:p>
          <a:p>
            <a:pPr marL="457200" indent="-4572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PIS e 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COFINS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[discute-se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a extensão da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incidência]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ISS</a:t>
            </a: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</a:t>
            </a:r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[operadoras de planos de saúde]</a:t>
            </a:r>
            <a:endParaRPr lang="pt-BR" sz="22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Necessidade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de simplificação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, especialmente em relação aos tributos sobre consumo, sendo garantida uma tributação plenamente não-cumulativa.</a:t>
            </a:r>
          </a:p>
        </p:txBody>
      </p:sp>
      <p:grpSp>
        <p:nvGrpSpPr>
          <p:cNvPr id="6" name="Agrupar 7173"/>
          <p:cNvGrpSpPr>
            <a:grpSpLocks/>
          </p:cNvGrpSpPr>
          <p:nvPr/>
        </p:nvGrpSpPr>
        <p:grpSpPr bwMode="auto">
          <a:xfrm>
            <a:off x="3296139" y="645252"/>
            <a:ext cx="566408" cy="663286"/>
            <a:chOff x="679792" y="198805"/>
            <a:chExt cx="315225" cy="444561"/>
          </a:xfrm>
        </p:grpSpPr>
        <p:grpSp>
          <p:nvGrpSpPr>
            <p:cNvPr id="7" name="Agrupar 30"/>
            <p:cNvGrpSpPr>
              <a:grpSpLocks/>
            </p:cNvGrpSpPr>
            <p:nvPr/>
          </p:nvGrpSpPr>
          <p:grpSpPr bwMode="auto">
            <a:xfrm>
              <a:off x="755576" y="296614"/>
              <a:ext cx="239441" cy="315053"/>
              <a:chOff x="8203345" y="2808043"/>
              <a:chExt cx="422276" cy="555625"/>
            </a:xfrm>
          </p:grpSpPr>
          <p:sp>
            <p:nvSpPr>
              <p:cNvPr id="11" name="Freeform 548"/>
              <p:cNvSpPr>
                <a:spLocks/>
              </p:cNvSpPr>
              <p:nvPr/>
            </p:nvSpPr>
            <p:spPr bwMode="auto">
              <a:xfrm>
                <a:off x="8203345" y="3119193"/>
                <a:ext cx="230188" cy="115888"/>
              </a:xfrm>
              <a:custGeom>
                <a:avLst/>
                <a:gdLst>
                  <a:gd name="T0" fmla="*/ 0 w 72"/>
                  <a:gd name="T1" fmla="*/ 0 h 36"/>
                  <a:gd name="T2" fmla="*/ 0 w 72"/>
                  <a:gd name="T3" fmla="*/ 207252812 h 36"/>
                  <a:gd name="T4" fmla="*/ 367961912 w 72"/>
                  <a:gd name="T5" fmla="*/ 373056348 h 36"/>
                  <a:gd name="T6" fmla="*/ 735923824 w 72"/>
                  <a:gd name="T7" fmla="*/ 207252812 h 36"/>
                  <a:gd name="T8" fmla="*/ 735923824 w 7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36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9"/>
                      <a:pt x="16" y="36"/>
                      <a:pt x="36" y="36"/>
                    </a:cubicBezTo>
                    <a:cubicBezTo>
                      <a:pt x="56" y="36"/>
                      <a:pt x="72" y="29"/>
                      <a:pt x="72" y="2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549"/>
              <p:cNvSpPr>
                <a:spLocks/>
              </p:cNvSpPr>
              <p:nvPr/>
            </p:nvSpPr>
            <p:spPr bwMode="auto">
              <a:xfrm>
                <a:off x="8203345" y="3054105"/>
                <a:ext cx="230188" cy="115888"/>
              </a:xfrm>
              <a:custGeom>
                <a:avLst/>
                <a:gdLst>
                  <a:gd name="T0" fmla="*/ 0 w 72"/>
                  <a:gd name="T1" fmla="*/ 0 h 36"/>
                  <a:gd name="T2" fmla="*/ 0 w 72"/>
                  <a:gd name="T3" fmla="*/ 207252812 h 36"/>
                  <a:gd name="T4" fmla="*/ 367961912 w 72"/>
                  <a:gd name="T5" fmla="*/ 373056348 h 36"/>
                  <a:gd name="T6" fmla="*/ 735923824 w 72"/>
                  <a:gd name="T7" fmla="*/ 207252812 h 36"/>
                  <a:gd name="T8" fmla="*/ 735923824 w 7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36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9"/>
                      <a:pt x="16" y="36"/>
                      <a:pt x="36" y="36"/>
                    </a:cubicBezTo>
                    <a:cubicBezTo>
                      <a:pt x="56" y="36"/>
                      <a:pt x="72" y="29"/>
                      <a:pt x="72" y="2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550"/>
              <p:cNvSpPr>
                <a:spLocks/>
              </p:cNvSpPr>
              <p:nvPr/>
            </p:nvSpPr>
            <p:spPr bwMode="auto">
              <a:xfrm>
                <a:off x="8203345" y="3182693"/>
                <a:ext cx="230188" cy="117475"/>
              </a:xfrm>
              <a:custGeom>
                <a:avLst/>
                <a:gdLst>
                  <a:gd name="T0" fmla="*/ 0 w 72"/>
                  <a:gd name="T1" fmla="*/ 0 h 36"/>
                  <a:gd name="T2" fmla="*/ 0 w 72"/>
                  <a:gd name="T3" fmla="*/ 212969122 h 36"/>
                  <a:gd name="T4" fmla="*/ 367961912 w 72"/>
                  <a:gd name="T5" fmla="*/ 383343767 h 36"/>
                  <a:gd name="T6" fmla="*/ 735923824 w 72"/>
                  <a:gd name="T7" fmla="*/ 212969122 h 36"/>
                  <a:gd name="T8" fmla="*/ 735923824 w 7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36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9"/>
                      <a:pt x="16" y="36"/>
                      <a:pt x="36" y="36"/>
                    </a:cubicBezTo>
                    <a:cubicBezTo>
                      <a:pt x="56" y="36"/>
                      <a:pt x="72" y="29"/>
                      <a:pt x="72" y="2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551"/>
              <p:cNvSpPr>
                <a:spLocks/>
              </p:cNvSpPr>
              <p:nvPr/>
            </p:nvSpPr>
            <p:spPr bwMode="auto">
              <a:xfrm>
                <a:off x="8203345" y="3247780"/>
                <a:ext cx="230188" cy="115888"/>
              </a:xfrm>
              <a:custGeom>
                <a:avLst/>
                <a:gdLst>
                  <a:gd name="T0" fmla="*/ 0 w 72"/>
                  <a:gd name="T1" fmla="*/ 0 h 36"/>
                  <a:gd name="T2" fmla="*/ 0 w 72"/>
                  <a:gd name="T3" fmla="*/ 207252812 h 36"/>
                  <a:gd name="T4" fmla="*/ 367961912 w 72"/>
                  <a:gd name="T5" fmla="*/ 373056348 h 36"/>
                  <a:gd name="T6" fmla="*/ 735923824 w 72"/>
                  <a:gd name="T7" fmla="*/ 207252812 h 36"/>
                  <a:gd name="T8" fmla="*/ 735923824 w 7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36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9"/>
                      <a:pt x="16" y="36"/>
                      <a:pt x="36" y="36"/>
                    </a:cubicBezTo>
                    <a:cubicBezTo>
                      <a:pt x="56" y="36"/>
                      <a:pt x="72" y="29"/>
                      <a:pt x="72" y="2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Oval 552"/>
              <p:cNvSpPr>
                <a:spLocks noChangeArrowheads="1"/>
              </p:cNvSpPr>
              <p:nvPr/>
            </p:nvSpPr>
            <p:spPr bwMode="auto">
              <a:xfrm>
                <a:off x="8203345" y="3001718"/>
                <a:ext cx="230188" cy="104775"/>
              </a:xfrm>
              <a:prstGeom prst="ellipse">
                <a:avLst/>
              </a:prstGeom>
              <a:noFill/>
              <a:ln w="12700">
                <a:solidFill>
                  <a:srgbClr val="FD8A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53"/>
              <p:cNvSpPr>
                <a:spLocks/>
              </p:cNvSpPr>
              <p:nvPr/>
            </p:nvSpPr>
            <p:spPr bwMode="auto">
              <a:xfrm>
                <a:off x="8471633" y="3054105"/>
                <a:ext cx="153988" cy="115888"/>
              </a:xfrm>
              <a:custGeom>
                <a:avLst/>
                <a:gdLst>
                  <a:gd name="T0" fmla="*/ 0 w 48"/>
                  <a:gd name="T1" fmla="*/ 362694030 h 36"/>
                  <a:gd name="T2" fmla="*/ 123501584 w 48"/>
                  <a:gd name="T3" fmla="*/ 373056348 h 36"/>
                  <a:gd name="T4" fmla="*/ 494006336 w 48"/>
                  <a:gd name="T5" fmla="*/ 207252812 h 36"/>
                  <a:gd name="T6" fmla="*/ 494006336 w 48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6">
                    <a:moveTo>
                      <a:pt x="0" y="35"/>
                    </a:moveTo>
                    <a:cubicBezTo>
                      <a:pt x="4" y="36"/>
                      <a:pt x="8" y="36"/>
                      <a:pt x="12" y="36"/>
                    </a:cubicBezTo>
                    <a:cubicBezTo>
                      <a:pt x="32" y="36"/>
                      <a:pt x="48" y="29"/>
                      <a:pt x="48" y="2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554"/>
              <p:cNvSpPr>
                <a:spLocks/>
              </p:cNvSpPr>
              <p:nvPr/>
            </p:nvSpPr>
            <p:spPr bwMode="auto">
              <a:xfrm>
                <a:off x="8471633" y="2989018"/>
                <a:ext cx="153988" cy="117475"/>
              </a:xfrm>
              <a:custGeom>
                <a:avLst/>
                <a:gdLst>
                  <a:gd name="T0" fmla="*/ 0 w 48"/>
                  <a:gd name="T1" fmla="*/ 372695964 h 36"/>
                  <a:gd name="T2" fmla="*/ 123501584 w 48"/>
                  <a:gd name="T3" fmla="*/ 383343767 h 36"/>
                  <a:gd name="T4" fmla="*/ 494006336 w 48"/>
                  <a:gd name="T5" fmla="*/ 212969122 h 36"/>
                  <a:gd name="T6" fmla="*/ 494006336 w 48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6">
                    <a:moveTo>
                      <a:pt x="0" y="35"/>
                    </a:moveTo>
                    <a:cubicBezTo>
                      <a:pt x="4" y="36"/>
                      <a:pt x="8" y="36"/>
                      <a:pt x="12" y="36"/>
                    </a:cubicBezTo>
                    <a:cubicBezTo>
                      <a:pt x="32" y="36"/>
                      <a:pt x="48" y="29"/>
                      <a:pt x="48" y="2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555"/>
              <p:cNvSpPr>
                <a:spLocks/>
              </p:cNvSpPr>
              <p:nvPr/>
            </p:nvSpPr>
            <p:spPr bwMode="auto">
              <a:xfrm>
                <a:off x="8471633" y="2925518"/>
                <a:ext cx="153988" cy="115888"/>
              </a:xfrm>
              <a:custGeom>
                <a:avLst/>
                <a:gdLst>
                  <a:gd name="T0" fmla="*/ 0 w 48"/>
                  <a:gd name="T1" fmla="*/ 362694030 h 36"/>
                  <a:gd name="T2" fmla="*/ 123501584 w 48"/>
                  <a:gd name="T3" fmla="*/ 373056348 h 36"/>
                  <a:gd name="T4" fmla="*/ 494006336 w 48"/>
                  <a:gd name="T5" fmla="*/ 207252812 h 36"/>
                  <a:gd name="T6" fmla="*/ 494006336 w 48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6">
                    <a:moveTo>
                      <a:pt x="0" y="35"/>
                    </a:moveTo>
                    <a:cubicBezTo>
                      <a:pt x="4" y="36"/>
                      <a:pt x="8" y="36"/>
                      <a:pt x="12" y="36"/>
                    </a:cubicBezTo>
                    <a:cubicBezTo>
                      <a:pt x="32" y="36"/>
                      <a:pt x="48" y="29"/>
                      <a:pt x="48" y="2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Line 556"/>
              <p:cNvSpPr>
                <a:spLocks noChangeShapeType="1"/>
              </p:cNvSpPr>
              <p:nvPr/>
            </p:nvSpPr>
            <p:spPr bwMode="auto">
              <a:xfrm>
                <a:off x="8395433" y="292551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FD8A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557"/>
              <p:cNvSpPr>
                <a:spLocks/>
              </p:cNvSpPr>
              <p:nvPr/>
            </p:nvSpPr>
            <p:spPr bwMode="auto">
              <a:xfrm>
                <a:off x="8395433" y="2860430"/>
                <a:ext cx="230188" cy="115888"/>
              </a:xfrm>
              <a:custGeom>
                <a:avLst/>
                <a:gdLst>
                  <a:gd name="T0" fmla="*/ 0 w 72"/>
                  <a:gd name="T1" fmla="*/ 0 h 36"/>
                  <a:gd name="T2" fmla="*/ 0 w 72"/>
                  <a:gd name="T3" fmla="*/ 207252812 h 36"/>
                  <a:gd name="T4" fmla="*/ 367961912 w 72"/>
                  <a:gd name="T5" fmla="*/ 373056348 h 36"/>
                  <a:gd name="T6" fmla="*/ 735923824 w 72"/>
                  <a:gd name="T7" fmla="*/ 207252812 h 36"/>
                  <a:gd name="T8" fmla="*/ 735923824 w 7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36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9"/>
                      <a:pt x="16" y="36"/>
                      <a:pt x="36" y="36"/>
                    </a:cubicBezTo>
                    <a:cubicBezTo>
                      <a:pt x="56" y="36"/>
                      <a:pt x="72" y="29"/>
                      <a:pt x="72" y="20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558"/>
              <p:cNvSpPr>
                <a:spLocks/>
              </p:cNvSpPr>
              <p:nvPr/>
            </p:nvSpPr>
            <p:spPr bwMode="auto">
              <a:xfrm>
                <a:off x="8471633" y="3119193"/>
                <a:ext cx="153988" cy="115888"/>
              </a:xfrm>
              <a:custGeom>
                <a:avLst/>
                <a:gdLst>
                  <a:gd name="T0" fmla="*/ 0 w 48"/>
                  <a:gd name="T1" fmla="*/ 352331711 h 36"/>
                  <a:gd name="T2" fmla="*/ 123501584 w 48"/>
                  <a:gd name="T3" fmla="*/ 373056348 h 36"/>
                  <a:gd name="T4" fmla="*/ 494006336 w 48"/>
                  <a:gd name="T5" fmla="*/ 207252812 h 36"/>
                  <a:gd name="T6" fmla="*/ 494006336 w 48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6">
                    <a:moveTo>
                      <a:pt x="0" y="34"/>
                    </a:moveTo>
                    <a:cubicBezTo>
                      <a:pt x="4" y="35"/>
                      <a:pt x="8" y="36"/>
                      <a:pt x="12" y="36"/>
                    </a:cubicBezTo>
                    <a:cubicBezTo>
                      <a:pt x="32" y="36"/>
                      <a:pt x="48" y="29"/>
                      <a:pt x="48" y="2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559"/>
              <p:cNvSpPr>
                <a:spLocks/>
              </p:cNvSpPr>
              <p:nvPr/>
            </p:nvSpPr>
            <p:spPr bwMode="auto">
              <a:xfrm>
                <a:off x="8471633" y="3182693"/>
                <a:ext cx="153988" cy="117475"/>
              </a:xfrm>
              <a:custGeom>
                <a:avLst/>
                <a:gdLst>
                  <a:gd name="T0" fmla="*/ 0 w 48"/>
                  <a:gd name="T1" fmla="*/ 362048160 h 36"/>
                  <a:gd name="T2" fmla="*/ 123501584 w 48"/>
                  <a:gd name="T3" fmla="*/ 383343767 h 36"/>
                  <a:gd name="T4" fmla="*/ 494006336 w 48"/>
                  <a:gd name="T5" fmla="*/ 212969122 h 36"/>
                  <a:gd name="T6" fmla="*/ 494006336 w 48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6">
                    <a:moveTo>
                      <a:pt x="0" y="34"/>
                    </a:moveTo>
                    <a:cubicBezTo>
                      <a:pt x="4" y="35"/>
                      <a:pt x="8" y="36"/>
                      <a:pt x="12" y="36"/>
                    </a:cubicBezTo>
                    <a:cubicBezTo>
                      <a:pt x="32" y="36"/>
                      <a:pt x="48" y="29"/>
                      <a:pt x="48" y="2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noFill/>
              <a:ln w="12700" cap="flat">
                <a:solidFill>
                  <a:srgbClr val="FD8A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Oval 560"/>
              <p:cNvSpPr>
                <a:spLocks noChangeArrowheads="1"/>
              </p:cNvSpPr>
              <p:nvPr/>
            </p:nvSpPr>
            <p:spPr bwMode="auto">
              <a:xfrm>
                <a:off x="8395433" y="2808043"/>
                <a:ext cx="230188" cy="103188"/>
              </a:xfrm>
              <a:prstGeom prst="ellipse">
                <a:avLst/>
              </a:prstGeom>
              <a:noFill/>
              <a:ln w="12700">
                <a:solidFill>
                  <a:srgbClr val="FD8A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Agrupar 29"/>
            <p:cNvGrpSpPr>
              <a:grpSpLocks/>
            </p:cNvGrpSpPr>
            <p:nvPr/>
          </p:nvGrpSpPr>
          <p:grpSpPr bwMode="auto">
            <a:xfrm>
              <a:off x="679792" y="198805"/>
              <a:ext cx="287745" cy="444561"/>
              <a:chOff x="679792" y="198805"/>
              <a:chExt cx="287745" cy="444561"/>
            </a:xfrm>
          </p:grpSpPr>
          <p:sp>
            <p:nvSpPr>
              <p:cNvPr id="9" name="Triângulo isósceles 8">
                <a:extLst>
                  <a:ext uri="{FF2B5EF4-FFF2-40B4-BE49-F238E27FC236}"/>
                </a:extLst>
              </p:cNvPr>
              <p:cNvSpPr/>
              <p:nvPr/>
            </p:nvSpPr>
            <p:spPr>
              <a:xfrm rot="5400000">
                <a:off x="596926" y="297548"/>
                <a:ext cx="428684" cy="262952"/>
              </a:xfrm>
              <a:prstGeom prst="triangle">
                <a:avLst/>
              </a:prstGeom>
              <a:solidFill>
                <a:srgbClr val="FD8A33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riângulo isósceles 9">
                <a:extLst>
                  <a:ext uri="{FF2B5EF4-FFF2-40B4-BE49-F238E27FC236}"/>
                </a:extLst>
              </p:cNvPr>
              <p:cNvSpPr/>
              <p:nvPr/>
            </p:nvSpPr>
            <p:spPr>
              <a:xfrm rot="10800000">
                <a:off x="885718" y="198805"/>
                <a:ext cx="82371" cy="49219"/>
              </a:xfrm>
              <a:prstGeom prst="triangle">
                <a:avLst/>
              </a:prstGeom>
              <a:solidFill>
                <a:srgbClr val="FD8A33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58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621837"/>
            <a:ext cx="2870200" cy="1603931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  <a:t>Atual tributação das operações de seguros </a:t>
            </a:r>
            <a:b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2800" b="1" dirty="0">
                <a:solidFill>
                  <a:schemeClr val="bg1"/>
                </a:solidFill>
                <a:latin typeface="Leelawadee" pitchFamily="34" charset="-34"/>
              </a:rPr>
              <a:t/>
            </a:r>
            <a:br>
              <a:rPr lang="pt-BR" altLang="pt-BR" sz="2800" b="1" dirty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2400" b="1" dirty="0" smtClean="0">
                <a:solidFill>
                  <a:schemeClr val="bg1"/>
                </a:solidFill>
                <a:latin typeface="Leelawadee" pitchFamily="34" charset="-34"/>
              </a:rPr>
              <a:t>(abrangidos     </a:t>
            </a:r>
            <a:r>
              <a:rPr lang="pt-BR" altLang="pt-BR" sz="2400" b="1" dirty="0" smtClean="0">
                <a:solidFill>
                  <a:schemeClr val="bg1"/>
                </a:solidFill>
                <a:latin typeface="Leelawadee" pitchFamily="34" charset="-34"/>
              </a:rPr>
              <a:t>pelas </a:t>
            </a:r>
            <a:r>
              <a:rPr lang="pt-BR" altLang="pt-BR" sz="2400" b="1" dirty="0" err="1" smtClean="0">
                <a:solidFill>
                  <a:schemeClr val="bg1"/>
                </a:solidFill>
                <a:latin typeface="Leelawadee" pitchFamily="34" charset="-34"/>
              </a:rPr>
              <a:t>PEC’s</a:t>
            </a:r>
            <a:r>
              <a:rPr lang="pt-BR" altLang="pt-BR" sz="2400" b="1" dirty="0" smtClean="0">
                <a:solidFill>
                  <a:schemeClr val="bg1"/>
                </a:solidFill>
                <a:latin typeface="Leelawadee" pitchFamily="34" charset="-34"/>
              </a:rPr>
              <a:t>)</a:t>
            </a:r>
            <a:endParaRPr lang="pt-BR" altLang="pt-BR" sz="24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2426676" y="6492875"/>
            <a:ext cx="9765323" cy="365125"/>
          </a:xfrm>
        </p:spPr>
        <p:txBody>
          <a:bodyPr/>
          <a:lstStyle/>
          <a:p>
            <a:pPr algn="ctr"/>
            <a:fld id="{F49B7340-1F37-4D61-9E67-66EAFE90A0B7}" type="slidenum">
              <a:rPr lang="pt-BR" smtClean="0"/>
              <a:pPr algn="ctr"/>
              <a:t>6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080784" y="1027793"/>
            <a:ext cx="87249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algn="just">
              <a:buClr>
                <a:schemeClr val="accent2"/>
              </a:buClr>
              <a:buSzPct val="105000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Três dos tributos que serão substituídos pelo IBS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(PIS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,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COFINS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e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ISS)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trazem temas há muito tempo em </a:t>
            </a: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discussão judicial e aguardando julgamentos dos Tribunais Superiores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: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914400" lvl="1" indent="-457200" algn="just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PIS/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Cofins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– incidência das contribuições sobre os prêmios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(receitas) recebidos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pelas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seguradoras;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914400" lvl="1" indent="-457200" algn="just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914400" lvl="1" indent="-457200" algn="just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PIS/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Cofins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– não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há definição sobre a incidência das contribuições sobre os rendimentos advindos dos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ativos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garantidores (reservas técnicas);</a:t>
            </a:r>
          </a:p>
          <a:p>
            <a:pPr marL="914400" lvl="1" indent="-457200" algn="just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914400" lvl="1" indent="-457200" algn="just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ISSQN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– Recentemente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houve julgamento dos Embargos de Declaração no Recurso Extraordinário nº 651.703/PR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esclarecendo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a não incidência do ISS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nas operações de </a:t>
            </a:r>
            <a:r>
              <a:rPr lang="pt-BR" sz="20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seguro saúde. 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</p:txBody>
      </p:sp>
      <p:grpSp>
        <p:nvGrpSpPr>
          <p:cNvPr id="6" name="Agrupar 9"/>
          <p:cNvGrpSpPr>
            <a:grpSpLocks/>
          </p:cNvGrpSpPr>
          <p:nvPr/>
        </p:nvGrpSpPr>
        <p:grpSpPr bwMode="auto">
          <a:xfrm>
            <a:off x="3279446" y="365351"/>
            <a:ext cx="931206" cy="706317"/>
            <a:chOff x="831290" y="2665487"/>
            <a:chExt cx="782008" cy="705963"/>
          </a:xfrm>
        </p:grpSpPr>
        <p:sp>
          <p:nvSpPr>
            <p:cNvPr id="7" name="Triângulo isósceles 6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831290" y="2665442"/>
              <a:ext cx="303958" cy="185645"/>
            </a:xfrm>
            <a:prstGeom prst="triangle">
              <a:avLst/>
            </a:prstGeom>
            <a:solidFill>
              <a:srgbClr val="FFC93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8" name="Triângulo isósceles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95281" y="2930422"/>
              <a:ext cx="719901" cy="441104"/>
            </a:xfrm>
            <a:prstGeom prst="triangle">
              <a:avLst/>
            </a:prstGeom>
            <a:solidFill>
              <a:srgbClr val="FD8A3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9" name="Agrupar 98"/>
            <p:cNvGrpSpPr>
              <a:grpSpLocks/>
            </p:cNvGrpSpPr>
            <p:nvPr/>
          </p:nvGrpSpPr>
          <p:grpSpPr bwMode="auto">
            <a:xfrm>
              <a:off x="843654" y="2738149"/>
              <a:ext cx="587375" cy="504825"/>
              <a:chOff x="24504650" y="2493963"/>
              <a:chExt cx="587375" cy="504825"/>
            </a:xfrm>
          </p:grpSpPr>
          <p:sp>
            <p:nvSpPr>
              <p:cNvPr id="10" name="Freeform 597"/>
              <p:cNvSpPr>
                <a:spLocks/>
              </p:cNvSpPr>
              <p:nvPr/>
            </p:nvSpPr>
            <p:spPr bwMode="auto">
              <a:xfrm>
                <a:off x="24504650" y="2611438"/>
                <a:ext cx="587375" cy="387350"/>
              </a:xfrm>
              <a:custGeom>
                <a:avLst/>
                <a:gdLst>
                  <a:gd name="T0" fmla="*/ 892135313 w 370"/>
                  <a:gd name="T1" fmla="*/ 0 h 244"/>
                  <a:gd name="T2" fmla="*/ 932457813 w 370"/>
                  <a:gd name="T3" fmla="*/ 0 h 244"/>
                  <a:gd name="T4" fmla="*/ 932457813 w 370"/>
                  <a:gd name="T5" fmla="*/ 574595625 h 244"/>
                  <a:gd name="T6" fmla="*/ 587197200 w 370"/>
                  <a:gd name="T7" fmla="*/ 574595625 h 244"/>
                  <a:gd name="T8" fmla="*/ 546874700 w 370"/>
                  <a:gd name="T9" fmla="*/ 614918125 h 244"/>
                  <a:gd name="T10" fmla="*/ 385584700 w 370"/>
                  <a:gd name="T11" fmla="*/ 614918125 h 244"/>
                  <a:gd name="T12" fmla="*/ 345262200 w 370"/>
                  <a:gd name="T13" fmla="*/ 574595625 h 244"/>
                  <a:gd name="T14" fmla="*/ 0 w 370"/>
                  <a:gd name="T15" fmla="*/ 574595625 h 244"/>
                  <a:gd name="T16" fmla="*/ 0 w 370"/>
                  <a:gd name="T17" fmla="*/ 0 h 244"/>
                  <a:gd name="T18" fmla="*/ 40322500 w 370"/>
                  <a:gd name="T19" fmla="*/ 0 h 2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0" h="244">
                    <a:moveTo>
                      <a:pt x="354" y="0"/>
                    </a:moveTo>
                    <a:lnTo>
                      <a:pt x="370" y="0"/>
                    </a:lnTo>
                    <a:lnTo>
                      <a:pt x="370" y="228"/>
                    </a:lnTo>
                    <a:lnTo>
                      <a:pt x="233" y="228"/>
                    </a:lnTo>
                    <a:lnTo>
                      <a:pt x="217" y="244"/>
                    </a:lnTo>
                    <a:lnTo>
                      <a:pt x="153" y="244"/>
                    </a:lnTo>
                    <a:lnTo>
                      <a:pt x="137" y="228"/>
                    </a:lnTo>
                    <a:lnTo>
                      <a:pt x="0" y="228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598"/>
              <p:cNvSpPr>
                <a:spLocks/>
              </p:cNvSpPr>
              <p:nvPr/>
            </p:nvSpPr>
            <p:spPr bwMode="auto">
              <a:xfrm>
                <a:off x="24798338" y="2571750"/>
                <a:ext cx="242888" cy="374650"/>
              </a:xfrm>
              <a:custGeom>
                <a:avLst/>
                <a:gdLst>
                  <a:gd name="T0" fmla="*/ 612825599 w 76"/>
                  <a:gd name="T1" fmla="*/ 0 h 116"/>
                  <a:gd name="T2" fmla="*/ 776244481 w 76"/>
                  <a:gd name="T3" fmla="*/ 0 h 116"/>
                  <a:gd name="T4" fmla="*/ 776244481 w 76"/>
                  <a:gd name="T5" fmla="*/ 1126572550 h 116"/>
                  <a:gd name="T6" fmla="*/ 245128322 w 76"/>
                  <a:gd name="T7" fmla="*/ 1126572550 h 116"/>
                  <a:gd name="T8" fmla="*/ 81709441 w 76"/>
                  <a:gd name="T9" fmla="*/ 1210022608 h 116"/>
                  <a:gd name="T10" fmla="*/ 0 w 76"/>
                  <a:gd name="T11" fmla="*/ 1210022608 h 116"/>
                  <a:gd name="T12" fmla="*/ 0 w 76"/>
                  <a:gd name="T13" fmla="*/ 250350173 h 116"/>
                  <a:gd name="T14" fmla="*/ 245128322 w 76"/>
                  <a:gd name="T15" fmla="*/ 0 h 116"/>
                  <a:gd name="T16" fmla="*/ 367694081 w 76"/>
                  <a:gd name="T17" fmla="*/ 0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16">
                    <a:moveTo>
                      <a:pt x="6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16" y="108"/>
                      <a:pt x="11" y="110"/>
                      <a:pt x="8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8" y="0"/>
                      <a:pt x="24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599"/>
              <p:cNvSpPr>
                <a:spLocks/>
              </p:cNvSpPr>
              <p:nvPr/>
            </p:nvSpPr>
            <p:spPr bwMode="auto">
              <a:xfrm>
                <a:off x="24555450" y="2571750"/>
                <a:ext cx="242888" cy="374650"/>
              </a:xfrm>
              <a:custGeom>
                <a:avLst/>
                <a:gdLst>
                  <a:gd name="T0" fmla="*/ 81709441 w 76"/>
                  <a:gd name="T1" fmla="*/ 0 h 116"/>
                  <a:gd name="T2" fmla="*/ 0 w 76"/>
                  <a:gd name="T3" fmla="*/ 0 h 116"/>
                  <a:gd name="T4" fmla="*/ 0 w 76"/>
                  <a:gd name="T5" fmla="*/ 1126572550 h 116"/>
                  <a:gd name="T6" fmla="*/ 531116159 w 76"/>
                  <a:gd name="T7" fmla="*/ 1126572550 h 116"/>
                  <a:gd name="T8" fmla="*/ 694535040 w 76"/>
                  <a:gd name="T9" fmla="*/ 1210022608 h 116"/>
                  <a:gd name="T10" fmla="*/ 776244481 w 76"/>
                  <a:gd name="T11" fmla="*/ 1210022608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116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60" y="108"/>
                      <a:pt x="65" y="110"/>
                      <a:pt x="68" y="116"/>
                    </a:cubicBezTo>
                    <a:cubicBezTo>
                      <a:pt x="76" y="116"/>
                      <a:pt x="76" y="116"/>
                      <a:pt x="76" y="116"/>
                    </a:cubicBezTo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600"/>
              <p:cNvSpPr>
                <a:spLocks/>
              </p:cNvSpPr>
              <p:nvPr/>
            </p:nvSpPr>
            <p:spPr bwMode="auto">
              <a:xfrm>
                <a:off x="24606250" y="2493963"/>
                <a:ext cx="192088" cy="452438"/>
              </a:xfrm>
              <a:custGeom>
                <a:avLst/>
                <a:gdLst>
                  <a:gd name="T0" fmla="*/ 532967365 w 60"/>
                  <a:gd name="T1" fmla="*/ 1462143885 h 140"/>
                  <a:gd name="T2" fmla="*/ 614963329 w 60"/>
                  <a:gd name="T3" fmla="*/ 1462143885 h 140"/>
                  <a:gd name="T4" fmla="*/ 614963329 w 60"/>
                  <a:gd name="T5" fmla="*/ 501307767 h 140"/>
                  <a:gd name="T6" fmla="*/ 430475611 w 60"/>
                  <a:gd name="T7" fmla="*/ 187991221 h 140"/>
                  <a:gd name="T8" fmla="*/ 0 w 60"/>
                  <a:gd name="T9" fmla="*/ 0 h 140"/>
                  <a:gd name="T10" fmla="*/ 0 w 60"/>
                  <a:gd name="T11" fmla="*/ 1127940861 h 140"/>
                  <a:gd name="T12" fmla="*/ 430475611 w 60"/>
                  <a:gd name="T13" fmla="*/ 1315928850 h 140"/>
                  <a:gd name="T14" fmla="*/ 532967365 w 60"/>
                  <a:gd name="T15" fmla="*/ 1462143885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140">
                    <a:moveTo>
                      <a:pt x="52" y="140"/>
                    </a:moveTo>
                    <a:cubicBezTo>
                      <a:pt x="60" y="140"/>
                      <a:pt x="60" y="140"/>
                      <a:pt x="60" y="140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0" y="35"/>
                      <a:pt x="55" y="22"/>
                      <a:pt x="42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49" y="128"/>
                      <a:pt x="51" y="133"/>
                      <a:pt x="52" y="140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601"/>
              <p:cNvSpPr>
                <a:spLocks/>
              </p:cNvSpPr>
              <p:nvPr/>
            </p:nvSpPr>
            <p:spPr bwMode="auto">
              <a:xfrm>
                <a:off x="24914225" y="2546350"/>
                <a:ext cx="76200" cy="155575"/>
              </a:xfrm>
              <a:custGeom>
                <a:avLst/>
                <a:gdLst>
                  <a:gd name="T0" fmla="*/ 120967500 w 48"/>
                  <a:gd name="T1" fmla="*/ 246975313 h 98"/>
                  <a:gd name="T2" fmla="*/ 60483750 w 48"/>
                  <a:gd name="T3" fmla="*/ 204133450 h 98"/>
                  <a:gd name="T4" fmla="*/ 0 w 48"/>
                  <a:gd name="T5" fmla="*/ 246975313 h 98"/>
                  <a:gd name="T6" fmla="*/ 0 w 48"/>
                  <a:gd name="T7" fmla="*/ 0 h 98"/>
                  <a:gd name="T8" fmla="*/ 120967500 w 48"/>
                  <a:gd name="T9" fmla="*/ 0 h 98"/>
                  <a:gd name="T10" fmla="*/ 120967500 w 48"/>
                  <a:gd name="T11" fmla="*/ 246975313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98">
                    <a:moveTo>
                      <a:pt x="48" y="98"/>
                    </a:moveTo>
                    <a:lnTo>
                      <a:pt x="24" y="81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98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5" name="Retângulo 14"/>
          <p:cNvSpPr/>
          <p:nvPr/>
        </p:nvSpPr>
        <p:spPr>
          <a:xfrm>
            <a:off x="4270952" y="374731"/>
            <a:ext cx="7534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O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setor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segurador é uma das maiores vítimas da </a:t>
            </a: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instabilidade do atual sistema tributário brasileiro.</a:t>
            </a:r>
            <a:endParaRPr lang="pt-BR" sz="20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70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672637"/>
            <a:ext cx="2870200" cy="1603931"/>
          </a:xfrm>
        </p:spPr>
        <p:txBody>
          <a:bodyPr>
            <a:noAutofit/>
          </a:bodyPr>
          <a:lstStyle/>
          <a:p>
            <a:pPr algn="ctr"/>
            <a:r>
              <a:rPr lang="pt-BR" altLang="pt-BR" sz="3200" b="1" dirty="0" smtClean="0">
                <a:solidFill>
                  <a:schemeClr val="bg1"/>
                </a:solidFill>
                <a:latin typeface="Leelawadee" pitchFamily="34" charset="-34"/>
              </a:rPr>
              <a:t>Propostas de emendas às </a:t>
            </a:r>
            <a:r>
              <a:rPr lang="pt-BR" altLang="pt-BR" sz="3200" b="1" dirty="0" err="1" smtClean="0">
                <a:solidFill>
                  <a:schemeClr val="bg1"/>
                </a:solidFill>
                <a:latin typeface="Leelawadee" pitchFamily="34" charset="-34"/>
              </a:rPr>
              <a:t>PEC’s</a:t>
            </a:r>
            <a:endParaRPr lang="pt-BR" altLang="pt-BR" sz="28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2426676" y="6492875"/>
            <a:ext cx="9765323" cy="365125"/>
          </a:xfrm>
        </p:spPr>
        <p:txBody>
          <a:bodyPr/>
          <a:lstStyle/>
          <a:p>
            <a:pPr algn="ctr"/>
            <a:fld id="{F49B7340-1F37-4D61-9E67-66EAFE90A0B7}" type="slidenum">
              <a:rPr lang="pt-BR" smtClean="0"/>
              <a:pPr algn="ctr"/>
              <a:t>7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159080" y="332753"/>
            <a:ext cx="87249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Segmento dentro da Reforma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: inclusão das operações de seguro, cosseguro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, resseguro,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previdência complementar e capitalização no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IBS União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[exclusão do IBS estadual]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alphaLcParenR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514350" indent="-51435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Tributação do IOF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: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extinção do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IOF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imediatamente para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o setor de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seguros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alphaLcParenR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514350" indent="-51435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Tomada de Crédito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: possibilidade de se creditar das etapas anteriores - em especial, a cadeia produtiva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de saúde, por tratar-se de um serviço essencial 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514350" indent="-514350" algn="just">
              <a:buClr>
                <a:schemeClr val="accent2"/>
              </a:buClr>
              <a:buFont typeface="+mj-lt"/>
              <a:buAutoNum type="alphaLcParenR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514350" indent="-51435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Objeto de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lei complementar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: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possibilidade de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tratamento tributário próprio a ser definido pela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lei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alphaLcParenR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514350" indent="-51435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Não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incidirá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: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nas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operações de seguros e de previdência complementar destinadas a dar cobertura para os riscos de morte e de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invalidez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2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672637"/>
            <a:ext cx="2870200" cy="1603931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  <a:t>PL 3887/2020</a:t>
            </a:r>
            <a:br>
              <a:rPr lang="pt-BR" altLang="pt-BR" sz="2800" b="1" dirty="0" smtClean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3200" b="1" dirty="0" smtClean="0">
                <a:solidFill>
                  <a:schemeClr val="bg1"/>
                </a:solidFill>
                <a:latin typeface="Leelawadee" pitchFamily="34" charset="-34"/>
              </a:rPr>
              <a:t/>
            </a:r>
            <a:br>
              <a:rPr lang="pt-BR" altLang="pt-BR" sz="3200" b="1" dirty="0" smtClean="0">
                <a:solidFill>
                  <a:schemeClr val="bg1"/>
                </a:solidFill>
                <a:latin typeface="Leelawadee" pitchFamily="34" charset="-34"/>
              </a:rPr>
            </a:br>
            <a:r>
              <a:rPr lang="pt-BR" altLang="pt-BR" sz="3200" b="1" dirty="0" smtClean="0">
                <a:solidFill>
                  <a:schemeClr val="bg1"/>
                </a:solidFill>
                <a:latin typeface="Leelawadee" pitchFamily="34" charset="-34"/>
              </a:rPr>
              <a:t>Pontos de Atenção</a:t>
            </a:r>
            <a:endParaRPr lang="pt-BR" altLang="pt-BR" sz="28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2426676" y="6492875"/>
            <a:ext cx="9765323" cy="365125"/>
          </a:xfrm>
        </p:spPr>
        <p:txBody>
          <a:bodyPr/>
          <a:lstStyle/>
          <a:p>
            <a:pPr algn="ctr"/>
            <a:fld id="{F49B7340-1F37-4D61-9E67-66EAFE90A0B7}" type="slidenum">
              <a:rPr lang="pt-BR" smtClean="0"/>
              <a:pPr algn="ctr"/>
              <a:t>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172728" y="742193"/>
            <a:ext cx="8724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Aumento da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alíquota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de 4,65% para 5,80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%</a:t>
            </a: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endParaRPr lang="pt-BR" sz="24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A falta de clareza do texto quanto à incidência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sobre as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receitas financeiras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pode levar à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manutenção do contencioso 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endParaRPr lang="pt-BR" sz="24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Impacto sobre as importações de resseguro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, por conta da revogação da base de cálculo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[art.7º 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e 8º da lei 10.865/2004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]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O texto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não apresenta clareza sobre a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não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incidência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da CBS sobre os Dividendos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e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JCP</a:t>
            </a: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endParaRPr lang="pt-BR" sz="24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Dedutibilidade da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CBS no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IR/CS</a:t>
            </a: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endParaRPr lang="pt-BR" sz="24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  <a:p>
            <a:pPr marL="457200" indent="-457200" algn="just">
              <a:buClr>
                <a:schemeClr val="accent2"/>
              </a:buClr>
              <a:buFont typeface="+mj-lt"/>
              <a:buAutoNum type="alphaLcParenR"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Não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inclusão do ISS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 na base de cálculo da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cs typeface="Leelawadee" panose="020B0502040204020203" pitchFamily="34" charset="-34"/>
              </a:rPr>
              <a:t>CBS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99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237179" y="2198787"/>
            <a:ext cx="57176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6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ＭＳ Ｐゴシック" panose="020B0600070205080204" pitchFamily="34" charset="-128"/>
                <a:cs typeface="Leelawadee" panose="020B0502040204020203" pitchFamily="34" charset="-34"/>
              </a:rPr>
              <a:t>OBRIGADO</a:t>
            </a:r>
            <a:endParaRPr lang="pt-BR" sz="6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7340-1F37-4D61-9E67-66EAFE90A0B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8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10452</TotalTime>
  <Words>522</Words>
  <Application>Microsoft Office PowerPoint</Application>
  <PresentationFormat>Personalizar</PresentationFormat>
  <Paragraphs>85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Confederação Nacional das Seguradoras</vt:lpstr>
      <vt:lpstr>Números        do Setor</vt:lpstr>
      <vt:lpstr>Tributação das operações de seguros   (MUNDO)</vt:lpstr>
      <vt:lpstr>Tributação das operações de seguros - BRASIL  (abrangidos  pelas PEC’s)</vt:lpstr>
      <vt:lpstr>Atual tributação das operações de seguros   (abrangidos     pelas PEC’s)</vt:lpstr>
      <vt:lpstr>Propostas de emendas às PEC’s</vt:lpstr>
      <vt:lpstr>PL 3887/2020  Pontos de Atenção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Alexandre Henriques Leal Neto / SUPEX</cp:lastModifiedBy>
  <cp:revision>207</cp:revision>
  <cp:lastPrinted>2019-09-02T17:25:54Z</cp:lastPrinted>
  <dcterms:created xsi:type="dcterms:W3CDTF">2019-07-04T14:36:58Z</dcterms:created>
  <dcterms:modified xsi:type="dcterms:W3CDTF">2020-08-27T12:00:23Z</dcterms:modified>
</cp:coreProperties>
</file>