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1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DB4ED-2FB3-4353-A7BD-104968B8A554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1A7FC-FBC0-44C1-A366-52CECCAD6E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7669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61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73CEDE-4470-4913-AE30-85E5E074A366}" type="slidenum">
              <a:rPr lang="pt-BR" altLang="pt-BR"/>
              <a:pPr/>
              <a:t>2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61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73CEDE-4470-4913-AE30-85E5E074A366}" type="slidenum">
              <a:rPr lang="pt-BR" altLang="pt-BR"/>
              <a:pPr/>
              <a:t>3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ítul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8"/>
          <p:cNvGrpSpPr/>
          <p:nvPr userDrawn="1"/>
        </p:nvGrpSpPr>
        <p:grpSpPr>
          <a:xfrm>
            <a:off x="0" y="4216835"/>
            <a:ext cx="9144000" cy="2641165"/>
            <a:chOff x="0" y="908720"/>
            <a:chExt cx="9144000" cy="2641165"/>
          </a:xfrm>
        </p:grpSpPr>
        <p:sp>
          <p:nvSpPr>
            <p:cNvPr id="5" name="Retângulo 4"/>
            <p:cNvSpPr/>
            <p:nvPr userDrawn="1"/>
          </p:nvSpPr>
          <p:spPr>
            <a:xfrm>
              <a:off x="0" y="908720"/>
              <a:ext cx="9144000" cy="2636912"/>
            </a:xfrm>
            <a:prstGeom prst="rect">
              <a:avLst/>
            </a:prstGeom>
            <a:solidFill>
              <a:srgbClr val="FFCC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Forma livre 6"/>
            <p:cNvSpPr/>
            <p:nvPr userDrawn="1"/>
          </p:nvSpPr>
          <p:spPr>
            <a:xfrm>
              <a:off x="3477418" y="908720"/>
              <a:ext cx="5666582" cy="2641165"/>
            </a:xfrm>
            <a:custGeom>
              <a:avLst/>
              <a:gdLst>
                <a:gd name="connsiteX0" fmla="*/ 5655733 w 5667022"/>
                <a:gd name="connsiteY0" fmla="*/ 0 h 2652889"/>
                <a:gd name="connsiteX1" fmla="*/ 0 w 5667022"/>
                <a:gd name="connsiteY1" fmla="*/ 2652889 h 2652889"/>
                <a:gd name="connsiteX2" fmla="*/ 1840089 w 5667022"/>
                <a:gd name="connsiteY2" fmla="*/ 2652889 h 2652889"/>
                <a:gd name="connsiteX3" fmla="*/ 5667022 w 5667022"/>
                <a:gd name="connsiteY3" fmla="*/ 101600 h 2652889"/>
                <a:gd name="connsiteX4" fmla="*/ 5667022 w 5667022"/>
                <a:gd name="connsiteY4" fmla="*/ 124178 h 2652889"/>
                <a:gd name="connsiteX5" fmla="*/ 2246489 w 5667022"/>
                <a:gd name="connsiteY5" fmla="*/ 2652889 h 2652889"/>
                <a:gd name="connsiteX6" fmla="*/ 3172177 w 5667022"/>
                <a:gd name="connsiteY6" fmla="*/ 2641600 h 2652889"/>
                <a:gd name="connsiteX7" fmla="*/ 5655733 w 5667022"/>
                <a:gd name="connsiteY7" fmla="*/ 304800 h 2652889"/>
                <a:gd name="connsiteX8" fmla="*/ 5655733 w 5667022"/>
                <a:gd name="connsiteY8" fmla="*/ 0 h 2652889"/>
                <a:gd name="connsiteX0" fmla="*/ 5655733 w 5667022"/>
                <a:gd name="connsiteY0" fmla="*/ 0 h 2652889"/>
                <a:gd name="connsiteX1" fmla="*/ 0 w 5667022"/>
                <a:gd name="connsiteY1" fmla="*/ 2652889 h 2652889"/>
                <a:gd name="connsiteX2" fmla="*/ 1840089 w 5667022"/>
                <a:gd name="connsiteY2" fmla="*/ 2652889 h 2652889"/>
                <a:gd name="connsiteX3" fmla="*/ 5667022 w 5667022"/>
                <a:gd name="connsiteY3" fmla="*/ 101600 h 2652889"/>
                <a:gd name="connsiteX4" fmla="*/ 5667022 w 5667022"/>
                <a:gd name="connsiteY4" fmla="*/ 124178 h 2652889"/>
                <a:gd name="connsiteX5" fmla="*/ 2246489 w 5667022"/>
                <a:gd name="connsiteY5" fmla="*/ 2652889 h 2652889"/>
                <a:gd name="connsiteX6" fmla="*/ 3172177 w 5667022"/>
                <a:gd name="connsiteY6" fmla="*/ 2641600 h 2652889"/>
                <a:gd name="connsiteX7" fmla="*/ 5655733 w 5667022"/>
                <a:gd name="connsiteY7" fmla="*/ 304800 h 2652889"/>
                <a:gd name="connsiteX8" fmla="*/ 5655733 w 5667022"/>
                <a:gd name="connsiteY8" fmla="*/ 0 h 2652889"/>
                <a:gd name="connsiteX0" fmla="*/ 5655733 w 5667022"/>
                <a:gd name="connsiteY0" fmla="*/ 0 h 2652889"/>
                <a:gd name="connsiteX1" fmla="*/ 0 w 5667022"/>
                <a:gd name="connsiteY1" fmla="*/ 2652889 h 2652889"/>
                <a:gd name="connsiteX2" fmla="*/ 1840089 w 5667022"/>
                <a:gd name="connsiteY2" fmla="*/ 2652889 h 2652889"/>
                <a:gd name="connsiteX3" fmla="*/ 5667022 w 5667022"/>
                <a:gd name="connsiteY3" fmla="*/ 101600 h 2652889"/>
                <a:gd name="connsiteX4" fmla="*/ 5667022 w 5667022"/>
                <a:gd name="connsiteY4" fmla="*/ 124178 h 2652889"/>
                <a:gd name="connsiteX5" fmla="*/ 2246489 w 5667022"/>
                <a:gd name="connsiteY5" fmla="*/ 2652889 h 2652889"/>
                <a:gd name="connsiteX6" fmla="*/ 3172177 w 5667022"/>
                <a:gd name="connsiteY6" fmla="*/ 2641600 h 2652889"/>
                <a:gd name="connsiteX7" fmla="*/ 5655733 w 5667022"/>
                <a:gd name="connsiteY7" fmla="*/ 304800 h 2652889"/>
                <a:gd name="connsiteX8" fmla="*/ 5655733 w 5667022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36476 w 5663409"/>
                <a:gd name="connsiteY2" fmla="*/ 2652889 h 2652889"/>
                <a:gd name="connsiteX3" fmla="*/ 5663409 w 5663409"/>
                <a:gd name="connsiteY3" fmla="*/ 101600 h 2652889"/>
                <a:gd name="connsiteX4" fmla="*/ 5663409 w 5663409"/>
                <a:gd name="connsiteY4" fmla="*/ 12417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63409 w 5663409"/>
                <a:gd name="connsiteY4" fmla="*/ 12417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63409 w 5663409"/>
                <a:gd name="connsiteY4" fmla="*/ 12417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63409 w 5663409"/>
                <a:gd name="connsiteY4" fmla="*/ 12417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63409 w 5663409"/>
                <a:gd name="connsiteY4" fmla="*/ 12417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21506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215068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143060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143060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143060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143060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63409"/>
                <a:gd name="connsiteY0" fmla="*/ 0 h 2652889"/>
                <a:gd name="connsiteX1" fmla="*/ 0 w 5663409"/>
                <a:gd name="connsiteY1" fmla="*/ 2635956 h 2652889"/>
                <a:gd name="connsiteX2" fmla="*/ 1800200 w 5663409"/>
                <a:gd name="connsiteY2" fmla="*/ 2635956 h 2652889"/>
                <a:gd name="connsiteX3" fmla="*/ 5663409 w 5663409"/>
                <a:gd name="connsiteY3" fmla="*/ 101600 h 2652889"/>
                <a:gd name="connsiteX4" fmla="*/ 5652120 w 5663409"/>
                <a:gd name="connsiteY4" fmla="*/ 143060 h 2652889"/>
                <a:gd name="connsiteX5" fmla="*/ 2242876 w 5663409"/>
                <a:gd name="connsiteY5" fmla="*/ 2652889 h 2652889"/>
                <a:gd name="connsiteX6" fmla="*/ 3168564 w 5663409"/>
                <a:gd name="connsiteY6" fmla="*/ 2641600 h 2652889"/>
                <a:gd name="connsiteX7" fmla="*/ 5652120 w 5663409"/>
                <a:gd name="connsiteY7" fmla="*/ 304800 h 2652889"/>
                <a:gd name="connsiteX8" fmla="*/ 5652120 w 5663409"/>
                <a:gd name="connsiteY8" fmla="*/ 0 h 2652889"/>
                <a:gd name="connsiteX0" fmla="*/ 5652120 w 5652120"/>
                <a:gd name="connsiteY0" fmla="*/ 0 h 2652889"/>
                <a:gd name="connsiteX1" fmla="*/ 0 w 5652120"/>
                <a:gd name="connsiteY1" fmla="*/ 2635956 h 2652889"/>
                <a:gd name="connsiteX2" fmla="*/ 1800200 w 5652120"/>
                <a:gd name="connsiteY2" fmla="*/ 2635956 h 2652889"/>
                <a:gd name="connsiteX3" fmla="*/ 5652120 w 5652120"/>
                <a:gd name="connsiteY3" fmla="*/ 143060 h 2652889"/>
                <a:gd name="connsiteX4" fmla="*/ 5652120 w 5652120"/>
                <a:gd name="connsiteY4" fmla="*/ 143060 h 2652889"/>
                <a:gd name="connsiteX5" fmla="*/ 2242876 w 5652120"/>
                <a:gd name="connsiteY5" fmla="*/ 2652889 h 2652889"/>
                <a:gd name="connsiteX6" fmla="*/ 3168564 w 5652120"/>
                <a:gd name="connsiteY6" fmla="*/ 2641600 h 2652889"/>
                <a:gd name="connsiteX7" fmla="*/ 5652120 w 5652120"/>
                <a:gd name="connsiteY7" fmla="*/ 304800 h 2652889"/>
                <a:gd name="connsiteX8" fmla="*/ 5652120 w 5652120"/>
                <a:gd name="connsiteY8" fmla="*/ 0 h 2652889"/>
                <a:gd name="connsiteX0" fmla="*/ 5652120 w 5652120"/>
                <a:gd name="connsiteY0" fmla="*/ 0 h 2652889"/>
                <a:gd name="connsiteX1" fmla="*/ 0 w 5652120"/>
                <a:gd name="connsiteY1" fmla="*/ 2635956 h 2652889"/>
                <a:gd name="connsiteX2" fmla="*/ 1800200 w 5652120"/>
                <a:gd name="connsiteY2" fmla="*/ 2635956 h 2652889"/>
                <a:gd name="connsiteX3" fmla="*/ 5652120 w 5652120"/>
                <a:gd name="connsiteY3" fmla="*/ 143060 h 2652889"/>
                <a:gd name="connsiteX4" fmla="*/ 5652120 w 5652120"/>
                <a:gd name="connsiteY4" fmla="*/ 143060 h 2652889"/>
                <a:gd name="connsiteX5" fmla="*/ 2242876 w 5652120"/>
                <a:gd name="connsiteY5" fmla="*/ 2652889 h 2652889"/>
                <a:gd name="connsiteX6" fmla="*/ 3168564 w 5652120"/>
                <a:gd name="connsiteY6" fmla="*/ 2641600 h 2652889"/>
                <a:gd name="connsiteX7" fmla="*/ 5652120 w 5652120"/>
                <a:gd name="connsiteY7" fmla="*/ 304800 h 2652889"/>
                <a:gd name="connsiteX8" fmla="*/ 5652120 w 5652120"/>
                <a:gd name="connsiteY8" fmla="*/ 0 h 2652889"/>
                <a:gd name="connsiteX0" fmla="*/ 5652120 w 5652120"/>
                <a:gd name="connsiteY0" fmla="*/ 0 h 2652889"/>
                <a:gd name="connsiteX1" fmla="*/ 0 w 5652120"/>
                <a:gd name="connsiteY1" fmla="*/ 2635956 h 2652889"/>
                <a:gd name="connsiteX2" fmla="*/ 1800200 w 5652120"/>
                <a:gd name="connsiteY2" fmla="*/ 2635956 h 2652889"/>
                <a:gd name="connsiteX3" fmla="*/ 5652120 w 5652120"/>
                <a:gd name="connsiteY3" fmla="*/ 143060 h 2652889"/>
                <a:gd name="connsiteX4" fmla="*/ 5652120 w 5652120"/>
                <a:gd name="connsiteY4" fmla="*/ 215068 h 2652889"/>
                <a:gd name="connsiteX5" fmla="*/ 2242876 w 5652120"/>
                <a:gd name="connsiteY5" fmla="*/ 2652889 h 2652889"/>
                <a:gd name="connsiteX6" fmla="*/ 3168564 w 5652120"/>
                <a:gd name="connsiteY6" fmla="*/ 2641600 h 2652889"/>
                <a:gd name="connsiteX7" fmla="*/ 5652120 w 5652120"/>
                <a:gd name="connsiteY7" fmla="*/ 304800 h 2652889"/>
                <a:gd name="connsiteX8" fmla="*/ 5652120 w 5652120"/>
                <a:gd name="connsiteY8" fmla="*/ 0 h 2652889"/>
                <a:gd name="connsiteX0" fmla="*/ 5652120 w 5654501"/>
                <a:gd name="connsiteY0" fmla="*/ 0 h 2652889"/>
                <a:gd name="connsiteX1" fmla="*/ 0 w 5654501"/>
                <a:gd name="connsiteY1" fmla="*/ 2635956 h 2652889"/>
                <a:gd name="connsiteX2" fmla="*/ 1800200 w 5654501"/>
                <a:gd name="connsiteY2" fmla="*/ 2635956 h 2652889"/>
                <a:gd name="connsiteX3" fmla="*/ 5654501 w 5654501"/>
                <a:gd name="connsiteY3" fmla="*/ 97544 h 2652889"/>
                <a:gd name="connsiteX4" fmla="*/ 5652120 w 5654501"/>
                <a:gd name="connsiteY4" fmla="*/ 215068 h 2652889"/>
                <a:gd name="connsiteX5" fmla="*/ 2242876 w 5654501"/>
                <a:gd name="connsiteY5" fmla="*/ 2652889 h 2652889"/>
                <a:gd name="connsiteX6" fmla="*/ 3168564 w 5654501"/>
                <a:gd name="connsiteY6" fmla="*/ 2641600 h 2652889"/>
                <a:gd name="connsiteX7" fmla="*/ 5652120 w 5654501"/>
                <a:gd name="connsiteY7" fmla="*/ 304800 h 2652889"/>
                <a:gd name="connsiteX8" fmla="*/ 5652120 w 5654501"/>
                <a:gd name="connsiteY8" fmla="*/ 0 h 2652889"/>
                <a:gd name="connsiteX0" fmla="*/ 5652120 w 5657677"/>
                <a:gd name="connsiteY0" fmla="*/ 0 h 2652889"/>
                <a:gd name="connsiteX1" fmla="*/ 0 w 5657677"/>
                <a:gd name="connsiteY1" fmla="*/ 2635956 h 2652889"/>
                <a:gd name="connsiteX2" fmla="*/ 1800200 w 5657677"/>
                <a:gd name="connsiteY2" fmla="*/ 2635956 h 2652889"/>
                <a:gd name="connsiteX3" fmla="*/ 5654501 w 5657677"/>
                <a:gd name="connsiteY3" fmla="*/ 97544 h 2652889"/>
                <a:gd name="connsiteX4" fmla="*/ 5656883 w 5657677"/>
                <a:gd name="connsiteY4" fmla="*/ 138025 h 2652889"/>
                <a:gd name="connsiteX5" fmla="*/ 2242876 w 5657677"/>
                <a:gd name="connsiteY5" fmla="*/ 2652889 h 2652889"/>
                <a:gd name="connsiteX6" fmla="*/ 3168564 w 5657677"/>
                <a:gd name="connsiteY6" fmla="*/ 2641600 h 2652889"/>
                <a:gd name="connsiteX7" fmla="*/ 5652120 w 5657677"/>
                <a:gd name="connsiteY7" fmla="*/ 304800 h 2652889"/>
                <a:gd name="connsiteX8" fmla="*/ 5652120 w 5657677"/>
                <a:gd name="connsiteY8" fmla="*/ 0 h 2652889"/>
                <a:gd name="connsiteX0" fmla="*/ 5652120 w 5657677"/>
                <a:gd name="connsiteY0" fmla="*/ 0 h 2641600"/>
                <a:gd name="connsiteX1" fmla="*/ 0 w 5657677"/>
                <a:gd name="connsiteY1" fmla="*/ 2635956 h 2641600"/>
                <a:gd name="connsiteX2" fmla="*/ 1800200 w 5657677"/>
                <a:gd name="connsiteY2" fmla="*/ 2635956 h 2641600"/>
                <a:gd name="connsiteX3" fmla="*/ 5654501 w 5657677"/>
                <a:gd name="connsiteY3" fmla="*/ 97544 h 2641600"/>
                <a:gd name="connsiteX4" fmla="*/ 5656883 w 5657677"/>
                <a:gd name="connsiteY4" fmla="*/ 138025 h 2641600"/>
                <a:gd name="connsiteX5" fmla="*/ 2255973 w 5657677"/>
                <a:gd name="connsiteY5" fmla="*/ 2639048 h 2641600"/>
                <a:gd name="connsiteX6" fmla="*/ 3168564 w 5657677"/>
                <a:gd name="connsiteY6" fmla="*/ 2641600 h 2641600"/>
                <a:gd name="connsiteX7" fmla="*/ 5652120 w 5657677"/>
                <a:gd name="connsiteY7" fmla="*/ 304800 h 2641600"/>
                <a:gd name="connsiteX8" fmla="*/ 5652120 w 5657677"/>
                <a:gd name="connsiteY8" fmla="*/ 0 h 2641600"/>
                <a:gd name="connsiteX0" fmla="*/ 5652120 w 5657677"/>
                <a:gd name="connsiteY0" fmla="*/ 0 h 2639048"/>
                <a:gd name="connsiteX1" fmla="*/ 0 w 5657677"/>
                <a:gd name="connsiteY1" fmla="*/ 2635956 h 2639048"/>
                <a:gd name="connsiteX2" fmla="*/ 1800200 w 5657677"/>
                <a:gd name="connsiteY2" fmla="*/ 2635956 h 2639048"/>
                <a:gd name="connsiteX3" fmla="*/ 5654501 w 5657677"/>
                <a:gd name="connsiteY3" fmla="*/ 97544 h 2639048"/>
                <a:gd name="connsiteX4" fmla="*/ 5656883 w 5657677"/>
                <a:gd name="connsiteY4" fmla="*/ 138025 h 2639048"/>
                <a:gd name="connsiteX5" fmla="*/ 2255973 w 5657677"/>
                <a:gd name="connsiteY5" fmla="*/ 2639048 h 2639048"/>
                <a:gd name="connsiteX6" fmla="*/ 3187614 w 5657677"/>
                <a:gd name="connsiteY6" fmla="*/ 2628900 h 2639048"/>
                <a:gd name="connsiteX7" fmla="*/ 5652120 w 5657677"/>
                <a:gd name="connsiteY7" fmla="*/ 304800 h 2639048"/>
                <a:gd name="connsiteX8" fmla="*/ 5652120 w 5657677"/>
                <a:gd name="connsiteY8" fmla="*/ 0 h 2639048"/>
                <a:gd name="connsiteX0" fmla="*/ 5652120 w 5657677"/>
                <a:gd name="connsiteY0" fmla="*/ 0 h 2639048"/>
                <a:gd name="connsiteX1" fmla="*/ 0 w 5657677"/>
                <a:gd name="connsiteY1" fmla="*/ 2635956 h 2639048"/>
                <a:gd name="connsiteX2" fmla="*/ 1800200 w 5657677"/>
                <a:gd name="connsiteY2" fmla="*/ 2635956 h 2639048"/>
                <a:gd name="connsiteX3" fmla="*/ 5654501 w 5657677"/>
                <a:gd name="connsiteY3" fmla="*/ 97544 h 2639048"/>
                <a:gd name="connsiteX4" fmla="*/ 5656883 w 5657677"/>
                <a:gd name="connsiteY4" fmla="*/ 138025 h 2639048"/>
                <a:gd name="connsiteX5" fmla="*/ 2255973 w 5657677"/>
                <a:gd name="connsiteY5" fmla="*/ 2639048 h 2639048"/>
                <a:gd name="connsiteX6" fmla="*/ 3165389 w 5657677"/>
                <a:gd name="connsiteY6" fmla="*/ 2638425 h 2639048"/>
                <a:gd name="connsiteX7" fmla="*/ 5652120 w 5657677"/>
                <a:gd name="connsiteY7" fmla="*/ 304800 h 2639048"/>
                <a:gd name="connsiteX8" fmla="*/ 5652120 w 5657677"/>
                <a:gd name="connsiteY8" fmla="*/ 0 h 2639048"/>
                <a:gd name="connsiteX0" fmla="*/ 5652120 w 5657677"/>
                <a:gd name="connsiteY0" fmla="*/ 0 h 2639048"/>
                <a:gd name="connsiteX1" fmla="*/ 0 w 5657677"/>
                <a:gd name="connsiteY1" fmla="*/ 2635956 h 2639048"/>
                <a:gd name="connsiteX2" fmla="*/ 1797670 w 5657677"/>
                <a:gd name="connsiteY2" fmla="*/ 2637990 h 2639048"/>
                <a:gd name="connsiteX3" fmla="*/ 5654501 w 5657677"/>
                <a:gd name="connsiteY3" fmla="*/ 97544 h 2639048"/>
                <a:gd name="connsiteX4" fmla="*/ 5656883 w 5657677"/>
                <a:gd name="connsiteY4" fmla="*/ 138025 h 2639048"/>
                <a:gd name="connsiteX5" fmla="*/ 2255973 w 5657677"/>
                <a:gd name="connsiteY5" fmla="*/ 2639048 h 2639048"/>
                <a:gd name="connsiteX6" fmla="*/ 3165389 w 5657677"/>
                <a:gd name="connsiteY6" fmla="*/ 2638425 h 2639048"/>
                <a:gd name="connsiteX7" fmla="*/ 5652120 w 5657677"/>
                <a:gd name="connsiteY7" fmla="*/ 304800 h 2639048"/>
                <a:gd name="connsiteX8" fmla="*/ 5652120 w 5657677"/>
                <a:gd name="connsiteY8" fmla="*/ 0 h 2639048"/>
                <a:gd name="connsiteX0" fmla="*/ 5661025 w 5666582"/>
                <a:gd name="connsiteY0" fmla="*/ 0 h 2641165"/>
                <a:gd name="connsiteX1" fmla="*/ 0 w 5666582"/>
                <a:gd name="connsiteY1" fmla="*/ 2641165 h 2641165"/>
                <a:gd name="connsiteX2" fmla="*/ 1806575 w 5666582"/>
                <a:gd name="connsiteY2" fmla="*/ 2637990 h 2641165"/>
                <a:gd name="connsiteX3" fmla="*/ 5663406 w 5666582"/>
                <a:gd name="connsiteY3" fmla="*/ 97544 h 2641165"/>
                <a:gd name="connsiteX4" fmla="*/ 5665788 w 5666582"/>
                <a:gd name="connsiteY4" fmla="*/ 138025 h 2641165"/>
                <a:gd name="connsiteX5" fmla="*/ 2264878 w 5666582"/>
                <a:gd name="connsiteY5" fmla="*/ 2639048 h 2641165"/>
                <a:gd name="connsiteX6" fmla="*/ 3174294 w 5666582"/>
                <a:gd name="connsiteY6" fmla="*/ 2638425 h 2641165"/>
                <a:gd name="connsiteX7" fmla="*/ 5661025 w 5666582"/>
                <a:gd name="connsiteY7" fmla="*/ 304800 h 2641165"/>
                <a:gd name="connsiteX8" fmla="*/ 5661025 w 5666582"/>
                <a:gd name="connsiteY8" fmla="*/ 0 h 2641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66582" h="2641165">
                  <a:moveTo>
                    <a:pt x="5661025" y="0"/>
                  </a:moveTo>
                  <a:cubicBezTo>
                    <a:pt x="3721335" y="794404"/>
                    <a:pt x="2079068" y="1637559"/>
                    <a:pt x="0" y="2641165"/>
                  </a:cubicBezTo>
                  <a:lnTo>
                    <a:pt x="1806575" y="2637990"/>
                  </a:lnTo>
                  <a:cubicBezTo>
                    <a:pt x="3071987" y="1550417"/>
                    <a:pt x="4352602" y="814337"/>
                    <a:pt x="5663406" y="97544"/>
                  </a:cubicBezTo>
                  <a:cubicBezTo>
                    <a:pt x="5662612" y="136719"/>
                    <a:pt x="5666582" y="98850"/>
                    <a:pt x="5665788" y="138025"/>
                  </a:cubicBezTo>
                  <a:cubicBezTo>
                    <a:pt x="4455984" y="837087"/>
                    <a:pt x="3336000" y="1731156"/>
                    <a:pt x="2264878" y="2639048"/>
                  </a:cubicBezTo>
                  <a:lnTo>
                    <a:pt x="3174294" y="2638425"/>
                  </a:lnTo>
                  <a:cubicBezTo>
                    <a:pt x="3890426" y="1639946"/>
                    <a:pt x="4854307" y="875225"/>
                    <a:pt x="5661025" y="304800"/>
                  </a:cubicBezTo>
                  <a:lnTo>
                    <a:pt x="5661025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8" name="Imagem 7" descr="MT_Governo_Federa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24550" y="332656"/>
            <a:ext cx="3010445" cy="49250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000" y="4518000"/>
            <a:ext cx="6984000" cy="1143000"/>
          </a:xfrm>
        </p:spPr>
        <p:txBody>
          <a:bodyPr/>
          <a:lstStyle>
            <a:lvl1pPr algn="l">
              <a:defRPr b="1" i="1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FF4-4133-4B43-96E1-FD3325987879}" type="datetimeFigureOut">
              <a:rPr lang="pt-BR" smtClean="0"/>
              <a:pPr/>
              <a:t>28/04/2015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88609-6381-4FCB-954F-7BC4AF35C1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Interestadual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ítulo 1"/>
          <p:cNvSpPr>
            <a:spLocks noGrp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 de Transporte Rodoviário Semiurbano de Passageiros</a:t>
            </a:r>
            <a:b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(DF e Entorno)</a:t>
            </a:r>
            <a:endParaRPr lang="pt-BR" altLang="pt-B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86045874"/>
              </p:ext>
            </p:extLst>
          </p:nvPr>
        </p:nvGraphicFramePr>
        <p:xfrm>
          <a:off x="169416" y="2011772"/>
          <a:ext cx="8651056" cy="4945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548"/>
                <a:gridCol w="2302527"/>
                <a:gridCol w="4185981"/>
              </a:tblGrid>
              <a:tr h="3712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 Existente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Medida</a:t>
                      </a:r>
                      <a:r>
                        <a:rPr lang="pt-BR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mitigadora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Situação</a:t>
                      </a:r>
                      <a:r>
                        <a:rPr lang="pt-BR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Futura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  <a:tr h="1154904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Outorgas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Provisórias.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Finalizar a Licitação dos 4 lotes.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Veículos com idade média da frota de 5 anos.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Controle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Fiscalização automatizados.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Serviços Adequado - Avaliação por Indicadores de Desempenho.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Responsabilidade Técnica na Gestão;</a:t>
                      </a:r>
                    </a:p>
                  </a:txBody>
                  <a:tcPr marL="91431" marR="91431" marT="45721" marB="45721"/>
                </a:tc>
              </a:tr>
              <a:tr h="1369769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Oneração das linhas interestaduais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pela inexistência de uma Rede Integrada de Transporte - Municipal Interestadual e GDF.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Gestão junto Municípios e GDF  para </a:t>
                      </a: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integração dos 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serviços e da implantação da infraestrutura necessária (terminais e pontos de parada)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Novo modelo operacional contemplando a integração física e tarifária dos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serviços interestaduais aos municipais e GDF.  </a:t>
                      </a: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  <a:tr h="725173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Elevado tempo de viagem.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Implantação de  corredores exclusivos em conjunto com GDF.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Redução do tempo total de viagem.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  <a:tr h="1099665">
                <a:tc>
                  <a:txBody>
                    <a:bodyPr/>
                    <a:lstStyle/>
                    <a:p>
                      <a:r>
                        <a:rPr lang="pt-BR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Gestão dos serviços.</a:t>
                      </a:r>
                      <a:endParaRPr lang="pt-BR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Termo de Cooperação visando Consórcio para assunção dos serviços.</a:t>
                      </a: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Gestão compartilhada.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0" y="908720"/>
            <a:ext cx="9144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FF0000"/>
                </a:solidFill>
              </a:rPr>
              <a:t>Conceito: Serviço </a:t>
            </a:r>
            <a:r>
              <a:rPr lang="pt-BR" sz="1600" dirty="0">
                <a:solidFill>
                  <a:srgbClr val="FF0000"/>
                </a:solidFill>
              </a:rPr>
              <a:t>de transporte público coletivo entre Municípios de diferentes Unidades Federativas </a:t>
            </a:r>
            <a:r>
              <a:rPr lang="pt-BR" sz="1600" dirty="0" smtClean="0">
                <a:solidFill>
                  <a:srgbClr val="FF0000"/>
                </a:solidFill>
              </a:rPr>
              <a:t>com características de transporte urbano, operado por veículo do tipo urbano 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</a:rPr>
              <a:t>(aquele com catraca, área para passageiros em pé, balaústres e corrimões)</a:t>
            </a:r>
            <a:endParaRPr lang="pt-BR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sz="1600" dirty="0" smtClean="0">
                <a:solidFill>
                  <a:srgbClr val="FF0000"/>
                </a:solidFill>
              </a:rPr>
              <a:t>Quantidade de linhas – 75 (551 itinerários)	Veículos – 1.500	Passageiros Transportados - 32.625.319</a:t>
            </a:r>
            <a:endParaRPr lang="pt-B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ítulo 1"/>
          <p:cNvSpPr>
            <a:spLocks noGrp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 de Transporte Rodoviário Semiurbano de Passageiros</a:t>
            </a:r>
            <a:b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altLang="pt-B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(Demais Localidades)</a:t>
            </a:r>
            <a:endParaRPr lang="pt-BR" altLang="pt-B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2849750"/>
              </p:ext>
            </p:extLst>
          </p:nvPr>
        </p:nvGraphicFramePr>
        <p:xfrm>
          <a:off x="169416" y="2011772"/>
          <a:ext cx="8651056" cy="407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548"/>
                <a:gridCol w="2302527"/>
                <a:gridCol w="4185981"/>
              </a:tblGrid>
              <a:tr h="3712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 Existente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Medida</a:t>
                      </a:r>
                      <a:r>
                        <a:rPr lang="pt-BR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mitigadora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Situação</a:t>
                      </a:r>
                      <a:r>
                        <a:rPr lang="pt-BR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Futura</a:t>
                      </a:r>
                      <a:endParaRPr lang="pt-B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  <a:tr h="1154904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Outorgas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Provisórias.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Concretizar processo de Audiência Pública nº 11/2014 para posterior realização da Licitação de 10 localidades.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Veículos com idade média da frota de 5 anos.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Controle</a:t>
                      </a:r>
                      <a:r>
                        <a:rPr lang="pt-BR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Fiscalização automatizados.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Serviços Adequado - Avaliação por Indicadores de Desempenho.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Responsabilidade Técnica na Gestão;</a:t>
                      </a:r>
                    </a:p>
                  </a:txBody>
                  <a:tcPr marL="91431" marR="91431" marT="45721" marB="45721"/>
                </a:tc>
              </a:tr>
              <a:tr h="1369769">
                <a:tc>
                  <a:txBody>
                    <a:bodyPr/>
                    <a:lstStyle/>
                    <a:p>
                      <a:r>
                        <a:rPr lang="pt-BR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Gestão dos serviços.</a:t>
                      </a:r>
                      <a:endParaRPr lang="pt-BR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Termo de Cooperação visando Consórcio para assunção dos serviços.</a:t>
                      </a: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Gestão compartilhada.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  <a:tr h="1099665">
                <a:tc>
                  <a:txBody>
                    <a:bodyPr/>
                    <a:lstStyle/>
                    <a:p>
                      <a:endParaRPr lang="pt-BR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endParaRPr lang="pt-BR" sz="15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  <a:tc>
                  <a:txBody>
                    <a:bodyPr/>
                    <a:lstStyle/>
                    <a:p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1" marR="91431" marT="45721" marB="45721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0" y="908720"/>
            <a:ext cx="9144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FF0000"/>
                </a:solidFill>
              </a:rPr>
              <a:t>Conceito: Serviço </a:t>
            </a:r>
            <a:r>
              <a:rPr lang="pt-BR" sz="1600" dirty="0">
                <a:solidFill>
                  <a:srgbClr val="FF0000"/>
                </a:solidFill>
              </a:rPr>
              <a:t>de transporte público coletivo entre Municípios de diferentes Unidades Federativas com características de transporte </a:t>
            </a:r>
            <a:r>
              <a:rPr lang="pt-BR" sz="1600" dirty="0" smtClean="0">
                <a:solidFill>
                  <a:srgbClr val="FF0000"/>
                </a:solidFill>
              </a:rPr>
              <a:t>urbano, operado por veículo do tipo urbano 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</a:rPr>
              <a:t>(aquele com catraca, área para passageiros em pé, balaústres e corrimões)</a:t>
            </a:r>
            <a:endParaRPr lang="pt-BR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sz="1600" dirty="0" smtClean="0">
                <a:solidFill>
                  <a:srgbClr val="FF0000"/>
                </a:solidFill>
              </a:rPr>
              <a:t>Quantidade de linhas – 48 	Veículos – 312	Passageiros Transportados – 10.948.332</a:t>
            </a:r>
            <a:endParaRPr lang="pt-B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97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324</Words>
  <Application>Microsoft Office PowerPoint</Application>
  <PresentationFormat>Apresentação na tela (4:3)</PresentationFormat>
  <Paragraphs>39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Transporte Interestadual</vt:lpstr>
      <vt:lpstr>Serviço de Transporte Rodoviário Semiurbano de Passageiros (DF e Entorno)</vt:lpstr>
      <vt:lpstr>Serviço de Transporte Rodoviário Semiurbano de Passageiros (Demais Localidades)</vt:lpstr>
    </vt:vector>
  </TitlesOfParts>
  <Company>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Transporte Interestadual</dc:title>
  <dc:creator>nilza.yamasaki</dc:creator>
  <cp:lastModifiedBy>epacheco</cp:lastModifiedBy>
  <cp:revision>18</cp:revision>
  <dcterms:created xsi:type="dcterms:W3CDTF">2015-04-23T13:32:03Z</dcterms:created>
  <dcterms:modified xsi:type="dcterms:W3CDTF">2015-04-28T13:33:47Z</dcterms:modified>
</cp:coreProperties>
</file>