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99" r:id="rId3"/>
    <p:sldId id="475" r:id="rId4"/>
    <p:sldId id="483" r:id="rId5"/>
    <p:sldId id="466" r:id="rId6"/>
    <p:sldId id="471" r:id="rId7"/>
    <p:sldId id="449" r:id="rId8"/>
    <p:sldId id="476" r:id="rId9"/>
    <p:sldId id="458" r:id="rId10"/>
    <p:sldId id="322" r:id="rId11"/>
    <p:sldId id="470" r:id="rId12"/>
    <p:sldId id="407" r:id="rId13"/>
    <p:sldId id="312" r:id="rId14"/>
    <p:sldId id="452" r:id="rId15"/>
    <p:sldId id="406" r:id="rId16"/>
    <p:sldId id="450" r:id="rId17"/>
    <p:sldId id="451" r:id="rId18"/>
    <p:sldId id="459" r:id="rId19"/>
    <p:sldId id="453" r:id="rId20"/>
    <p:sldId id="477" r:id="rId21"/>
    <p:sldId id="465" r:id="rId22"/>
    <p:sldId id="480" r:id="rId23"/>
    <p:sldId id="479" r:id="rId24"/>
    <p:sldId id="398" r:id="rId25"/>
    <p:sldId id="431" r:id="rId26"/>
    <p:sldId id="481" r:id="rId27"/>
    <p:sldId id="460" r:id="rId28"/>
    <p:sldId id="462" r:id="rId29"/>
    <p:sldId id="482" r:id="rId30"/>
    <p:sldId id="410" r:id="rId31"/>
    <p:sldId id="421" r:id="rId32"/>
    <p:sldId id="433" r:id="rId33"/>
    <p:sldId id="444" r:id="rId34"/>
    <p:sldId id="445" r:id="rId35"/>
    <p:sldId id="420" r:id="rId36"/>
    <p:sldId id="419" r:id="rId37"/>
    <p:sldId id="439" r:id="rId38"/>
    <p:sldId id="440" r:id="rId39"/>
    <p:sldId id="441" r:id="rId40"/>
    <p:sldId id="464" r:id="rId41"/>
    <p:sldId id="456" r:id="rId42"/>
    <p:sldId id="38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6416" autoAdjust="0"/>
  </p:normalViewPr>
  <p:slideViewPr>
    <p:cSldViewPr snapToGrid="0">
      <p:cViewPr varScale="1">
        <p:scale>
          <a:sx n="64" d="100"/>
          <a:sy n="64" d="100"/>
        </p:scale>
        <p:origin x="-12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4C9C-70BF-46E5-971F-373F52FD3AA4}" type="datetimeFigureOut">
              <a:rPr lang="pt-BR" smtClean="0"/>
              <a:pPr/>
              <a:t>15/07/2014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CB80-55D9-41B3-93B1-1F200CFBB5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4237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CB80-55D9-41B3-93B1-1F200CFBB58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3931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CB80-55D9-41B3-93B1-1F200CFBB58C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6904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latin typeface="Bernard MT Condensed" pitchFamily="18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>
              <a:lumMod val="8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Blog%20da%20Escola%20de%20Planaltina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Aula%20Funda&#231;&#227;o%20Ron%20Clark%201.MOV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6842" y="2126293"/>
            <a:ext cx="8001000" cy="149722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latin typeface="Bernard MT Condensed" panose="02050806060905020404" pitchFamily="18" charset="0"/>
              </a:rPr>
              <a:t>ENSINO ONLINE:</a:t>
            </a:r>
            <a:br>
              <a:rPr lang="pt-BR" dirty="0" smtClean="0">
                <a:latin typeface="Bernard MT Condensed" panose="02050806060905020404" pitchFamily="18" charset="0"/>
              </a:rPr>
            </a:br>
            <a:r>
              <a:rPr lang="pt-BR" dirty="0" smtClean="0">
                <a:latin typeface="Bernard MT Condensed" panose="02050806060905020404" pitchFamily="18" charset="0"/>
              </a:rPr>
              <a:t>a maior mudança no ensino desde a invenção da escrita</a:t>
            </a:r>
            <a:endParaRPr lang="pt-BR" dirty="0">
              <a:latin typeface="Bernard MT Condensed" panose="020508060609050204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9160" y="4532799"/>
            <a:ext cx="8409684" cy="1947333"/>
          </a:xfrm>
        </p:spPr>
        <p:txBody>
          <a:bodyPr/>
          <a:lstStyle/>
          <a:p>
            <a:r>
              <a:rPr lang="pt-BR" b="1" dirty="0" err="1" smtClean="0">
                <a:solidFill>
                  <a:schemeClr val="tx1"/>
                </a:solidFill>
              </a:rPr>
              <a:t>Edelvicio</a:t>
            </a:r>
            <a:r>
              <a:rPr lang="pt-BR" b="1" dirty="0" smtClean="0">
                <a:solidFill>
                  <a:schemeClr val="tx1"/>
                </a:solidFill>
              </a:rPr>
              <a:t> Junior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edelvicio@gmail.com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5842" name="AutoShape 2" descr="Logomarca do congresso em 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844" name="AutoShape 4" descr="Logomarca do congresso em 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935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296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 err="1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MOOCs</a:t>
            </a:r>
            <a:r>
              <a:rPr lang="pt-BR" sz="4000" b="1" dirty="0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 (</a:t>
            </a:r>
            <a:r>
              <a:rPr lang="pt-BR" sz="4000" b="1" dirty="0" err="1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massive</a:t>
            </a:r>
            <a:r>
              <a:rPr lang="pt-BR" sz="4000" b="1" dirty="0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 open online </a:t>
            </a:r>
            <a:r>
              <a:rPr lang="pt-BR" sz="4000" b="1" dirty="0" err="1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courses</a:t>
            </a:r>
            <a:r>
              <a:rPr lang="pt-BR" sz="4000" b="1" dirty="0" smtClean="0">
                <a:latin typeface="Britannic Bold" pitchFamily="34" charset="0"/>
              </a:rPr>
              <a:t>)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22830" y="1847588"/>
            <a:ext cx="9035985" cy="3601234"/>
          </a:xfr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pt-BR" sz="2800" b="1" dirty="0" smtClean="0"/>
              <a:t>Curso Online Aberto e Massivo - </a:t>
            </a:r>
            <a:r>
              <a:rPr lang="pt-BR" sz="2800" dirty="0" smtClean="0"/>
              <a:t>é um curso aberto através da </a:t>
            </a:r>
            <a:r>
              <a:rPr lang="pt-BR" sz="2800" u="sng" dirty="0" smtClean="0"/>
              <a:t>Web</a:t>
            </a:r>
            <a:r>
              <a:rPr lang="pt-BR" sz="2800" dirty="0" smtClean="0"/>
              <a:t> (com a utilização de </a:t>
            </a:r>
            <a:r>
              <a:rPr lang="pt-BR" sz="2800" u="sng" dirty="0" smtClean="0"/>
              <a:t>AVA</a:t>
            </a:r>
            <a:r>
              <a:rPr lang="pt-BR" sz="2800" dirty="0" smtClean="0"/>
              <a:t>  (</a:t>
            </a:r>
            <a:r>
              <a:rPr lang="pt-BR" sz="2800" b="1" i="1" dirty="0" smtClean="0"/>
              <a:t>Ambiente Virtual de </a:t>
            </a:r>
            <a:r>
              <a:rPr lang="pt-BR" sz="2800" b="1" i="1" dirty="0" err="1" smtClean="0"/>
              <a:t>Aprendizabem</a:t>
            </a:r>
            <a:r>
              <a:rPr lang="pt-BR" sz="2800" dirty="0" smtClean="0"/>
              <a:t>) e/ou ferramentas da </a:t>
            </a:r>
            <a:r>
              <a:rPr lang="pt-BR" sz="2800" u="sng" dirty="0" smtClean="0"/>
              <a:t>Web 2.0</a:t>
            </a:r>
            <a:r>
              <a:rPr lang="pt-BR" sz="2800" dirty="0" smtClean="0"/>
              <a:t> e/ou </a:t>
            </a:r>
            <a:r>
              <a:rPr lang="pt-BR" sz="2800" u="sng" dirty="0" smtClean="0"/>
              <a:t>redes sociais</a:t>
            </a:r>
            <a:r>
              <a:rPr lang="pt-BR" sz="2800" dirty="0" smtClean="0"/>
              <a:t>), que visa oferecer para um grande número de alunos a oportunidade de ampliar seus conhecimentos, inclusive, num processo de </a:t>
            </a:r>
            <a:r>
              <a:rPr lang="pt-BR" sz="2800" dirty="0" err="1" smtClean="0"/>
              <a:t>co-produção</a:t>
            </a:r>
            <a:r>
              <a:rPr lang="pt-BR" sz="2800" dirty="0" smtClean="0"/>
              <a:t>.</a:t>
            </a:r>
            <a:endParaRPr lang="pt-BR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21478" y="836906"/>
            <a:ext cx="4937655" cy="4486517"/>
          </a:xfrm>
          <a:solidFill>
            <a:schemeClr val="accent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t-BR" sz="2600" b="1" dirty="0" smtClean="0"/>
          </a:p>
          <a:p>
            <a:pPr marL="0" indent="0" algn="ctr">
              <a:buNone/>
            </a:pPr>
            <a:r>
              <a:rPr lang="pt-BR" sz="2600" b="1" dirty="0" smtClean="0"/>
              <a:t>WEB 2.0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Interatividade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Compartilhamento de informações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Interoperabilidade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Centrado no usuário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Colaboração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Sites de Networking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Compartilhamento de vídeos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err="1" smtClean="0"/>
              <a:t>Wikis</a:t>
            </a:r>
            <a:endParaRPr lang="pt-BR" sz="26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Blogs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600" dirty="0" smtClean="0"/>
              <a:t>....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153" y="836907"/>
            <a:ext cx="6258038" cy="4486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01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/>
          <a:lstStyle/>
          <a:p>
            <a:pPr algn="ctr"/>
            <a:r>
              <a:rPr lang="pt-BR" sz="4000" b="1" dirty="0" err="1" smtClean="0">
                <a:latin typeface="Gungsuh" pitchFamily="18" charset="-127"/>
                <a:ea typeface="Gungsuh" pitchFamily="18" charset="-127"/>
              </a:rPr>
              <a:t>Moocs</a:t>
            </a:r>
            <a:r>
              <a:rPr lang="pt-BR" sz="4000" b="1" dirty="0" smtClean="0">
                <a:latin typeface="Gungsuh" pitchFamily="18" charset="-127"/>
                <a:ea typeface="Gungsuh" pitchFamily="18" charset="-127"/>
              </a:rPr>
              <a:t> – características básicas</a:t>
            </a:r>
            <a:endParaRPr lang="pt-BR" sz="40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47257" y="1578279"/>
            <a:ext cx="9836857" cy="4702600"/>
          </a:xfrm>
          <a:solidFill>
            <a:schemeClr val="accent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q"/>
            </a:pPr>
            <a:r>
              <a:rPr lang="pt-BR" sz="2800" dirty="0" smtClean="0"/>
              <a:t>Características básicas comuns:</a:t>
            </a:r>
          </a:p>
          <a:p>
            <a:pPr lvl="1">
              <a:buClrTx/>
              <a:buFont typeface="Wingdings" pitchFamily="2" charset="2"/>
              <a:buChar char="ü"/>
            </a:pPr>
            <a:r>
              <a:rPr lang="pt-BR" sz="2800" b="1" i="1" dirty="0" smtClean="0">
                <a:solidFill>
                  <a:schemeClr val="tx1"/>
                </a:solidFill>
              </a:rPr>
              <a:t>Acesso aberto</a:t>
            </a:r>
            <a:r>
              <a:rPr lang="pt-BR" sz="2800" dirty="0" smtClean="0">
                <a:solidFill>
                  <a:schemeClr val="tx1"/>
                </a:solidFill>
              </a:rPr>
              <a:t>: Conteúdo gratuito, embora possam haver custos para serviços (ex. certificação, reconhecimento de créditos etc);</a:t>
            </a:r>
          </a:p>
          <a:p>
            <a:pPr lvl="1">
              <a:buClrTx/>
              <a:buFont typeface="Wingdings" pitchFamily="2" charset="2"/>
              <a:buChar char="ü"/>
            </a:pPr>
            <a:r>
              <a:rPr lang="pt-BR" sz="2800" b="1" i="1" dirty="0" err="1" smtClean="0">
                <a:solidFill>
                  <a:schemeClr val="tx1"/>
                </a:solidFill>
              </a:rPr>
              <a:t>Escalabilidade</a:t>
            </a:r>
            <a:r>
              <a:rPr lang="pt-BR" sz="2800" dirty="0" smtClean="0">
                <a:solidFill>
                  <a:schemeClr val="tx1"/>
                </a:solidFill>
              </a:rPr>
              <a:t>: Curso projetados para suportar um número indefinido de participantes.</a:t>
            </a:r>
          </a:p>
          <a:p>
            <a:pPr lvl="1">
              <a:buClrTx/>
              <a:buFont typeface="Wingdings" pitchFamily="2" charset="2"/>
              <a:buChar char="ü"/>
            </a:pPr>
            <a:r>
              <a:rPr lang="pt-BR" sz="2800" b="1" i="1" dirty="0" smtClean="0">
                <a:solidFill>
                  <a:schemeClr val="tx1"/>
                </a:solidFill>
              </a:rPr>
              <a:t>Licenciamento aberto de conteúdo </a:t>
            </a:r>
            <a:r>
              <a:rPr lang="pt-BR" sz="2800" dirty="0" smtClean="0">
                <a:solidFill>
                  <a:schemeClr val="tx1"/>
                </a:solidFill>
              </a:rPr>
              <a:t>(ex. </a:t>
            </a:r>
            <a:r>
              <a:rPr lang="pt-BR" sz="2800" dirty="0" err="1" smtClean="0">
                <a:solidFill>
                  <a:schemeClr val="tx1"/>
                </a:solidFill>
              </a:rPr>
              <a:t>Creative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Commons</a:t>
            </a:r>
            <a:r>
              <a:rPr lang="pt-BR" sz="2800" dirty="0" smtClean="0">
                <a:solidFill>
                  <a:schemeClr val="tx1"/>
                </a:solidFill>
              </a:rPr>
              <a:t>), </a:t>
            </a:r>
          </a:p>
          <a:p>
            <a:pPr lvl="1">
              <a:buClrTx/>
              <a:buFont typeface="Wingdings" pitchFamily="2" charset="2"/>
              <a:buChar char="ü"/>
            </a:pPr>
            <a:r>
              <a:rPr lang="pt-BR" sz="2800" b="1" i="1" dirty="0" smtClean="0">
                <a:solidFill>
                  <a:schemeClr val="tx1"/>
                </a:solidFill>
              </a:rPr>
              <a:t>Uso da Internet e de recursos da Web 2.0</a:t>
            </a:r>
          </a:p>
        </p:txBody>
      </p:sp>
    </p:spTree>
    <p:extLst>
      <p:ext uri="{BB962C8B-B14F-4D97-AF65-F5344CB8AC3E}">
        <p14:creationId xmlns="" xmlns:p14="http://schemas.microsoft.com/office/powerpoint/2010/main" val="1530688621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727" y="569686"/>
            <a:ext cx="10058400" cy="74758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err="1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MOOCs- histórico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9645" y="1334125"/>
            <a:ext cx="11272603" cy="5261547"/>
          </a:xfr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400" b="1" dirty="0" smtClean="0"/>
              <a:t>2007</a:t>
            </a:r>
            <a:r>
              <a:rPr lang="pt-BR" sz="2400" dirty="0" smtClean="0"/>
              <a:t> - </a:t>
            </a:r>
            <a:r>
              <a:rPr lang="en-US" sz="2400" dirty="0" smtClean="0"/>
              <a:t>David Wiley: </a:t>
            </a:r>
            <a:r>
              <a:rPr lang="en-US" sz="2400" dirty="0" err="1" smtClean="0"/>
              <a:t>curso</a:t>
            </a:r>
            <a:r>
              <a:rPr lang="en-US" sz="2400" dirty="0" smtClean="0"/>
              <a:t> </a:t>
            </a:r>
            <a:r>
              <a:rPr lang="en-US" sz="2400" dirty="0" err="1" smtClean="0"/>
              <a:t>aberto</a:t>
            </a:r>
            <a:r>
              <a:rPr lang="en-US" sz="2400" dirty="0" smtClean="0"/>
              <a:t> wiki-based</a:t>
            </a:r>
          </a:p>
          <a:p>
            <a:r>
              <a:rPr lang="en-US" sz="2400" dirty="0" smtClean="0"/>
              <a:t>                Alec </a:t>
            </a:r>
            <a:r>
              <a:rPr lang="en-US" sz="2400" dirty="0" err="1" smtClean="0"/>
              <a:t>Couros</a:t>
            </a:r>
            <a:r>
              <a:rPr lang="en-US" sz="2400" dirty="0" smtClean="0"/>
              <a:t>: </a:t>
            </a:r>
            <a:r>
              <a:rPr lang="en-US" sz="2400" dirty="0" err="1" smtClean="0"/>
              <a:t>Curso</a:t>
            </a:r>
            <a:r>
              <a:rPr lang="en-US" sz="2400" dirty="0" smtClean="0"/>
              <a:t> de media social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/>
              <a:t>2008</a:t>
            </a:r>
            <a:r>
              <a:rPr lang="en-US" sz="2400" dirty="0" smtClean="0"/>
              <a:t> – CCK08 e </a:t>
            </a:r>
            <a:r>
              <a:rPr lang="en-US" sz="2400" dirty="0" err="1" smtClean="0"/>
              <a:t>vários</a:t>
            </a:r>
            <a:r>
              <a:rPr lang="en-US" sz="2400" dirty="0" smtClean="0"/>
              <a:t> </a:t>
            </a:r>
            <a:r>
              <a:rPr lang="en-US" sz="2400" dirty="0" err="1" smtClean="0"/>
              <a:t>cursos</a:t>
            </a:r>
            <a:r>
              <a:rPr lang="en-US" sz="2400" dirty="0" smtClean="0"/>
              <a:t> </a:t>
            </a:r>
            <a:r>
              <a:rPr lang="en-US" sz="2400" dirty="0" err="1" smtClean="0"/>
              <a:t>lançados</a:t>
            </a:r>
            <a:r>
              <a:rPr lang="en-US" sz="2400" dirty="0" smtClean="0"/>
              <a:t> e o </a:t>
            </a:r>
            <a:r>
              <a:rPr lang="en-US" sz="2400" dirty="0" err="1" smtClean="0"/>
              <a:t>surgimento</a:t>
            </a:r>
            <a:r>
              <a:rPr lang="en-US" sz="2400" dirty="0" smtClean="0"/>
              <a:t> do </a:t>
            </a:r>
            <a:r>
              <a:rPr lang="en-US" sz="2400" dirty="0" err="1" smtClean="0"/>
              <a:t>termo</a:t>
            </a:r>
            <a:r>
              <a:rPr lang="en-US" sz="2400" dirty="0" smtClean="0"/>
              <a:t> MOOC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/>
              <a:t>2011</a:t>
            </a:r>
            <a:r>
              <a:rPr lang="en-US" sz="2400" dirty="0" smtClean="0"/>
              <a:t> – </a:t>
            </a:r>
            <a:r>
              <a:rPr lang="en-US" sz="2400" dirty="0" err="1" smtClean="0"/>
              <a:t>Curso</a:t>
            </a:r>
            <a:r>
              <a:rPr lang="en-US" sz="2400" dirty="0" smtClean="0"/>
              <a:t> de </a:t>
            </a:r>
            <a:r>
              <a:rPr lang="en-US" sz="2400" dirty="0" err="1" smtClean="0"/>
              <a:t>férias</a:t>
            </a:r>
            <a:r>
              <a:rPr lang="en-US" sz="2400" dirty="0" smtClean="0"/>
              <a:t> da </a:t>
            </a:r>
            <a:r>
              <a:rPr lang="en-US" sz="2400" dirty="0" err="1" smtClean="0"/>
              <a:t>Universidade</a:t>
            </a:r>
            <a:r>
              <a:rPr lang="en-US" sz="2400" dirty="0" smtClean="0"/>
              <a:t> de Stanford de </a:t>
            </a:r>
            <a:r>
              <a:rPr lang="en-US" sz="2400" dirty="0" err="1" smtClean="0"/>
              <a:t>Introdução</a:t>
            </a:r>
            <a:r>
              <a:rPr lang="en-US" sz="2400" dirty="0" smtClean="0"/>
              <a:t> a </a:t>
            </a:r>
            <a:r>
              <a:rPr lang="en-US" sz="2400" dirty="0" err="1" smtClean="0"/>
              <a:t>Inteligência</a:t>
            </a:r>
            <a:r>
              <a:rPr lang="en-US" sz="2400" dirty="0" smtClean="0"/>
              <a:t> Artificial,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atraiu</a:t>
            </a:r>
            <a:r>
              <a:rPr lang="en-US" sz="2400" dirty="0" smtClean="0"/>
              <a:t> </a:t>
            </a:r>
            <a:r>
              <a:rPr lang="en-US" sz="2400" dirty="0" err="1" smtClean="0"/>
              <a:t>mais</a:t>
            </a:r>
            <a:r>
              <a:rPr lang="en-US" sz="2400" dirty="0" smtClean="0"/>
              <a:t> de 160.000 </a:t>
            </a:r>
            <a:r>
              <a:rPr lang="en-US" sz="2400" dirty="0" err="1" smtClean="0"/>
              <a:t>participantes</a:t>
            </a:r>
            <a:r>
              <a:rPr lang="en-US" sz="2400" dirty="0" smtClean="0"/>
              <a:t> de </a:t>
            </a:r>
            <a:r>
              <a:rPr lang="en-US" sz="2400" dirty="0" err="1" smtClean="0"/>
              <a:t>mais</a:t>
            </a:r>
            <a:r>
              <a:rPr lang="en-US" sz="2400" dirty="0" smtClean="0"/>
              <a:t> de 190 </a:t>
            </a:r>
            <a:r>
              <a:rPr lang="en-US" sz="2400" dirty="0" err="1" smtClean="0"/>
              <a:t>países</a:t>
            </a:r>
            <a:r>
              <a:rPr lang="en-US" sz="2400" dirty="0" smtClean="0"/>
              <a:t> (23.000 </a:t>
            </a:r>
            <a:r>
              <a:rPr lang="en-US" sz="2400" dirty="0" err="1" smtClean="0"/>
              <a:t>alunos</a:t>
            </a:r>
            <a:r>
              <a:rPr lang="en-US" sz="2400" dirty="0" smtClean="0"/>
              <a:t> </a:t>
            </a:r>
            <a:r>
              <a:rPr lang="en-US" sz="2400" dirty="0" err="1" smtClean="0"/>
              <a:t>foram</a:t>
            </a:r>
            <a:r>
              <a:rPr lang="en-US" sz="2400" dirty="0" smtClean="0"/>
              <a:t> </a:t>
            </a:r>
            <a:r>
              <a:rPr lang="en-US" sz="2400" dirty="0" err="1" smtClean="0"/>
              <a:t>aprovados</a:t>
            </a:r>
            <a:r>
              <a:rPr lang="en-US" sz="2400" dirty="0" smtClean="0"/>
              <a:t> - 410 com score </a:t>
            </a:r>
            <a:r>
              <a:rPr lang="en-US" sz="2400" dirty="0" err="1" smtClean="0"/>
              <a:t>máximo</a:t>
            </a:r>
            <a:r>
              <a:rPr lang="en-US" sz="2400" dirty="0" smtClean="0"/>
              <a:t>) e o </a:t>
            </a:r>
            <a:r>
              <a:rPr lang="en-US" sz="2400" dirty="0" err="1" smtClean="0"/>
              <a:t>curso</a:t>
            </a:r>
            <a:r>
              <a:rPr lang="en-US" sz="2400" dirty="0" smtClean="0"/>
              <a:t> </a:t>
            </a:r>
            <a:r>
              <a:rPr lang="en-US" sz="2400" dirty="0" err="1" smtClean="0"/>
              <a:t>foi</a:t>
            </a:r>
            <a:r>
              <a:rPr lang="en-US" sz="2400" dirty="0" smtClean="0"/>
              <a:t> </a:t>
            </a:r>
            <a:r>
              <a:rPr lang="en-US" sz="2400" dirty="0" err="1" smtClean="0"/>
              <a:t>traduzido</a:t>
            </a:r>
            <a:r>
              <a:rPr lang="en-US" sz="2400" dirty="0" smtClean="0"/>
              <a:t> </a:t>
            </a:r>
            <a:r>
              <a:rPr lang="en-US" sz="2400" dirty="0" err="1" smtClean="0"/>
              <a:t>pelos</a:t>
            </a:r>
            <a:r>
              <a:rPr lang="en-US" sz="2400" dirty="0" smtClean="0"/>
              <a:t> </a:t>
            </a:r>
            <a:r>
              <a:rPr lang="en-US" sz="2400" dirty="0" err="1" smtClean="0"/>
              <a:t>alunos</a:t>
            </a:r>
            <a:r>
              <a:rPr lang="en-US" sz="2400" dirty="0" smtClean="0"/>
              <a:t> para 44 </a:t>
            </a:r>
            <a:r>
              <a:rPr lang="en-US" sz="2400" dirty="0" err="1" smtClean="0"/>
              <a:t>idiomas</a:t>
            </a:r>
            <a:r>
              <a:rPr lang="en-US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/>
              <a:t>2012</a:t>
            </a:r>
            <a:r>
              <a:rPr lang="en-US" sz="2400" dirty="0" smtClean="0"/>
              <a:t> - </a:t>
            </a:r>
            <a:r>
              <a:rPr lang="en-US" sz="2400" b="1" i="1" dirty="0" smtClean="0"/>
              <a:t>Janeiro</a:t>
            </a:r>
            <a:r>
              <a:rPr lang="en-US" sz="2400" dirty="0" smtClean="0"/>
              <a:t> – </a:t>
            </a:r>
            <a:r>
              <a:rPr lang="en-US" sz="2400" dirty="0" err="1" smtClean="0"/>
              <a:t>Três</a:t>
            </a:r>
            <a:r>
              <a:rPr lang="en-US" sz="2400" dirty="0" smtClean="0"/>
              <a:t> </a:t>
            </a:r>
            <a:r>
              <a:rPr lang="en-US" sz="2400" dirty="0" err="1" smtClean="0"/>
              <a:t>professores</a:t>
            </a:r>
            <a:r>
              <a:rPr lang="en-US" sz="2400" dirty="0" smtClean="0"/>
              <a:t> </a:t>
            </a:r>
            <a:r>
              <a:rPr lang="en-US" sz="2400" dirty="0" err="1" smtClean="0"/>
              <a:t>deixam</a:t>
            </a:r>
            <a:r>
              <a:rPr lang="en-US" sz="2400" dirty="0" smtClean="0"/>
              <a:t> Stanford e </a:t>
            </a:r>
            <a:r>
              <a:rPr lang="en-US" sz="2400" dirty="0" err="1" smtClean="0"/>
              <a:t>fundam</a:t>
            </a:r>
            <a:r>
              <a:rPr lang="en-US" sz="2400" dirty="0" smtClean="0"/>
              <a:t> a UDACITY</a:t>
            </a:r>
          </a:p>
          <a:p>
            <a:r>
              <a:rPr lang="en-US" sz="2400" dirty="0" smtClean="0"/>
              <a:t>                 </a:t>
            </a:r>
            <a:r>
              <a:rPr lang="en-US" sz="2400" b="1" i="1" dirty="0" err="1" smtClean="0"/>
              <a:t>Fevereiro</a:t>
            </a:r>
            <a:r>
              <a:rPr lang="en-US" sz="2400" dirty="0" smtClean="0"/>
              <a:t> - MIT </a:t>
            </a:r>
            <a:r>
              <a:rPr lang="en-US" sz="2400" dirty="0" err="1" smtClean="0"/>
              <a:t>lança</a:t>
            </a:r>
            <a:r>
              <a:rPr lang="en-US" sz="2400" dirty="0" smtClean="0"/>
              <a:t> o portal </a:t>
            </a:r>
            <a:r>
              <a:rPr lang="en-US" sz="2400" dirty="0" err="1" smtClean="0"/>
              <a:t>MITx</a:t>
            </a:r>
            <a:endParaRPr lang="en-US" sz="2400" dirty="0" smtClean="0"/>
          </a:p>
          <a:p>
            <a:r>
              <a:rPr lang="en-US" sz="2400" dirty="0" smtClean="0"/>
              <a:t>                 </a:t>
            </a:r>
            <a:r>
              <a:rPr lang="en-US" sz="2400" b="1" i="1" dirty="0" smtClean="0"/>
              <a:t>Abril</a:t>
            </a:r>
            <a:r>
              <a:rPr lang="en-US" sz="2400" dirty="0" smtClean="0"/>
              <a:t> – </a:t>
            </a:r>
            <a:r>
              <a:rPr lang="en-US" sz="2400" dirty="0" err="1" smtClean="0"/>
              <a:t>Dois</a:t>
            </a:r>
            <a:r>
              <a:rPr lang="en-US" sz="2400" dirty="0" smtClean="0"/>
              <a:t> </a:t>
            </a:r>
            <a:r>
              <a:rPr lang="en-US" sz="2400" dirty="0" err="1" smtClean="0"/>
              <a:t>professores</a:t>
            </a:r>
            <a:r>
              <a:rPr lang="en-US" sz="2400" dirty="0" smtClean="0"/>
              <a:t> de Stanford </a:t>
            </a:r>
            <a:r>
              <a:rPr lang="en-US" sz="2400" dirty="0" err="1" smtClean="0"/>
              <a:t>lançam</a:t>
            </a:r>
            <a:r>
              <a:rPr lang="en-US" sz="2400" dirty="0" smtClean="0"/>
              <a:t> o COURSERA</a:t>
            </a:r>
          </a:p>
          <a:p>
            <a:r>
              <a:rPr lang="en-US" sz="2400" dirty="0" smtClean="0"/>
              <a:t>                 </a:t>
            </a:r>
            <a:r>
              <a:rPr lang="en-US" sz="2400" b="1" i="1" dirty="0" err="1" smtClean="0"/>
              <a:t>Maio</a:t>
            </a:r>
            <a:r>
              <a:rPr lang="en-US" sz="2400" dirty="0" smtClean="0"/>
              <a:t> - MIT e Harvard </a:t>
            </a:r>
            <a:r>
              <a:rPr lang="en-US" sz="2400" dirty="0" err="1" smtClean="0"/>
              <a:t>lançam</a:t>
            </a:r>
            <a:r>
              <a:rPr lang="en-US" sz="2400" dirty="0" smtClean="0"/>
              <a:t> o </a:t>
            </a:r>
            <a:r>
              <a:rPr lang="en-US" sz="2400" dirty="0" err="1" smtClean="0"/>
              <a:t>edX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420434452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814" y="3719693"/>
            <a:ext cx="4321916" cy="30464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1544" b="5773"/>
          <a:stretch/>
        </p:blipFill>
        <p:spPr>
          <a:xfrm>
            <a:off x="5847315" y="444291"/>
            <a:ext cx="6193572" cy="2903591"/>
          </a:xfrm>
          <a:prstGeom prst="rect">
            <a:avLst/>
          </a:prstGeom>
        </p:spPr>
      </p:pic>
      <p:pic>
        <p:nvPicPr>
          <p:cNvPr id="1028" name="Picture 4" descr="stats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7" y="444292"/>
            <a:ext cx="4605695" cy="2903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012799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25067"/>
            <a:ext cx="4318675" cy="574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582444" y="6175331"/>
            <a:ext cx="567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Revista VEJA – 02 de outubro de 2013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3012619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447" y="203785"/>
            <a:ext cx="10058400" cy="94658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latin typeface="Gungsuh" pitchFamily="18" charset="-127"/>
                <a:ea typeface="Gungsuh" pitchFamily="18" charset="-127"/>
              </a:rPr>
              <a:t>Motivações para </a:t>
            </a: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>ADOÇÃO Do </a:t>
            </a:r>
            <a:r>
              <a:rPr lang="pt-BR" sz="3600" b="1" dirty="0">
                <a:latin typeface="Gungsuh" pitchFamily="18" charset="-127"/>
                <a:ea typeface="Gungsuh" pitchFamily="18" charset="-127"/>
              </a:rPr>
              <a:t>ensino </a:t>
            </a: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>online PELAS UNIVERSIDADES</a:t>
            </a:r>
            <a:endParaRPr lang="pt-BR" sz="36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7899" y="1212837"/>
            <a:ext cx="9623069" cy="5438483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normAutofit/>
          </a:bodyPr>
          <a:lstStyle/>
          <a:p>
            <a:r>
              <a:rPr lang="pt-BR" dirty="0" smtClean="0"/>
              <a:t> 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</a:rPr>
              <a:t>É um </a:t>
            </a:r>
            <a:r>
              <a:rPr lang="en-US" sz="2400" u="sng" dirty="0" err="1" smtClean="0">
                <a:solidFill>
                  <a:schemeClr val="accent1">
                    <a:lumMod val="75000"/>
                  </a:schemeClr>
                </a:solidFill>
              </a:rPr>
              <a:t>modelo</a:t>
            </a:r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u="sng" dirty="0" err="1" smtClean="0">
                <a:solidFill>
                  <a:schemeClr val="accent1">
                    <a:lumMod val="75000"/>
                  </a:schemeClr>
                </a:solidFill>
              </a:rPr>
              <a:t>irreversível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Universidades serão beneficiados, atraindo novos alunos para cursos presenciais ou podem oferecer cursos mistos, completando o material do MOOC com a instrução </a:t>
            </a:r>
            <a:r>
              <a:rPr lang="pt-BR" sz="2400" dirty="0" err="1" smtClean="0">
                <a:solidFill>
                  <a:schemeClr val="accent1">
                    <a:lumMod val="75000"/>
                  </a:schemeClr>
                </a:solidFill>
              </a:rPr>
              <a:t>face-to-face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, num mode</a:t>
            </a:r>
            <a:r>
              <a:rPr lang="pt-BR" sz="2400" dirty="0" smtClean="0">
                <a:solidFill>
                  <a:schemeClr val="bg1"/>
                </a:solidFill>
              </a:rPr>
              <a:t>lo </a:t>
            </a:r>
            <a:r>
              <a:rPr lang="pt-BR" sz="2400" b="1" i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Blended</a:t>
            </a:r>
            <a:r>
              <a:rPr lang="pt-BR" sz="2400" b="1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Online </a:t>
            </a:r>
            <a:r>
              <a:rPr lang="pt-BR" sz="2400" b="1" i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Learning</a:t>
            </a:r>
            <a:r>
              <a:rPr lang="pt-BR" sz="2400" b="1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As Universidades e escolas alargam as fronteiras, sem a necessidade de expandir suas instalações físicas, reduzindo sobremaneira seus custos operacionais;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Os alunos podem se beneficiar, pagando uma taxa para fazer um exame supervisionado, o que garantiria a obtenção de crédito ou diplomas para Universidades ao redor do mundo.</a:t>
            </a:r>
          </a:p>
        </p:txBody>
      </p:sp>
    </p:spTree>
    <p:extLst>
      <p:ext uri="{BB962C8B-B14F-4D97-AF65-F5344CB8AC3E}">
        <p14:creationId xmlns="" xmlns:p14="http://schemas.microsoft.com/office/powerpoint/2010/main" val="319882007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>
            <a:normAutofit/>
          </a:bodyPr>
          <a:lstStyle/>
          <a:p>
            <a:pPr algn="ctr"/>
            <a:endParaRPr lang="pt-BR" sz="36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4598" y="659567"/>
            <a:ext cx="10178320" cy="5666282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 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A Universidade de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</a:rPr>
              <a:t>San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 Jose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 testou em outubro de 2012 um curso em que os alunos faziam o MOOC em casa e frequentavam as aulas para aprofundar o tema. O índice de reprovação caiu de 40% para 9%;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 Em fevereiro de 2013 o Conselho Americano de Educação recomendou que as 1.800 Universidades Americanas aceitassem cinco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</a:rPr>
              <a:t>MOOCs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 como crédito universitário;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</a:rPr>
              <a:t> A Escola de Negócios de Harvard não ensina mais contabilidade básica.</a:t>
            </a:r>
          </a:p>
          <a:p>
            <a:pPr>
              <a:buFont typeface="Wingdings" pitchFamily="2" charset="2"/>
              <a:buChar char="q"/>
            </a:pP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550001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54" y="587933"/>
            <a:ext cx="8959328" cy="6067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6622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4420" y="1424836"/>
            <a:ext cx="9311558" cy="3615267"/>
          </a:xfr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pt-BR" dirty="0" smtClean="0"/>
              <a:t>    </a:t>
            </a:r>
            <a:r>
              <a:rPr lang="pt-BR" sz="3200" dirty="0" err="1" smtClean="0">
                <a:solidFill>
                  <a:schemeClr val="tx1">
                    <a:lumMod val="85000"/>
                  </a:schemeClr>
                </a:solidFill>
              </a:rPr>
              <a:t>¨Mais</a:t>
            </a:r>
            <a:r>
              <a:rPr lang="pt-BR" sz="3200" dirty="0" smtClean="0">
                <a:solidFill>
                  <a:schemeClr val="tx1">
                    <a:lumMod val="85000"/>
                  </a:schemeClr>
                </a:solidFill>
              </a:rPr>
              <a:t> de 15% dos universitários brasileiros (cerca de 1 milhão de alunos) estão hoje matriculados na modalidade de ensino superior a distância, em que quase tudo é </a:t>
            </a:r>
            <a:r>
              <a:rPr lang="pt-BR" sz="3200" dirty="0" err="1" smtClean="0">
                <a:solidFill>
                  <a:schemeClr val="tx1">
                    <a:lumMod val="85000"/>
                  </a:schemeClr>
                </a:solidFill>
              </a:rPr>
              <a:t>online¨</a:t>
            </a:r>
            <a:r>
              <a:rPr lang="pt-BR" sz="3200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algn="r">
              <a:buNone/>
            </a:pPr>
            <a:r>
              <a:rPr lang="pt-BR" sz="2400" b="1" i="1" dirty="0" smtClean="0">
                <a:solidFill>
                  <a:schemeClr val="tx1"/>
                </a:solidFill>
              </a:rPr>
              <a:t>Revista VEJA, 02 de outubro de 2013</a:t>
            </a:r>
            <a:endParaRPr lang="pt-BR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731408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1895" y="29111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Gungsuh" pitchFamily="18" charset="-127"/>
                <a:ea typeface="Gungsuh" pitchFamily="18" charset="-127"/>
                <a:cs typeface="Verdana" pitchFamily="34" charset="0"/>
              </a:rPr>
              <a:t>Modelo de ensino atual</a:t>
            </a:r>
            <a:endParaRPr lang="pt-BR" b="1" dirty="0">
              <a:latin typeface="Gungsuh" pitchFamily="18" charset="-127"/>
              <a:ea typeface="Gungsuh" pitchFamily="18" charset="-127"/>
              <a:cs typeface="Verdan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9229" y="1646122"/>
            <a:ext cx="9009978" cy="3437322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46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Baseado nas </a:t>
            </a:r>
            <a:r>
              <a:rPr lang="pt-BR" sz="2800" dirty="0">
                <a:solidFill>
                  <a:schemeClr val="tx1"/>
                </a:solidFill>
              </a:rPr>
              <a:t>metáforas da escola, há mais de 100 anos focadas em termos como transmissão, retenção, aprovação, reprovação e </a:t>
            </a:r>
            <a:r>
              <a:rPr lang="pt-BR" sz="2800" dirty="0" smtClean="0">
                <a:solidFill>
                  <a:schemeClr val="tx1"/>
                </a:solidFill>
              </a:rPr>
              <a:t>controle e num </a:t>
            </a:r>
            <a:r>
              <a:rPr lang="pt-BR" sz="2800" u="sng" dirty="0" smtClean="0">
                <a:solidFill>
                  <a:schemeClr val="tx1"/>
                </a:solidFill>
              </a:rPr>
              <a:t>modelo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u="sng" dirty="0" smtClean="0">
                <a:solidFill>
                  <a:schemeClr val="tx1"/>
                </a:solidFill>
              </a:rPr>
              <a:t>centrado no professor</a:t>
            </a:r>
            <a:r>
              <a:rPr lang="pt-BR" sz="2800" dirty="0" smtClean="0">
                <a:solidFill>
                  <a:schemeClr val="tx1"/>
                </a:solidFill>
              </a:rPr>
              <a:t>.</a:t>
            </a:r>
            <a:r>
              <a:rPr lang="pt-BR" sz="2800" dirty="0">
                <a:solidFill>
                  <a:schemeClr val="tx1"/>
                </a:solidFill>
              </a:rPr>
              <a:t> </a:t>
            </a:r>
            <a:r>
              <a:rPr lang="pt-BR" sz="2800" dirty="0" smtClean="0">
                <a:solidFill>
                  <a:schemeClr val="tx1"/>
                </a:solidFill>
              </a:rPr>
              <a:t> Não prepara os jovens para as Habilidades do Século 21.</a:t>
            </a:r>
            <a:endParaRPr lang="pt-BR" sz="28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4" y="486562"/>
            <a:ext cx="10280203" cy="5994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66342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4" y="429973"/>
            <a:ext cx="8546929" cy="5991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42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42998" y="547153"/>
            <a:ext cx="8810171" cy="51816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3662" y="3137953"/>
            <a:ext cx="7138881" cy="1752600"/>
          </a:xfrm>
        </p:spPr>
        <p:txBody>
          <a:bodyPr>
            <a:normAutofit/>
          </a:bodyPr>
          <a:lstStyle/>
          <a:p>
            <a:pPr algn="just"/>
            <a:r>
              <a:rPr lang="pt-BR" sz="3600" dirty="0" err="1" smtClean="0">
                <a:solidFill>
                  <a:schemeClr val="tx1">
                    <a:lumMod val="75000"/>
                  </a:schemeClr>
                </a:solidFill>
              </a:rPr>
              <a:t>¨Atraí</a:t>
            </a:r>
            <a:r>
              <a:rPr lang="pt-BR" sz="3600" dirty="0" smtClean="0">
                <a:solidFill>
                  <a:schemeClr val="tx1">
                    <a:lumMod val="75000"/>
                  </a:schemeClr>
                </a:solidFill>
              </a:rPr>
              <a:t> mais estudantes em 2012 do que em meus trinta anos de Harvard.¨</a:t>
            </a:r>
          </a:p>
        </p:txBody>
      </p:sp>
      <p:pic>
        <p:nvPicPr>
          <p:cNvPr id="1026" name="Picture 2" descr="C:\Documentos\Pessoal\michael-sandel-justic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128" y="1004069"/>
            <a:ext cx="4058411" cy="1892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82784141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155526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err="1" smtClean="0">
                <a:latin typeface="Gungsuh" pitchFamily="18" charset="-127"/>
                <a:ea typeface="Gungsuh" pitchFamily="18" charset="-127"/>
              </a:rPr>
              <a:t>Blended</a:t>
            </a: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> online </a:t>
            </a:r>
            <a:r>
              <a:rPr lang="pt-BR" sz="3600" b="1" dirty="0" err="1" smtClean="0">
                <a:latin typeface="Gungsuh" pitchFamily="18" charset="-127"/>
                <a:ea typeface="Gungsuh" pitchFamily="18" charset="-127"/>
              </a:rPr>
              <a:t>learning</a:t>
            </a: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/>
            </a:r>
            <a:br>
              <a:rPr lang="pt-BR" sz="3600" b="1" dirty="0" smtClean="0">
                <a:latin typeface="Gungsuh" pitchFamily="18" charset="-127"/>
                <a:ea typeface="Gungsuh" pitchFamily="18" charset="-127"/>
              </a:rPr>
            </a:b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>(Web + </a:t>
            </a:r>
            <a:r>
              <a:rPr lang="pt-BR" sz="3600" b="1" dirty="0" err="1" smtClean="0">
                <a:latin typeface="Gungsuh" pitchFamily="18" charset="-127"/>
                <a:ea typeface="Gungsuh" pitchFamily="18" charset="-127"/>
              </a:rPr>
              <a:t>on</a:t>
            </a:r>
            <a:r>
              <a:rPr lang="pt-BR" sz="3600" b="1" dirty="0" smtClean="0">
                <a:latin typeface="Gungsuh" pitchFamily="18" charset="-127"/>
                <a:ea typeface="Gungsuh" pitchFamily="18" charset="-127"/>
              </a:rPr>
              <a:t> campus)</a:t>
            </a:r>
            <a:endParaRPr lang="pt-BR" sz="36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34939" y="1988454"/>
            <a:ext cx="9524501" cy="4397831"/>
          </a:xfr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r>
              <a:rPr lang="pt-BR" sz="2600" dirty="0" smtClean="0"/>
              <a:t> </a:t>
            </a:r>
          </a:p>
          <a:p>
            <a:r>
              <a:rPr lang="pt-BR" sz="2600" dirty="0" smtClean="0"/>
              <a:t>É um programa de educação formal em que um aluno aprende:</a:t>
            </a:r>
          </a:p>
          <a:p>
            <a:r>
              <a:rPr lang="pt-BR" sz="2600" dirty="0" smtClean="0"/>
              <a:t>(1) pelo menos em parte, através da aprendizagem online, com algum elemento de controle do aluno ao longo do tempo, lugar, sequência e/ou ritmo;</a:t>
            </a:r>
          </a:p>
          <a:p>
            <a:r>
              <a:rPr lang="pt-BR" sz="2600" dirty="0" smtClean="0"/>
              <a:t>(2) pelo menos em parte, num local físico, longe de casa;</a:t>
            </a:r>
          </a:p>
          <a:p>
            <a:r>
              <a:rPr lang="pt-BR" sz="2600" dirty="0" smtClean="0"/>
              <a:t>(3) e as modalidades ao longo do caminho de aprendizagem de cada aluno dentro de um curso ou assunto são conectados para fornecer uma experiência de aprendizagem integrada.</a:t>
            </a:r>
          </a:p>
          <a:p>
            <a:pPr>
              <a:buFont typeface="Wingdings" pitchFamily="2" charset="2"/>
              <a:buChar char="q"/>
            </a:pPr>
            <a:endParaRPr lang="pt-BR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31932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http://jolt.merlot.org/vol4no4/images/power_fig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44" y="689548"/>
            <a:ext cx="11021468" cy="529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2578" y="258511"/>
            <a:ext cx="9741657" cy="775532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benefícios do </a:t>
            </a:r>
            <a:r>
              <a:rPr lang="pt-BR" sz="3100" dirty="0" smtClean="0"/>
              <a:t>BLENDED LEARNING</a:t>
            </a:r>
            <a:endParaRPr lang="pt-BR" sz="31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9568" y="1019331"/>
            <a:ext cx="10118361" cy="5613816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Oferece </a:t>
            </a:r>
            <a:r>
              <a:rPr lang="pt-BR" sz="2600" dirty="0">
                <a:solidFill>
                  <a:srgbClr val="003366"/>
                </a:solidFill>
              </a:rPr>
              <a:t>uma vasta </a:t>
            </a:r>
            <a:r>
              <a:rPr lang="pt-BR" sz="2600" dirty="0" smtClean="0">
                <a:solidFill>
                  <a:srgbClr val="003366"/>
                </a:solidFill>
              </a:rPr>
              <a:t>seleção </a:t>
            </a:r>
            <a:r>
              <a:rPr lang="pt-BR" sz="2600" dirty="0">
                <a:solidFill>
                  <a:srgbClr val="003366"/>
                </a:solidFill>
              </a:rPr>
              <a:t>de cursos </a:t>
            </a:r>
            <a:r>
              <a:rPr lang="pt-BR" sz="2600" dirty="0" smtClean="0">
                <a:solidFill>
                  <a:srgbClr val="003366"/>
                </a:solidFill>
              </a:rPr>
              <a:t>com qualidade;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Cria </a:t>
            </a:r>
            <a:r>
              <a:rPr lang="pt-BR" sz="2600" dirty="0">
                <a:solidFill>
                  <a:srgbClr val="003366"/>
                </a:solidFill>
              </a:rPr>
              <a:t>flexibilidade na programação e duração </a:t>
            </a:r>
            <a:r>
              <a:rPr lang="pt-BR" sz="2600" dirty="0" smtClean="0">
                <a:solidFill>
                  <a:srgbClr val="003366"/>
                </a:solidFill>
              </a:rPr>
              <a:t>dos cursos ou anos letivos. </a:t>
            </a:r>
            <a:endParaRPr lang="pt-BR" sz="2600" dirty="0">
              <a:solidFill>
                <a:srgbClr val="0033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Modelo de ensino centrado no aluno.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Estende </a:t>
            </a:r>
            <a:r>
              <a:rPr lang="pt-BR" sz="2600" dirty="0">
                <a:solidFill>
                  <a:srgbClr val="003366"/>
                </a:solidFill>
              </a:rPr>
              <a:t>o aprendizado para o mundo digital, disponível 24 horas por dia, 7 dias por semana.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Fornece modelo duplo para obtenção de créditos ou conclusão de disciplinas;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Cria </a:t>
            </a:r>
            <a:r>
              <a:rPr lang="pt-BR" sz="2600" dirty="0">
                <a:solidFill>
                  <a:srgbClr val="003366"/>
                </a:solidFill>
              </a:rPr>
              <a:t>uma oportunidade para </a:t>
            </a:r>
            <a:r>
              <a:rPr lang="pt-BR" sz="2600" dirty="0" smtClean="0">
                <a:solidFill>
                  <a:srgbClr val="003366"/>
                </a:solidFill>
              </a:rPr>
              <a:t>o aluno se </a:t>
            </a:r>
            <a:r>
              <a:rPr lang="pt-BR" sz="2600" dirty="0">
                <a:solidFill>
                  <a:srgbClr val="003366"/>
                </a:solidFill>
              </a:rPr>
              <a:t>formar </a:t>
            </a:r>
            <a:r>
              <a:rPr lang="pt-BR" sz="2600" dirty="0" smtClean="0">
                <a:solidFill>
                  <a:srgbClr val="003366"/>
                </a:solidFill>
              </a:rPr>
              <a:t>mais cedo </a:t>
            </a:r>
            <a:r>
              <a:rPr lang="pt-BR" sz="2600" dirty="0">
                <a:solidFill>
                  <a:srgbClr val="003366"/>
                </a:solidFill>
              </a:rPr>
              <a:t>ou </a:t>
            </a:r>
            <a:r>
              <a:rPr lang="pt-BR" sz="2600" dirty="0" smtClean="0">
                <a:solidFill>
                  <a:srgbClr val="003366"/>
                </a:solidFill>
              </a:rPr>
              <a:t>recuperar créditos</a:t>
            </a:r>
            <a:r>
              <a:rPr lang="pt-BR" sz="2600" dirty="0">
                <a:solidFill>
                  <a:srgbClr val="003366"/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Alivia conflitos </a:t>
            </a:r>
            <a:r>
              <a:rPr lang="pt-BR" sz="2600" dirty="0">
                <a:solidFill>
                  <a:srgbClr val="003366"/>
                </a:solidFill>
              </a:rPr>
              <a:t>de </a:t>
            </a:r>
            <a:r>
              <a:rPr lang="pt-BR" sz="2600" dirty="0" smtClean="0">
                <a:solidFill>
                  <a:srgbClr val="003366"/>
                </a:solidFill>
              </a:rPr>
              <a:t>agenda. </a:t>
            </a:r>
            <a:endParaRPr lang="pt-BR" sz="2600" dirty="0">
              <a:solidFill>
                <a:srgbClr val="0033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Estabelece </a:t>
            </a:r>
            <a:r>
              <a:rPr lang="pt-BR" sz="2600" dirty="0">
                <a:solidFill>
                  <a:srgbClr val="003366"/>
                </a:solidFill>
              </a:rPr>
              <a:t>uma </a:t>
            </a:r>
            <a:r>
              <a:rPr lang="pt-BR" sz="2600" dirty="0" smtClean="0">
                <a:solidFill>
                  <a:srgbClr val="003366"/>
                </a:solidFill>
              </a:rPr>
              <a:t>infraestrutura </a:t>
            </a:r>
            <a:r>
              <a:rPr lang="pt-BR" sz="2600" dirty="0">
                <a:solidFill>
                  <a:srgbClr val="003366"/>
                </a:solidFill>
              </a:rPr>
              <a:t>de </a:t>
            </a:r>
            <a:r>
              <a:rPr lang="pt-BR" sz="2600" dirty="0" err="1">
                <a:solidFill>
                  <a:srgbClr val="003366"/>
                </a:solidFill>
              </a:rPr>
              <a:t>e-learning</a:t>
            </a:r>
            <a:r>
              <a:rPr lang="pt-BR" sz="2600" dirty="0">
                <a:solidFill>
                  <a:srgbClr val="003366"/>
                </a:solidFill>
              </a:rPr>
              <a:t> em todos os sistemas escolares.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600" dirty="0" smtClean="0">
                <a:solidFill>
                  <a:srgbClr val="003366"/>
                </a:solidFill>
              </a:rPr>
              <a:t>Oferece </a:t>
            </a:r>
            <a:r>
              <a:rPr lang="pt-BR" sz="2600" dirty="0">
                <a:solidFill>
                  <a:srgbClr val="003366"/>
                </a:solidFill>
              </a:rPr>
              <a:t>desenvolvimento profissional on-line para profissionais da educação, aumentando oportunidade de treinamento e reduzindo os custos de viagem</a:t>
            </a:r>
            <a:r>
              <a:rPr lang="pt-BR" dirty="0" smtClean="0">
                <a:solidFill>
                  <a:srgbClr val="003366"/>
                </a:solidFill>
              </a:rPr>
              <a:t>.</a:t>
            </a:r>
            <a:endParaRPr lang="pt-BR" dirty="0">
              <a:solidFill>
                <a:srgbClr val="003366"/>
              </a:solidFill>
            </a:endParaRPr>
          </a:p>
          <a:p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6488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23" y="430645"/>
            <a:ext cx="3171394" cy="58223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01" y="430645"/>
            <a:ext cx="4129974" cy="58223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8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>
                <a:latin typeface="Gungsuh" pitchFamily="18" charset="-127"/>
                <a:ea typeface="Gungsuh" pitchFamily="18" charset="-127"/>
              </a:rPr>
              <a:t>O perfil do professor</a:t>
            </a:r>
            <a:endParaRPr lang="pt-BR" sz="3600" dirty="0"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5467671" y="2461364"/>
            <a:ext cx="4672208" cy="40020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4"/>
          <p:cNvPicPr/>
          <p:nvPr/>
        </p:nvPicPr>
        <p:blipFill>
          <a:blip r:embed="rId3" cstate="print">
            <a:lum bright="-50000"/>
            <a:alphaModFix/>
          </a:blip>
          <a:srcRect/>
          <a:stretch>
            <a:fillRect/>
          </a:stretch>
        </p:blipFill>
        <p:spPr>
          <a:xfrm>
            <a:off x="898947" y="3136307"/>
            <a:ext cx="3288492" cy="21381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9312" y="989351"/>
            <a:ext cx="9548734" cy="5141626"/>
          </a:xfrm>
          <a:solidFill>
            <a:schemeClr val="tx1">
              <a:lumMod val="85000"/>
            </a:schemeClr>
          </a:solidFill>
          <a:ln>
            <a:solidFill>
              <a:srgbClr val="0033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400" dirty="0" smtClean="0"/>
              <a:t>   </a:t>
            </a:r>
            <a:r>
              <a:rPr lang="pt-BR" sz="3200" dirty="0" smtClean="0"/>
              <a:t>Tipicamente </a:t>
            </a:r>
            <a:r>
              <a:rPr lang="pt-BR" sz="3200" dirty="0"/>
              <a:t>um professor gasta algo em torno de </a:t>
            </a:r>
            <a:r>
              <a:rPr lang="pt-BR" sz="3200" u="sng" dirty="0"/>
              <a:t>100 horas no desenvolvimento </a:t>
            </a:r>
            <a:r>
              <a:rPr lang="pt-BR" sz="3200" u="sng" dirty="0" smtClean="0"/>
              <a:t>de um curso</a:t>
            </a:r>
            <a:r>
              <a:rPr lang="pt-BR" sz="3200" dirty="0" smtClean="0"/>
              <a:t> para ambiente MOOC </a:t>
            </a:r>
            <a:r>
              <a:rPr lang="pt-BR" sz="3200" dirty="0"/>
              <a:t>antes mesmo dele começar. Este tempo é gasto na gravação de vídeos e outros tipos </a:t>
            </a:r>
            <a:r>
              <a:rPr lang="pt-BR" sz="3200" dirty="0" smtClean="0"/>
              <a:t>preparativos. </a:t>
            </a:r>
            <a:r>
              <a:rPr lang="pt-BR" sz="3200" dirty="0"/>
              <a:t>Os professores, após o início do curso, gastam </a:t>
            </a:r>
            <a:r>
              <a:rPr lang="pt-BR" sz="3200" u="sng" dirty="0"/>
              <a:t>entre 8 e 10 horas por semana participando de fóruns de discussão e postando materiais</a:t>
            </a:r>
            <a:r>
              <a:rPr lang="pt-BR" sz="3200" u="sng" dirty="0" smtClean="0"/>
              <a:t>.</a:t>
            </a:r>
            <a:endParaRPr lang="pt-BR" sz="3200" u="sng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4213" y="685800"/>
            <a:ext cx="10058400" cy="8173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pt-BR" b="1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45060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586" y="313539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Vídeo da experiência do</a:t>
            </a:r>
            <a:r>
              <a:rPr lang="pt-BR" dirty="0"/>
              <a:t> Centro de Ensino Fundamental de </a:t>
            </a:r>
            <a:r>
              <a:rPr lang="pt-BR" dirty="0" err="1"/>
              <a:t>Arapoanga</a:t>
            </a:r>
            <a:r>
              <a:rPr lang="pt-BR" dirty="0"/>
              <a:t>, em </a:t>
            </a:r>
            <a:r>
              <a:rPr lang="pt-BR" dirty="0" smtClean="0"/>
              <a:t>Planaltina – DF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2700" dirty="0" smtClean="0"/>
              <a:t>BOM DIA BRASIL – 19/03/2014</a:t>
            </a:r>
            <a:endParaRPr lang="pt-BR" sz="27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03645" y="2455606"/>
            <a:ext cx="8534400" cy="3615267"/>
          </a:xfrm>
        </p:spPr>
        <p:txBody>
          <a:bodyPr/>
          <a:lstStyle/>
          <a:p>
            <a:r>
              <a:rPr lang="pt-BR" dirty="0" smtClean="0">
                <a:hlinkClick r:id="rId2" action="ppaction://hlinkfile"/>
              </a:rPr>
              <a:t>Blog da Escola de Planaltina.mp4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5637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188" y="0"/>
            <a:ext cx="8534400" cy="1507067"/>
          </a:xfrm>
        </p:spPr>
        <p:txBody>
          <a:bodyPr/>
          <a:lstStyle/>
          <a:p>
            <a:pPr algn="ctr"/>
            <a:r>
              <a:rPr lang="pt-BR" dirty="0" smtClean="0"/>
              <a:t>A MUDANÇA DO </a:t>
            </a:r>
            <a:r>
              <a:rPr lang="pt-BR" dirty="0" err="1" smtClean="0"/>
              <a:t>PARADiGMA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37583" y="2018656"/>
            <a:ext cx="8534400" cy="361526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115" y="1471655"/>
            <a:ext cx="8610539" cy="465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28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adoção do ensino online nas escolas americanas (k12)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76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606" y="369233"/>
            <a:ext cx="4741259" cy="6082842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5" y="444383"/>
            <a:ext cx="4050707" cy="9989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90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4" y="685800"/>
            <a:ext cx="9306488" cy="54780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281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58" y="395514"/>
            <a:ext cx="11801741" cy="817323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ln>
                  <a:noFill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A adoção do ensino online nas escolas americanas (k12)</a:t>
            </a:r>
            <a:endParaRPr lang="pt-BR" sz="28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7899" y="1340285"/>
            <a:ext cx="9524501" cy="531103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3200" dirty="0" smtClean="0"/>
              <a:t>Vinte e quatro estados e Washington DC já adotam o modelo Blended Online Learning;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/>
              <a:t> </a:t>
            </a:r>
            <a:r>
              <a:rPr lang="pt-BR" sz="3200" dirty="0" smtClean="0"/>
              <a:t>Em 30 estados há mais de 300.000 alunos matriculados em escolas totalmente online;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 Em 26 estados, 740.000 matrículas em cursos oferecidos pelas escolas virtuais dos estados;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/>
              <a:t> </a:t>
            </a:r>
            <a:r>
              <a:rPr lang="pt-BR" sz="3200" dirty="0" smtClean="0"/>
              <a:t>Um número crescente de escolas privadas já oferece cursos online, inclusive permitindo que os alunos cursem disciplinas oferecidas pelas escolas virtuais estaduais;</a:t>
            </a:r>
          </a:p>
          <a:p>
            <a:pPr>
              <a:buFont typeface="Wingdings" pitchFamily="2" charset="2"/>
              <a:buChar char="q"/>
            </a:pPr>
            <a:endParaRPr lang="pt-BR" sz="3200" dirty="0" smtClean="0"/>
          </a:p>
          <a:p>
            <a:pPr>
              <a:buFont typeface="Wingdings" pitchFamily="2" charset="2"/>
              <a:buChar char="q"/>
            </a:pPr>
            <a:endParaRPr lang="pt-BR" sz="2400" dirty="0" smtClean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72524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187" y="395514"/>
            <a:ext cx="11870108" cy="817323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ln>
                  <a:noFill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A adoção do ensino online nas escolas americanas (k12)</a:t>
            </a:r>
            <a:endParaRPr lang="pt-BR" sz="28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9626" y="1334124"/>
            <a:ext cx="10478125" cy="5036696"/>
          </a:xfr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normAutofit/>
          </a:bodyPr>
          <a:lstStyle/>
          <a:p>
            <a:r>
              <a:rPr lang="pt-BR" dirty="0" smtClean="0"/>
              <a:t> 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US" sz="2400" dirty="0" smtClean="0"/>
              <a:t> </a:t>
            </a:r>
            <a:r>
              <a:rPr lang="pt-BR" sz="2800" dirty="0" smtClean="0"/>
              <a:t>Desde 2012, a Florida foi o primeiro estado a oferecer escolas  online </a:t>
            </a:r>
            <a:r>
              <a:rPr lang="pt-BR" sz="2800" dirty="0" err="1" smtClean="0"/>
              <a:t>part</a:t>
            </a:r>
            <a:r>
              <a:rPr lang="pt-BR" sz="2800" dirty="0" smtClean="0"/>
              <a:t>-time ou </a:t>
            </a:r>
            <a:r>
              <a:rPr lang="pt-BR" sz="2800" dirty="0" err="1" smtClean="0"/>
              <a:t>full</a:t>
            </a:r>
            <a:r>
              <a:rPr lang="pt-BR" sz="2800" dirty="0" smtClean="0"/>
              <a:t>-time em todas as séries;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pt-BR" sz="2800" dirty="0" smtClean="0"/>
              <a:t> Crescente  número de projetos conduzidos num modelo de consórcio;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pt-BR" sz="2800" dirty="0"/>
              <a:t> </a:t>
            </a:r>
            <a:r>
              <a:rPr lang="pt-BR" sz="2800" dirty="0" smtClean="0"/>
              <a:t>Média </a:t>
            </a:r>
            <a:r>
              <a:rPr lang="pt-BR" sz="2800" dirty="0"/>
              <a:t>atual </a:t>
            </a:r>
            <a:r>
              <a:rPr lang="pt-BR" sz="2800" dirty="0" smtClean="0"/>
              <a:t>de gastos por aluno:</a:t>
            </a:r>
          </a:p>
          <a:p>
            <a:pPr marL="800100" lvl="1" indent="-342900">
              <a:buClrTx/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Para o modelo totalmente </a:t>
            </a:r>
            <a:r>
              <a:rPr lang="pt-BR" sz="2800" dirty="0">
                <a:solidFill>
                  <a:schemeClr val="tx1"/>
                </a:solidFill>
              </a:rPr>
              <a:t>on-line </a:t>
            </a:r>
            <a:r>
              <a:rPr lang="pt-BR" sz="2800" dirty="0" smtClean="0">
                <a:solidFill>
                  <a:schemeClr val="tx1"/>
                </a:solidFill>
              </a:rPr>
              <a:t> - US$ 6,4 mil;</a:t>
            </a:r>
          </a:p>
          <a:p>
            <a:pPr marL="800100" lvl="1" indent="-342900">
              <a:buClrTx/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Para o modelo Blended -  US$ 8,9 mil;</a:t>
            </a:r>
          </a:p>
          <a:p>
            <a:pPr marL="800100" lvl="1" indent="-342900">
              <a:buClrTx/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Modelos escolares </a:t>
            </a:r>
            <a:r>
              <a:rPr lang="pt-BR" sz="2800" dirty="0">
                <a:solidFill>
                  <a:schemeClr val="tx1"/>
                </a:solidFill>
              </a:rPr>
              <a:t>tradicionais </a:t>
            </a:r>
            <a:r>
              <a:rPr lang="pt-BR" sz="2800" dirty="0" smtClean="0">
                <a:solidFill>
                  <a:schemeClr val="tx1"/>
                </a:solidFill>
              </a:rPr>
              <a:t>- US$ 11,2 mil.</a:t>
            </a:r>
          </a:p>
        </p:txBody>
      </p:sp>
    </p:spTree>
    <p:extLst>
      <p:ext uri="{BB962C8B-B14F-4D97-AF65-F5344CB8AC3E}">
        <p14:creationId xmlns="" xmlns:p14="http://schemas.microsoft.com/office/powerpoint/2010/main" val="222610103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54340" y="-1805171"/>
            <a:ext cx="5876144" cy="10116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3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942" y="202368"/>
            <a:ext cx="8245148" cy="63858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3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realidade brasileira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8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n>
                  <a:noFill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A realidade brasileira</a:t>
            </a:r>
            <a:endParaRPr lang="pt-BR" sz="36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4538" y="1484026"/>
            <a:ext cx="10343213" cy="4452079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 smtClean="0"/>
              <a:t> 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partir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de 2013,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observa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-se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uma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profusão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cursos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online e ¨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Universidades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Virtuais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¨;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Grandes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Universidades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já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ofertam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cursos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sediados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MOOCs e MBAs </a:t>
            </a:r>
            <a:r>
              <a:rPr lang="en-US" sz="3500" dirty="0" err="1" smtClean="0">
                <a:solidFill>
                  <a:schemeClr val="accent1">
                    <a:lumMod val="75000"/>
                  </a:schemeClr>
                </a:solidFill>
              </a:rPr>
              <a:t>totalmente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 online.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pt-BR" sz="3500" dirty="0" smtClean="0">
                <a:solidFill>
                  <a:schemeClr val="accent1">
                    <a:lumMod val="75000"/>
                  </a:schemeClr>
                </a:solidFill>
              </a:rPr>
              <a:t> O MEC e as Secretarias de Educação adotam modelos ainda não totalmente apoiados nos novos paradigmas tecnológicos educacionais de ensino online.</a:t>
            </a: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4806560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n>
                  <a:noFill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A realidade brasileira</a:t>
            </a:r>
            <a:endParaRPr lang="pt-BR" sz="36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2413" y="1565753"/>
            <a:ext cx="9524501" cy="5085567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t-BR" dirty="0" smtClean="0"/>
              <a:t> 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Alguns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estados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municípios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adotam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modelos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diferenciados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para a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utilização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recursos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computacionais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sala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aula 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formação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professores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Uma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grande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quantidade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escolas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públicas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não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possui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acesso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a Internet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alta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velocidade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infraestrutura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para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suportar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uso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solução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educacional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baseada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recursos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computacionais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ClrTx/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Algumas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escolas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públicas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grupos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educacionais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privados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passaram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adotar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 tablet para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alunos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utilizando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apenas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livros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digitais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sem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apoio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plataformas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online (¨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PROJETOS PARA A REDUÇÃO DO PESO DAS MOCHILAS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¨)</a:t>
            </a:r>
          </a:p>
          <a:p>
            <a:pPr algn="just">
              <a:buClrTx/>
            </a:pPr>
            <a:endParaRPr lang="pt-BR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0357327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200" y="0"/>
            <a:ext cx="10058400" cy="8173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Gungsuh" pitchFamily="18" charset="-127"/>
                <a:ea typeface="Gungsuh" pitchFamily="18" charset="-127"/>
              </a:rPr>
              <a:t/>
            </a:r>
            <a:br>
              <a:rPr lang="en-US" sz="2800" b="1" dirty="0">
                <a:latin typeface="Gungsuh" pitchFamily="18" charset="-127"/>
                <a:ea typeface="Gungsuh" pitchFamily="18" charset="-127"/>
              </a:rPr>
            </a:b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sete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habilidades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que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os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estudantes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necessitam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para o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seu</a:t>
            </a:r>
            <a:r>
              <a:rPr lang="en-US" sz="27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700" b="1" dirty="0" err="1" smtClean="0">
                <a:latin typeface="Gungsuh" pitchFamily="18" charset="-127"/>
                <a:ea typeface="Gungsuh" pitchFamily="18" charset="-127"/>
              </a:rPr>
              <a:t>futuro</a:t>
            </a:r>
            <a:endParaRPr lang="pt-BR" sz="27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0150" y="1115560"/>
            <a:ext cx="9524501" cy="531103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3200" dirty="0" smtClean="0"/>
              <a:t>Pensamento crítico e resolução de problemas;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Colaboração e poder de influência;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Agilidade e adaptabilidade;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Iniciativa e empreendedorismo;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Comunicação oral e escrita;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Capacidade de acessar e analisar informações;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Curiosidade e imaginação.</a:t>
            </a:r>
          </a:p>
          <a:p>
            <a:pPr algn="r"/>
            <a:r>
              <a:rPr lang="pt-BR" sz="1700" i="1" dirty="0" smtClean="0">
                <a:solidFill>
                  <a:schemeClr val="tx1">
                    <a:lumMod val="85000"/>
                  </a:schemeClr>
                </a:solidFill>
              </a:rPr>
              <a:t>Fonte: Dr. Tony Wagner - </a:t>
            </a:r>
            <a:r>
              <a:rPr lang="en-US" sz="1700" i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700" i="1" dirty="0" smtClean="0">
                <a:solidFill>
                  <a:schemeClr val="tx1">
                    <a:lumMod val="85000"/>
                  </a:schemeClr>
                </a:solidFill>
              </a:rPr>
              <a:t>Co-director </a:t>
            </a:r>
            <a:r>
              <a:rPr lang="en-US" sz="1700" i="1" dirty="0">
                <a:solidFill>
                  <a:schemeClr val="tx1">
                    <a:lumMod val="85000"/>
                  </a:schemeClr>
                </a:solidFill>
              </a:rPr>
              <a:t>of Harvard's Change Leadership Group</a:t>
            </a:r>
            <a:endParaRPr lang="pt-BR" sz="1700" dirty="0" smtClean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980804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9826" y="1057457"/>
            <a:ext cx="8534400" cy="1507067"/>
          </a:xfrm>
        </p:spPr>
        <p:txBody>
          <a:bodyPr/>
          <a:lstStyle/>
          <a:p>
            <a:r>
              <a:rPr lang="pt-BR" dirty="0" smtClean="0"/>
              <a:t>Vídeo Ron Clark </a:t>
            </a:r>
            <a:r>
              <a:rPr lang="pt-BR" dirty="0" err="1" smtClean="0"/>
              <a:t>Academy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12133" y="2153390"/>
            <a:ext cx="8534400" cy="1581702"/>
          </a:xfrm>
        </p:spPr>
        <p:txBody>
          <a:bodyPr/>
          <a:lstStyle/>
          <a:p>
            <a:r>
              <a:rPr lang="pt-BR" dirty="0" smtClean="0">
                <a:hlinkClick r:id="rId2" action="ppaction://hlinkfile"/>
              </a:rPr>
              <a:t>Aula Fundação Ron Clark 1.MOV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7323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n>
                  <a:noFill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A realidade brasileira</a:t>
            </a:r>
            <a:endParaRPr lang="pt-BR" sz="36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2413" y="1565753"/>
            <a:ext cx="9524501" cy="5085567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O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nosso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modelo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ensino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ainda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não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está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preparado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para a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adoção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técnicas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ensino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online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larga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escala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. É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necessário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atuar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urgentemente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para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reverter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este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quadro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buClrTx/>
            </a:pPr>
            <a:endParaRPr lang="pt-BR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0357327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9771" y="1364343"/>
            <a:ext cx="7242629" cy="4499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4941" y="1800617"/>
            <a:ext cx="8534400" cy="36152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sz="4400" b="1" dirty="0" smtClean="0">
                <a:solidFill>
                  <a:schemeClr val="tx1"/>
                </a:solidFill>
              </a:rPr>
              <a:t>Obrigado!</a:t>
            </a:r>
          </a:p>
          <a:p>
            <a:pPr algn="ctr">
              <a:buNone/>
            </a:pPr>
            <a:endParaRPr lang="pt-BR" sz="3600" dirty="0" smtClean="0"/>
          </a:p>
          <a:p>
            <a:pPr algn="ctr">
              <a:buNone/>
            </a:pPr>
            <a:r>
              <a:rPr lang="pt-BR" sz="3600" dirty="0" err="1" smtClean="0">
                <a:solidFill>
                  <a:schemeClr val="tx1"/>
                </a:solidFill>
              </a:rPr>
              <a:t>Edelvicio</a:t>
            </a:r>
            <a:r>
              <a:rPr lang="pt-BR" sz="3600" dirty="0" smtClean="0">
                <a:solidFill>
                  <a:schemeClr val="tx1"/>
                </a:solidFill>
              </a:rPr>
              <a:t> Junior</a:t>
            </a:r>
          </a:p>
          <a:p>
            <a:pPr algn="ctr">
              <a:buNone/>
            </a:pPr>
            <a:r>
              <a:rPr lang="pt-BR" sz="3600" dirty="0" smtClean="0">
                <a:solidFill>
                  <a:schemeClr val="tx1"/>
                </a:solidFill>
              </a:rPr>
              <a:t>61 99897700</a:t>
            </a:r>
          </a:p>
          <a:p>
            <a:pPr algn="ctr">
              <a:buNone/>
            </a:pPr>
            <a:r>
              <a:rPr lang="pt-BR" sz="3600" dirty="0" smtClean="0">
                <a:solidFill>
                  <a:schemeClr val="tx1"/>
                </a:solidFill>
              </a:rPr>
              <a:t>edelvicio@gmail.com</a:t>
            </a:r>
            <a:endParaRPr lang="pt-BR" sz="3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6599" y="210300"/>
            <a:ext cx="8534400" cy="1507067"/>
          </a:xfrm>
        </p:spPr>
        <p:txBody>
          <a:bodyPr/>
          <a:lstStyle/>
          <a:p>
            <a:pPr algn="ctr"/>
            <a:r>
              <a:rPr lang="pt-BR" dirty="0" smtClean="0"/>
              <a:t>A geração Z - </a:t>
            </a:r>
            <a:r>
              <a:rPr lang="pt-BR" dirty="0"/>
              <a:t>Net </a:t>
            </a:r>
            <a:r>
              <a:rPr lang="pt-BR" dirty="0" err="1"/>
              <a:t>generation</a:t>
            </a:r>
            <a:endParaRPr lang="pt-BR" dirty="0"/>
          </a:p>
        </p:txBody>
      </p:sp>
      <p:pic>
        <p:nvPicPr>
          <p:cNvPr id="1026" name="Picture 2" descr="C:\Documentos\Educação\K12\tablet-2-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3109" y="1468385"/>
            <a:ext cx="3406878" cy="2555158"/>
          </a:xfrm>
          <a:prstGeom prst="rect">
            <a:avLst/>
          </a:prstGeom>
          <a:noFill/>
        </p:spPr>
      </p:pic>
      <p:pic>
        <p:nvPicPr>
          <p:cNvPr id="1027" name="Picture 3" descr="C:\Documentos\Educação\K12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8209" y="1468385"/>
            <a:ext cx="2694346" cy="2100317"/>
          </a:xfrm>
          <a:prstGeom prst="rect">
            <a:avLst/>
          </a:prstGeom>
          <a:noFill/>
        </p:spPr>
      </p:pic>
      <p:pic>
        <p:nvPicPr>
          <p:cNvPr id="1028" name="Picture 4" descr="C:\Documentos\Educação\K12\bebe no c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603" y="3825337"/>
            <a:ext cx="5029200" cy="2924175"/>
          </a:xfrm>
          <a:prstGeom prst="rect">
            <a:avLst/>
          </a:prstGeom>
          <a:noFill/>
        </p:spPr>
      </p:pic>
      <p:pic>
        <p:nvPicPr>
          <p:cNvPr id="1030" name="Picture 6" descr="C:\Documentos\Educação\K12\Ethiopia-Tablets_as_Teachers-0b8c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8350" y="4406055"/>
            <a:ext cx="3463744" cy="2343457"/>
          </a:xfrm>
          <a:prstGeom prst="rect">
            <a:avLst/>
          </a:prstGeom>
          <a:noFill/>
        </p:spPr>
      </p:pic>
      <p:pic>
        <p:nvPicPr>
          <p:cNvPr id="2050" name="Picture 2" descr="C:\Documentos\Educação\K12\crianca-africa-tabl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02631" y="1468385"/>
            <a:ext cx="3088558" cy="2100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18" y="308670"/>
            <a:ext cx="8552745" cy="6022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61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9699" y="395514"/>
            <a:ext cx="10058400" cy="817323"/>
          </a:xfrm>
        </p:spPr>
        <p:txBody>
          <a:bodyPr>
            <a:normAutofit/>
          </a:bodyPr>
          <a:lstStyle/>
          <a:p>
            <a:pPr algn="ctr"/>
            <a:endParaRPr lang="pt-BR" sz="36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0150" y="1115560"/>
            <a:ext cx="9524501" cy="531103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3200" dirty="0" smtClean="0"/>
              <a:t>Um estudo do Banco de Desenvolvimento da Ásia estima que </a:t>
            </a:r>
            <a:r>
              <a:rPr lang="pt-BR" sz="3200" u="sng" dirty="0" smtClean="0"/>
              <a:t>apenas 6,7% da população mundial possui um diploma de curso superior </a:t>
            </a:r>
            <a:r>
              <a:rPr lang="pt-BR" sz="3200" dirty="0" smtClean="0"/>
              <a:t>(5,9% em 2000);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 A Unesco estima ser necessário </a:t>
            </a:r>
            <a:r>
              <a:rPr lang="pt-BR" sz="3200" u="sng" dirty="0" smtClean="0"/>
              <a:t>erguer uma universidade para 30 mil alunos por semana para atender à demanda por vagas até 2025</a:t>
            </a:r>
            <a:r>
              <a:rPr lang="pt-BR" sz="3200" dirty="0" smtClean="0"/>
              <a:t>.</a:t>
            </a:r>
          </a:p>
          <a:p>
            <a:pPr algn="r"/>
            <a:r>
              <a:rPr lang="pt-BR" sz="2400" i="1" dirty="0" smtClean="0">
                <a:solidFill>
                  <a:schemeClr val="tx1">
                    <a:lumMod val="85000"/>
                  </a:schemeClr>
                </a:solidFill>
              </a:rPr>
              <a:t>Fonte: Revista VEJA, 02/10</a:t>
            </a:r>
            <a:r>
              <a:rPr lang="pt-BR" sz="2400" dirty="0" smtClean="0">
                <a:solidFill>
                  <a:schemeClr val="tx1">
                    <a:lumMod val="85000"/>
                  </a:schemeClr>
                </a:solidFill>
              </a:rPr>
              <a:t>/2013</a:t>
            </a:r>
          </a:p>
        </p:txBody>
      </p:sp>
    </p:spTree>
    <p:extLst>
      <p:ext uri="{BB962C8B-B14F-4D97-AF65-F5344CB8AC3E}">
        <p14:creationId xmlns="" xmlns:p14="http://schemas.microsoft.com/office/powerpoint/2010/main" val="65455977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9699" y="395514"/>
            <a:ext cx="10058400" cy="817323"/>
          </a:xfrm>
        </p:spPr>
        <p:txBody>
          <a:bodyPr>
            <a:normAutofit/>
          </a:bodyPr>
          <a:lstStyle/>
          <a:p>
            <a:pPr algn="ctr"/>
            <a:endParaRPr lang="pt-BR" sz="3600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0150" y="1107810"/>
            <a:ext cx="9524501" cy="5311035"/>
          </a:xfr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3200" dirty="0" smtClean="0"/>
              <a:t>De 1 bilhão de crianças em escolas primárias e secundárias, apenas 5% tem acesso a computadores;</a:t>
            </a:r>
          </a:p>
          <a:p>
            <a:pPr>
              <a:buFont typeface="Wingdings" pitchFamily="2" charset="2"/>
              <a:buChar char="q"/>
            </a:pPr>
            <a:r>
              <a:rPr lang="pt-BR" sz="3200" dirty="0" smtClean="0"/>
              <a:t> Pesquisas demonstram que apenas um ano a mais de escolaridade pode aumentar a renda pessoal em aproximadamente 10%.</a:t>
            </a:r>
          </a:p>
          <a:p>
            <a:pPr algn="r"/>
            <a:r>
              <a:rPr lang="pt-BR" sz="2400" i="1" dirty="0" smtClean="0">
                <a:solidFill>
                  <a:schemeClr val="tx1">
                    <a:lumMod val="85000"/>
                  </a:schemeClr>
                </a:solidFill>
              </a:rPr>
              <a:t>Fonte: Unesco Instituto de Estatísticas – www.uis.unesco.org</a:t>
            </a:r>
            <a:endParaRPr lang="pt-BR" sz="2400" dirty="0" smtClean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41721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7436" y="1069383"/>
            <a:ext cx="9844849" cy="451204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tx1"/>
                </a:solidFill>
              </a:rPr>
              <a:t>O ensino online é a forma mais democrática para se levar ensino de qualidade para a população, independente da localização geográfica e do poder aquisitivo, bem como para preparar os nossos jovens para as Habilidades do Século 21.</a:t>
            </a:r>
            <a:endParaRPr lang="pt-B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4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orda de Brilho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1929</TotalTime>
  <Words>1382</Words>
  <Application>Microsoft Office PowerPoint</Application>
  <PresentationFormat>Personalizar</PresentationFormat>
  <Paragraphs>125</Paragraphs>
  <Slides>42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Fatia</vt:lpstr>
      <vt:lpstr>ENSINO ONLINE: a maior mudança no ensino desde a invenção da escrita</vt:lpstr>
      <vt:lpstr>Modelo de ensino atual</vt:lpstr>
      <vt:lpstr>A MUDANÇA DO PARADiGMA</vt:lpstr>
      <vt:lpstr> sete habilidades que os estudantes necessitam para o seu futuro</vt:lpstr>
      <vt:lpstr>A geração Z - Net generation</vt:lpstr>
      <vt:lpstr>Slide 6</vt:lpstr>
      <vt:lpstr>Slide 7</vt:lpstr>
      <vt:lpstr>Slide 8</vt:lpstr>
      <vt:lpstr>Slide 9</vt:lpstr>
      <vt:lpstr>MOOCs (massive open online courses)</vt:lpstr>
      <vt:lpstr>Slide 11</vt:lpstr>
      <vt:lpstr>Moocs – características básicas</vt:lpstr>
      <vt:lpstr>MOOCs- histórico</vt:lpstr>
      <vt:lpstr>Slide 14</vt:lpstr>
      <vt:lpstr>Slide 15</vt:lpstr>
      <vt:lpstr>Motivações para ADOÇÃO Do ensino online PELAS UNIVERSIDADES</vt:lpstr>
      <vt:lpstr>Slide 17</vt:lpstr>
      <vt:lpstr>Slide 18</vt:lpstr>
      <vt:lpstr>Slide 19</vt:lpstr>
      <vt:lpstr>Slide 20</vt:lpstr>
      <vt:lpstr>Slide 21</vt:lpstr>
      <vt:lpstr>Slide 22</vt:lpstr>
      <vt:lpstr>Blended online learning (Web + on campus)</vt:lpstr>
      <vt:lpstr>Slide 24</vt:lpstr>
      <vt:lpstr>benefícios do BLENDED LEARNING</vt:lpstr>
      <vt:lpstr>Slide 26</vt:lpstr>
      <vt:lpstr>O perfil do professor</vt:lpstr>
      <vt:lpstr>Slide 28</vt:lpstr>
      <vt:lpstr> Vídeo da experiência do Centro de Ensino Fundamental de Arapoanga, em Planaltina – DF  BOM DIA BRASIL – 19/03/2014</vt:lpstr>
      <vt:lpstr>A adoção do ensino online nas escolas americanas (k12)</vt:lpstr>
      <vt:lpstr>Slide 31</vt:lpstr>
      <vt:lpstr>Slide 32</vt:lpstr>
      <vt:lpstr>A adoção do ensino online nas escolas americanas (k12)</vt:lpstr>
      <vt:lpstr>A adoção do ensino online nas escolas americanas (k12)</vt:lpstr>
      <vt:lpstr>Slide 35</vt:lpstr>
      <vt:lpstr>Slide 36</vt:lpstr>
      <vt:lpstr>A realidade brasileira</vt:lpstr>
      <vt:lpstr>A realidade brasileira</vt:lpstr>
      <vt:lpstr>A realidade brasileira</vt:lpstr>
      <vt:lpstr>Vídeo Ron Clark Academy</vt:lpstr>
      <vt:lpstr>A realidade brasileira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Ensino online</dc:title>
  <dc:creator>Edelvicio Souza Junior</dc:creator>
  <cp:lastModifiedBy>mauroims</cp:lastModifiedBy>
  <cp:revision>317</cp:revision>
  <dcterms:created xsi:type="dcterms:W3CDTF">2013-07-24T13:27:54Z</dcterms:created>
  <dcterms:modified xsi:type="dcterms:W3CDTF">2014-07-15T19:24:48Z</dcterms:modified>
</cp:coreProperties>
</file>