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4" r:id="rId1"/>
    <p:sldMasterId id="2147483776" r:id="rId2"/>
  </p:sldMasterIdLst>
  <p:notesMasterIdLst>
    <p:notesMasterId r:id="rId29"/>
  </p:notesMasterIdLst>
  <p:handoutMasterIdLst>
    <p:handoutMasterId r:id="rId30"/>
  </p:handoutMasterIdLst>
  <p:sldIdLst>
    <p:sldId id="256" r:id="rId3"/>
    <p:sldId id="530" r:id="rId4"/>
    <p:sldId id="519" r:id="rId5"/>
    <p:sldId id="481" r:id="rId6"/>
    <p:sldId id="535" r:id="rId7"/>
    <p:sldId id="536" r:id="rId8"/>
    <p:sldId id="539" r:id="rId9"/>
    <p:sldId id="533" r:id="rId10"/>
    <p:sldId id="527" r:id="rId11"/>
    <p:sldId id="522" r:id="rId12"/>
    <p:sldId id="496" r:id="rId13"/>
    <p:sldId id="529" r:id="rId14"/>
    <p:sldId id="517" r:id="rId15"/>
    <p:sldId id="518" r:id="rId16"/>
    <p:sldId id="534" r:id="rId17"/>
    <p:sldId id="543" r:id="rId18"/>
    <p:sldId id="504" r:id="rId19"/>
    <p:sldId id="505" r:id="rId20"/>
    <p:sldId id="497" r:id="rId21"/>
    <p:sldId id="503" r:id="rId22"/>
    <p:sldId id="516" r:id="rId23"/>
    <p:sldId id="498" r:id="rId24"/>
    <p:sldId id="542" r:id="rId25"/>
    <p:sldId id="521" r:id="rId26"/>
    <p:sldId id="540" r:id="rId27"/>
    <p:sldId id="544" r:id="rId28"/>
  </p:sldIdLst>
  <p:sldSz cx="9906000" cy="6858000" type="A4"/>
  <p:notesSz cx="6669088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isco Nunes Junior" initials="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3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546" y="-84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ibliotecas\Documents\Guilherme\Reforma%20Trabalhista\pnadc_201903_mens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ibliotecas\Documents\Guilherme\Reforma%20da%20Previd&#234;ncia\2019\Desonera&#231;&#245;es%20Seguridade%20Soci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Brasil - Evolução</a:t>
            </a:r>
            <a:r>
              <a:rPr lang="pt-BR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do Mercado de Trabalho  PNAD Contínua</a:t>
            </a:r>
          </a:p>
          <a:p>
            <a:pPr>
              <a:defRPr/>
            </a:pPr>
            <a:r>
              <a:rPr lang="pt-BR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(em mil trabalhadores) 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49530445522954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850514529673565E-2"/>
          <c:y val="8.8522231849283886E-2"/>
          <c:w val="0.90934208671486394"/>
          <c:h val="0.69970684309386366"/>
        </c:manualLayout>
      </c:layout>
      <c:lineChart>
        <c:grouping val="standard"/>
        <c:varyColors val="0"/>
        <c:ser>
          <c:idx val="0"/>
          <c:order val="0"/>
          <c:tx>
            <c:strRef>
              <c:f>Evolução!$A$2</c:f>
              <c:strCache>
                <c:ptCount val="1"/>
                <c:pt idx="0">
                  <c:v>Desempregados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5.1150895140664961E-2"/>
                  <c:y val="-1.7066831778799911E-2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>
                        <a:latin typeface="Arial" panose="020B0604020202020204" pitchFamily="34" charset="0"/>
                      </a:rPr>
                      <a:t> 7.001 </a:t>
                    </a:r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5345268542199489E-2"/>
                  <c:y val="-1.919999677480369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baseline="0">
                        <a:latin typeface="Arial" panose="020B0604020202020204" pitchFamily="34" charset="0"/>
                      </a:rPr>
                      <a:t> 13.387 </a:t>
                    </a:r>
                    <a:endParaRPr lang="en-US" sz="110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baseline="0">
                    <a:latin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Evolução!$B$1:$V$1</c:f>
              <c:strCache>
                <c:ptCount val="14"/>
                <c:pt idx="0">
                  <c:v>1T 14</c:v>
                </c:pt>
                <c:pt idx="1">
                  <c:v>1T 16</c:v>
                </c:pt>
                <c:pt idx="2">
                  <c:v>2T 16</c:v>
                </c:pt>
                <c:pt idx="3">
                  <c:v>3T 16</c:v>
                </c:pt>
                <c:pt idx="4">
                  <c:v>4T 16</c:v>
                </c:pt>
                <c:pt idx="5">
                  <c:v>1T 17</c:v>
                </c:pt>
                <c:pt idx="6">
                  <c:v>2T 17</c:v>
                </c:pt>
                <c:pt idx="7">
                  <c:v>3T 17</c:v>
                </c:pt>
                <c:pt idx="8">
                  <c:v>4T 17</c:v>
                </c:pt>
                <c:pt idx="9">
                  <c:v>1T 18</c:v>
                </c:pt>
                <c:pt idx="10">
                  <c:v>2T 18</c:v>
                </c:pt>
                <c:pt idx="11">
                  <c:v>3T 18</c:v>
                </c:pt>
                <c:pt idx="12">
                  <c:v>4T 18</c:v>
                </c:pt>
                <c:pt idx="13">
                  <c:v>1T 19</c:v>
                </c:pt>
              </c:strCache>
            </c:strRef>
          </c:cat>
          <c:val>
            <c:numRef>
              <c:f>Evolução!$B$2:$V$2</c:f>
              <c:numCache>
                <c:formatCode>_-* #,##0_-;\-* #,##0_-;_-* "-"??_-;_-@_-</c:formatCode>
                <c:ptCount val="14"/>
                <c:pt idx="0">
                  <c:v>7001</c:v>
                </c:pt>
                <c:pt idx="1">
                  <c:v>11023</c:v>
                </c:pt>
                <c:pt idx="2">
                  <c:v>11523</c:v>
                </c:pt>
                <c:pt idx="3">
                  <c:v>11958</c:v>
                </c:pt>
                <c:pt idx="4">
                  <c:v>12278</c:v>
                </c:pt>
                <c:pt idx="5">
                  <c:v>14105</c:v>
                </c:pt>
                <c:pt idx="6">
                  <c:v>13426</c:v>
                </c:pt>
                <c:pt idx="7">
                  <c:v>12906</c:v>
                </c:pt>
                <c:pt idx="8">
                  <c:v>12267</c:v>
                </c:pt>
                <c:pt idx="9">
                  <c:v>13634</c:v>
                </c:pt>
                <c:pt idx="10">
                  <c:v>12923</c:v>
                </c:pt>
                <c:pt idx="11">
                  <c:v>12450</c:v>
                </c:pt>
                <c:pt idx="12">
                  <c:v>12152</c:v>
                </c:pt>
                <c:pt idx="13">
                  <c:v>13387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Evolução!$A$3</c:f>
              <c:strCache>
                <c:ptCount val="1"/>
                <c:pt idx="0">
                  <c:v>Desalentados</c:v>
                </c:pt>
              </c:strCache>
            </c:strRef>
          </c:tx>
          <c:dLbls>
            <c:dLbl>
              <c:idx val="0"/>
              <c:layout>
                <c:manualLayout>
                  <c:x val="-5.4560954816709285E-2"/>
                  <c:y val="-1.4933330824847315E-2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>
                        <a:latin typeface="Arial" panose="020B0604020202020204" pitchFamily="34" charset="0"/>
                      </a:rPr>
                      <a:t> 1.555 </a:t>
                    </a:r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6.820253606406616E-3"/>
                  <c:y val="-1.9200164753778098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baseline="0">
                        <a:latin typeface="Arial" panose="020B0604020202020204" pitchFamily="34" charset="0"/>
                      </a:rPr>
                      <a:t> 4.843 </a:t>
                    </a:r>
                    <a:endParaRPr lang="en-US" sz="110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baseline="0">
                    <a:latin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Evolução!$B$1:$V$1</c:f>
              <c:strCache>
                <c:ptCount val="14"/>
                <c:pt idx="0">
                  <c:v>1T 14</c:v>
                </c:pt>
                <c:pt idx="1">
                  <c:v>1T 16</c:v>
                </c:pt>
                <c:pt idx="2">
                  <c:v>2T 16</c:v>
                </c:pt>
                <c:pt idx="3">
                  <c:v>3T 16</c:v>
                </c:pt>
                <c:pt idx="4">
                  <c:v>4T 16</c:v>
                </c:pt>
                <c:pt idx="5">
                  <c:v>1T 17</c:v>
                </c:pt>
                <c:pt idx="6">
                  <c:v>2T 17</c:v>
                </c:pt>
                <c:pt idx="7">
                  <c:v>3T 17</c:v>
                </c:pt>
                <c:pt idx="8">
                  <c:v>4T 17</c:v>
                </c:pt>
                <c:pt idx="9">
                  <c:v>1T 18</c:v>
                </c:pt>
                <c:pt idx="10">
                  <c:v>2T 18</c:v>
                </c:pt>
                <c:pt idx="11">
                  <c:v>3T 18</c:v>
                </c:pt>
                <c:pt idx="12">
                  <c:v>4T 18</c:v>
                </c:pt>
                <c:pt idx="13">
                  <c:v>1T 19</c:v>
                </c:pt>
              </c:strCache>
            </c:strRef>
          </c:cat>
          <c:val>
            <c:numRef>
              <c:f>Evolução!$B$3:$V$3</c:f>
              <c:numCache>
                <c:formatCode>_-* #,##0_-;\-* #,##0_-;_-* "-"??_-;_-@_-</c:formatCode>
                <c:ptCount val="14"/>
                <c:pt idx="0">
                  <c:v>1555</c:v>
                </c:pt>
                <c:pt idx="1">
                  <c:v>2815</c:v>
                </c:pt>
                <c:pt idx="2">
                  <c:v>3214</c:v>
                </c:pt>
                <c:pt idx="3">
                  <c:v>3498</c:v>
                </c:pt>
                <c:pt idx="4">
                  <c:v>3835</c:v>
                </c:pt>
                <c:pt idx="5">
                  <c:v>4081</c:v>
                </c:pt>
                <c:pt idx="6">
                  <c:v>3961</c:v>
                </c:pt>
                <c:pt idx="7">
                  <c:v>4206</c:v>
                </c:pt>
                <c:pt idx="8">
                  <c:v>4314</c:v>
                </c:pt>
                <c:pt idx="9">
                  <c:v>4587</c:v>
                </c:pt>
                <c:pt idx="10">
                  <c:v>4787</c:v>
                </c:pt>
                <c:pt idx="11">
                  <c:v>4734</c:v>
                </c:pt>
                <c:pt idx="12">
                  <c:v>4663</c:v>
                </c:pt>
                <c:pt idx="13">
                  <c:v>4843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Evolução!$A$4</c:f>
              <c:strCache>
                <c:ptCount val="1"/>
                <c:pt idx="0">
                  <c:v>Informalidade*</c:v>
                </c:pt>
              </c:strCache>
            </c:strRef>
          </c:tx>
          <c:dLbls>
            <c:dLbl>
              <c:idx val="0"/>
              <c:layout>
                <c:manualLayout>
                  <c:x val="-4.0920716112531973E-2"/>
                  <c:y val="-2.3466662724759987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baseline="0">
                        <a:latin typeface="Arial" panose="020B0604020202020204" pitchFamily="34" charset="0"/>
                      </a:rPr>
                      <a:t> 10.389 </a:t>
                    </a:r>
                    <a:endParaRPr lang="en-US" sz="110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6.8201193520886615E-3"/>
                  <c:y val="2.1333329749781881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baseline="0">
                        <a:latin typeface="Arial" panose="020B0604020202020204" pitchFamily="34" charset="0"/>
                      </a:rPr>
                      <a:t> 11.124 </a:t>
                    </a:r>
                    <a:endParaRPr lang="en-US" sz="110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latin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Evolução!$B$1:$V$1</c:f>
              <c:strCache>
                <c:ptCount val="14"/>
                <c:pt idx="0">
                  <c:v>1T 14</c:v>
                </c:pt>
                <c:pt idx="1">
                  <c:v>1T 16</c:v>
                </c:pt>
                <c:pt idx="2">
                  <c:v>2T 16</c:v>
                </c:pt>
                <c:pt idx="3">
                  <c:v>3T 16</c:v>
                </c:pt>
                <c:pt idx="4">
                  <c:v>4T 16</c:v>
                </c:pt>
                <c:pt idx="5">
                  <c:v>1T 17</c:v>
                </c:pt>
                <c:pt idx="6">
                  <c:v>2T 17</c:v>
                </c:pt>
                <c:pt idx="7">
                  <c:v>3T 17</c:v>
                </c:pt>
                <c:pt idx="8">
                  <c:v>4T 17</c:v>
                </c:pt>
                <c:pt idx="9">
                  <c:v>1T 18</c:v>
                </c:pt>
                <c:pt idx="10">
                  <c:v>2T 18</c:v>
                </c:pt>
                <c:pt idx="11">
                  <c:v>3T 18</c:v>
                </c:pt>
                <c:pt idx="12">
                  <c:v>4T 18</c:v>
                </c:pt>
                <c:pt idx="13">
                  <c:v>1T 19</c:v>
                </c:pt>
              </c:strCache>
            </c:strRef>
          </c:cat>
          <c:val>
            <c:numRef>
              <c:f>Evolução!$B$4:$V$4</c:f>
              <c:numCache>
                <c:formatCode>_-* #,##0_-;\-* #,##0_-;_-* "-"??_-;_-@_-</c:formatCode>
                <c:ptCount val="14"/>
                <c:pt idx="0">
                  <c:v>10389</c:v>
                </c:pt>
                <c:pt idx="1">
                  <c:v>9661</c:v>
                </c:pt>
                <c:pt idx="2">
                  <c:v>10023</c:v>
                </c:pt>
                <c:pt idx="3">
                  <c:v>10457</c:v>
                </c:pt>
                <c:pt idx="4">
                  <c:v>10126</c:v>
                </c:pt>
                <c:pt idx="5">
                  <c:v>10126</c:v>
                </c:pt>
                <c:pt idx="6">
                  <c:v>10564</c:v>
                </c:pt>
                <c:pt idx="7">
                  <c:v>10853</c:v>
                </c:pt>
                <c:pt idx="8">
                  <c:v>11056</c:v>
                </c:pt>
                <c:pt idx="9">
                  <c:v>10657</c:v>
                </c:pt>
                <c:pt idx="10">
                  <c:v>10935</c:v>
                </c:pt>
                <c:pt idx="11">
                  <c:v>11453</c:v>
                </c:pt>
                <c:pt idx="12">
                  <c:v>11488</c:v>
                </c:pt>
                <c:pt idx="13">
                  <c:v>11124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Evolução!$A$5</c:f>
              <c:strCache>
                <c:ptCount val="1"/>
                <c:pt idx="0">
                  <c:v>Domésticos sem carteira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dLbls>
            <c:dLbl>
              <c:idx val="0"/>
              <c:layout>
                <c:manualLayout>
                  <c:x val="-5.2855924978687116E-2"/>
                  <c:y val="6.3999989249345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6265984654731441E-2"/>
                  <c:y val="-0.2944001185259643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baseline="0">
                        <a:latin typeface="Arial" panose="020B0604020202020204" pitchFamily="34" charset="0"/>
                      </a:rPr>
                      <a:t> 18.441 </a:t>
                    </a:r>
                    <a:endParaRPr lang="en-US" sz="110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1935208866155032E-2"/>
                  <c:y val="-0.30080011745089891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>
                        <a:latin typeface="Arial" panose="020B0604020202020204" pitchFamily="34" charset="0"/>
                      </a:rPr>
                      <a:t> </a:t>
                    </a:r>
                    <a:r>
                      <a:rPr lang="en-US" sz="1100" b="1" baseline="0">
                        <a:latin typeface="Arial" panose="020B0604020202020204" pitchFamily="34" charset="0"/>
                      </a:rPr>
                      <a:t>18.988 </a:t>
                    </a:r>
                    <a:endParaRPr lang="en-US" sz="110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baseline="0">
                    <a:latin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Evolução!$B$1:$V$1</c:f>
              <c:strCache>
                <c:ptCount val="14"/>
                <c:pt idx="0">
                  <c:v>1T 14</c:v>
                </c:pt>
                <c:pt idx="1">
                  <c:v>1T 16</c:v>
                </c:pt>
                <c:pt idx="2">
                  <c:v>2T 16</c:v>
                </c:pt>
                <c:pt idx="3">
                  <c:v>3T 16</c:v>
                </c:pt>
                <c:pt idx="4">
                  <c:v>4T 16</c:v>
                </c:pt>
                <c:pt idx="5">
                  <c:v>1T 17</c:v>
                </c:pt>
                <c:pt idx="6">
                  <c:v>2T 17</c:v>
                </c:pt>
                <c:pt idx="7">
                  <c:v>3T 17</c:v>
                </c:pt>
                <c:pt idx="8">
                  <c:v>4T 17</c:v>
                </c:pt>
                <c:pt idx="9">
                  <c:v>1T 18</c:v>
                </c:pt>
                <c:pt idx="10">
                  <c:v>2T 18</c:v>
                </c:pt>
                <c:pt idx="11">
                  <c:v>3T 18</c:v>
                </c:pt>
                <c:pt idx="12">
                  <c:v>4T 18</c:v>
                </c:pt>
                <c:pt idx="13">
                  <c:v>1T 19</c:v>
                </c:pt>
              </c:strCache>
            </c:strRef>
          </c:cat>
          <c:val>
            <c:numRef>
              <c:f>Evolução!$B$5:$V$5</c:f>
              <c:numCache>
                <c:formatCode>_-* #,##0_-;\-* #,##0_-;_-* "-"??_-;_-@_-</c:formatCode>
                <c:ptCount val="14"/>
                <c:pt idx="0">
                  <c:v>4042</c:v>
                </c:pt>
                <c:pt idx="1">
                  <c:v>4032</c:v>
                </c:pt>
                <c:pt idx="2">
                  <c:v>4141</c:v>
                </c:pt>
                <c:pt idx="3">
                  <c:v>4074</c:v>
                </c:pt>
                <c:pt idx="4">
                  <c:v>4142</c:v>
                </c:pt>
                <c:pt idx="5">
                  <c:v>4131</c:v>
                </c:pt>
                <c:pt idx="6">
                  <c:v>4220</c:v>
                </c:pt>
                <c:pt idx="7">
                  <c:v>4326</c:v>
                </c:pt>
                <c:pt idx="8">
                  <c:v>4476</c:v>
                </c:pt>
                <c:pt idx="9">
                  <c:v>4327</c:v>
                </c:pt>
                <c:pt idx="10">
                  <c:v>4381</c:v>
                </c:pt>
                <c:pt idx="11">
                  <c:v>4433</c:v>
                </c:pt>
                <c:pt idx="12">
                  <c:v>4477</c:v>
                </c:pt>
                <c:pt idx="13">
                  <c:v>4340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Evolução!$A$6</c:f>
              <c:strCache>
                <c:ptCount val="1"/>
                <c:pt idx="0">
                  <c:v>Conta própria sem CNPJ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1381074168797949E-2"/>
                  <c:y val="1.066666487489094E-2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>
                        <a:latin typeface="Arial" panose="020B0604020202020204" pitchFamily="34" charset="0"/>
                      </a:rPr>
                      <a:t> 4.512 </a:t>
                    </a:r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5.1150895140664966E-3"/>
                  <c:y val="0.20693329857288414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baseline="0">
                        <a:latin typeface="Arial" panose="020B0604020202020204" pitchFamily="34" charset="0"/>
                      </a:rPr>
                      <a:t> 6.768 </a:t>
                    </a:r>
                    <a:endParaRPr lang="en-US" sz="110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latin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Evolução!$B$1:$V$1</c:f>
              <c:strCache>
                <c:ptCount val="14"/>
                <c:pt idx="0">
                  <c:v>1T 14</c:v>
                </c:pt>
                <c:pt idx="1">
                  <c:v>1T 16</c:v>
                </c:pt>
                <c:pt idx="2">
                  <c:v>2T 16</c:v>
                </c:pt>
                <c:pt idx="3">
                  <c:v>3T 16</c:v>
                </c:pt>
                <c:pt idx="4">
                  <c:v>4T 16</c:v>
                </c:pt>
                <c:pt idx="5">
                  <c:v>1T 17</c:v>
                </c:pt>
                <c:pt idx="6">
                  <c:v>2T 17</c:v>
                </c:pt>
                <c:pt idx="7">
                  <c:v>3T 17</c:v>
                </c:pt>
                <c:pt idx="8">
                  <c:v>4T 17</c:v>
                </c:pt>
                <c:pt idx="9">
                  <c:v>1T 18</c:v>
                </c:pt>
                <c:pt idx="10">
                  <c:v>2T 18</c:v>
                </c:pt>
                <c:pt idx="11">
                  <c:v>3T 18</c:v>
                </c:pt>
                <c:pt idx="12">
                  <c:v>4T 18</c:v>
                </c:pt>
                <c:pt idx="13">
                  <c:v>1T 19</c:v>
                </c:pt>
              </c:strCache>
            </c:strRef>
          </c:cat>
          <c:val>
            <c:numRef>
              <c:f>Evolução!$B$6:$V$6</c:f>
              <c:numCache>
                <c:formatCode>_-* #,##0_-;\-* #,##0_-;_-* "-"??_-;_-@_-</c:formatCode>
                <c:ptCount val="14"/>
                <c:pt idx="1">
                  <c:v>18441</c:v>
                </c:pt>
                <c:pt idx="2">
                  <c:v>18409</c:v>
                </c:pt>
                <c:pt idx="3">
                  <c:v>17637</c:v>
                </c:pt>
                <c:pt idx="4">
                  <c:v>17977</c:v>
                </c:pt>
                <c:pt idx="5">
                  <c:v>17907</c:v>
                </c:pt>
                <c:pt idx="6">
                  <c:v>18285</c:v>
                </c:pt>
                <c:pt idx="7">
                  <c:v>18602</c:v>
                </c:pt>
                <c:pt idx="8">
                  <c:v>18650</c:v>
                </c:pt>
                <c:pt idx="9">
                  <c:v>18510</c:v>
                </c:pt>
                <c:pt idx="10">
                  <c:v>18550</c:v>
                </c:pt>
                <c:pt idx="11">
                  <c:v>18851</c:v>
                </c:pt>
                <c:pt idx="12">
                  <c:v>19086</c:v>
                </c:pt>
                <c:pt idx="13">
                  <c:v>18988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Evolução!$A$7</c:f>
              <c:strCache>
                <c:ptCount val="1"/>
                <c:pt idx="0">
                  <c:v>Subocupados **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dLbl>
              <c:idx val="0"/>
              <c:layout>
                <c:manualLayout>
                  <c:x val="-4.9445865302642798E-2"/>
                  <c:y val="-0.62293322869363088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baseline="0">
                        <a:latin typeface="Arial" panose="020B0604020202020204" pitchFamily="34" charset="0"/>
                      </a:rPr>
                      <a:t> 36.237 </a:t>
                    </a:r>
                    <a:endParaRPr lang="en-US" sz="110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3640238704177198E-2"/>
                  <c:y val="-0.52479991184463426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baseline="0">
                        <a:latin typeface="Arial" panose="020B0604020202020204" pitchFamily="34" charset="0"/>
                      </a:rPr>
                      <a:t> 32.918 </a:t>
                    </a:r>
                    <a:endParaRPr lang="en-US" sz="110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latin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Evolução!$B$1:$V$1</c:f>
              <c:strCache>
                <c:ptCount val="14"/>
                <c:pt idx="0">
                  <c:v>1T 14</c:v>
                </c:pt>
                <c:pt idx="1">
                  <c:v>1T 16</c:v>
                </c:pt>
                <c:pt idx="2">
                  <c:v>2T 16</c:v>
                </c:pt>
                <c:pt idx="3">
                  <c:v>3T 16</c:v>
                </c:pt>
                <c:pt idx="4">
                  <c:v>4T 16</c:v>
                </c:pt>
                <c:pt idx="5">
                  <c:v>1T 17</c:v>
                </c:pt>
                <c:pt idx="6">
                  <c:v>2T 17</c:v>
                </c:pt>
                <c:pt idx="7">
                  <c:v>3T 17</c:v>
                </c:pt>
                <c:pt idx="8">
                  <c:v>4T 17</c:v>
                </c:pt>
                <c:pt idx="9">
                  <c:v>1T 18</c:v>
                </c:pt>
                <c:pt idx="10">
                  <c:v>2T 18</c:v>
                </c:pt>
                <c:pt idx="11">
                  <c:v>3T 18</c:v>
                </c:pt>
                <c:pt idx="12">
                  <c:v>4T 18</c:v>
                </c:pt>
                <c:pt idx="13">
                  <c:v>1T 19</c:v>
                </c:pt>
              </c:strCache>
            </c:strRef>
          </c:cat>
          <c:val>
            <c:numRef>
              <c:f>Evolução!$B$7:$V$7</c:f>
              <c:numCache>
                <c:formatCode>_-* #,##0_-;\-* #,##0_-;_-* "-"??_-;_-@_-</c:formatCode>
                <c:ptCount val="14"/>
                <c:pt idx="0">
                  <c:v>4512</c:v>
                </c:pt>
                <c:pt idx="1">
                  <c:v>4157</c:v>
                </c:pt>
                <c:pt idx="2">
                  <c:v>4792</c:v>
                </c:pt>
                <c:pt idx="3">
                  <c:v>4758</c:v>
                </c:pt>
                <c:pt idx="4">
                  <c:v>5226</c:v>
                </c:pt>
                <c:pt idx="5">
                  <c:v>5216</c:v>
                </c:pt>
                <c:pt idx="6">
                  <c:v>5783</c:v>
                </c:pt>
                <c:pt idx="7">
                  <c:v>6225</c:v>
                </c:pt>
                <c:pt idx="8">
                  <c:v>6416</c:v>
                </c:pt>
                <c:pt idx="9">
                  <c:v>6144</c:v>
                </c:pt>
                <c:pt idx="10">
                  <c:v>6463</c:v>
                </c:pt>
                <c:pt idx="11">
                  <c:v>6813</c:v>
                </c:pt>
                <c:pt idx="12">
                  <c:v>6871</c:v>
                </c:pt>
                <c:pt idx="13">
                  <c:v>6768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Evolução!$A$8</c:f>
              <c:strCache>
                <c:ptCount val="1"/>
                <c:pt idx="0">
                  <c:v>Carteira assinada*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</c:spPr>
          </c:marker>
          <c:cat>
            <c:strRef>
              <c:f>Evolução!$B$1:$V$1</c:f>
              <c:strCache>
                <c:ptCount val="14"/>
                <c:pt idx="0">
                  <c:v>1T 14</c:v>
                </c:pt>
                <c:pt idx="1">
                  <c:v>1T 16</c:v>
                </c:pt>
                <c:pt idx="2">
                  <c:v>2T 16</c:v>
                </c:pt>
                <c:pt idx="3">
                  <c:v>3T 16</c:v>
                </c:pt>
                <c:pt idx="4">
                  <c:v>4T 16</c:v>
                </c:pt>
                <c:pt idx="5">
                  <c:v>1T 17</c:v>
                </c:pt>
                <c:pt idx="6">
                  <c:v>2T 17</c:v>
                </c:pt>
                <c:pt idx="7">
                  <c:v>3T 17</c:v>
                </c:pt>
                <c:pt idx="8">
                  <c:v>4T 17</c:v>
                </c:pt>
                <c:pt idx="9">
                  <c:v>1T 18</c:v>
                </c:pt>
                <c:pt idx="10">
                  <c:v>2T 18</c:v>
                </c:pt>
                <c:pt idx="11">
                  <c:v>3T 18</c:v>
                </c:pt>
                <c:pt idx="12">
                  <c:v>4T 18</c:v>
                </c:pt>
                <c:pt idx="13">
                  <c:v>1T 19</c:v>
                </c:pt>
              </c:strCache>
            </c:strRef>
          </c:cat>
          <c:val>
            <c:numRef>
              <c:f>Evolução!$B$8:$V$8</c:f>
              <c:numCache>
                <c:formatCode>_-* #,##0_-;\-* #,##0_-;_-* "-"??_-;_-@_-</c:formatCode>
                <c:ptCount val="14"/>
                <c:pt idx="0">
                  <c:v>36237</c:v>
                </c:pt>
                <c:pt idx="1">
                  <c:v>34503</c:v>
                </c:pt>
                <c:pt idx="2">
                  <c:v>34302</c:v>
                </c:pt>
                <c:pt idx="3">
                  <c:v>33995</c:v>
                </c:pt>
                <c:pt idx="4">
                  <c:v>33894</c:v>
                </c:pt>
                <c:pt idx="5">
                  <c:v>33305</c:v>
                </c:pt>
                <c:pt idx="6">
                  <c:v>33237</c:v>
                </c:pt>
                <c:pt idx="7">
                  <c:v>33212</c:v>
                </c:pt>
                <c:pt idx="8">
                  <c:v>33237</c:v>
                </c:pt>
                <c:pt idx="9">
                  <c:v>32655</c:v>
                </c:pt>
                <c:pt idx="10">
                  <c:v>32763</c:v>
                </c:pt>
                <c:pt idx="11">
                  <c:v>32909</c:v>
                </c:pt>
                <c:pt idx="12">
                  <c:v>32942</c:v>
                </c:pt>
                <c:pt idx="13">
                  <c:v>32918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9695648"/>
        <c:axId val="309695256"/>
      </c:lineChart>
      <c:catAx>
        <c:axId val="309695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i="0" baseline="0">
                <a:latin typeface="Arial" panose="020B0604020202020204" pitchFamily="34" charset="0"/>
              </a:defRPr>
            </a:pPr>
            <a:endParaRPr lang="pt-BR"/>
          </a:p>
        </c:txPr>
        <c:crossAx val="309695256"/>
        <c:crosses val="autoZero"/>
        <c:auto val="1"/>
        <c:lblAlgn val="ctr"/>
        <c:lblOffset val="100"/>
        <c:noMultiLvlLbl val="0"/>
      </c:catAx>
      <c:valAx>
        <c:axId val="309695256"/>
        <c:scaling>
          <c:orientation val="minMax"/>
          <c:max val="38000"/>
          <c:min val="1000"/>
        </c:scaling>
        <c:delete val="0"/>
        <c:axPos val="l"/>
        <c:majorGridlines/>
        <c:numFmt formatCode="_-* #,##0_-;\-* #,##0_-;_-* &quot;-&quot;??_-;_-@_-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b="1" i="0" baseline="0">
                <a:latin typeface="Arial" panose="020B0604020202020204" pitchFamily="34" charset="0"/>
              </a:defRPr>
            </a:pPr>
            <a:endParaRPr lang="pt-BR"/>
          </a:p>
        </c:txPr>
        <c:crossAx val="309695648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5.9609991206342181E-2"/>
          <c:y val="0.8556462604688696"/>
          <c:w val="0.80506796624846444"/>
          <c:h val="0.12016577509026351"/>
        </c:manualLayout>
      </c:layout>
      <c:overlay val="0"/>
      <c:txPr>
        <a:bodyPr/>
        <a:lstStyle/>
        <a:p>
          <a:pPr>
            <a:defRPr sz="1200" baseline="0">
              <a:latin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Em R$ bilhões</a:t>
            </a:r>
          </a:p>
        </c:rich>
      </c:tx>
      <c:layout>
        <c:manualLayout>
          <c:xMode val="edge"/>
          <c:yMode val="edge"/>
          <c:x val="0.7751380088200375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7060265361058902E-2"/>
          <c:y val="8.3655495877754449E-2"/>
          <c:w val="0.94587946927788225"/>
          <c:h val="0.80333189257077386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6.1500603093315696E-2"/>
                  <c:y val="5.0936305553661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8560868454374594E-2"/>
                  <c:y val="-4.7940052285799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1340699588246154E-2"/>
                  <c:y val="-3.5955039214349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3960627217048316E-2"/>
                  <c:y val="4.7940052285799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9040578969583153E-2"/>
                  <c:y val="-3.5955039214349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3960627217048316E-2"/>
                  <c:y val="3.8951292482211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920048247465255E-2"/>
                  <c:y val="-3.8951292482211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latin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Plan1!$B$1:$H$1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Plan1!$B$6:$H$6</c:f>
              <c:numCache>
                <c:formatCode>_(* #,##0.00_);_(* \(#,##0.00\);_(* "-"??_);_(@_)</c:formatCode>
                <c:ptCount val="7"/>
                <c:pt idx="0">
                  <c:v>97.730999999999995</c:v>
                </c:pt>
                <c:pt idx="1">
                  <c:v>136.54000000000002</c:v>
                </c:pt>
                <c:pt idx="2">
                  <c:v>157.66400000000002</c:v>
                </c:pt>
                <c:pt idx="3">
                  <c:v>142.964</c:v>
                </c:pt>
                <c:pt idx="4">
                  <c:v>151.02500000000001</c:v>
                </c:pt>
                <c:pt idx="5">
                  <c:v>150.27600000000001</c:v>
                </c:pt>
                <c:pt idx="6">
                  <c:v>156.77800000000002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9696040"/>
        <c:axId val="309696824"/>
      </c:lineChart>
      <c:catAx>
        <c:axId val="309696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 i="0" baseline="0">
                <a:latin typeface="Arial" panose="020B0604020202020204" pitchFamily="34" charset="0"/>
              </a:defRPr>
            </a:pPr>
            <a:endParaRPr lang="pt-BR"/>
          </a:p>
        </c:txPr>
        <c:crossAx val="309696824"/>
        <c:crosses val="autoZero"/>
        <c:auto val="1"/>
        <c:lblAlgn val="ctr"/>
        <c:lblOffset val="100"/>
        <c:noMultiLvlLbl val="0"/>
      </c:catAx>
      <c:valAx>
        <c:axId val="309696824"/>
        <c:scaling>
          <c:orientation val="minMax"/>
          <c:max val="170"/>
          <c:min val="60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309696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048A3F4-F990-495B-A136-6B5DBD8353F9}" type="datetimeFigureOut">
              <a:rPr lang="pt-BR"/>
              <a:pPr>
                <a:defRPr/>
              </a:pPr>
              <a:t>20/05/2019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A48F2F1-B71B-4933-BD6C-C92BE69304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4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BAE49-9438-461A-ABA6-CE3D9A70F743}" type="datetimeFigureOut">
              <a:rPr lang="pt-BR" smtClean="0"/>
              <a:t>20/05/2019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1241425"/>
            <a:ext cx="48371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8A7DE-E07B-4D7A-816B-BACF0E7F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34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861032" y="3810003"/>
            <a:ext cx="4044971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861052" y="3897010"/>
            <a:ext cx="404495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861052" y="4115167"/>
            <a:ext cx="404495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861050" y="4164403"/>
            <a:ext cx="212979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861050" y="4199572"/>
            <a:ext cx="212979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861050" y="3962400"/>
            <a:ext cx="331851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991216" y="4060983"/>
            <a:ext cx="173355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906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" y="3675530"/>
            <a:ext cx="9906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948555" y="3643090"/>
            <a:ext cx="2957446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906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95300" y="2401890"/>
            <a:ext cx="916305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95300" y="3899938"/>
            <a:ext cx="536575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264400" y="4206240"/>
            <a:ext cx="1040130" cy="457200"/>
          </a:xfrm>
        </p:spPr>
        <p:txBody>
          <a:bodyPr/>
          <a:lstStyle/>
          <a:p>
            <a:pPr>
              <a:defRPr/>
            </a:pPr>
            <a:fld id="{D412244D-97B4-4601-B309-F3FDCBB45531}" type="datetimeFigureOut">
              <a:rPr lang="en-US" smtClean="0"/>
              <a:pPr>
                <a:defRPr/>
              </a:pPr>
              <a:t>5/20/2019</a:t>
            </a:fld>
            <a:endParaRPr lang="en-US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861050" y="4205288"/>
            <a:ext cx="140335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9013430" y="1136"/>
            <a:ext cx="810021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08282F9-33EB-4E48-8B93-1870CE94C54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6621DC-4BAC-4E2E-9C7D-D4B422D60729}" type="datetimeFigureOut">
              <a:rPr lang="en-US" smtClean="0"/>
              <a:pPr>
                <a:defRPr/>
              </a:pPr>
              <a:t>5/20/2019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FAAB4-5D02-46CF-8CC4-B4FA9FB0F2C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46950" y="1143000"/>
            <a:ext cx="2063750" cy="5486400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1143000"/>
            <a:ext cx="6769100" cy="5486400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C5070-55DF-4F66-8A33-7AF25B35B989}" type="datetimeFigureOut">
              <a:rPr lang="en-US" smtClean="0"/>
              <a:pPr>
                <a:defRPr/>
              </a:pPr>
              <a:t>5/20/2019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94579-CF28-4B02-AE20-4154F866142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861032" y="3810003"/>
            <a:ext cx="4044971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861052" y="3897010"/>
            <a:ext cx="404495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861052" y="4115167"/>
            <a:ext cx="404495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861050" y="4164403"/>
            <a:ext cx="212979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861050" y="4199572"/>
            <a:ext cx="212979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861050" y="3962400"/>
            <a:ext cx="331851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991216" y="4060983"/>
            <a:ext cx="173355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906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" y="3675530"/>
            <a:ext cx="9906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948555" y="3643090"/>
            <a:ext cx="2957446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906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95300" y="2401890"/>
            <a:ext cx="916305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95300" y="3899938"/>
            <a:ext cx="536575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264400" y="4206240"/>
            <a:ext cx="1040130" cy="457200"/>
          </a:xfrm>
        </p:spPr>
        <p:txBody>
          <a:bodyPr/>
          <a:lstStyle/>
          <a:p>
            <a:pPr>
              <a:defRPr/>
            </a:pPr>
            <a:fld id="{D412244D-97B4-4601-B309-F3FDCBB45531}" type="datetimeFigureOut">
              <a:rPr lang="en-US" smtClean="0"/>
              <a:pPr>
                <a:defRPr/>
              </a:pPr>
              <a:t>5/20/2019</a:t>
            </a:fld>
            <a:endParaRPr lang="en-US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861050" y="4205288"/>
            <a:ext cx="140335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9013430" y="1136"/>
            <a:ext cx="810021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08282F9-33EB-4E48-8B93-1870CE94C54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6B7837-94A9-4AA1-A3C1-7C107BE39C40}" type="datetimeFigureOut">
              <a:rPr lang="en-US" smtClean="0"/>
              <a:pPr>
                <a:defRPr/>
              </a:pPr>
              <a:t>5/20/2019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58282-1050-4CC0-936C-16090EC9B9B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1981202"/>
            <a:ext cx="84201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3367088"/>
            <a:ext cx="84201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BD930A-DB72-4DA1-9B5E-416ECDCE2DDB}" type="datetimeFigureOut">
              <a:rPr lang="en-US" smtClean="0"/>
              <a:pPr>
                <a:defRPr/>
              </a:pPr>
              <a:t>5/20/2019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9662F-50EF-4B86-B721-CBAD8F4E672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2249427"/>
            <a:ext cx="437515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2249427"/>
            <a:ext cx="437515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C2A2E-D3EB-4693-91C6-09FCD55AA0A3}" type="datetimeFigureOut">
              <a:rPr lang="en-US" smtClean="0"/>
              <a:pPr>
                <a:defRPr/>
              </a:pPr>
              <a:t>5/20/2019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AD78A-0518-446A-9C29-83AA152B103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2750" y="1143000"/>
            <a:ext cx="90805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12750" y="2244970"/>
            <a:ext cx="4378452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5114662" y="2244970"/>
            <a:ext cx="4378590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12750" y="2708519"/>
            <a:ext cx="4378452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11496" y="2708519"/>
            <a:ext cx="4378590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5FD7786-5068-4377-8429-551FAF7C4C9E}" type="datetimeFigureOut">
              <a:rPr lang="en-US" smtClean="0"/>
              <a:pPr>
                <a:defRPr/>
              </a:pPr>
              <a:t>5/20/2019</a:t>
            </a:fld>
            <a:endParaRPr lang="en-US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DE869C03-8952-487B-9093-8BDBD17AE1D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1143000"/>
            <a:ext cx="89154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dirty="0"/>
              <a:t>Clique para editar o título mestre</a:t>
            </a:r>
            <a:endParaRPr kumimoji="0"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7132320" y="612648"/>
            <a:ext cx="1037036" cy="457200"/>
          </a:xfrm>
        </p:spPr>
        <p:txBody>
          <a:bodyPr/>
          <a:lstStyle/>
          <a:p>
            <a:pPr>
              <a:defRPr/>
            </a:pPr>
            <a:fld id="{38F1A2A0-F778-4971-882D-4BEEE2EC767B}" type="datetimeFigureOut">
              <a:rPr lang="en-US" smtClean="0"/>
              <a:pPr>
                <a:defRPr/>
              </a:pPr>
              <a:t>5/20/2019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695950" y="612648"/>
            <a:ext cx="143637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855964" y="2272"/>
            <a:ext cx="825500" cy="365760"/>
          </a:xfrm>
        </p:spPr>
        <p:txBody>
          <a:bodyPr/>
          <a:lstStyle/>
          <a:p>
            <a:pPr>
              <a:defRPr/>
            </a:pPr>
            <a:fld id="{A1700DA5-6B3F-43DA-B119-59C9C4B7764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01549C-B624-4A6B-A723-B89A009048CB}" type="datetimeFigureOut">
              <a:rPr lang="en-US" smtClean="0"/>
              <a:pPr>
                <a:defRPr/>
              </a:pPr>
              <a:t>5/20/2019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D1DE1-458E-4298-9AC5-5AE6EFD7351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99621" y="1101970"/>
            <a:ext cx="366522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799621" y="2010727"/>
            <a:ext cx="366522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65100" y="776287"/>
            <a:ext cx="5527548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B09C9B-4CC9-4A7F-8CF7-D4C68E14299A}" type="datetimeFigureOut">
              <a:rPr lang="en-US" smtClean="0"/>
              <a:pPr>
                <a:defRPr/>
              </a:pPr>
              <a:t>5/20/2019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B9E4A-E69E-482A-BCBB-0288951146D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6B7837-94A9-4AA1-A3C1-7C107BE39C40}" type="datetimeFigureOut">
              <a:rPr lang="en-US" smtClean="0"/>
              <a:pPr>
                <a:defRPr/>
              </a:pPr>
              <a:t>5/20/2019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58282-1050-4CC0-936C-16090EC9B9B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3805" y="1109161"/>
            <a:ext cx="6357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37310" y="1143000"/>
            <a:ext cx="4953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95813" y="3274309"/>
            <a:ext cx="28067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8D8751-93FC-4E02-BDD8-1DBC218E167F}" type="datetimeFigureOut">
              <a:rPr lang="en-US" smtClean="0"/>
              <a:pPr>
                <a:defRPr/>
              </a:pPr>
              <a:t>5/20/2019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174E5-7113-43CF-9118-943AD8AA3CF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6621DC-4BAC-4E2E-9C7D-D4B422D60729}" type="datetimeFigureOut">
              <a:rPr lang="en-US" smtClean="0"/>
              <a:pPr>
                <a:defRPr/>
              </a:pPr>
              <a:t>5/20/2019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FAAB4-5D02-46CF-8CC4-B4FA9FB0F2C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46950" y="1143000"/>
            <a:ext cx="2063750" cy="5486400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1143000"/>
            <a:ext cx="6769100" cy="5486400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C5070-55DF-4F66-8A33-7AF25B35B989}" type="datetimeFigureOut">
              <a:rPr lang="en-US" smtClean="0"/>
              <a:pPr>
                <a:defRPr/>
              </a:pPr>
              <a:t>5/20/2019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94579-CF28-4B02-AE20-4154F866142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1981202"/>
            <a:ext cx="84201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3367088"/>
            <a:ext cx="84201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BD930A-DB72-4DA1-9B5E-416ECDCE2DDB}" type="datetimeFigureOut">
              <a:rPr lang="en-US" smtClean="0"/>
              <a:pPr>
                <a:defRPr/>
              </a:pPr>
              <a:t>5/20/2019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9662F-50EF-4B86-B721-CBAD8F4E672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2249427"/>
            <a:ext cx="437515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2249427"/>
            <a:ext cx="437515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C2A2E-D3EB-4693-91C6-09FCD55AA0A3}" type="datetimeFigureOut">
              <a:rPr lang="en-US" smtClean="0"/>
              <a:pPr>
                <a:defRPr/>
              </a:pPr>
              <a:t>5/20/2019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AD78A-0518-446A-9C29-83AA152B103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2750" y="1143000"/>
            <a:ext cx="90805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12750" y="2244970"/>
            <a:ext cx="4378452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5114662" y="2244970"/>
            <a:ext cx="4378590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12750" y="2708519"/>
            <a:ext cx="4378452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11496" y="2708519"/>
            <a:ext cx="4378590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5FD7786-5068-4377-8429-551FAF7C4C9E}" type="datetimeFigureOut">
              <a:rPr lang="en-US" smtClean="0"/>
              <a:pPr>
                <a:defRPr/>
              </a:pPr>
              <a:t>5/20/2019</a:t>
            </a:fld>
            <a:endParaRPr lang="en-US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DE869C03-8952-487B-9093-8BDBD17AE1D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1143000"/>
            <a:ext cx="89154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7132320" y="612648"/>
            <a:ext cx="1037036" cy="457200"/>
          </a:xfrm>
        </p:spPr>
        <p:txBody>
          <a:bodyPr/>
          <a:lstStyle/>
          <a:p>
            <a:pPr>
              <a:defRPr/>
            </a:pPr>
            <a:fld id="{38F1A2A0-F778-4971-882D-4BEEE2EC767B}" type="datetimeFigureOut">
              <a:rPr lang="en-US" smtClean="0"/>
              <a:pPr>
                <a:defRPr/>
              </a:pPr>
              <a:t>5/20/2019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695950" y="612648"/>
            <a:ext cx="143637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855964" y="2272"/>
            <a:ext cx="825500" cy="365760"/>
          </a:xfrm>
        </p:spPr>
        <p:txBody>
          <a:bodyPr/>
          <a:lstStyle/>
          <a:p>
            <a:pPr>
              <a:defRPr/>
            </a:pPr>
            <a:fld id="{A1700DA5-6B3F-43DA-B119-59C9C4B7764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01549C-B624-4A6B-A723-B89A009048CB}" type="datetimeFigureOut">
              <a:rPr lang="en-US" smtClean="0"/>
              <a:pPr>
                <a:defRPr/>
              </a:pPr>
              <a:t>5/20/2019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D1DE1-458E-4298-9AC5-5AE6EFD7351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99621" y="1101970"/>
            <a:ext cx="366522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799621" y="2010727"/>
            <a:ext cx="366522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65100" y="776287"/>
            <a:ext cx="5527548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B09C9B-4CC9-4A7F-8CF7-D4C68E14299A}" type="datetimeFigureOut">
              <a:rPr lang="en-US" smtClean="0"/>
              <a:pPr>
                <a:defRPr/>
              </a:pPr>
              <a:t>5/20/2019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B9E4A-E69E-482A-BCBB-0288951146D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3805" y="1109161"/>
            <a:ext cx="6357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37310" y="1143000"/>
            <a:ext cx="4953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95813" y="3274309"/>
            <a:ext cx="28067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8D8751-93FC-4E02-BDD8-1DBC218E167F}" type="datetimeFigureOut">
              <a:rPr lang="en-US" smtClean="0"/>
              <a:pPr>
                <a:defRPr/>
              </a:pPr>
              <a:t>5/20/2019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174E5-7113-43CF-9118-943AD8AA3CF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21"/>
            <a:ext cx="9906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906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2" y="308279"/>
            <a:ext cx="9906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861032" y="360249"/>
            <a:ext cx="4044971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861052" y="440115"/>
            <a:ext cx="404495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857951" y="497504"/>
            <a:ext cx="331851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988117" y="588943"/>
            <a:ext cx="173355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842047" y="-2001"/>
            <a:ext cx="6242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798188" y="-2001"/>
            <a:ext cx="2971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777547" y="-2001"/>
            <a:ext cx="9906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9723375" y="-2001"/>
            <a:ext cx="29718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9658650" y="380"/>
            <a:ext cx="59436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9612931" y="380"/>
            <a:ext cx="9906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95300" y="1143000"/>
            <a:ext cx="89154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95300" y="2249424"/>
            <a:ext cx="89154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7135414" y="612648"/>
            <a:ext cx="1037036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EDF0FDF2-FA15-48B7-9B80-0DF023868B8C}" type="datetimeFigureOut">
              <a:rPr lang="en-US" smtClean="0"/>
              <a:pPr>
                <a:defRPr/>
              </a:pPr>
              <a:t>5/20/2019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695950" y="612648"/>
            <a:ext cx="143637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855964" y="2272"/>
            <a:ext cx="8255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5AA01C-7DC8-417F-951F-72F022ACBA3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21"/>
            <a:ext cx="9906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906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2" y="308279"/>
            <a:ext cx="9906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861032" y="360249"/>
            <a:ext cx="4044971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861052" y="440115"/>
            <a:ext cx="404495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857951" y="497504"/>
            <a:ext cx="331851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988117" y="588943"/>
            <a:ext cx="173355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842047" y="-2001"/>
            <a:ext cx="6242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798188" y="-2001"/>
            <a:ext cx="29718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777547" y="-2001"/>
            <a:ext cx="9906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9723375" y="-2001"/>
            <a:ext cx="29718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9658650" y="380"/>
            <a:ext cx="59436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9612931" y="380"/>
            <a:ext cx="9906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95300" y="1143000"/>
            <a:ext cx="89154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95300" y="2249424"/>
            <a:ext cx="89154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7135414" y="612648"/>
            <a:ext cx="1037036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EDF0FDF2-FA15-48B7-9B80-0DF023868B8C}" type="datetimeFigureOut">
              <a:rPr lang="en-US" smtClean="0"/>
              <a:pPr>
                <a:defRPr/>
              </a:pPr>
              <a:t>5/20/2019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695950" y="612648"/>
            <a:ext cx="143637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855964" y="2272"/>
            <a:ext cx="8255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5AA01C-7DC8-417F-951F-72F022ACBA3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0468" y="651659"/>
            <a:ext cx="8852170" cy="1605766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Audiência Pública Senado</a:t>
            </a:r>
            <a:b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Previdência Social : PEC 6/2019, a Capitalização e a Experiência Chilena</a:t>
            </a:r>
            <a:endParaRPr lang="pt-BR" sz="2800" b="1" dirty="0"/>
          </a:p>
        </p:txBody>
      </p:sp>
      <p:sp>
        <p:nvSpPr>
          <p:cNvPr id="9220" name="CaixaDeTexto 3"/>
          <p:cNvSpPr txBox="1">
            <a:spLocks noChangeArrowheads="1"/>
          </p:cNvSpPr>
          <p:nvPr/>
        </p:nvSpPr>
        <p:spPr bwMode="auto">
          <a:xfrm>
            <a:off x="3103409" y="3277767"/>
            <a:ext cx="36667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dirty="0" err="1" smtClean="0">
                <a:solidFill>
                  <a:schemeClr val="bg1"/>
                </a:solidFill>
              </a:rPr>
              <a:t>Brasilia</a:t>
            </a:r>
            <a:r>
              <a:rPr lang="pt-BR" altLang="pt-BR" dirty="0" smtClean="0">
                <a:solidFill>
                  <a:schemeClr val="bg1"/>
                </a:solidFill>
              </a:rPr>
              <a:t>, 20 de maio de </a:t>
            </a:r>
            <a:r>
              <a:rPr lang="pt-BR" altLang="pt-BR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80936" y="2816102"/>
            <a:ext cx="85117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Guilherme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Zagallo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68" y="4156065"/>
            <a:ext cx="2371725" cy="203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57263"/>
            <a:ext cx="83820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16340" y="6167608"/>
            <a:ext cx="887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rentabilidade anual média das empresas </a:t>
            </a:r>
            <a:r>
              <a:rPr lang="pt-BR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AFP</a:t>
            </a:r>
            <a:r>
              <a:rPr lang="pt-B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é de 24,3% </a:t>
            </a:r>
            <a:endParaRPr lang="pt-B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1724297" y="4528457"/>
            <a:ext cx="3979817" cy="4615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6400800" y="6167719"/>
            <a:ext cx="2988859" cy="5465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96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2595" y="624385"/>
            <a:ext cx="8915400" cy="917032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Síntese Previdência Chile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(2018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600" dirty="0" smtClean="0"/>
              <a:t>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Coordinadora Nacional de Trabajadores y Trabajadoras </a:t>
            </a:r>
            <a:r>
              <a:rPr lang="es-E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NO+AFP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. Chile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6423" y="1720378"/>
            <a:ext cx="9466217" cy="4946033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78 % das aposentadorias abaixo do salário mínimo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(US$ 424)</a:t>
            </a:r>
          </a:p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de aposentadorias de US$ 226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(53% do SM)</a:t>
            </a:r>
          </a:p>
          <a:p>
            <a:pPr lvl="1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US$ 367 homens e US$ 120 mulheres</a:t>
            </a:r>
          </a:p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44% dos aposentados abaixo da linha de pobreza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promessa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era que os fundos privados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cobrissem 70% da renda do trabalhador da ativa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Realidade foi 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33% para homens e 25% para mulheres</a:t>
            </a:r>
          </a:p>
          <a:p>
            <a:pPr lvl="1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 o desemprego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trabalhadores só conseguem contribuir 4 meses por anos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 10,7 milhões afiliados, só 5,4 milhões contribuem regularmente</a:t>
            </a:r>
          </a:p>
          <a:p>
            <a:pPr lvl="1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Tempo médio de contribuição: 17,9 anos (H) e 12,7 anos (M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Em 2008 foi criada a Pensão Básica Solidária (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US$ 158) e Aporte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Previsional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Solidário (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US$ 98) para os 60% mais pobres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Rentabilidade baixa</a:t>
            </a:r>
          </a:p>
          <a:p>
            <a:pPr lvl="1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Custos administrativos altos</a:t>
            </a:r>
          </a:p>
        </p:txBody>
      </p:sp>
    </p:spTree>
    <p:extLst>
      <p:ext uri="{BB962C8B-B14F-4D97-AF65-F5344CB8AC3E}">
        <p14:creationId xmlns:p14="http://schemas.microsoft.com/office/powerpoint/2010/main" val="3519275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210" y="2445226"/>
            <a:ext cx="8420100" cy="1908410"/>
          </a:xfrm>
          <a:solidFill>
            <a:schemeClr val="tx2"/>
          </a:solidFill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Mercado de Trabalho</a:t>
            </a:r>
            <a:endParaRPr lang="pt-BR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602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504008" y="619942"/>
            <a:ext cx="8820967" cy="73260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fontAlgn="auto">
              <a:spcAft>
                <a:spcPts val="0"/>
              </a:spcAft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Evolução do Mercado de Trabalho</a:t>
            </a:r>
            <a:endParaRPr lang="pt-BR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595359" y="2664822"/>
            <a:ext cx="1225014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53 milhões</a:t>
            </a:r>
            <a:endParaRPr lang="pt-BR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3" y="1795463"/>
            <a:ext cx="8120880" cy="361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lchete direito 11"/>
          <p:cNvSpPr/>
          <p:nvPr/>
        </p:nvSpPr>
        <p:spPr>
          <a:xfrm>
            <a:off x="8482149" y="2222470"/>
            <a:ext cx="127226" cy="1254035"/>
          </a:xfrm>
          <a:prstGeom prst="rightBracket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7698378" y="2229394"/>
            <a:ext cx="656546" cy="442351"/>
          </a:xfrm>
          <a:prstGeom prst="ellipse">
            <a:avLst/>
          </a:prstGeom>
          <a:noFill/>
          <a:ln w="317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em curva 16"/>
          <p:cNvCxnSpPr/>
          <p:nvPr/>
        </p:nvCxnSpPr>
        <p:spPr>
          <a:xfrm rot="5400000" flipH="1" flipV="1">
            <a:off x="8290560" y="1930649"/>
            <a:ext cx="383177" cy="371066"/>
          </a:xfrm>
          <a:prstGeom prst="curvedConnector3">
            <a:avLst>
              <a:gd name="adj1" fmla="val 97727"/>
            </a:avLst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8609375" y="1755316"/>
            <a:ext cx="126829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1600" b="1" cap="none" spc="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18,2 milhões</a:t>
            </a:r>
            <a:endParaRPr lang="pt-BR" sz="1600" b="1" cap="none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2496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010012"/>
              </p:ext>
            </p:extLst>
          </p:nvPr>
        </p:nvGraphicFramePr>
        <p:xfrm>
          <a:off x="1257300" y="766762"/>
          <a:ext cx="7448550" cy="5953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6741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0619" y="2431579"/>
            <a:ext cx="8420100" cy="1908410"/>
          </a:xfrm>
          <a:solidFill>
            <a:schemeClr val="tx2"/>
          </a:solidFill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PEC 06/2019</a:t>
            </a:r>
            <a:endParaRPr lang="pt-BR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42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5" y="2559633"/>
            <a:ext cx="7855131" cy="226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222" y="812074"/>
            <a:ext cx="89154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20 anos a “economia” quadruplica</a:t>
            </a:r>
            <a:endParaRPr lang="pt-BR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ta em curva para cima 2"/>
          <p:cNvSpPr/>
          <p:nvPr/>
        </p:nvSpPr>
        <p:spPr>
          <a:xfrm>
            <a:off x="6434819" y="4824547"/>
            <a:ext cx="1219200" cy="34834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717046" y="5071473"/>
            <a:ext cx="16257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 4,19</a:t>
            </a:r>
            <a:endParaRPr lang="pt-BR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Seta para a direita 4"/>
          <p:cNvSpPr/>
          <p:nvPr/>
        </p:nvSpPr>
        <p:spPr>
          <a:xfrm rot="1516309">
            <a:off x="8142517" y="3361036"/>
            <a:ext cx="596112" cy="2140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 rot="20012664">
            <a:off x="8142278" y="4116478"/>
            <a:ext cx="585535" cy="213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568567" y="3468061"/>
            <a:ext cx="13394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92%</a:t>
            </a:r>
            <a:endParaRPr lang="pt-BR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881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378897"/>
            <a:ext cx="5024437" cy="51743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5028" y="622570"/>
            <a:ext cx="8915400" cy="70534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“Economia” prevista pela PEC 06/2019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xmlns="" id="{DD67CE0E-E915-4F7A-90EC-82E708B702DE}"/>
              </a:ext>
            </a:extLst>
          </p:cNvPr>
          <p:cNvSpPr/>
          <p:nvPr/>
        </p:nvSpPr>
        <p:spPr>
          <a:xfrm>
            <a:off x="5371174" y="6257925"/>
            <a:ext cx="1001047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DD67CE0E-E915-4F7A-90EC-82E708B702DE}"/>
              </a:ext>
            </a:extLst>
          </p:cNvPr>
          <p:cNvSpPr/>
          <p:nvPr/>
        </p:nvSpPr>
        <p:spPr>
          <a:xfrm>
            <a:off x="5371176" y="1704975"/>
            <a:ext cx="1001047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780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2717" y="629195"/>
            <a:ext cx="8639991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Benefícios do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RGPS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Assistenciais Emitidos em 2017 </a:t>
            </a:r>
            <a:r>
              <a:rPr lang="pt-B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(em milhões de pessoas)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751842"/>
              </p:ext>
            </p:extLst>
          </p:nvPr>
        </p:nvGraphicFramePr>
        <p:xfrm>
          <a:off x="1088571" y="1928435"/>
          <a:ext cx="5138058" cy="4356000"/>
        </p:xfrm>
        <a:graphic>
          <a:graphicData uri="http://schemas.openxmlformats.org/drawingml/2006/table">
            <a:tbl>
              <a:tblPr/>
              <a:tblGrid>
                <a:gridCol w="33593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8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34,5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lvl="0"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Benefícios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RGPS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29,8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Aposentadorias 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19,8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lvl="2"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contribuição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pt-B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6,0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lvl="2"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Idade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lvl="2"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Invalidez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Pensão por morte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Auxílios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Acidentários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lvl="0"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Benefícios</a:t>
                      </a:r>
                      <a:r>
                        <a:rPr lang="pt-B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Assistenciais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Fonte: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Anuário Estatístico da Previdência Social 2017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905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09" y="829491"/>
            <a:ext cx="8915400" cy="56388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Observações sobre o </a:t>
            </a:r>
            <a:r>
              <a:rPr lang="pt-BR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RGPS</a:t>
            </a:r>
            <a:endParaRPr lang="pt-BR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63338"/>
            <a:ext cx="8915400" cy="4360091"/>
          </a:xfrm>
        </p:spPr>
        <p:txBody>
          <a:bodyPr>
            <a:normAutofit fontScale="85000" lnSpcReduction="2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idade média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 momento da concessão das aposentadorias por idade e por tempo de contribuição foi 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58,6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anos *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Média 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54,2 anos na aposentadoria por tempo de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contribuição;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Média 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61,0 anos na aposentadoria por idade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número médio de contribuintes pessoas físicas em 2017 foi de 50,6 milhões de trabalhadores, e 12 milhões de outros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contribuintes **;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27,7% da população estava desprotegida em 2016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(sem cobertura previdenciária):</a:t>
            </a:r>
          </a:p>
          <a:p>
            <a:pPr lvl="1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23,1 milhões de pessoas;</a:t>
            </a:r>
          </a:p>
          <a:p>
            <a:pPr lvl="1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Queda de 4,1 milhões na população protegida desde 2014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86971" y="5853445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*Boletim Estatístico da Previdência Social, dezembro 2018</a:t>
            </a:r>
          </a:p>
          <a:p>
            <a:r>
              <a:rPr lang="pt-BR" dirty="0" smtClean="0"/>
              <a:t>** Anuário Estatístico da Previdência Social 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574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210" y="2445226"/>
            <a:ext cx="8420100" cy="1908410"/>
          </a:xfrm>
          <a:solidFill>
            <a:schemeClr val="tx2"/>
          </a:solidFill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Estudo OIT – Privatização da Previdência</a:t>
            </a:r>
            <a:endParaRPr lang="pt-BR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026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6100" y="825500"/>
            <a:ext cx="89154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Valor Médio das Aposentadorias Emitidas (Dez 2017)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3" y="2082800"/>
            <a:ext cx="8503077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D07F36B-C5FF-4FC4-AB09-6E5575DAB7C3}"/>
              </a:ext>
            </a:extLst>
          </p:cNvPr>
          <p:cNvSpPr txBox="1"/>
          <p:nvPr/>
        </p:nvSpPr>
        <p:spPr>
          <a:xfrm flipH="1">
            <a:off x="7212339" y="2870051"/>
            <a:ext cx="2434517" cy="70788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65,4% = 1 SM</a:t>
            </a: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16,0% de 1 a 2 SM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2D07F36B-C5FF-4FC4-AB09-6E5575DAB7C3}"/>
              </a:ext>
            </a:extLst>
          </p:cNvPr>
          <p:cNvSpPr txBox="1"/>
          <p:nvPr/>
        </p:nvSpPr>
        <p:spPr>
          <a:xfrm flipH="1">
            <a:off x="7269195" y="3984080"/>
            <a:ext cx="2434517" cy="923330"/>
          </a:xfrm>
          <a:prstGeom prst="rect">
            <a:avLst/>
          </a:prstGeom>
          <a:solidFill>
            <a:srgbClr val="FF0000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Médio Aposentadorias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R$ 1.289,81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415999" y="5349921"/>
            <a:ext cx="2027195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prestação previdenciária</a:t>
            </a:r>
          </a:p>
        </p:txBody>
      </p:sp>
    </p:spTree>
    <p:extLst>
      <p:ext uri="{BB962C8B-B14F-4D97-AF65-F5344CB8AC3E}">
        <p14:creationId xmlns:p14="http://schemas.microsoft.com/office/powerpoint/2010/main" val="1645341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358" y="693057"/>
            <a:ext cx="8915400" cy="947057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Resumo Comparativo </a:t>
            </a:r>
            <a:r>
              <a:rPr lang="pt-BR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RGPS</a:t>
            </a:r>
            <a:endParaRPr lang="pt-BR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60" y="1660299"/>
            <a:ext cx="85534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682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707571"/>
            <a:ext cx="8915400" cy="1206954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Elevação tempo de contribuição para 20 anos: Em 2015, 65% dos aposentados por idade não tinha ultrapassado 20 anos de </a:t>
            </a:r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contribuição </a:t>
            </a:r>
            <a:endParaRPr lang="pt-BR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987833"/>
            <a:ext cx="8174549" cy="4701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752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844" y="714102"/>
            <a:ext cx="8915400" cy="548641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Desonerações na Seguridade Social</a:t>
            </a:r>
            <a:endParaRPr lang="pt-BR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38401" y="6345591"/>
            <a:ext cx="5715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Receita Federal, Demonstrativos dos Gastos Tributários LOA 2014 a 2019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063843"/>
              </p:ext>
            </p:extLst>
          </p:nvPr>
        </p:nvGraphicFramePr>
        <p:xfrm>
          <a:off x="1114696" y="1412105"/>
          <a:ext cx="6699802" cy="1259205"/>
        </p:xfrm>
        <a:graphic>
          <a:graphicData uri="http://schemas.openxmlformats.org/drawingml/2006/table">
            <a:tbl>
              <a:tblPr/>
              <a:tblGrid>
                <a:gridCol w="1732084"/>
                <a:gridCol w="709674"/>
                <a:gridCol w="709674"/>
                <a:gridCol w="709674"/>
                <a:gridCol w="709674"/>
                <a:gridCol w="709674"/>
                <a:gridCol w="709674"/>
                <a:gridCol w="709674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Desonerações</a:t>
                      </a:r>
                    </a:p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(em bilhões)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PIS/Pasep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9,06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11,64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14,10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12,89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12,72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12,77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13,44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CSSL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8,79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9,30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10,49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11,17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11,79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12,10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11,26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COFINS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46,14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58,51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70,56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64,56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64,02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65,06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67,95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Previdência Social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33,74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57,09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62,52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54,35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62,49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60,35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64,12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97,73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136,54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157,66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142,96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151,03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150,28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156,78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136576"/>
              </p:ext>
            </p:extLst>
          </p:nvPr>
        </p:nvGraphicFramePr>
        <p:xfrm>
          <a:off x="2438401" y="2861325"/>
          <a:ext cx="5268685" cy="3484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801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4" y="1893733"/>
            <a:ext cx="8615362" cy="33914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582386" y="820783"/>
            <a:ext cx="8915400" cy="63354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fontAlgn="auto">
              <a:spcAft>
                <a:spcPts val="0"/>
              </a:spcAft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omente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dos 23 que votaram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favoravelmente na Com. Especial da PEC 287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foram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reeleitos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46731" y="5625735"/>
            <a:ext cx="7445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 287 </a:t>
            </a: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previa a economia de </a:t>
            </a:r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R$ 678 bilhões em 10 anos</a:t>
            </a: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enquanto a </a:t>
            </a:r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 6</a:t>
            </a: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prevê </a:t>
            </a:r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R$ 4,5 trilhões em 20 anos</a:t>
            </a: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sendo </a:t>
            </a:r>
            <a:r>
              <a:rPr lang="pt-B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vezes mais agressiva</a:t>
            </a:r>
            <a:endParaRPr lang="pt-BR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31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6323527" y="4005330"/>
            <a:ext cx="2343955" cy="4378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4550"/>
            <a:ext cx="9906000" cy="45326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Elipse 3"/>
          <p:cNvSpPr/>
          <p:nvPr/>
        </p:nvSpPr>
        <p:spPr>
          <a:xfrm>
            <a:off x="6165669" y="4066903"/>
            <a:ext cx="2429691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em curva 6"/>
          <p:cNvCxnSpPr/>
          <p:nvPr/>
        </p:nvCxnSpPr>
        <p:spPr>
          <a:xfrm>
            <a:off x="7258594" y="4380411"/>
            <a:ext cx="844731" cy="809897"/>
          </a:xfrm>
          <a:prstGeom prst="curvedConnector3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8022125" y="4776650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???</a:t>
            </a:r>
            <a:endParaRPr lang="pt-B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7423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116" y="642669"/>
            <a:ext cx="8915400" cy="1314855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Proposta de Capitalização é Inconstitucional</a:t>
            </a:r>
            <a:endParaRPr lang="pt-BR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2063931"/>
            <a:ext cx="8915400" cy="4510605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capitalização possui um custo de transição elevado (e desconhecido), que o uso de contas nocionais não soluciona.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art. 113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 Ato das Disposições Constitucionais Transitórias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veda a renúncia de receita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(que a capitalização causará) desacompanhada da estimativa de impacto orçamentário e financeiro:</a:t>
            </a: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Art. 113.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proposição legislativa que crie ou altere despesa obrigatória ou renúncia de receita deverá ser acompanhada da estimativa do seu impacto orçamentário e financeiro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(redação dada pela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EMC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95)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52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642027"/>
            <a:ext cx="8915400" cy="100194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Custos administrativos antes e depois da privatização da previdência (OIT)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654452"/>
            <a:ext cx="5314950" cy="468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604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642027"/>
            <a:ext cx="8915400" cy="1001948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Conclusões do Estudo OIT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1284" y="1549032"/>
            <a:ext cx="9348281" cy="432511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1) as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taxas de cobertura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estagnaram ou diminuíram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9728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2) as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prestações previdenciárias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 deterioraram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9728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3) as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desigualdade de gênero e de renda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aumentaram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9728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4) os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altos custos de transição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criaram pressões fiscais enormes;</a:t>
            </a:r>
          </a:p>
          <a:p>
            <a:pPr marL="109728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5) os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elevados custos administrativos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tendo como consequência rendimentos e aposentadorias mais baixos;</a:t>
            </a:r>
          </a:p>
          <a:p>
            <a:pPr marL="109728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6) a governança é frágil;</a:t>
            </a:r>
          </a:p>
          <a:p>
            <a:pPr marL="109728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7) há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elevada concentração no setor de seguros privados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9728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8)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apenas o setor financeiro se beneficiou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das poupanças de aposentadoria das pessoas;</a:t>
            </a:r>
          </a:p>
          <a:p>
            <a:pPr marL="109728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9) o efeito é limitado nos mercados de capitais dos países em desenvolvimento;</a:t>
            </a:r>
          </a:p>
          <a:p>
            <a:pPr marL="109728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10) os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riscos demográficos e do mercado financeiro foram transferidos para os indivíduos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; e</a:t>
            </a:r>
          </a:p>
          <a:p>
            <a:pPr marL="109728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11) o diálogo social é deteriorado.</a:t>
            </a:r>
          </a:p>
        </p:txBody>
      </p:sp>
    </p:spTree>
    <p:extLst>
      <p:ext uri="{BB962C8B-B14F-4D97-AF65-F5344CB8AC3E}">
        <p14:creationId xmlns:p14="http://schemas.microsoft.com/office/powerpoint/2010/main" val="3454735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37" y="525832"/>
            <a:ext cx="4679664" cy="311457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24" y="3640408"/>
            <a:ext cx="4931676" cy="356724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3" y="525832"/>
            <a:ext cx="5254580" cy="349804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84" y="3640408"/>
            <a:ext cx="5224261" cy="347786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0619" y="2431579"/>
            <a:ext cx="8420100" cy="1908410"/>
          </a:xfrm>
          <a:solidFill>
            <a:schemeClr val="tx2"/>
          </a:solidFill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Brasil já teve um sistema de capitalização </a:t>
            </a:r>
            <a:endParaRPr lang="pt-BR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18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Breve Histórico </a:t>
            </a:r>
            <a:endParaRPr lang="pt-BR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>
                <a:latin typeface="Calibri" panose="020F0502020204030204" pitchFamily="34" charset="0"/>
              </a:rPr>
              <a:t>1920 CAP – CAIXAS DE APOSENTADORIAS E PENSÕES</a:t>
            </a:r>
          </a:p>
          <a:p>
            <a:r>
              <a:rPr lang="pt-BR" dirty="0" smtClean="0">
                <a:latin typeface="Calibri" panose="020F0502020204030204" pitchFamily="34" charset="0"/>
              </a:rPr>
              <a:t>1933 – </a:t>
            </a:r>
            <a:r>
              <a:rPr lang="pt-BR" dirty="0" err="1" smtClean="0">
                <a:latin typeface="Calibri" panose="020F0502020204030204" pitchFamily="34" charset="0"/>
              </a:rPr>
              <a:t>IAP’s</a:t>
            </a:r>
            <a:r>
              <a:rPr lang="pt-BR" dirty="0" smtClean="0">
                <a:latin typeface="Calibri" panose="020F0502020204030204" pitchFamily="34" charset="0"/>
              </a:rPr>
              <a:t> – Institutos de Aposentadoria e Pensões (capitalização) </a:t>
            </a:r>
          </a:p>
          <a:p>
            <a:r>
              <a:rPr lang="pt-BR" dirty="0" smtClean="0">
                <a:latin typeface="Calibri" panose="020F0502020204030204" pitchFamily="34" charset="0"/>
              </a:rPr>
              <a:t>1960 – LOPS  - Unificação normativa</a:t>
            </a:r>
          </a:p>
          <a:p>
            <a:r>
              <a:rPr lang="pt-BR" dirty="0" smtClean="0">
                <a:latin typeface="Calibri" panose="020F0502020204030204" pitchFamily="34" charset="0"/>
              </a:rPr>
              <a:t>1966 – Criação do INPS (confisco do patrimônio dos IAP)  -  manutenção dos IPASE (Servidores)</a:t>
            </a:r>
          </a:p>
          <a:p>
            <a:r>
              <a:rPr lang="pt-BR" dirty="0" smtClean="0">
                <a:latin typeface="Calibri" panose="020F0502020204030204" pitchFamily="34" charset="0"/>
              </a:rPr>
              <a:t>1988 – 1998 – Repartição pura</a:t>
            </a:r>
          </a:p>
          <a:p>
            <a:r>
              <a:rPr lang="pt-BR" dirty="0" smtClean="0">
                <a:latin typeface="Calibri" panose="020F0502020204030204" pitchFamily="34" charset="0"/>
              </a:rPr>
              <a:t>1998 – 2013 – Repartição com caráter contributivo para o SP</a:t>
            </a:r>
          </a:p>
          <a:p>
            <a:r>
              <a:rPr lang="pt-BR" dirty="0" smtClean="0">
                <a:latin typeface="Calibri" panose="020F0502020204030204" pitchFamily="34" charset="0"/>
              </a:rPr>
              <a:t>2013 ... – repartição (RGPS) e modelo </a:t>
            </a:r>
            <a:r>
              <a:rPr lang="pt-BR" dirty="0" err="1" smtClean="0">
                <a:latin typeface="Calibri" panose="020F0502020204030204" pitchFamily="34" charset="0"/>
              </a:rPr>
              <a:t>multipilares</a:t>
            </a:r>
            <a:r>
              <a:rPr lang="pt-BR" dirty="0" smtClean="0">
                <a:latin typeface="Calibri" panose="020F0502020204030204" pitchFamily="34" charset="0"/>
              </a:rPr>
              <a:t> para o RPPS</a:t>
            </a:r>
          </a:p>
          <a:p>
            <a:endParaRPr lang="pt-B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472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Como era a capitalização no Brasil</a:t>
            </a:r>
            <a:endParaRPr lang="pt-BR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Razoável autonomia de cada IAP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Indicação dos presidentes dos IAP pelo Presidente da República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Calote por parte da União e parte das empresas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Ausência de sistema financeiro nos moldes de hoje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Inflação consumia as reservas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Gastos que não tinham natureza securitária (habitação, empréstimos,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871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0619" y="2431579"/>
            <a:ext cx="8420100" cy="1908410"/>
          </a:xfrm>
          <a:solidFill>
            <a:schemeClr val="tx2"/>
          </a:solidFill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Sistema de Capitalização – Caso Chileno</a:t>
            </a:r>
            <a:endParaRPr lang="pt-BR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5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9" y="776288"/>
            <a:ext cx="9571263" cy="56654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586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rbano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5616</TotalTime>
  <Words>1011</Words>
  <Application>Microsoft Office PowerPoint</Application>
  <PresentationFormat>Papel A4 (210 x 297 mm)</PresentationFormat>
  <Paragraphs>171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Arial</vt:lpstr>
      <vt:lpstr>Calibri</vt:lpstr>
      <vt:lpstr>Georgia</vt:lpstr>
      <vt:lpstr>Trebuchet MS</vt:lpstr>
      <vt:lpstr>Wingdings 2</vt:lpstr>
      <vt:lpstr>Urbano</vt:lpstr>
      <vt:lpstr>1_Urbano</vt:lpstr>
      <vt:lpstr>  Audiência Pública Senado Previdência Social : PEC 6/2019, a Capitalização e a Experiência Chilena</vt:lpstr>
      <vt:lpstr>Estudo OIT – Privatização da Previdência</vt:lpstr>
      <vt:lpstr>Custos administrativos antes e depois da privatização da previdência (OIT)</vt:lpstr>
      <vt:lpstr>Conclusões do Estudo OIT</vt:lpstr>
      <vt:lpstr>O Brasil já teve um sistema de capitalização </vt:lpstr>
      <vt:lpstr>Breve Histórico </vt:lpstr>
      <vt:lpstr>Como era a capitalização no Brasil</vt:lpstr>
      <vt:lpstr>Sistema de Capitalização – Caso Chileno</vt:lpstr>
      <vt:lpstr>Apresentação do PowerPoint</vt:lpstr>
      <vt:lpstr>Apresentação do PowerPoint</vt:lpstr>
      <vt:lpstr>Síntese Previdência Chile (2018)  Coordinadora Nacional de Trabajadores y Trabajadoras NO+AFP. Chile</vt:lpstr>
      <vt:lpstr>Mercado de Trabalho</vt:lpstr>
      <vt:lpstr>Apresentação do PowerPoint</vt:lpstr>
      <vt:lpstr>Apresentação do PowerPoint</vt:lpstr>
      <vt:lpstr>PEC 06/2019</vt:lpstr>
      <vt:lpstr>Em 20 anos a “economia” quadruplica</vt:lpstr>
      <vt:lpstr>“Economia” prevista pela PEC 06/2019</vt:lpstr>
      <vt:lpstr>Benefícios do RGPS e Assistenciais Emitidos em 2017 (em milhões de pessoas)</vt:lpstr>
      <vt:lpstr>Observações sobre o RGPS</vt:lpstr>
      <vt:lpstr>Valor Médio das Aposentadorias Emitidas (Dez 2017)</vt:lpstr>
      <vt:lpstr>Resumo Comparativo RGPS</vt:lpstr>
      <vt:lpstr>Elevação tempo de contribuição para 20 anos: Em 2015, 65% dos aposentados por idade não tinha ultrapassado 20 anos de contribuição </vt:lpstr>
      <vt:lpstr>Desonerações na Seguridade Social</vt:lpstr>
      <vt:lpstr>Apresentação do PowerPoint</vt:lpstr>
      <vt:lpstr>Apresentação do PowerPoint</vt:lpstr>
      <vt:lpstr>Proposta de Capitalização é Inconstitucional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Regulamento aplicável nas relações de previdência complementar</dc:title>
  <dc:creator>Leandro Madureira</dc:creator>
  <cp:lastModifiedBy>Christiano de Oliveira Emery</cp:lastModifiedBy>
  <cp:revision>284</cp:revision>
  <cp:lastPrinted>2019-04-01T19:11:15Z</cp:lastPrinted>
  <dcterms:created xsi:type="dcterms:W3CDTF">2015-08-27T19:16:52Z</dcterms:created>
  <dcterms:modified xsi:type="dcterms:W3CDTF">2019-05-20T12:46:39Z</dcterms:modified>
</cp:coreProperties>
</file>