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2" r:id="rId2"/>
  </p:sldMasterIdLst>
  <p:notesMasterIdLst>
    <p:notesMasterId r:id="rId15"/>
  </p:notesMasterIdLst>
  <p:handoutMasterIdLst>
    <p:handoutMasterId r:id="rId16"/>
  </p:handoutMasterIdLst>
  <p:sldIdLst>
    <p:sldId id="564" r:id="rId3"/>
    <p:sldId id="531" r:id="rId4"/>
    <p:sldId id="557" r:id="rId5"/>
    <p:sldId id="533" r:id="rId6"/>
    <p:sldId id="536" r:id="rId7"/>
    <p:sldId id="539" r:id="rId8"/>
    <p:sldId id="535" r:id="rId9"/>
    <p:sldId id="534" r:id="rId10"/>
    <p:sldId id="565" r:id="rId11"/>
    <p:sldId id="556" r:id="rId12"/>
    <p:sldId id="552" r:id="rId13"/>
    <p:sldId id="568" r:id="rId14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Ivan Lacerda de Oliveira" initials="MILd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645"/>
    <a:srgbClr val="009644"/>
    <a:srgbClr val="800000"/>
    <a:srgbClr val="005024"/>
    <a:srgbClr val="CCFFCC"/>
    <a:srgbClr val="FDCE26"/>
    <a:srgbClr val="607731"/>
    <a:srgbClr val="FFCC66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25" autoAdjust="0"/>
    <p:restoredTop sz="89461" autoAdjust="0"/>
  </p:normalViewPr>
  <p:slideViewPr>
    <p:cSldViewPr>
      <p:cViewPr varScale="1">
        <p:scale>
          <a:sx n="87" d="100"/>
          <a:sy n="8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97BC4-8D13-497C-B692-30CA68E1D180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975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21B03-AD9F-47AD-B23C-8796FCD055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61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8E1421-2F09-45BE-81CE-63D7B70AF8BA}" type="datetimeFigureOut">
              <a:rPr lang="pt-BR"/>
              <a:pPr>
                <a:defRPr/>
              </a:pPr>
              <a:t>06/11/2019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37CAD8-4853-4089-B9F1-36EBB7F70F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18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36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90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JBS BIODIESEL (USINA LINS-SP)  – 1 EMPRESA CERTIFICADA</a:t>
            </a:r>
            <a:r>
              <a:rPr lang="pt-BR" baseline="0" dirty="0" smtClean="0"/>
              <a:t> (GREEN DOMUS) – Expectativa de 600.000 CBIOS ANO.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09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20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100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89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96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96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1" indent="-57150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prstClr val="black"/>
              </a:solidFill>
            </a:endParaRPr>
          </a:p>
          <a:p>
            <a:pPr marL="1257300" lvl="1" indent="-57150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 smtClean="0">
              <a:solidFill>
                <a:prstClr val="black"/>
              </a:solidFill>
            </a:endParaRPr>
          </a:p>
          <a:p>
            <a:endParaRPr lang="pt-BR" sz="16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1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1" dirty="0" smtClean="0">
              <a:solidFill>
                <a:schemeClr val="bg1"/>
              </a:solidFill>
              <a:latin typeface="+mn-lt"/>
            </a:endParaRP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6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6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2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1" dirty="0" smtClean="0">
              <a:effectLst/>
            </a:endParaRPr>
          </a:p>
          <a:p>
            <a:endParaRPr lang="pt-BR" sz="12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07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7CAD8-4853-4089-B9F1-36EBB7F70F36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8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348" y="1657"/>
          <a:ext cx="134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Slide do think-cell" r:id="rId4" imgW="360" imgH="360" progId="TCLayout.ActiveDocument.1">
                  <p:embed/>
                </p:oleObj>
              </mc:Choice>
              <mc:Fallback>
                <p:oleObj name="Slide do think-cell" r:id="rId4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" y="1657"/>
                        <a:ext cx="134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7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34" y="27384"/>
            <a:ext cx="9135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5"/>
          <p:cNvSpPr>
            <a:spLocks noChangeArrowheads="1"/>
          </p:cNvSpPr>
          <p:nvPr userDrawn="1"/>
        </p:nvSpPr>
        <p:spPr bwMode="auto">
          <a:xfrm>
            <a:off x="7740352" y="6616837"/>
            <a:ext cx="1440160" cy="3587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7593BC5-1A07-4372-AEB7-E5F57CB8ECDB}" type="slidenum">
              <a:rPr lang="pt-BR" altLang="en-US" sz="1016" smtClean="0">
                <a:solidFill>
                  <a:srgbClr val="000000"/>
                </a:solidFill>
                <a:latin typeface="Arial Narrow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 sz="1016" dirty="0" smtClean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9" name="Retângulo 2"/>
          <p:cNvSpPr/>
          <p:nvPr userDrawn="1"/>
        </p:nvSpPr>
        <p:spPr>
          <a:xfrm>
            <a:off x="610137" y="6308725"/>
            <a:ext cx="2865228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524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ítulo 2"/>
          <p:cNvSpPr txBox="1">
            <a:spLocks/>
          </p:cNvSpPr>
          <p:nvPr userDrawn="1"/>
        </p:nvSpPr>
        <p:spPr>
          <a:xfrm>
            <a:off x="395536" y="781254"/>
            <a:ext cx="504056" cy="4154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lang="pt-BR" sz="2000" b="1" kern="1200" smtClean="0">
                <a:solidFill>
                  <a:srgbClr val="008542"/>
                </a:solidFill>
                <a:latin typeface="Trebuchet MS" pitchFamily="34" charset="0"/>
                <a:ea typeface="+mn-ea"/>
                <a:cs typeface="+mn-cs"/>
              </a:defRPr>
            </a:lvl1pPr>
            <a:lvl2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2pPr>
            <a:lvl3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3pPr>
            <a:lvl4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4pPr>
            <a:lvl5pPr algn="l" defTabSz="486040" rtl="0" eaLnBrk="1" fontAlgn="base" hangingPunct="1">
              <a:spcBef>
                <a:spcPct val="0"/>
              </a:spcBef>
              <a:spcAft>
                <a:spcPct val="0"/>
              </a:spcAft>
              <a:defRPr sz="2551" b="1">
                <a:solidFill>
                  <a:srgbClr val="1F497D"/>
                </a:solidFill>
                <a:latin typeface="Arial Narrow" pitchFamily="34" charset="0"/>
              </a:defRPr>
            </a:lvl5pPr>
            <a:lvl6pPr marL="486040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6pPr>
            <a:lvl7pPr marL="972080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7pPr>
            <a:lvl8pPr marL="1458121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8pPr>
            <a:lvl9pPr marL="1944161" algn="ctr" defTabSz="486040" rtl="0" eaLnBrk="1" fontAlgn="base" hangingPunct="1">
              <a:spcBef>
                <a:spcPct val="0"/>
              </a:spcBef>
              <a:spcAft>
                <a:spcPct val="0"/>
              </a:spcAft>
              <a:defRPr sz="467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33120">
              <a:defRPr/>
            </a:pPr>
            <a:r>
              <a:rPr sz="2100" i="1" dirty="0">
                <a:solidFill>
                  <a:srgbClr val="F6BD30"/>
                </a:solidFill>
                <a:latin typeface="Trebuchet MS" panose="020B0603020202020204" pitchFamily="34" charset="0"/>
                <a:cs typeface="Petrobras Sans"/>
              </a:rPr>
              <a:t>—</a:t>
            </a:r>
            <a:endParaRPr sz="2100" b="0" i="1" dirty="0">
              <a:solidFill>
                <a:srgbClr val="F6BD3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1835"/>
            <a:ext cx="403894" cy="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9144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1612" y="395999"/>
            <a:ext cx="4797582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/>
              <a:t>SECRETARIA DE PETRÓLEO, GÁS NATURAL E BIOCOMBUSTÍVEIS</a:t>
            </a:r>
          </a:p>
        </p:txBody>
      </p:sp>
      <p:sp>
        <p:nvSpPr>
          <p:cNvPr id="16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170260" y="1524000"/>
            <a:ext cx="8737997" cy="1905000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05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quis </a:t>
            </a:r>
            <a:r>
              <a:rPr lang="pt-BR" dirty="0" err="1"/>
              <a:t>mattis</a:t>
            </a:r>
            <a:r>
              <a:rPr lang="pt-BR" dirty="0"/>
              <a:t> ante.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quis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est </a:t>
            </a:r>
            <a:r>
              <a:rPr lang="pt-BR" dirty="0" err="1"/>
              <a:t>ligula</a:t>
            </a:r>
            <a:r>
              <a:rPr lang="pt-BR" dirty="0"/>
              <a:t>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vel.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quis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non </a:t>
            </a:r>
            <a:r>
              <a:rPr lang="pt-BR" dirty="0" err="1"/>
              <a:t>lectus</a:t>
            </a:r>
            <a:r>
              <a:rPr lang="pt-BR" dirty="0"/>
              <a:t> eu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Nunc </a:t>
            </a:r>
            <a:r>
              <a:rPr lang="pt-BR" dirty="0" err="1"/>
              <a:t>maximus</a:t>
            </a:r>
            <a:r>
              <a:rPr lang="pt-BR" dirty="0"/>
              <a:t> a </a:t>
            </a:r>
            <a:r>
              <a:rPr lang="pt-BR" dirty="0" err="1"/>
              <a:t>augue</a:t>
            </a:r>
            <a:r>
              <a:rPr lang="pt-BR" dirty="0"/>
              <a:t> quis </a:t>
            </a:r>
            <a:r>
              <a:rPr lang="pt-BR" dirty="0" err="1"/>
              <a:t>volutpat</a:t>
            </a:r>
            <a:r>
              <a:rPr lang="pt-BR" dirty="0"/>
              <a:t>. Nam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gravida, </a:t>
            </a:r>
            <a:r>
              <a:rPr lang="pt-BR" dirty="0" err="1"/>
              <a:t>ligula</a:t>
            </a:r>
            <a:r>
              <a:rPr lang="pt-BR" dirty="0"/>
              <a:t> quis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, ut </a:t>
            </a:r>
            <a:r>
              <a:rPr lang="pt-BR" dirty="0" err="1"/>
              <a:t>congue</a:t>
            </a:r>
            <a:r>
              <a:rPr lang="pt-BR" dirty="0"/>
              <a:t> mi </a:t>
            </a:r>
            <a:r>
              <a:rPr lang="pt-BR" dirty="0" err="1"/>
              <a:t>risus</a:t>
            </a:r>
            <a:r>
              <a:rPr lang="pt-BR" dirty="0"/>
              <a:t> et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libero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 ut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. </a:t>
            </a:r>
            <a:r>
              <a:rPr lang="pt-BR" dirty="0" err="1"/>
              <a:t>Quisque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in </a:t>
            </a:r>
            <a:r>
              <a:rPr lang="pt-BR" dirty="0" err="1"/>
              <a:t>ligula</a:t>
            </a:r>
            <a:r>
              <a:rPr lang="pt-BR" dirty="0"/>
              <a:t> vitae </a:t>
            </a:r>
            <a:r>
              <a:rPr lang="pt-BR" dirty="0" err="1"/>
              <a:t>dictum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, </a:t>
            </a:r>
            <a:r>
              <a:rPr lang="pt-BR" dirty="0" err="1"/>
              <a:t>tellus</a:t>
            </a:r>
            <a:r>
              <a:rPr lang="pt-BR" dirty="0"/>
              <a:t> et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ante,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</a:t>
            </a: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554047" y="3245056"/>
            <a:ext cx="5582840" cy="242728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Lorem ipsum dolor sit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amet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,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consectetur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adipiscing</a:t>
            </a:r>
            <a:r>
              <a:rPr lang="en-US" altLang="ko-KR" dirty="0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latin typeface="Raleway" panose="020B0503030101060003" pitchFamily="34" charset="0"/>
                <a:cs typeface="Arial" pitchFamily="34" charset="0"/>
              </a:rPr>
              <a:t>elit</a:t>
            </a:r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  <a:p>
            <a:endParaRPr lang="en-US" altLang="ko-KR" dirty="0">
              <a:solidFill>
                <a:schemeClr val="bg1"/>
              </a:solidFill>
              <a:latin typeface="Raleway" panose="020B0503030101060003" pitchFamily="34" charset="0"/>
              <a:cs typeface="Arial" pitchFamily="34" charset="0"/>
            </a:endParaRPr>
          </a:p>
        </p:txBody>
      </p:sp>
      <p:sp>
        <p:nvSpPr>
          <p:cNvPr id="32" name="Retângulo 31"/>
          <p:cNvSpPr/>
          <p:nvPr userDrawn="1"/>
        </p:nvSpPr>
        <p:spPr>
          <a:xfrm>
            <a:off x="256353" y="1273876"/>
            <a:ext cx="1536524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3"/>
          <p:cNvSpPr>
            <a:spLocks noGrp="1"/>
          </p:cNvSpPr>
          <p:nvPr>
            <p:ph type="title" hasCustomPrompt="1"/>
          </p:nvPr>
        </p:nvSpPr>
        <p:spPr>
          <a:xfrm>
            <a:off x="171352" y="659166"/>
            <a:ext cx="8736905" cy="602850"/>
          </a:xfrm>
          <a:prstGeom prst="rect">
            <a:avLst/>
          </a:prstGeom>
        </p:spPr>
        <p:txBody>
          <a:bodyPr/>
          <a:lstStyle>
            <a:lvl1pPr>
              <a:defRPr sz="2700" baseline="0"/>
            </a:lvl1pPr>
          </a:lstStyle>
          <a:p>
            <a:r>
              <a:rPr lang="pt-BR" sz="2700" dirty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</a:p>
        </p:txBody>
      </p:sp>
    </p:spTree>
    <p:extLst>
      <p:ext uri="{BB962C8B-B14F-4D97-AF65-F5344CB8AC3E}">
        <p14:creationId xmlns:p14="http://schemas.microsoft.com/office/powerpoint/2010/main" val="3316365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9144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1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0"/>
            <a:ext cx="9144000" cy="6896558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tângulo 4"/>
          <p:cNvSpPr/>
          <p:nvPr userDrawn="1"/>
        </p:nvSpPr>
        <p:spPr>
          <a:xfrm>
            <a:off x="0" y="1"/>
            <a:ext cx="9144000" cy="6875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25098">
                <a:schemeClr val="accent5">
                  <a:lumMod val="60000"/>
                  <a:lumOff val="40000"/>
                </a:schemeClr>
              </a:gs>
              <a:gs pos="47000">
                <a:schemeClr val="accent4"/>
              </a:gs>
              <a:gs pos="7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-21142"/>
            <a:ext cx="9144000" cy="6858000"/>
          </a:xfrm>
          <a:prstGeom prst="rect">
            <a:avLst/>
          </a:prstGeom>
          <a:blipFill>
            <a:blip r:embed="rId2">
              <a:alphaModFix amt="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05" y="3758514"/>
            <a:ext cx="2233628" cy="1539516"/>
          </a:xfrm>
          <a:prstGeom prst="rect">
            <a:avLst/>
          </a:prstGeom>
          <a:effectLst>
            <a:reflection blurRad="6350" stA="38000" endPos="27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954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- E&amp;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612" y="764704"/>
            <a:ext cx="8229600" cy="43204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6FFBA3-3ECD-49BF-9207-F7C6F4BA17F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06/11/2019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3EF038-8E07-4691-8131-0B718E51F24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Principal_h-RGB_baixa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2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6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1" y="1"/>
            <a:ext cx="9143999" cy="6858001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556" h="6742280">
                <a:moveTo>
                  <a:pt x="0" y="6742280"/>
                </a:moveTo>
                <a:lnTo>
                  <a:pt x="0" y="0"/>
                </a:lnTo>
                <a:lnTo>
                  <a:pt x="11054556" y="6741526"/>
                </a:lnTo>
                <a:lnTo>
                  <a:pt x="0" y="6742280"/>
                </a:lnTo>
                <a:close/>
              </a:path>
            </a:pathLst>
          </a:custGeom>
          <a:solidFill>
            <a:srgbClr val="172949">
              <a:alpha val="8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/>
          <p:cNvSpPr/>
          <p:nvPr userDrawn="1"/>
        </p:nvSpPr>
        <p:spPr>
          <a:xfrm>
            <a:off x="249209" y="4976404"/>
            <a:ext cx="1536524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164209" y="3884516"/>
            <a:ext cx="5245391" cy="1035617"/>
          </a:xfrm>
          <a:prstGeom prst="rect">
            <a:avLst/>
          </a:prstGeom>
        </p:spPr>
        <p:txBody>
          <a:bodyPr/>
          <a:lstStyle>
            <a:lvl1pPr>
              <a:defRPr sz="2700" baseline="0"/>
            </a:lvl1pPr>
          </a:lstStyle>
          <a:p>
            <a:r>
              <a:rPr lang="pt-BR" sz="2700" dirty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DA APRESENTAÇÃO AQUI</a:t>
            </a: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1352" y="5130506"/>
            <a:ext cx="5238248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Raleway ExtraLight" panose="020B0303030101060003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Nullam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orci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diam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pretium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sit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amet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ipsum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sit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amet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sagittis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vulputate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augue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.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Nulla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pulvinar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porttitor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nisl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, ac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efficitur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tellus</a:t>
            </a:r>
            <a:r>
              <a:rPr lang="pt-BR" sz="1200" b="0" i="0" kern="1200" dirty="0">
                <a:solidFill>
                  <a:schemeClr val="bg1"/>
                </a:solidFill>
                <a:effectLst/>
                <a:latin typeface="Raleway ExtraLight" panose="020B0303030101060003" pitchFamily="34" charset="0"/>
                <a:ea typeface="+mn-ea"/>
                <a:cs typeface="+mn-cs"/>
              </a:rPr>
              <a:t>.</a:t>
            </a:r>
            <a:endParaRPr lang="pt-BR" sz="1200" dirty="0">
              <a:solidFill>
                <a:schemeClr val="bg1"/>
              </a:solidFill>
              <a:latin typeface="Raleway ExtraLight" panose="020B0303030101060003" pitchFamily="34" charset="0"/>
            </a:endParaRPr>
          </a:p>
        </p:txBody>
      </p:sp>
      <p:sp>
        <p:nvSpPr>
          <p:cNvPr id="24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1612" y="3641190"/>
            <a:ext cx="5227988" cy="2719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algn="l"/>
            <a:r>
              <a:rPr lang="pt-BR" sz="900" dirty="0">
                <a:effectLst/>
              </a:rPr>
              <a:t>SECRETARIA DE PETRÓLEO, GÁS NATURAL E BIOCOMBUSTÍVEIS</a:t>
            </a:r>
          </a:p>
        </p:txBody>
      </p:sp>
      <p:sp>
        <p:nvSpPr>
          <p:cNvPr id="7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Retângulo 7"/>
          <p:cNvSpPr/>
          <p:nvPr userDrawn="1"/>
        </p:nvSpPr>
        <p:spPr>
          <a:xfrm rot="10800000" flipH="1" flipV="1">
            <a:off x="1" y="1"/>
            <a:ext cx="9143999" cy="6858001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  <a:gd name="connsiteX0" fmla="*/ 0 w 13271157"/>
              <a:gd name="connsiteY0" fmla="*/ 6742280 h 6742280"/>
              <a:gd name="connsiteX1" fmla="*/ 0 w 13271157"/>
              <a:gd name="connsiteY1" fmla="*/ 0 h 6742280"/>
              <a:gd name="connsiteX2" fmla="*/ 13271157 w 13271157"/>
              <a:gd name="connsiteY2" fmla="*/ 6729923 h 6742280"/>
              <a:gd name="connsiteX3" fmla="*/ 0 w 13271157"/>
              <a:gd name="connsiteY3" fmla="*/ 6742280 h 6742280"/>
              <a:gd name="connsiteX0" fmla="*/ 0 w 11054556"/>
              <a:gd name="connsiteY0" fmla="*/ 6742280 h 6742280"/>
              <a:gd name="connsiteX1" fmla="*/ 0 w 11054556"/>
              <a:gd name="connsiteY1" fmla="*/ 0 h 6742280"/>
              <a:gd name="connsiteX2" fmla="*/ 11054556 w 11054556"/>
              <a:gd name="connsiteY2" fmla="*/ 6741526 h 6742280"/>
              <a:gd name="connsiteX3" fmla="*/ 0 w 11054556"/>
              <a:gd name="connsiteY3" fmla="*/ 6742280 h 674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556" h="6742280">
                <a:moveTo>
                  <a:pt x="0" y="6742280"/>
                </a:moveTo>
                <a:lnTo>
                  <a:pt x="0" y="0"/>
                </a:lnTo>
                <a:lnTo>
                  <a:pt x="11054556" y="6741526"/>
                </a:lnTo>
                <a:lnTo>
                  <a:pt x="0" y="6742280"/>
                </a:lnTo>
                <a:close/>
              </a:path>
            </a:pathLst>
          </a:custGeom>
          <a:solidFill>
            <a:srgbClr val="172949">
              <a:alpha val="8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1"/>
            <a:ext cx="9144000" cy="6875417"/>
          </a:xfrm>
          <a:prstGeom prst="rect">
            <a:avLst/>
          </a:prstGeom>
          <a:solidFill>
            <a:srgbClr val="172949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256353" y="1256764"/>
            <a:ext cx="1536524" cy="1076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170260" y="1524000"/>
            <a:ext cx="8709422" cy="4460060"/>
          </a:xfrm>
          <a:prstGeom prst="rect">
            <a:avLst/>
          </a:prstGeom>
        </p:spPr>
        <p:txBody>
          <a:bodyPr/>
          <a:lstStyle>
            <a:lvl1pPr marL="0" indent="0" algn="just">
              <a:buFontTx/>
              <a:buNone/>
              <a:defRPr sz="1050"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quis </a:t>
            </a:r>
            <a:r>
              <a:rPr lang="pt-BR" dirty="0" err="1"/>
              <a:t>mattis</a:t>
            </a:r>
            <a:r>
              <a:rPr lang="pt-BR" dirty="0"/>
              <a:t> ante.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quis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est </a:t>
            </a:r>
            <a:r>
              <a:rPr lang="pt-BR" dirty="0" err="1"/>
              <a:t>ligula</a:t>
            </a:r>
            <a:r>
              <a:rPr lang="pt-BR" dirty="0"/>
              <a:t>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vel.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quis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non </a:t>
            </a:r>
            <a:r>
              <a:rPr lang="pt-BR" dirty="0" err="1"/>
              <a:t>lectus</a:t>
            </a:r>
            <a:r>
              <a:rPr lang="pt-BR" dirty="0"/>
              <a:t> eu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Nunc </a:t>
            </a:r>
            <a:r>
              <a:rPr lang="pt-BR" dirty="0" err="1"/>
              <a:t>maximus</a:t>
            </a:r>
            <a:r>
              <a:rPr lang="pt-BR" dirty="0"/>
              <a:t> a </a:t>
            </a:r>
            <a:r>
              <a:rPr lang="pt-BR" dirty="0" err="1"/>
              <a:t>augue</a:t>
            </a:r>
            <a:r>
              <a:rPr lang="pt-BR" dirty="0"/>
              <a:t> quis </a:t>
            </a:r>
            <a:r>
              <a:rPr lang="pt-BR" dirty="0" err="1"/>
              <a:t>volutpat</a:t>
            </a:r>
            <a:r>
              <a:rPr lang="pt-BR" dirty="0"/>
              <a:t>. Nam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gravida, </a:t>
            </a:r>
            <a:r>
              <a:rPr lang="pt-BR" dirty="0" err="1"/>
              <a:t>ligula</a:t>
            </a:r>
            <a:r>
              <a:rPr lang="pt-BR" dirty="0"/>
              <a:t> quis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, ut </a:t>
            </a:r>
            <a:r>
              <a:rPr lang="pt-BR" dirty="0" err="1"/>
              <a:t>congue</a:t>
            </a:r>
            <a:r>
              <a:rPr lang="pt-BR" dirty="0"/>
              <a:t> mi </a:t>
            </a:r>
            <a:r>
              <a:rPr lang="pt-BR" dirty="0" err="1"/>
              <a:t>risus</a:t>
            </a:r>
            <a:r>
              <a:rPr lang="pt-BR" dirty="0"/>
              <a:t> et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libero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 ut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. </a:t>
            </a:r>
            <a:r>
              <a:rPr lang="pt-BR" dirty="0" err="1"/>
              <a:t>Quisque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in </a:t>
            </a:r>
            <a:r>
              <a:rPr lang="pt-BR" dirty="0" err="1"/>
              <a:t>ligula</a:t>
            </a:r>
            <a:r>
              <a:rPr lang="pt-BR" dirty="0"/>
              <a:t> vitae </a:t>
            </a:r>
            <a:r>
              <a:rPr lang="pt-BR" dirty="0" err="1"/>
              <a:t>dictum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, </a:t>
            </a:r>
            <a:r>
              <a:rPr lang="pt-BR" dirty="0" err="1"/>
              <a:t>tellus</a:t>
            </a:r>
            <a:r>
              <a:rPr lang="pt-BR" dirty="0"/>
              <a:t> et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ante,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, ante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, justo </a:t>
            </a:r>
            <a:r>
              <a:rPr lang="pt-BR" dirty="0" err="1"/>
              <a:t>nisi</a:t>
            </a:r>
            <a:r>
              <a:rPr lang="pt-BR" dirty="0"/>
              <a:t> porta magna, et </a:t>
            </a:r>
            <a:r>
              <a:rPr lang="pt-BR" dirty="0" err="1"/>
              <a:t>pellentesque</a:t>
            </a:r>
            <a:r>
              <a:rPr lang="pt-BR" dirty="0"/>
              <a:t> mi massa et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aliquet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quis libero </a:t>
            </a:r>
            <a:r>
              <a:rPr lang="pt-BR" dirty="0" err="1"/>
              <a:t>aliquam</a:t>
            </a:r>
            <a:r>
              <a:rPr lang="pt-BR" dirty="0"/>
              <a:t>, et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luctus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nunc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. Nam </a:t>
            </a:r>
            <a:r>
              <a:rPr lang="pt-BR" dirty="0" err="1"/>
              <a:t>malesuada</a:t>
            </a:r>
            <a:r>
              <a:rPr lang="pt-BR" dirty="0"/>
              <a:t> nunc </a:t>
            </a:r>
            <a:r>
              <a:rPr lang="pt-BR" dirty="0" err="1"/>
              <a:t>neque</a:t>
            </a:r>
            <a:r>
              <a:rPr lang="pt-BR" dirty="0"/>
              <a:t>, non porta </a:t>
            </a:r>
            <a:r>
              <a:rPr lang="pt-BR" dirty="0" err="1"/>
              <a:t>augue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 id.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potenti</a:t>
            </a:r>
            <a:r>
              <a:rPr lang="pt-BR" dirty="0"/>
              <a:t>. In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dui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luctus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,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, quis </a:t>
            </a:r>
            <a:r>
              <a:rPr lang="pt-BR" dirty="0" err="1"/>
              <a:t>mollis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velit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. </a:t>
            </a:r>
            <a:r>
              <a:rPr lang="pt-BR" dirty="0" err="1"/>
              <a:t>Nullam</a:t>
            </a:r>
            <a:r>
              <a:rPr lang="pt-BR" dirty="0"/>
              <a:t> </a:t>
            </a:r>
            <a:r>
              <a:rPr lang="pt-BR" dirty="0" err="1"/>
              <a:t>hendrerit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est ut </a:t>
            </a:r>
            <a:r>
              <a:rPr lang="pt-BR" dirty="0" err="1"/>
              <a:t>bibendum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Nunc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magna, non </a:t>
            </a:r>
            <a:r>
              <a:rPr lang="pt-BR" dirty="0" err="1"/>
              <a:t>egestas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a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 est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et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. </a:t>
            </a:r>
            <a:r>
              <a:rPr lang="pt-BR" dirty="0" err="1"/>
              <a:t>Etiam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erat </a:t>
            </a:r>
            <a:r>
              <a:rPr lang="pt-BR" dirty="0" err="1"/>
              <a:t>sollicitudin</a:t>
            </a:r>
            <a:r>
              <a:rPr lang="pt-BR" dirty="0"/>
              <a:t> id. </a:t>
            </a:r>
            <a:r>
              <a:rPr lang="pt-BR" dirty="0" err="1"/>
              <a:t>Curabitur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 </a:t>
            </a:r>
            <a:r>
              <a:rPr lang="pt-BR" dirty="0" err="1"/>
              <a:t>pulvinar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 </a:t>
            </a:r>
            <a:r>
              <a:rPr lang="pt-BR" dirty="0" err="1"/>
              <a:t>nec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sapien</a:t>
            </a:r>
            <a:r>
              <a:rPr lang="pt-BR" dirty="0"/>
              <a:t>, </a:t>
            </a:r>
            <a:r>
              <a:rPr lang="pt-BR" dirty="0" err="1"/>
              <a:t>cursus</a:t>
            </a:r>
            <a:r>
              <a:rPr lang="pt-BR" dirty="0"/>
              <a:t> vitae </a:t>
            </a:r>
            <a:r>
              <a:rPr lang="pt-BR" dirty="0" err="1"/>
              <a:t>elementum</a:t>
            </a:r>
            <a:r>
              <a:rPr lang="pt-BR" dirty="0"/>
              <a:t> eu, </a:t>
            </a:r>
            <a:r>
              <a:rPr lang="pt-BR" dirty="0" err="1"/>
              <a:t>dignissim</a:t>
            </a:r>
            <a:r>
              <a:rPr lang="pt-BR" dirty="0"/>
              <a:t> eu </a:t>
            </a:r>
            <a:r>
              <a:rPr lang="pt-BR" dirty="0" err="1"/>
              <a:t>diam</a:t>
            </a:r>
            <a:r>
              <a:rPr lang="pt-BR" dirty="0"/>
              <a:t>. </a:t>
            </a:r>
            <a:r>
              <a:rPr lang="pt-BR" dirty="0" err="1"/>
              <a:t>Etiam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lectus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, </a:t>
            </a:r>
            <a:r>
              <a:rPr lang="pt-BR" dirty="0" err="1"/>
              <a:t>ultricies</a:t>
            </a:r>
            <a:r>
              <a:rPr lang="pt-BR" dirty="0"/>
              <a:t> </a:t>
            </a:r>
            <a:r>
              <a:rPr lang="pt-BR" dirty="0" err="1"/>
              <a:t>mollis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.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, </a:t>
            </a:r>
            <a:r>
              <a:rPr lang="pt-BR" dirty="0" err="1"/>
              <a:t>auctor</a:t>
            </a:r>
            <a:r>
              <a:rPr lang="pt-BR" dirty="0"/>
              <a:t> in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sed</a:t>
            </a:r>
            <a:r>
              <a:rPr lang="pt-BR" dirty="0"/>
              <a:t>,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vehicula</a:t>
            </a:r>
            <a:r>
              <a:rPr lang="pt-BR" dirty="0"/>
              <a:t> </a:t>
            </a:r>
            <a:r>
              <a:rPr lang="pt-BR" dirty="0" err="1"/>
              <a:t>tellus</a:t>
            </a:r>
            <a:r>
              <a:rPr lang="pt-BR" dirty="0"/>
              <a:t>. </a:t>
            </a:r>
            <a:r>
              <a:rPr lang="pt-BR" dirty="0" err="1"/>
              <a:t>Quisque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tincidunt</a:t>
            </a:r>
            <a:r>
              <a:rPr lang="pt-BR" dirty="0"/>
              <a:t>, </a:t>
            </a:r>
            <a:r>
              <a:rPr lang="pt-BR" dirty="0" err="1"/>
              <a:t>ornare</a:t>
            </a:r>
            <a:r>
              <a:rPr lang="pt-BR" dirty="0"/>
              <a:t> justo </a:t>
            </a:r>
            <a:r>
              <a:rPr lang="pt-BR" dirty="0" err="1"/>
              <a:t>sed</a:t>
            </a:r>
            <a:r>
              <a:rPr lang="pt-BR" dirty="0"/>
              <a:t>,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risus</a:t>
            </a:r>
            <a:r>
              <a:rPr lang="pt-BR" dirty="0"/>
              <a:t>.</a:t>
            </a:r>
          </a:p>
        </p:txBody>
      </p:sp>
      <p:sp>
        <p:nvSpPr>
          <p:cNvPr id="22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1612" y="393165"/>
            <a:ext cx="4368255" cy="271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/>
              <a:t>SECRETARIA DE PETRÓLEO, GÁS NATURAL E BIOCOMBUSTÍVEIS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164207" y="676365"/>
            <a:ext cx="8708331" cy="571411"/>
          </a:xfrm>
          <a:prstGeom prst="rect">
            <a:avLst/>
          </a:prstGeom>
        </p:spPr>
        <p:txBody>
          <a:bodyPr/>
          <a:lstStyle>
            <a:lvl1pPr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DIGITE O TÍTULO DO SLIDE AQUI</a:t>
            </a:r>
          </a:p>
        </p:txBody>
      </p:sp>
    </p:spTree>
    <p:extLst>
      <p:ext uri="{BB962C8B-B14F-4D97-AF65-F5344CB8AC3E}">
        <p14:creationId xmlns:p14="http://schemas.microsoft.com/office/powerpoint/2010/main" val="3900480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0" y="1"/>
            <a:ext cx="9144000" cy="6875417"/>
          </a:xfrm>
          <a:prstGeom prst="rect">
            <a:avLst/>
          </a:prstGeom>
          <a:solidFill>
            <a:srgbClr val="172949">
              <a:alpha val="85098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72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-1"/>
            <a:ext cx="9143996" cy="687087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964457" y="633848"/>
            <a:ext cx="4129287" cy="6237800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  <a:gd name="connsiteX0" fmla="*/ 2160240 w 4320480"/>
              <a:gd name="connsiteY0" fmla="*/ 0 h 4504851"/>
              <a:gd name="connsiteX1" fmla="*/ 3976150 w 4320480"/>
              <a:gd name="connsiteY1" fmla="*/ 3793355 h 4504851"/>
              <a:gd name="connsiteX2" fmla="*/ 4320480 w 4320480"/>
              <a:gd name="connsiteY2" fmla="*/ 4504851 h 4504851"/>
              <a:gd name="connsiteX3" fmla="*/ 0 w 4320480"/>
              <a:gd name="connsiteY3" fmla="*/ 4504851 h 4504851"/>
              <a:gd name="connsiteX4" fmla="*/ 2160240 w 432048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49955 w 3976150"/>
              <a:gd name="connsiteY2" fmla="*/ 4497972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70591 w 3976150"/>
              <a:gd name="connsiteY2" fmla="*/ 4504851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150" h="4504851">
                <a:moveTo>
                  <a:pt x="2160240" y="0"/>
                </a:moveTo>
                <a:lnTo>
                  <a:pt x="3976150" y="3793355"/>
                </a:lnTo>
                <a:lnTo>
                  <a:pt x="2270591" y="4504851"/>
                </a:lnTo>
                <a:lnTo>
                  <a:pt x="0" y="4504851"/>
                </a:lnTo>
                <a:lnTo>
                  <a:pt x="216024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00662" y="0"/>
            <a:ext cx="3854402" cy="5724524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418898 w 3508370"/>
              <a:gd name="connsiteY3" fmla="*/ 3700757 h 4339267"/>
              <a:gd name="connsiteX4" fmla="*/ 2097974 w 3508370"/>
              <a:gd name="connsiteY4" fmla="*/ 4339267 h 4339267"/>
              <a:gd name="connsiteX5" fmla="*/ 0 w 3508370"/>
              <a:gd name="connsiteY5" fmla="*/ 0 h 4339267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8898 w 3508370"/>
              <a:gd name="connsiteY3" fmla="*/ 3700757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370" h="3915765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412396" y="3720303"/>
                </a:lnTo>
                <a:lnTo>
                  <a:pt x="1896399" y="39157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tângulo 11"/>
          <p:cNvSpPr/>
          <p:nvPr userDrawn="1"/>
        </p:nvSpPr>
        <p:spPr>
          <a:xfrm>
            <a:off x="256353" y="1712026"/>
            <a:ext cx="1536524" cy="97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exto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1612" y="395999"/>
            <a:ext cx="4797582" cy="247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/>
              <a:t>SECRETARIA DE PETRÓLEO, GÁS NATURAL E BIOCOMBUSTÍVEIS</a:t>
            </a:r>
          </a:p>
        </p:txBody>
      </p:sp>
      <p:sp>
        <p:nvSpPr>
          <p:cNvPr id="16" name="Espaço Reservado para Texto 20"/>
          <p:cNvSpPr>
            <a:spLocks noGrp="1"/>
          </p:cNvSpPr>
          <p:nvPr>
            <p:ph type="body" sz="quarter" idx="12" hasCustomPrompt="1"/>
          </p:nvPr>
        </p:nvSpPr>
        <p:spPr>
          <a:xfrm>
            <a:off x="170260" y="2044700"/>
            <a:ext cx="3444478" cy="429895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quis </a:t>
            </a:r>
            <a:r>
              <a:rPr lang="pt-BR" dirty="0" err="1"/>
              <a:t>mattis</a:t>
            </a:r>
            <a:r>
              <a:rPr lang="pt-BR" dirty="0"/>
              <a:t> ante. </a:t>
            </a:r>
            <a:r>
              <a:rPr lang="pt-BR" dirty="0" err="1"/>
              <a:t>Integer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quis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vestibulum</a:t>
            </a:r>
            <a:r>
              <a:rPr lang="pt-BR" dirty="0"/>
              <a:t>. </a:t>
            </a:r>
            <a:r>
              <a:rPr lang="pt-BR" dirty="0" err="1"/>
              <a:t>Morbi</a:t>
            </a:r>
            <a:r>
              <a:rPr lang="pt-BR" dirty="0"/>
              <a:t> </a:t>
            </a:r>
            <a:r>
              <a:rPr lang="pt-BR" dirty="0" err="1"/>
              <a:t>laoreet</a:t>
            </a:r>
            <a:r>
              <a:rPr lang="pt-BR" dirty="0"/>
              <a:t> est </a:t>
            </a:r>
            <a:r>
              <a:rPr lang="pt-BR" dirty="0" err="1"/>
              <a:t>ligula</a:t>
            </a:r>
            <a:r>
              <a:rPr lang="pt-BR" dirty="0"/>
              <a:t>,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rutrum</a:t>
            </a:r>
            <a:r>
              <a:rPr lang="pt-BR" dirty="0"/>
              <a:t> </a:t>
            </a:r>
            <a:r>
              <a:rPr lang="pt-BR" dirty="0" err="1"/>
              <a:t>diam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vel.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metus</a:t>
            </a:r>
            <a:r>
              <a:rPr lang="pt-BR" dirty="0"/>
              <a:t> quis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. </a:t>
            </a:r>
            <a:r>
              <a:rPr lang="pt-BR" dirty="0" err="1"/>
              <a:t>Integer</a:t>
            </a:r>
            <a:r>
              <a:rPr lang="pt-BR" dirty="0"/>
              <a:t> non </a:t>
            </a:r>
            <a:r>
              <a:rPr lang="pt-BR" dirty="0" err="1"/>
              <a:t>lectus</a:t>
            </a:r>
            <a:r>
              <a:rPr lang="pt-BR" dirty="0"/>
              <a:t> eu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Nunc </a:t>
            </a:r>
            <a:r>
              <a:rPr lang="pt-BR" dirty="0" err="1"/>
              <a:t>maximus</a:t>
            </a:r>
            <a:r>
              <a:rPr lang="pt-BR" dirty="0"/>
              <a:t> a </a:t>
            </a:r>
            <a:r>
              <a:rPr lang="pt-BR" dirty="0" err="1"/>
              <a:t>augue</a:t>
            </a:r>
            <a:r>
              <a:rPr lang="pt-BR" dirty="0"/>
              <a:t> quis </a:t>
            </a:r>
            <a:r>
              <a:rPr lang="pt-BR" dirty="0" err="1"/>
              <a:t>volutpat</a:t>
            </a:r>
            <a:r>
              <a:rPr lang="pt-BR" dirty="0"/>
              <a:t>. Nam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eleifend</a:t>
            </a:r>
            <a:r>
              <a:rPr lang="pt-BR" dirty="0"/>
              <a:t> </a:t>
            </a:r>
            <a:r>
              <a:rPr lang="pt-BR" dirty="0" err="1"/>
              <a:t>nisl</a:t>
            </a:r>
            <a:r>
              <a:rPr lang="pt-BR" dirty="0"/>
              <a:t> </a:t>
            </a:r>
            <a:r>
              <a:rPr lang="pt-BR" dirty="0" err="1"/>
              <a:t>bibendum</a:t>
            </a:r>
            <a:r>
              <a:rPr lang="pt-BR" dirty="0"/>
              <a:t> </a:t>
            </a:r>
            <a:r>
              <a:rPr lang="pt-BR" dirty="0" err="1"/>
              <a:t>condimentum</a:t>
            </a:r>
            <a:r>
              <a:rPr lang="pt-BR" dirty="0"/>
              <a:t>. </a:t>
            </a:r>
            <a:r>
              <a:rPr lang="pt-BR" dirty="0" err="1"/>
              <a:t>Suspendisse</a:t>
            </a:r>
            <a:r>
              <a:rPr lang="pt-BR" dirty="0"/>
              <a:t> gravida, </a:t>
            </a:r>
            <a:r>
              <a:rPr lang="pt-BR" dirty="0" err="1"/>
              <a:t>ligula</a:t>
            </a:r>
            <a:r>
              <a:rPr lang="pt-BR" dirty="0"/>
              <a:t> quis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finibus</a:t>
            </a:r>
            <a:r>
              <a:rPr lang="pt-BR" dirty="0"/>
              <a:t> </a:t>
            </a:r>
            <a:r>
              <a:rPr lang="pt-BR" dirty="0" err="1"/>
              <a:t>odio</a:t>
            </a:r>
            <a:r>
              <a:rPr lang="pt-BR" dirty="0"/>
              <a:t>, ut </a:t>
            </a:r>
            <a:r>
              <a:rPr lang="pt-BR" dirty="0" err="1"/>
              <a:t>congue</a:t>
            </a:r>
            <a:r>
              <a:rPr lang="pt-BR" dirty="0"/>
              <a:t> mi </a:t>
            </a:r>
            <a:r>
              <a:rPr lang="pt-BR" dirty="0" err="1"/>
              <a:t>risus</a:t>
            </a:r>
            <a:r>
              <a:rPr lang="pt-BR" dirty="0"/>
              <a:t> et </a:t>
            </a:r>
            <a:r>
              <a:rPr lang="pt-BR" dirty="0" err="1"/>
              <a:t>eros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libero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arcu</a:t>
            </a:r>
            <a:r>
              <a:rPr lang="pt-BR" dirty="0"/>
              <a:t> </a:t>
            </a:r>
            <a:r>
              <a:rPr lang="pt-BR" dirty="0" err="1"/>
              <a:t>fringilla</a:t>
            </a:r>
            <a:r>
              <a:rPr lang="pt-BR" dirty="0"/>
              <a:t>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iaculis</a:t>
            </a:r>
            <a:r>
              <a:rPr lang="pt-BR" dirty="0"/>
              <a:t> </a:t>
            </a:r>
            <a:r>
              <a:rPr lang="pt-BR" dirty="0" err="1"/>
              <a:t>quam</a:t>
            </a:r>
            <a:r>
              <a:rPr lang="pt-BR" dirty="0"/>
              <a:t> ut </a:t>
            </a:r>
            <a:r>
              <a:rPr lang="pt-BR" dirty="0" err="1"/>
              <a:t>convallis</a:t>
            </a:r>
            <a:r>
              <a:rPr lang="pt-BR" dirty="0"/>
              <a:t>. </a:t>
            </a:r>
            <a:r>
              <a:rPr lang="pt-BR" dirty="0" err="1"/>
              <a:t>Mauris</a:t>
            </a:r>
            <a:r>
              <a:rPr lang="pt-BR" dirty="0"/>
              <a:t>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vulputate</a:t>
            </a:r>
            <a:r>
              <a:rPr lang="pt-BR" dirty="0"/>
              <a:t>. </a:t>
            </a:r>
            <a:r>
              <a:rPr lang="pt-BR" dirty="0" err="1"/>
              <a:t>Quisque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 in </a:t>
            </a:r>
            <a:r>
              <a:rPr lang="pt-BR" dirty="0" err="1"/>
              <a:t>ligula</a:t>
            </a:r>
            <a:r>
              <a:rPr lang="pt-BR" dirty="0"/>
              <a:t> vitae </a:t>
            </a:r>
            <a:r>
              <a:rPr lang="pt-BR" dirty="0" err="1"/>
              <a:t>dictum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, </a:t>
            </a:r>
            <a:r>
              <a:rPr lang="pt-BR" dirty="0" err="1"/>
              <a:t>tellus</a:t>
            </a:r>
            <a:r>
              <a:rPr lang="pt-BR" dirty="0"/>
              <a:t> et </a:t>
            </a:r>
            <a:r>
              <a:rPr lang="pt-BR" dirty="0" err="1"/>
              <a:t>suscipit</a:t>
            </a:r>
            <a:r>
              <a:rPr lang="pt-BR" dirty="0"/>
              <a:t> </a:t>
            </a:r>
            <a:r>
              <a:rPr lang="pt-BR" dirty="0" err="1"/>
              <a:t>sodales</a:t>
            </a:r>
            <a:r>
              <a:rPr lang="pt-BR" dirty="0"/>
              <a:t>,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ante,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auctor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</a:t>
            </a:r>
            <a:r>
              <a:rPr lang="pt-BR" dirty="0" err="1"/>
              <a:t>felis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turpis</a:t>
            </a:r>
            <a:r>
              <a:rPr lang="pt-BR" dirty="0"/>
              <a:t>.</a:t>
            </a:r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  <p:sp>
        <p:nvSpPr>
          <p:cNvPr id="19" name="Título 13"/>
          <p:cNvSpPr>
            <a:spLocks noGrp="1"/>
          </p:cNvSpPr>
          <p:nvPr>
            <p:ph type="title" hasCustomPrompt="1"/>
          </p:nvPr>
        </p:nvSpPr>
        <p:spPr>
          <a:xfrm>
            <a:off x="171352" y="659166"/>
            <a:ext cx="4807842" cy="1052861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</a:lstStyle>
          <a:p>
            <a:r>
              <a:rPr lang="pt-BR" sz="2700" dirty="0">
                <a:solidFill>
                  <a:schemeClr val="bg1"/>
                </a:solidFill>
                <a:latin typeface="Raleway ExtraBold" panose="020B0903030101060003" pitchFamily="34" charset="0"/>
              </a:rPr>
              <a:t>DIGITE O TÍTULO DO SLIDE AQUI</a:t>
            </a:r>
          </a:p>
        </p:txBody>
      </p:sp>
    </p:spTree>
    <p:extLst>
      <p:ext uri="{BB962C8B-B14F-4D97-AF65-F5344CB8AC3E}">
        <p14:creationId xmlns:p14="http://schemas.microsoft.com/office/powerpoint/2010/main" val="264187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90000"/>
                <a:lumOff val="10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Retângulo 7"/>
          <p:cNvSpPr/>
          <p:nvPr userDrawn="1"/>
        </p:nvSpPr>
        <p:spPr>
          <a:xfrm rot="10800000" flipH="1" flipV="1">
            <a:off x="1" y="-1"/>
            <a:ext cx="9143996" cy="6870871"/>
          </a:xfrm>
          <a:prstGeom prst="rect">
            <a:avLst/>
          </a:prstGeom>
          <a:solidFill>
            <a:srgbClr val="F2F2F2">
              <a:alpha val="8902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그림 개체 틀 5">
            <a:extLst>
              <a:ext uri="{FF2B5EF4-FFF2-40B4-BE49-F238E27FC236}">
                <a16:creationId xmlns:a16="http://schemas.microsoft.com/office/drawing/2014/main" xmlns="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964457" y="633848"/>
            <a:ext cx="4129287" cy="6237800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  <a:gd name="connsiteX0" fmla="*/ 2160240 w 4320480"/>
              <a:gd name="connsiteY0" fmla="*/ 0 h 4504851"/>
              <a:gd name="connsiteX1" fmla="*/ 3976150 w 4320480"/>
              <a:gd name="connsiteY1" fmla="*/ 3793355 h 4504851"/>
              <a:gd name="connsiteX2" fmla="*/ 4320480 w 4320480"/>
              <a:gd name="connsiteY2" fmla="*/ 4504851 h 4504851"/>
              <a:gd name="connsiteX3" fmla="*/ 0 w 4320480"/>
              <a:gd name="connsiteY3" fmla="*/ 4504851 h 4504851"/>
              <a:gd name="connsiteX4" fmla="*/ 2160240 w 432048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49955 w 3976150"/>
              <a:gd name="connsiteY2" fmla="*/ 4497972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  <a:gd name="connsiteX0" fmla="*/ 2160240 w 3976150"/>
              <a:gd name="connsiteY0" fmla="*/ 0 h 4504851"/>
              <a:gd name="connsiteX1" fmla="*/ 3976150 w 3976150"/>
              <a:gd name="connsiteY1" fmla="*/ 3793355 h 4504851"/>
              <a:gd name="connsiteX2" fmla="*/ 2270591 w 3976150"/>
              <a:gd name="connsiteY2" fmla="*/ 4504851 h 4504851"/>
              <a:gd name="connsiteX3" fmla="*/ 0 w 3976150"/>
              <a:gd name="connsiteY3" fmla="*/ 4504851 h 4504851"/>
              <a:gd name="connsiteX4" fmla="*/ 2160240 w 3976150"/>
              <a:gd name="connsiteY4" fmla="*/ 0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150" h="4504851">
                <a:moveTo>
                  <a:pt x="2160240" y="0"/>
                </a:moveTo>
                <a:lnTo>
                  <a:pt x="3976150" y="3793355"/>
                </a:lnTo>
                <a:lnTo>
                  <a:pt x="2270591" y="4504851"/>
                </a:lnTo>
                <a:lnTo>
                  <a:pt x="0" y="4504851"/>
                </a:lnTo>
                <a:lnTo>
                  <a:pt x="216024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그림 개체 틀 7">
            <a:extLst>
              <a:ext uri="{FF2B5EF4-FFF2-40B4-BE49-F238E27FC236}">
                <a16:creationId xmlns:a16="http://schemas.microsoft.com/office/drawing/2014/main" xmlns="" id="{D2ABAD60-FE41-4786-B9AF-4454375D212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00662" y="0"/>
            <a:ext cx="3854402" cy="5724524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418898 w 3508370"/>
              <a:gd name="connsiteY3" fmla="*/ 3700757 h 4339267"/>
              <a:gd name="connsiteX4" fmla="*/ 2097974 w 3508370"/>
              <a:gd name="connsiteY4" fmla="*/ 4339267 h 4339267"/>
              <a:gd name="connsiteX5" fmla="*/ 0 w 3508370"/>
              <a:gd name="connsiteY5" fmla="*/ 0 h 4339267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8898 w 3508370"/>
              <a:gd name="connsiteY3" fmla="*/ 3700757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  <a:gd name="connsiteX0" fmla="*/ 0 w 3508370"/>
              <a:gd name="connsiteY0" fmla="*/ 0 h 3915765"/>
              <a:gd name="connsiteX1" fmla="*/ 3508370 w 3508370"/>
              <a:gd name="connsiteY1" fmla="*/ 0 h 3915765"/>
              <a:gd name="connsiteX2" fmla="*/ 3504823 w 3508370"/>
              <a:gd name="connsiteY2" fmla="*/ 1594801 h 3915765"/>
              <a:gd name="connsiteX3" fmla="*/ 2412396 w 3508370"/>
              <a:gd name="connsiteY3" fmla="*/ 3720303 h 3915765"/>
              <a:gd name="connsiteX4" fmla="*/ 1896399 w 3508370"/>
              <a:gd name="connsiteY4" fmla="*/ 3915765 h 3915765"/>
              <a:gd name="connsiteX5" fmla="*/ 0 w 3508370"/>
              <a:gd name="connsiteY5" fmla="*/ 0 h 391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8370" h="3915765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412396" y="3720303"/>
                </a:lnTo>
                <a:lnTo>
                  <a:pt x="1896399" y="391576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riângulo Retângulo 7"/>
          <p:cNvSpPr/>
          <p:nvPr userDrawn="1"/>
        </p:nvSpPr>
        <p:spPr>
          <a:xfrm flipH="1">
            <a:off x="5300662" y="4772025"/>
            <a:ext cx="3843335" cy="2103392"/>
          </a:xfrm>
          <a:custGeom>
            <a:avLst/>
            <a:gdLst>
              <a:gd name="connsiteX0" fmla="*/ 0 w 10725665"/>
              <a:gd name="connsiteY0" fmla="*/ 5025144 h 5025144"/>
              <a:gd name="connsiteX1" fmla="*/ 0 w 10725665"/>
              <a:gd name="connsiteY1" fmla="*/ 0 h 5025144"/>
              <a:gd name="connsiteX2" fmla="*/ 10725665 w 10725665"/>
              <a:gd name="connsiteY2" fmla="*/ 5025144 h 5025144"/>
              <a:gd name="connsiteX3" fmla="*/ 0 w 10725665"/>
              <a:gd name="connsiteY3" fmla="*/ 5025144 h 5025144"/>
              <a:gd name="connsiteX0" fmla="*/ 0 w 13271157"/>
              <a:gd name="connsiteY0" fmla="*/ 5025144 h 5025144"/>
              <a:gd name="connsiteX1" fmla="*/ 0 w 13271157"/>
              <a:gd name="connsiteY1" fmla="*/ 0 h 5025144"/>
              <a:gd name="connsiteX2" fmla="*/ 13271157 w 13271157"/>
              <a:gd name="connsiteY2" fmla="*/ 5012787 h 5025144"/>
              <a:gd name="connsiteX3" fmla="*/ 0 w 13271157"/>
              <a:gd name="connsiteY3" fmla="*/ 5025144 h 502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1157" h="5025144">
                <a:moveTo>
                  <a:pt x="0" y="5025144"/>
                </a:moveTo>
                <a:lnTo>
                  <a:pt x="0" y="0"/>
                </a:lnTo>
                <a:lnTo>
                  <a:pt x="13271157" y="5012787"/>
                </a:lnTo>
                <a:lnTo>
                  <a:pt x="0" y="5025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pt-BR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06" y="5984062"/>
            <a:ext cx="2397647" cy="6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11" Type="http://schemas.openxmlformats.org/officeDocument/2006/relationships/image" Target="../media/image4.png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8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192" y="1683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Slide do think-cell" r:id="rId7" imgW="270" imgH="270" progId="TCLayout.ActiveDocument.1">
                  <p:embed/>
                </p:oleObj>
              </mc:Choice>
              <mc:Fallback>
                <p:oleObj name="Slide do think-cell" r:id="rId7" imgW="270" imgH="270" progId="TCLayout.ActiveDocument.1">
                  <p:embed/>
                  <p:pic>
                    <p:nvPicPr>
                      <p:cNvPr id="2" name="Objeto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2" y="1683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1"/>
          <p:cNvSpPr>
            <a:spLocks noChangeArrowheads="1"/>
          </p:cNvSpPr>
          <p:nvPr userDrawn="1"/>
        </p:nvSpPr>
        <p:spPr bwMode="auto">
          <a:xfrm>
            <a:off x="728756" y="3451317"/>
            <a:ext cx="278390" cy="37806"/>
          </a:xfrm>
          <a:prstGeom prst="rect">
            <a:avLst/>
          </a:prstGeom>
          <a:solidFill>
            <a:srgbClr val="FCC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212" tIns="48606" rIns="97212" bIns="48606" numCol="1" anchor="t" anchorCtr="0" compatLnSpc="1">
            <a:prstTxWarp prst="textNoShape">
              <a:avLst/>
            </a:prstTxWarp>
          </a:bodyPr>
          <a:lstStyle/>
          <a:p>
            <a:endParaRPr lang="pt-BR" sz="1914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Espaço Reservado para Texto 3428354"/>
          <p:cNvSpPr txBox="1">
            <a:spLocks/>
          </p:cNvSpPr>
          <p:nvPr/>
        </p:nvSpPr>
        <p:spPr>
          <a:xfrm>
            <a:off x="700183" y="3708402"/>
            <a:ext cx="3962345" cy="29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2160" b="0" kern="1200" dirty="0" smtClean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20574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2296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192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92024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192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sz="1914" dirty="0">
                <a:latin typeface="Trebuchet MS" panose="020B0603020202020204" pitchFamily="34" charset="0"/>
              </a:rPr>
              <a:t>Clique para editar o texto mestre</a:t>
            </a: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700183" y="1799943"/>
            <a:ext cx="4542370" cy="91627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lang="pt-BR" sz="3360" b="1" kern="1200">
                <a:solidFill>
                  <a:schemeClr val="bg1"/>
                </a:solidFill>
                <a:latin typeface="Petrobras Sans" panose="020B0606020204030204" pitchFamily="34" charset="0"/>
                <a:ea typeface="+mn-ea"/>
                <a:cs typeface="Arial" panose="020B0604020202020204" pitchFamily="34" charset="0"/>
              </a:defRPr>
            </a:lvl1pPr>
            <a:lvl2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2pPr>
            <a:lvl3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3pPr>
            <a:lvl4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4pPr>
            <a:lvl5pPr algn="l" defTabSz="548640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rgbClr val="1F497D"/>
                </a:solidFill>
                <a:latin typeface="Arial Narrow" pitchFamily="34" charset="0"/>
              </a:defRPr>
            </a:lvl5pPr>
            <a:lvl6pPr marL="54864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6pPr>
            <a:lvl7pPr marL="109728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7pPr>
            <a:lvl8pPr marL="164592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8pPr>
            <a:lvl9pPr marL="2194560" algn="ctr" defTabSz="548640" rtl="0" eaLnBrk="1" fontAlgn="base" hangingPunct="1">
              <a:spcBef>
                <a:spcPct val="0"/>
              </a:spcBef>
              <a:spcAft>
                <a:spcPct val="0"/>
              </a:spcAft>
              <a:defRPr sz="528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sz="2977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Clique para editar o título mestre</a:t>
            </a:r>
            <a:endParaRPr sz="2977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Espaço Reservado para Texto 6"/>
          <p:cNvSpPr txBox="1">
            <a:spLocks/>
          </p:cNvSpPr>
          <p:nvPr userDrawn="1"/>
        </p:nvSpPr>
        <p:spPr>
          <a:xfrm>
            <a:off x="700183" y="2716220"/>
            <a:ext cx="4542370" cy="9162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pt-BR" sz="3360" b="1" kern="1200" dirty="0" smtClean="0">
                <a:solidFill>
                  <a:srgbClr val="FCCA33"/>
                </a:solidFill>
                <a:latin typeface="Petrobras Sans" panose="020B0606020204030204" pitchFamily="34" charset="0"/>
                <a:ea typeface="+mn-ea"/>
                <a:cs typeface="Arial" panose="020B0604020202020204" pitchFamily="34" charset="0"/>
              </a:defRPr>
            </a:lvl1pPr>
            <a:lvl2pPr marL="891540" indent="-34290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pt-BR" sz="2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37160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pt-B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92024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pt-BR" sz="192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468880" indent="-274320" algn="l" defTabSz="54864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pt-BR" sz="192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sz="2977" dirty="0">
                <a:latin typeface="Trebuchet MS" panose="020B0603020202020204" pitchFamily="34" charset="0"/>
              </a:rPr>
              <a:t>Clique para editar o texto mestre</a:t>
            </a: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799" y="0"/>
            <a:ext cx="9175800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580" y="72678"/>
            <a:ext cx="1993924" cy="9080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299" y="6323553"/>
            <a:ext cx="403894" cy="4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86040" rtl="0" eaLnBrk="1" fontAlgn="base" hangingPunct="1">
        <a:spcBef>
          <a:spcPct val="0"/>
        </a:spcBef>
        <a:spcAft>
          <a:spcPct val="0"/>
        </a:spcAft>
        <a:defRPr sz="2551" b="1" kern="1200">
          <a:solidFill>
            <a:srgbClr val="1F497D"/>
          </a:solidFill>
          <a:latin typeface="Arial Narrow" panose="020B0606020202030204" pitchFamily="34" charset="0"/>
          <a:ea typeface="+mj-ea"/>
          <a:cs typeface="+mj-cs"/>
        </a:defRPr>
      </a:lvl1pPr>
      <a:lvl2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2pPr>
      <a:lvl3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3pPr>
      <a:lvl4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4pPr>
      <a:lvl5pPr algn="l" defTabSz="486040" rtl="0" eaLnBrk="1" fontAlgn="base" hangingPunct="1">
        <a:spcBef>
          <a:spcPct val="0"/>
        </a:spcBef>
        <a:spcAft>
          <a:spcPct val="0"/>
        </a:spcAft>
        <a:defRPr sz="2551" b="1">
          <a:solidFill>
            <a:srgbClr val="1F497D"/>
          </a:solidFill>
          <a:latin typeface="Arial Narrow" pitchFamily="34" charset="0"/>
        </a:defRPr>
      </a:lvl5pPr>
      <a:lvl6pPr marL="486040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6pPr>
      <a:lvl7pPr marL="972080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7pPr>
      <a:lvl8pPr marL="1458121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8pPr>
      <a:lvl9pPr marL="1944161" algn="ctr" defTabSz="486040" rtl="0" eaLnBrk="1" fontAlgn="base" hangingPunct="1">
        <a:spcBef>
          <a:spcPct val="0"/>
        </a:spcBef>
        <a:spcAft>
          <a:spcPct val="0"/>
        </a:spcAft>
        <a:defRPr sz="4678">
          <a:solidFill>
            <a:schemeClr val="tx1"/>
          </a:solidFill>
          <a:latin typeface="Calibri" pitchFamily="34" charset="0"/>
        </a:defRPr>
      </a:lvl9pPr>
    </p:titleStyle>
    <p:bodyStyle>
      <a:lvl1pPr marL="364530" indent="-36453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5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89815" indent="-303775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26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215100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701141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70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187181" indent="-243020" algn="l" defTabSz="4860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701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67322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15926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64530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131341" indent="-243020" algn="l" defTabSz="486040" rtl="0" eaLnBrk="1" latinLnBrk="0" hangingPunct="1">
        <a:spcBef>
          <a:spcPct val="20000"/>
        </a:spcBef>
        <a:buFont typeface="Arial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1pPr>
      <a:lvl2pPr marL="48604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2pPr>
      <a:lvl3pPr marL="972080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3pPr>
      <a:lvl4pPr marL="145812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4pPr>
      <a:lvl5pPr marL="194416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5pPr>
      <a:lvl6pPr marL="243020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6pPr>
      <a:lvl7pPr marL="291624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7pPr>
      <a:lvl8pPr marL="340228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8pPr>
      <a:lvl9pPr marL="3888321" algn="l" defTabSz="486040" rtl="0" eaLnBrk="1" latinLnBrk="0" hangingPunct="1">
        <a:defRPr sz="19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2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Raleway ExtraBold" panose="020B09030301010600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o@mme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bio@mme.gov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Texto 23"/>
          <p:cNvSpPr txBox="1">
            <a:spLocks/>
          </p:cNvSpPr>
          <p:nvPr/>
        </p:nvSpPr>
        <p:spPr>
          <a:xfrm>
            <a:off x="163665" y="3495058"/>
            <a:ext cx="5227988" cy="2039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r>
              <a:rPr lang="pt-BR" dirty="0">
                <a:solidFill>
                  <a:prstClr val="white"/>
                </a:solidFill>
              </a:rPr>
              <a:t>SECRETARIA DE PETRÓLEO, GÁS NATURAL E BIOCOMBUSTÍVEIS</a:t>
            </a:r>
          </a:p>
        </p:txBody>
      </p:sp>
      <p:sp>
        <p:nvSpPr>
          <p:cNvPr id="6" name="Retângulo Arredondado 5"/>
          <p:cNvSpPr/>
          <p:nvPr/>
        </p:nvSpPr>
        <p:spPr>
          <a:xfrm>
            <a:off x="138342" y="3960084"/>
            <a:ext cx="5071923" cy="6105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rgbClr val="0070C0"/>
                </a:solidFill>
              </a:rPr>
              <a:t>Senado Federal: Desafios e Oportunidades do </a:t>
            </a:r>
            <a:r>
              <a:rPr lang="pt-BR" sz="2000" b="1" dirty="0" err="1" smtClean="0">
                <a:solidFill>
                  <a:srgbClr val="0070C0"/>
                </a:solidFill>
              </a:rPr>
              <a:t>RenovaBio</a:t>
            </a:r>
            <a:endParaRPr lang="pt-BR" sz="2000" b="1" dirty="0">
              <a:solidFill>
                <a:srgbClr val="0070C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38342" y="4675809"/>
            <a:ext cx="5238248" cy="968107"/>
            <a:chOff x="138342" y="4675809"/>
            <a:chExt cx="5238248" cy="968107"/>
          </a:xfrm>
        </p:grpSpPr>
        <p:sp>
          <p:nvSpPr>
            <p:cNvPr id="5" name="Retângulo 4"/>
            <p:cNvSpPr/>
            <p:nvPr/>
          </p:nvSpPr>
          <p:spPr>
            <a:xfrm>
              <a:off x="216586" y="4675809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Espaço Reservado para Texto 20"/>
            <p:cNvSpPr txBox="1">
              <a:spLocks/>
            </p:cNvSpPr>
            <p:nvPr/>
          </p:nvSpPr>
          <p:spPr>
            <a:xfrm>
              <a:off x="138342" y="4831756"/>
              <a:ext cx="5238248" cy="81216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600" kern="1200">
                  <a:solidFill>
                    <a:schemeClr val="bg1"/>
                  </a:solidFill>
                  <a:latin typeface="Raleway ExtraLight" panose="020B0303030101060003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Tx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pt-BR" sz="1100" b="1" dirty="0" smtClean="0"/>
                <a:t>UMBERTO MATTEI</a:t>
              </a:r>
            </a:p>
            <a:p>
              <a:pPr>
                <a:spcBef>
                  <a:spcPct val="20000"/>
                </a:spcBef>
              </a:pPr>
              <a:r>
                <a:rPr lang="pt-BR" sz="1050" b="1" dirty="0" smtClean="0"/>
                <a:t>Gestor Governamental (EPPGG) </a:t>
              </a:r>
            </a:p>
            <a:p>
              <a:pPr>
                <a:spcBef>
                  <a:spcPct val="20000"/>
                </a:spcBef>
              </a:pPr>
              <a:r>
                <a:rPr lang="pt-BR" sz="1050" b="1" dirty="0" smtClean="0"/>
                <a:t>Departamento </a:t>
              </a:r>
              <a:r>
                <a:rPr lang="pt-BR" sz="1050" b="1" dirty="0"/>
                <a:t>de </a:t>
              </a:r>
              <a:r>
                <a:rPr lang="pt-BR" sz="1050" b="1" dirty="0" smtClean="0"/>
                <a:t>Biocombustíveis </a:t>
              </a:r>
              <a:endParaRPr lang="pt-BR" sz="1050" b="1" dirty="0"/>
            </a:p>
            <a:p>
              <a:pPr>
                <a:spcBef>
                  <a:spcPct val="20000"/>
                </a:spcBef>
              </a:pPr>
              <a:r>
                <a:rPr lang="pt-BR" sz="1050" dirty="0" smtClean="0">
                  <a:hlinkClick r:id="rId3"/>
                </a:rPr>
                <a:t>bio@mme.gov.br</a:t>
              </a:r>
              <a:endParaRPr lang="pt-BR" sz="1050" dirty="0" smtClean="0"/>
            </a:p>
            <a:p>
              <a:pPr>
                <a:spcBef>
                  <a:spcPct val="20000"/>
                </a:spcBef>
              </a:pPr>
              <a:endParaRPr lang="pt-BR" sz="1050" dirty="0"/>
            </a:p>
            <a:p>
              <a:pPr>
                <a:spcBef>
                  <a:spcPct val="20000"/>
                </a:spcBef>
              </a:pPr>
              <a:r>
                <a:rPr lang="pt-BR" sz="1050" dirty="0" smtClean="0"/>
                <a:t>06 de novembro de 2019</a:t>
              </a:r>
              <a:endParaRPr lang="pt-BR" sz="1050" dirty="0"/>
            </a:p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endParaRPr lang="pt-BR" sz="12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2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0"/>
          <p:cNvSpPr txBox="1">
            <a:spLocks/>
          </p:cNvSpPr>
          <p:nvPr/>
        </p:nvSpPr>
        <p:spPr>
          <a:xfrm>
            <a:off x="-396690" y="1772770"/>
            <a:ext cx="9433310" cy="475266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</a:rPr>
              <a:t>Con. Pública: Regulamentação </a:t>
            </a:r>
            <a:r>
              <a:rPr lang="pt-BR" dirty="0">
                <a:solidFill>
                  <a:prstClr val="black"/>
                </a:solidFill>
              </a:rPr>
              <a:t>das operações </a:t>
            </a:r>
            <a:r>
              <a:rPr lang="pt-BR" dirty="0" smtClean="0">
                <a:solidFill>
                  <a:prstClr val="black"/>
                </a:solidFill>
              </a:rPr>
              <a:t>para lastrear CBIOS </a:t>
            </a:r>
            <a:endParaRPr lang="pt-BR" dirty="0">
              <a:solidFill>
                <a:prstClr val="black"/>
              </a:solidFill>
            </a:endParaRPr>
          </a:p>
          <a:p>
            <a:pPr marL="1028700" lvl="1" indent="-34290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</a:rPr>
              <a:t>Regulamentação do módulo financeiro</a:t>
            </a:r>
          </a:p>
          <a:p>
            <a:pPr marL="1428750" lvl="2" indent="-28575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</a:rPr>
              <a:t>Desenvolvimento </a:t>
            </a:r>
            <a:r>
              <a:rPr lang="pt-BR" sz="1800" dirty="0">
                <a:solidFill>
                  <a:prstClr val="black"/>
                </a:solidFill>
              </a:rPr>
              <a:t>da PLATAFORMA </a:t>
            </a:r>
            <a:r>
              <a:rPr lang="pt-BR" sz="1800" dirty="0" smtClean="0">
                <a:solidFill>
                  <a:prstClr val="black"/>
                </a:solidFill>
              </a:rPr>
              <a:t>CBIO (ANP E SERPRO)</a:t>
            </a:r>
          </a:p>
          <a:p>
            <a:pPr marL="1428750" lvl="2" indent="-28575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</a:rPr>
              <a:t>Portaria MME para regulamentar a parte financeira</a:t>
            </a:r>
          </a:p>
          <a:p>
            <a:pPr marL="1428750" lvl="2" indent="-28575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</a:rPr>
              <a:t>Definições </a:t>
            </a:r>
            <a:r>
              <a:rPr lang="pt-BR" sz="1800" dirty="0">
                <a:solidFill>
                  <a:prstClr val="black"/>
                </a:solidFill>
              </a:rPr>
              <a:t>sobre custos financeiros e preço do </a:t>
            </a:r>
            <a:r>
              <a:rPr lang="pt-BR" sz="1800" dirty="0" smtClean="0">
                <a:solidFill>
                  <a:prstClr val="black"/>
                </a:solidFill>
              </a:rPr>
              <a:t>CBIO</a:t>
            </a:r>
          </a:p>
          <a:p>
            <a:pPr marL="1428750" lvl="2" indent="-28575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</a:endParaRPr>
          </a:p>
          <a:p>
            <a:pPr marL="1028700" lvl="1" indent="-34290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prstClr val="black"/>
                </a:solidFill>
              </a:rPr>
              <a:t>Credenciamento das firmas Inspetoras pela </a:t>
            </a:r>
            <a:r>
              <a:rPr lang="pt-BR" dirty="0" smtClean="0">
                <a:solidFill>
                  <a:prstClr val="black"/>
                </a:solidFill>
              </a:rPr>
              <a:t>ANP (9 firmas)</a:t>
            </a:r>
          </a:p>
          <a:p>
            <a:pPr marL="1428750" lvl="2" indent="-28575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black"/>
                </a:solidFill>
              </a:rPr>
              <a:t>ABNT  torna-se a 9º Firma certificadora – </a:t>
            </a:r>
            <a:r>
              <a:rPr lang="pt-BR" sz="1800" dirty="0">
                <a:solidFill>
                  <a:prstClr val="black"/>
                </a:solidFill>
              </a:rPr>
              <a:t>01/11/19 </a:t>
            </a:r>
          </a:p>
          <a:p>
            <a:pPr marL="1028700" lvl="1" indent="-34290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</a:rPr>
              <a:t>Certificação de usinas – 1ª em out/2019.</a:t>
            </a:r>
          </a:p>
          <a:p>
            <a:pPr marL="1028700" lvl="1" indent="-342900" defTabSz="685800" fontAlgn="auto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prstClr val="black"/>
                </a:solidFill>
              </a:rPr>
              <a:t>Início </a:t>
            </a:r>
            <a:r>
              <a:rPr lang="pt-BR" dirty="0">
                <a:solidFill>
                  <a:prstClr val="black"/>
                </a:solidFill>
              </a:rPr>
              <a:t>do programa </a:t>
            </a:r>
            <a:r>
              <a:rPr lang="pt-BR" dirty="0" smtClean="0">
                <a:solidFill>
                  <a:prstClr val="black"/>
                </a:solidFill>
              </a:rPr>
              <a:t>janeiro/2020</a:t>
            </a:r>
            <a:endParaRPr lang="pt-BR" dirty="0">
              <a:solidFill>
                <a:prstClr val="black"/>
              </a:solidFill>
            </a:endParaRPr>
          </a:p>
          <a:p>
            <a:pPr marL="457200" indent="-4572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>
              <a:solidFill>
                <a:prstClr val="black"/>
              </a:solidFill>
            </a:endParaRPr>
          </a:p>
          <a:p>
            <a:pPr marL="457200" indent="-4572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prstClr val="black"/>
              </a:solidFill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pt-BR" sz="2800" dirty="0" smtClean="0">
              <a:solidFill>
                <a:prstClr val="black"/>
              </a:solidFill>
            </a:endParaRP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pt-BR" sz="2800" dirty="0" smtClean="0">
              <a:solidFill>
                <a:prstClr val="black"/>
              </a:solidFill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800" dirty="0">
              <a:solidFill>
                <a:prstClr val="black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9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RENOVABIO: AÇÕES EM ANDAMENTO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3"/>
          <a:srcRect l="30515" t="20694" r="16216" b="36037"/>
          <a:stretch/>
        </p:blipFill>
        <p:spPr bwMode="auto">
          <a:xfrm>
            <a:off x="1851977" y="2185987"/>
            <a:ext cx="5744443" cy="2899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Agrupar 8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0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1ª USINA CERTIFICADA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869857" y="4796215"/>
            <a:ext cx="1008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9477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-20000" contrast="13000"/>
          </a:blip>
          <a:stretch>
            <a:fillRect/>
          </a:stretch>
        </p:blipFill>
        <p:spPr>
          <a:xfrm>
            <a:off x="1812745" y="404580"/>
            <a:ext cx="5295854" cy="417658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1811965" y="4781197"/>
            <a:ext cx="52958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  <a:latin typeface="Raleway ExtraBold" panose="020B0903030101060003" pitchFamily="34" charset="0"/>
                <a:hlinkClick r:id="rId4"/>
              </a:rPr>
              <a:t>Obrigado!!</a:t>
            </a:r>
          </a:p>
          <a:p>
            <a:pPr algn="ctr"/>
            <a:endParaRPr lang="pt-BR" dirty="0">
              <a:solidFill>
                <a:schemeClr val="bg1"/>
              </a:solidFill>
              <a:latin typeface="Raleway ExtraBold" panose="020B0903030101060003" pitchFamily="34" charset="0"/>
              <a:hlinkClick r:id="rId4"/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Raleway ExtraBold" panose="020B0903030101060003" pitchFamily="34" charset="0"/>
                <a:hlinkClick r:id="rId4"/>
              </a:rPr>
              <a:t>bio@mme.gov.br</a:t>
            </a:r>
            <a:endParaRPr lang="pt-BR" dirty="0" smtClean="0">
              <a:solidFill>
                <a:schemeClr val="bg1"/>
              </a:solidFill>
              <a:latin typeface="Raleway ExtraBold" panose="020B0903030101060003" pitchFamily="34" charset="0"/>
            </a:endParaRPr>
          </a:p>
          <a:p>
            <a:pPr algn="ctr"/>
            <a:r>
              <a:rPr lang="pt-BR" dirty="0">
                <a:solidFill>
                  <a:schemeClr val="bg1"/>
                </a:solidFill>
                <a:latin typeface="Raleway ExtraBold" panose="020B0903030101060003" pitchFamily="34" charset="0"/>
              </a:rPr>
              <a:t>u</a:t>
            </a:r>
            <a:r>
              <a:rPr lang="pt-BR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mberto.mattei@mmme.gov.br</a:t>
            </a:r>
          </a:p>
        </p:txBody>
      </p:sp>
    </p:spTree>
    <p:extLst>
      <p:ext uri="{BB962C8B-B14F-4D97-AF65-F5344CB8AC3E}">
        <p14:creationId xmlns:p14="http://schemas.microsoft.com/office/powerpoint/2010/main" val="20389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0"/>
          <p:cNvSpPr txBox="1">
            <a:spLocks/>
          </p:cNvSpPr>
          <p:nvPr/>
        </p:nvSpPr>
        <p:spPr>
          <a:xfrm>
            <a:off x="161797" y="1556740"/>
            <a:ext cx="8737997" cy="409312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dos Biocombustíveis -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13.576/2017</a:t>
            </a:r>
          </a:p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9.888/2019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metas compulsórias, credenciamento de firmas inspetoras e cria o Comitê </a:t>
            </a:r>
            <a:r>
              <a:rPr lang="pt-B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RenovaBio</a:t>
            </a: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9.964/2019</a:t>
            </a:r>
            <a:r>
              <a:rPr lang="pt-BR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 Dec. 9.888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 à ANP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 para operações para lastro do CBIO </a:t>
            </a:r>
          </a:p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CNPE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15/2019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compulsórias (10 anos)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</a:t>
            </a:r>
            <a:r>
              <a:rPr lang="pt-B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791/2019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individualização da metas compulsórias</a:t>
            </a:r>
          </a:p>
          <a:p>
            <a:pPr marL="342900" indent="-342900" defTabSz="685800" fontAlgn="auto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 ANP 758/2018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regulamenta a certificação da produção (critérios)</a:t>
            </a:r>
            <a:endParaRPr lang="pt-B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4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LEGISLAÇÃO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8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AA517F2-4C7D-486C-BFBA-CED2F883EBAC}"/>
              </a:ext>
            </a:extLst>
          </p:cNvPr>
          <p:cNvSpPr/>
          <p:nvPr/>
        </p:nvSpPr>
        <p:spPr>
          <a:xfrm>
            <a:off x="611450" y="1779716"/>
            <a:ext cx="8137130" cy="205735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</p:spPr>
        <p:txBody>
          <a:bodyPr wrap="square" anchor="ctr">
            <a:spAutoFit/>
            <a:sp3d/>
          </a:bodyPr>
          <a:lstStyle/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EMISSÕES </a:t>
            </a: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(GEE) -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de Paris</a:t>
            </a:r>
          </a:p>
          <a:p>
            <a:pPr marL="285750" indent="-285750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PREVISIBILIDADE -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biocombustíveis na matriz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indutor de investimentos</a:t>
            </a:r>
          </a:p>
          <a:p>
            <a:pPr marL="285750" lvl="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produção </a:t>
            </a: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biocombustíveis 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ENERGÉTICA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611450" y="4365130"/>
            <a:ext cx="7444907" cy="1077218"/>
            <a:chOff x="755470" y="4077090"/>
            <a:chExt cx="7444907" cy="1077218"/>
          </a:xfrm>
        </p:grpSpPr>
        <p:sp>
          <p:nvSpPr>
            <p:cNvPr id="2" name="CaixaDeTexto 1"/>
            <p:cNvSpPr txBox="1"/>
            <p:nvPr/>
          </p:nvSpPr>
          <p:spPr>
            <a:xfrm>
              <a:off x="3375707" y="4077090"/>
              <a:ext cx="4824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Segurança no abastecimento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Preservação do Meio Ambiente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Concorrência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pt-B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Desenvolvimento sustentável</a:t>
              </a:r>
            </a:p>
          </p:txBody>
        </p:sp>
        <p:sp>
          <p:nvSpPr>
            <p:cNvPr id="3" name="Seta para a Direita 2"/>
            <p:cNvSpPr/>
            <p:nvPr/>
          </p:nvSpPr>
          <p:spPr>
            <a:xfrm>
              <a:off x="755470" y="4190919"/>
              <a:ext cx="2592360" cy="96338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Promove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Agrupar 9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1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RENOVABIO – OBJETIVOS E FUNDAMENTOS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0"/>
          <p:cNvSpPr txBox="1">
            <a:spLocks/>
          </p:cNvSpPr>
          <p:nvPr/>
        </p:nvSpPr>
        <p:spPr>
          <a:xfrm>
            <a:off x="170260" y="2348850"/>
            <a:ext cx="8737997" cy="294096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prstClr val="black"/>
              </a:solidFill>
            </a:endParaRPr>
          </a:p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- METAS DE REDUÇÃO DE EMISSÕES</a:t>
            </a:r>
          </a:p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- CERTIFICAÇÃO</a:t>
            </a:r>
          </a:p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- CRÉDITOS DE DESCARBONIZAÇÃO - CBIOS</a:t>
            </a:r>
          </a:p>
          <a:p>
            <a:pPr marL="1028700" lvl="1" indent="-34290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3200" dirty="0" smtClean="0">
              <a:solidFill>
                <a:prstClr val="black"/>
              </a:solidFill>
            </a:endParaRPr>
          </a:p>
        </p:txBody>
      </p:sp>
      <p:sp>
        <p:nvSpPr>
          <p:cNvPr id="8" name="Título 13"/>
          <p:cNvSpPr txBox="1">
            <a:spLocks/>
          </p:cNvSpPr>
          <p:nvPr/>
        </p:nvSpPr>
        <p:spPr>
          <a:xfrm>
            <a:off x="171352" y="1351624"/>
            <a:ext cx="8736905" cy="4521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Raleway ExtraBold" panose="020B0903030101060003" pitchFamily="34" charset="0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endParaRPr lang="pt-BR" sz="2700" dirty="0">
              <a:solidFill>
                <a:prstClr val="black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0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RENOVABIO - EIXOS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739209" y="2230276"/>
            <a:ext cx="7599006" cy="2181418"/>
            <a:chOff x="683460" y="2708900"/>
            <a:chExt cx="7599006" cy="2181418"/>
          </a:xfrm>
        </p:grpSpPr>
        <p:sp>
          <p:nvSpPr>
            <p:cNvPr id="2" name="Elipse 1"/>
            <p:cNvSpPr/>
            <p:nvPr/>
          </p:nvSpPr>
          <p:spPr>
            <a:xfrm>
              <a:off x="683460" y="2708900"/>
              <a:ext cx="2448340" cy="21603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CRBIO</a:t>
              </a:r>
            </a:p>
            <a:p>
              <a:pPr algn="ctr"/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Elabora e coloca em c. pública a recomendação das metas 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3491850" y="2708900"/>
              <a:ext cx="2232310" cy="218141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CNPE</a:t>
              </a:r>
            </a:p>
            <a:p>
              <a:pPr algn="ctr"/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Chancela 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6228230" y="2744011"/>
              <a:ext cx="2054236" cy="21463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METAS DEFINIDAS              10 ANOS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70260" y="5013220"/>
            <a:ext cx="6840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PARA DEFINIÇÃO DAS METAS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 do consumidor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Disponibilidade de oferta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Compromissos nacionais de redução de GEE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2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METAS: FUNCIONAMENTO E DEFINIÇÃO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303903" y="1700169"/>
            <a:ext cx="6942084" cy="2098860"/>
            <a:chOff x="288548" y="2076020"/>
            <a:chExt cx="6942084" cy="2098860"/>
          </a:xfrm>
        </p:grpSpPr>
        <p:sp>
          <p:nvSpPr>
            <p:cNvPr id="5" name="Espaço Reservado para Texto 20"/>
            <p:cNvSpPr txBox="1">
              <a:spLocks/>
            </p:cNvSpPr>
            <p:nvPr/>
          </p:nvSpPr>
          <p:spPr>
            <a:xfrm>
              <a:off x="288548" y="2076020"/>
              <a:ext cx="6913169" cy="492620"/>
            </a:xfrm>
            <a:prstGeom prst="rect">
              <a:avLst/>
            </a:prstGeom>
          </p:spPr>
          <p:txBody>
            <a:bodyPr/>
            <a:lstStyle>
              <a:lvl1pPr marL="0" indent="0" algn="just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400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indent="0" defTabSz="685800" fontAlgn="auto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pt-BR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 COMPULSÓRIAS – RCNPE 15/19</a:t>
              </a:r>
              <a:endPara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50628" t="49712" r="19288" b="39360"/>
            <a:stretch/>
          </p:blipFill>
          <p:spPr>
            <a:xfrm>
              <a:off x="317463" y="2578755"/>
              <a:ext cx="6913169" cy="1596125"/>
            </a:xfrm>
            <a:prstGeom prst="rect">
              <a:avLst/>
            </a:prstGeom>
          </p:spPr>
        </p:pic>
      </p:grp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84452"/>
              </p:ext>
            </p:extLst>
          </p:nvPr>
        </p:nvGraphicFramePr>
        <p:xfrm>
          <a:off x="279933" y="4765327"/>
          <a:ext cx="6347765" cy="1786190"/>
        </p:xfrm>
        <a:graphic>
          <a:graphicData uri="http://schemas.openxmlformats.org/drawingml/2006/table">
            <a:tbl>
              <a:tblPr/>
              <a:tblGrid>
                <a:gridCol w="2255087">
                  <a:extLst>
                    <a:ext uri="{9D8B030D-6E8A-4147-A177-3AD203B41FA5}">
                      <a16:colId xmlns:a16="http://schemas.microsoft.com/office/drawing/2014/main" xmlns="" val="3787241778"/>
                    </a:ext>
                  </a:extLst>
                </a:gridCol>
                <a:gridCol w="1526755">
                  <a:extLst>
                    <a:ext uri="{9D8B030D-6E8A-4147-A177-3AD203B41FA5}">
                      <a16:colId xmlns:a16="http://schemas.microsoft.com/office/drawing/2014/main" xmlns="" val="3281073554"/>
                    </a:ext>
                  </a:extLst>
                </a:gridCol>
                <a:gridCol w="905082">
                  <a:extLst>
                    <a:ext uri="{9D8B030D-6E8A-4147-A177-3AD203B41FA5}">
                      <a16:colId xmlns:a16="http://schemas.microsoft.com/office/drawing/2014/main" xmlns="" val="696730844"/>
                    </a:ext>
                  </a:extLst>
                </a:gridCol>
                <a:gridCol w="792328">
                  <a:extLst>
                    <a:ext uri="{9D8B030D-6E8A-4147-A177-3AD203B41FA5}">
                      <a16:colId xmlns:a16="http://schemas.microsoft.com/office/drawing/2014/main" xmlns="" val="101251621"/>
                    </a:ext>
                  </a:extLst>
                </a:gridCol>
                <a:gridCol w="868513">
                  <a:extLst>
                    <a:ext uri="{9D8B030D-6E8A-4147-A177-3AD203B41FA5}">
                      <a16:colId xmlns:a16="http://schemas.microsoft.com/office/drawing/2014/main" xmlns="" val="3100751284"/>
                    </a:ext>
                  </a:extLst>
                </a:gridCol>
              </a:tblGrid>
              <a:tr h="9008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Razão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Somatório das Emissões </a:t>
                      </a:r>
                      <a:b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(tCO2 equivalente)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Participação </a:t>
                      </a:r>
                      <a:b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Mercado 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Individual 2019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(CBIO)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(8/365) * 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(Meta Individual 2019)</a:t>
                      </a:r>
                      <a:b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(CBIO)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896360"/>
                  </a:ext>
                </a:extLst>
              </a:tr>
              <a:tr h="180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PETROBRAS DISTRIBUIDORA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65.866.372,46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4.793.039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026164"/>
                  </a:ext>
                </a:extLst>
              </a:tr>
              <a:tr h="180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IPIRANGA PRODUTOS DE PETRÓLEO S.A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47.672.760,02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3.469.106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0392441"/>
                  </a:ext>
                </a:extLst>
              </a:tr>
              <a:tr h="180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RAIZEN COMBUSTÍVEIS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40.360.619,61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2.937.008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2848526"/>
                  </a:ext>
                </a:extLst>
              </a:tr>
              <a:tr h="18017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ALESAT COMBUSTÍVEIS S. 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7.740.834,31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2100160"/>
                  </a:ext>
                </a:extLst>
              </a:tr>
            </a:tbl>
          </a:graphicData>
        </a:graphic>
      </p:graphicFrame>
      <p:sp>
        <p:nvSpPr>
          <p:cNvPr id="14" name="Espaço Reservado para Texto 20"/>
          <p:cNvSpPr txBox="1">
            <a:spLocks/>
          </p:cNvSpPr>
          <p:nvPr/>
        </p:nvSpPr>
        <p:spPr>
          <a:xfrm>
            <a:off x="279933" y="4279971"/>
            <a:ext cx="6347766" cy="49262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INDIVIDUAIS – Desp. ANP 585/19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Agrupar 15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7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METAS: COMPULSÓRIAS E INDIVIDUAIS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Elipse 19"/>
          <p:cNvSpPr/>
          <p:nvPr/>
        </p:nvSpPr>
        <p:spPr>
          <a:xfrm>
            <a:off x="5652150" y="4653170"/>
            <a:ext cx="975548" cy="2088290"/>
          </a:xfrm>
          <a:prstGeom prst="ellipse">
            <a:avLst/>
          </a:prstGeom>
          <a:solidFill>
            <a:schemeClr val="accent1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0"/>
          <p:cNvSpPr txBox="1">
            <a:spLocks/>
          </p:cNvSpPr>
          <p:nvPr/>
        </p:nvSpPr>
        <p:spPr>
          <a:xfrm>
            <a:off x="148111" y="1697945"/>
            <a:ext cx="8737997" cy="2891348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Baseado na eficiência </a:t>
            </a: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 Ciclo de Vida (fase agrícola até distribuição)</a:t>
            </a: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– CPEB – com a NEEA – por usina</a:t>
            </a: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Caráter Voluntário </a:t>
            </a: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Validade: </a:t>
            </a:r>
            <a:r>
              <a:rPr lang="pt-B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RANP758/18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definiu em 3 anos </a:t>
            </a:r>
          </a:p>
          <a:p>
            <a:pPr defTabSz="685800" fontAlgn="auto">
              <a:spcBef>
                <a:spcPts val="750"/>
              </a:spcBef>
              <a:spcAft>
                <a:spcPts val="0"/>
              </a:spcAft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funciona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800" dirty="0">
              <a:solidFill>
                <a:prstClr val="black"/>
              </a:solidFill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255261" y="4437140"/>
            <a:ext cx="7603666" cy="887447"/>
            <a:chOff x="208784" y="5306291"/>
            <a:chExt cx="7603666" cy="887447"/>
          </a:xfrm>
        </p:grpSpPr>
        <p:grpSp>
          <p:nvGrpSpPr>
            <p:cNvPr id="3" name="Agrupar 2"/>
            <p:cNvGrpSpPr/>
            <p:nvPr/>
          </p:nvGrpSpPr>
          <p:grpSpPr>
            <a:xfrm>
              <a:off x="1792877" y="5306291"/>
              <a:ext cx="6019573" cy="887447"/>
              <a:chOff x="1115520" y="5349943"/>
              <a:chExt cx="6019573" cy="887447"/>
            </a:xfrm>
          </p:grpSpPr>
          <p:sp>
            <p:nvSpPr>
              <p:cNvPr id="2" name="Retângulo 1"/>
              <p:cNvSpPr/>
              <p:nvPr/>
            </p:nvSpPr>
            <p:spPr>
              <a:xfrm>
                <a:off x="1115520" y="5355515"/>
                <a:ext cx="1296180" cy="8641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600" dirty="0" smtClean="0"/>
              </a:p>
              <a:p>
                <a:pPr algn="ctr"/>
                <a:r>
                  <a:rPr lang="pt-BR" sz="1600" dirty="0" smtClean="0"/>
                  <a:t>Firma Certificadora avalia </a:t>
                </a:r>
                <a:r>
                  <a:rPr lang="pt-BR" dirty="0" smtClean="0"/>
                  <a:t>usina	</a:t>
                </a:r>
                <a:endParaRPr lang="pt-BR" dirty="0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2699613" y="5349943"/>
                <a:ext cx="1347430" cy="887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 smtClean="0"/>
                  <a:t>A Firma </a:t>
                </a:r>
                <a:r>
                  <a:rPr lang="pt-BR" sz="1400" dirty="0" smtClean="0"/>
                  <a:t>coloca em</a:t>
                </a:r>
                <a:r>
                  <a:rPr lang="pt-BR" sz="1600" dirty="0" smtClean="0"/>
                  <a:t>  C. pública </a:t>
                </a:r>
                <a:r>
                  <a:rPr lang="pt-BR" dirty="0" smtClean="0"/>
                  <a:t>	</a:t>
                </a:r>
                <a:endParaRPr lang="pt-BR" dirty="0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4331104" y="5349943"/>
                <a:ext cx="1309212" cy="887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ANP chancela</a:t>
                </a:r>
                <a:endParaRPr lang="pt-BR" dirty="0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5868180" y="5349943"/>
                <a:ext cx="1266913" cy="88744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Emissão do CPEB/NEEA pela Firma</a:t>
                </a:r>
                <a:endParaRPr lang="pt-BR" dirty="0"/>
              </a:p>
            </p:txBody>
          </p:sp>
        </p:grpSp>
        <p:sp>
          <p:nvSpPr>
            <p:cNvPr id="12" name="Retângulo 11"/>
            <p:cNvSpPr/>
            <p:nvPr/>
          </p:nvSpPr>
          <p:spPr>
            <a:xfrm>
              <a:off x="208784" y="5311863"/>
              <a:ext cx="1248782" cy="8818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Usina  preenche </a:t>
              </a:r>
              <a:r>
                <a:rPr lang="pt-BR" sz="1600" dirty="0" err="1" smtClean="0"/>
                <a:t>renovacalc</a:t>
              </a:r>
              <a:r>
                <a:rPr lang="pt-BR" dirty="0" smtClean="0"/>
                <a:t>	</a:t>
              </a:r>
              <a:endParaRPr lang="pt-BR" dirty="0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5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CERTIFICAÇÃO DA PRODUÇÃO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80520" y="5661310"/>
            <a:ext cx="547163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NEEA = nota base (fóssil) – nota usina</a:t>
            </a:r>
          </a:p>
        </p:txBody>
      </p:sp>
    </p:spTree>
    <p:extLst>
      <p:ext uri="{BB962C8B-B14F-4D97-AF65-F5344CB8AC3E}">
        <p14:creationId xmlns:p14="http://schemas.microsoft.com/office/powerpoint/2010/main" val="41866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0"/>
          <p:cNvSpPr txBox="1">
            <a:spLocks/>
          </p:cNvSpPr>
          <p:nvPr/>
        </p:nvSpPr>
        <p:spPr>
          <a:xfrm>
            <a:off x="170260" y="2000249"/>
            <a:ext cx="8737997" cy="1284731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bg1"/>
                </a:solidFill>
                <a:latin typeface="Raleway" panose="020B050303010106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emissão dos CBIOS será feita de forma escritural, levando-se em conta a NEEA e o volume comercializado elegível.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342900" indent="-342900" defTabSz="685800" fontAlgn="auto"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Negociação em mercado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0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CRÉDITO DE DESCARBONIZAÇÃO - CBIO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479432" y="3356990"/>
            <a:ext cx="7188998" cy="1384995"/>
          </a:xfrm>
          <a:prstGeom prst="rect">
            <a:avLst/>
          </a:prstGeom>
          <a:noFill/>
          <a:ln cap="sq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simplificada: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CBIOS =  </a:t>
            </a:r>
            <a:r>
              <a:rPr lang="pt-BR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NEEA * vol. comercializado</a:t>
            </a:r>
            <a:endParaRPr lang="pt-BR" sz="3200" dirty="0" smtClean="0">
              <a:solidFill>
                <a:schemeClr val="accent5">
                  <a:lumMod val="50000"/>
                </a:schemeClr>
              </a:solidFill>
              <a:latin typeface="Raleway ExtraBold" panose="020B09030301010600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79640" y="5186421"/>
            <a:ext cx="346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  <a:latin typeface="Raleway ExtraBold" panose="020B0903030101060003" pitchFamily="34" charset="0"/>
              </a:rPr>
              <a:t>Nota obtida por meio da </a:t>
            </a:r>
            <a:r>
              <a:rPr lang="pt-BR" sz="1600" dirty="0" err="1" smtClean="0">
                <a:solidFill>
                  <a:schemeClr val="bg1"/>
                </a:solidFill>
                <a:latin typeface="Raleway ExtraBold" panose="020B0903030101060003" pitchFamily="34" charset="0"/>
              </a:rPr>
              <a:t>renovacalc</a:t>
            </a:r>
            <a:endParaRPr lang="pt-BR" sz="1600" dirty="0" smtClean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3275820" y="4741985"/>
            <a:ext cx="0" cy="44443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170260" y="548600"/>
            <a:ext cx="8736905" cy="792110"/>
            <a:chOff x="171352" y="1154249"/>
            <a:chExt cx="8736905" cy="731781"/>
          </a:xfrm>
        </p:grpSpPr>
        <p:sp>
          <p:nvSpPr>
            <p:cNvPr id="10" name="Espaço Reservado para Texto 23"/>
            <p:cNvSpPr txBox="1">
              <a:spLocks/>
            </p:cNvSpPr>
            <p:nvPr/>
          </p:nvSpPr>
          <p:spPr>
            <a:xfrm>
              <a:off x="181612" y="1154249"/>
              <a:ext cx="4797582" cy="18538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1" kern="1200">
                  <a:solidFill>
                    <a:schemeClr val="bg1"/>
                  </a:solidFill>
                  <a:latin typeface="Raleway" panose="020B05030301010600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auto">
                <a:spcBef>
                  <a:spcPts val="750"/>
                </a:spcBef>
                <a:spcAft>
                  <a:spcPts val="0"/>
                </a:spcAft>
              </a:pPr>
              <a:r>
                <a:rPr lang="pt-BR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SECRETARIA DE PETRÓLEO, GÁS NATURAL E BIOCOMBUSTÍVEIS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6353" y="1812657"/>
              <a:ext cx="1536524" cy="733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ítulo 13"/>
            <p:cNvSpPr txBox="1">
              <a:spLocks/>
            </p:cNvSpPr>
            <p:nvPr/>
          </p:nvSpPr>
          <p:spPr>
            <a:xfrm>
              <a:off x="171352" y="1351624"/>
              <a:ext cx="8736905" cy="4521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 baseline="0">
                  <a:solidFill>
                    <a:schemeClr val="bg1"/>
                  </a:solidFill>
                  <a:latin typeface="Raleway ExtraBold" panose="020B0903030101060003" pitchFamily="34" charset="0"/>
                  <a:ea typeface="+mj-ea"/>
                  <a:cs typeface="+mj-cs"/>
                </a:defRPr>
              </a:lvl1pPr>
            </a:lstStyle>
            <a:p>
              <a:pPr defTabSz="685800" fontAlgn="auto">
                <a:spcAft>
                  <a:spcPts val="0"/>
                </a:spcAft>
              </a:pPr>
              <a:r>
                <a:rPr lang="pt-BR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CBIO: MECANISMO</a:t>
              </a:r>
              <a:endPara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611450" y="1735523"/>
            <a:ext cx="6784679" cy="3564495"/>
            <a:chOff x="609989" y="1735523"/>
            <a:chExt cx="6784679" cy="3564495"/>
          </a:xfrm>
        </p:grpSpPr>
        <p:grpSp>
          <p:nvGrpSpPr>
            <p:cNvPr id="13" name="Agrupar 12"/>
            <p:cNvGrpSpPr/>
            <p:nvPr/>
          </p:nvGrpSpPr>
          <p:grpSpPr>
            <a:xfrm>
              <a:off x="2870821" y="2869585"/>
              <a:ext cx="1868990" cy="1894079"/>
              <a:chOff x="1724895" y="1058425"/>
              <a:chExt cx="5585180" cy="5585180"/>
            </a:xfrm>
          </p:grpSpPr>
          <p:sp>
            <p:nvSpPr>
              <p:cNvPr id="31" name="Seta Circular 30"/>
              <p:cNvSpPr/>
              <p:nvPr/>
            </p:nvSpPr>
            <p:spPr>
              <a:xfrm>
                <a:off x="1886901" y="1058425"/>
                <a:ext cx="5423174" cy="5423174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Seta Circular 31"/>
              <p:cNvSpPr/>
              <p:nvPr/>
            </p:nvSpPr>
            <p:spPr>
              <a:xfrm>
                <a:off x="1886901" y="1220431"/>
                <a:ext cx="5423174" cy="5423174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Seta Circular 32"/>
              <p:cNvSpPr/>
              <p:nvPr/>
            </p:nvSpPr>
            <p:spPr>
              <a:xfrm>
                <a:off x="1724895" y="1220431"/>
                <a:ext cx="5423174" cy="5423174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4" name="Seta Circular 33"/>
              <p:cNvSpPr/>
              <p:nvPr/>
            </p:nvSpPr>
            <p:spPr>
              <a:xfrm>
                <a:off x="1724895" y="1058425"/>
                <a:ext cx="5423174" cy="5423174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14" name="Retângulo Arredondado 13"/>
            <p:cNvSpPr/>
            <p:nvPr/>
          </p:nvSpPr>
          <p:spPr>
            <a:xfrm>
              <a:off x="781256" y="3444385"/>
              <a:ext cx="1363601" cy="7020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white"/>
                  </a:solidFill>
                  <a:latin typeface="Calibri" panose="020F0502020204030204"/>
                </a:rPr>
                <a:t>Produtor de Biocombustível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98286" y="2839649"/>
              <a:ext cx="1446571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Certificação Individual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mais energia com menor emissão</a:t>
              </a:r>
              <a:endParaRPr lang="pt-BR" sz="105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5875103" y="1735523"/>
              <a:ext cx="1519565" cy="5601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white"/>
                  </a:solidFill>
                  <a:latin typeface="Calibri" panose="020F0502020204030204"/>
                </a:rPr>
                <a:t>Metas</a:t>
              </a:r>
              <a:r>
                <a:rPr lang="pt-BR" sz="1350" b="1" dirty="0">
                  <a:solidFill>
                    <a:prstClr val="white"/>
                  </a:solidFill>
                  <a:latin typeface="Calibri" panose="020F0502020204030204"/>
                </a:rPr>
                <a:t> Nacionais (Resolução CNPE)</a:t>
              </a:r>
              <a:endParaRPr lang="pt-BR" sz="1350" dirty="0">
                <a:solidFill>
                  <a:prstClr val="white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024200" y="3195956"/>
              <a:ext cx="79701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i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f (%fósseis)</a:t>
              </a:r>
              <a:endParaRPr lang="pt-BR" sz="1050" i="1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8" name="Retângulo Arredondado 17"/>
            <p:cNvSpPr/>
            <p:nvPr/>
          </p:nvSpPr>
          <p:spPr>
            <a:xfrm>
              <a:off x="5805100" y="3436862"/>
              <a:ext cx="1280633" cy="7020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white"/>
                  </a:solidFill>
                  <a:latin typeface="Calibri" panose="020F0502020204030204"/>
                </a:rPr>
                <a:t>Distribuidor de Combustíveis</a:t>
              </a:r>
            </a:p>
          </p:txBody>
        </p:sp>
        <p:grpSp>
          <p:nvGrpSpPr>
            <p:cNvPr id="19" name="Agrupar 18"/>
            <p:cNvGrpSpPr/>
            <p:nvPr/>
          </p:nvGrpSpPr>
          <p:grpSpPr>
            <a:xfrm rot="5400000">
              <a:off x="3518018" y="2403102"/>
              <a:ext cx="581764" cy="5212068"/>
              <a:chOff x="8532550" y="2564880"/>
              <a:chExt cx="504071" cy="2016280"/>
            </a:xfrm>
          </p:grpSpPr>
          <p:cxnSp>
            <p:nvCxnSpPr>
              <p:cNvPr id="28" name="Conector de Seta Reta 27"/>
              <p:cNvCxnSpPr/>
              <p:nvPr/>
            </p:nvCxnSpPr>
            <p:spPr>
              <a:xfrm flipH="1">
                <a:off x="8532550" y="2564880"/>
                <a:ext cx="504071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>
                <a:off x="9036620" y="2564880"/>
                <a:ext cx="0" cy="2016280"/>
              </a:xfrm>
              <a:prstGeom prst="line">
                <a:avLst/>
              </a:prstGeom>
              <a:ln w="3492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de Seta Reta 29"/>
              <p:cNvCxnSpPr/>
              <p:nvPr/>
            </p:nvCxnSpPr>
            <p:spPr>
              <a:xfrm flipH="1">
                <a:off x="8820590" y="4581160"/>
                <a:ext cx="216030" cy="0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tângulo 19"/>
            <p:cNvSpPr/>
            <p:nvPr/>
          </p:nvSpPr>
          <p:spPr>
            <a:xfrm>
              <a:off x="609989" y="4224021"/>
              <a:ext cx="1650389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direito de emissão de CBIO</a:t>
              </a:r>
            </a:p>
          </p:txBody>
        </p:sp>
        <p:sp>
          <p:nvSpPr>
            <p:cNvPr id="21" name="Seta para a Direita 20"/>
            <p:cNvSpPr/>
            <p:nvPr/>
          </p:nvSpPr>
          <p:spPr>
            <a:xfrm>
              <a:off x="2231448" y="3517771"/>
              <a:ext cx="668847" cy="5402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350" dirty="0">
                  <a:solidFill>
                    <a:prstClr val="white"/>
                  </a:solidFill>
                  <a:latin typeface="Calibri" panose="020F0502020204030204"/>
                </a:rPr>
                <a:t>CBIO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230412" y="1892301"/>
              <a:ext cx="1421061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Outros atores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interessados em créditos de carbono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3157270" y="3527137"/>
              <a:ext cx="1350306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500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negociação do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500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CBIO em bolsa</a:t>
              </a:r>
              <a:endParaRPr lang="pt-BR" sz="150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cxnSp>
          <p:nvCxnSpPr>
            <p:cNvPr id="24" name="Conector de Seta Reta 23"/>
            <p:cNvCxnSpPr>
              <a:stCxn id="16" idx="2"/>
              <a:endCxn id="17" idx="0"/>
            </p:cNvCxnSpPr>
            <p:nvPr/>
          </p:nvCxnSpPr>
          <p:spPr>
            <a:xfrm>
              <a:off x="6411257" y="2295710"/>
              <a:ext cx="11450" cy="900247"/>
            </a:xfrm>
            <a:prstGeom prst="straightConnector1">
              <a:avLst/>
            </a:prstGeom>
            <a:ln w="57150"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aixaDeTexto 24"/>
            <p:cNvSpPr txBox="1"/>
            <p:nvPr/>
          </p:nvSpPr>
          <p:spPr>
            <a:xfrm>
              <a:off x="5714430" y="4165861"/>
              <a:ext cx="145660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Obrigação de redução de emissões por unidade de energia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380242" y="5029982"/>
              <a:ext cx="290436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050" b="1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  <a:cs typeface="+mn-cs"/>
                </a:rPr>
                <a:t>Competição que reduz preços para o consumidor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364915" y="2152778"/>
              <a:ext cx="207076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pt-BR" sz="13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1 CBIO = 1 </a:t>
              </a:r>
              <a:r>
                <a:rPr lang="pt-BR" sz="1350" b="1" dirty="0" err="1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ton</a:t>
              </a:r>
              <a:r>
                <a:rPr lang="pt-BR" sz="13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 CO</a:t>
              </a:r>
              <a:r>
                <a:rPr lang="pt-BR" sz="1350" b="1" baseline="-25000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2</a:t>
              </a:r>
              <a:r>
                <a:rPr lang="pt-BR" sz="1350" b="1" dirty="0">
                  <a:solidFill>
                    <a:srgbClr val="0070C0"/>
                  </a:solidFill>
                  <a:latin typeface="Calibri" panose="020F0502020204030204"/>
                  <a:cs typeface="+mn-cs"/>
                </a:rPr>
                <a:t> evitada</a:t>
              </a:r>
            </a:p>
          </p:txBody>
        </p:sp>
      </p:grpSp>
      <p:sp>
        <p:nvSpPr>
          <p:cNvPr id="35" name="Seta para a Esquerda e para a Direita 34"/>
          <p:cNvSpPr/>
          <p:nvPr/>
        </p:nvSpPr>
        <p:spPr>
          <a:xfrm rot="18884621">
            <a:off x="4236993" y="2529753"/>
            <a:ext cx="810113" cy="4753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350" dirty="0">
                <a:solidFill>
                  <a:prstClr val="white"/>
                </a:solidFill>
                <a:latin typeface="Calibri" panose="020F0502020204030204"/>
              </a:rPr>
              <a:t>CBIO</a:t>
            </a:r>
          </a:p>
        </p:txBody>
      </p:sp>
      <p:sp>
        <p:nvSpPr>
          <p:cNvPr id="36" name="Seta para a Direita 35"/>
          <p:cNvSpPr/>
          <p:nvPr/>
        </p:nvSpPr>
        <p:spPr>
          <a:xfrm>
            <a:off x="4921235" y="3517771"/>
            <a:ext cx="731699" cy="540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350" dirty="0">
                <a:solidFill>
                  <a:prstClr val="white"/>
                </a:solidFill>
                <a:latin typeface="Calibri" panose="020F0502020204030204"/>
              </a:rPr>
              <a:t>CBIO</a:t>
            </a:r>
          </a:p>
        </p:txBody>
      </p:sp>
    </p:spTree>
    <p:extLst>
      <p:ext uri="{BB962C8B-B14F-4D97-AF65-F5344CB8AC3E}">
        <p14:creationId xmlns:p14="http://schemas.microsoft.com/office/powerpoint/2010/main" val="3176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Petrobras CRE 2014 16-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trobras Sans">
      <a:majorFont>
        <a:latin typeface="Petrobras Sans"/>
        <a:ea typeface=""/>
        <a:cs typeface=""/>
      </a:majorFont>
      <a:minorFont>
        <a:latin typeface="Petrobras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>
          <a:solidFill>
            <a:srgbClr val="000000"/>
          </a:solidFill>
          <a:prstDash val="solid"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ctr">
        <a:noAutofit/>
      </a:bodyPr>
      <a:lstStyle>
        <a:defPPr algn="ctr">
          <a:defRPr sz="1400" dirty="0" smtClean="0">
            <a:latin typeface="Trebuchet MS" panose="020B06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trobras CRE 2014 16-9" id="{83382A0E-E293-499B-AA2B-1F78DBBCB0A5}" vid="{270359F6-D765-4819-AC2D-D552EB3F6692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chemeClr val="bg1"/>
            </a:solidFill>
            <a:latin typeface="Raleway ExtraBold" panose="020B09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61682</TotalTime>
  <Words>664</Words>
  <Application>Microsoft Office PowerPoint</Application>
  <PresentationFormat>Apresentação na tela (4:3)</PresentationFormat>
  <Paragraphs>169</Paragraphs>
  <Slides>12</Slides>
  <Notes>12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6" baseType="lpstr">
      <vt:lpstr>맑은 고딕</vt:lpstr>
      <vt:lpstr>Arial</vt:lpstr>
      <vt:lpstr>Arial Narrow</vt:lpstr>
      <vt:lpstr>Calibri</vt:lpstr>
      <vt:lpstr>Courier New</vt:lpstr>
      <vt:lpstr>Petrobras Sans</vt:lpstr>
      <vt:lpstr>Raleway</vt:lpstr>
      <vt:lpstr>Raleway ExtraBold</vt:lpstr>
      <vt:lpstr>Raleway ExtraLight</vt:lpstr>
      <vt:lpstr>Trebuchet MS</vt:lpstr>
      <vt:lpstr>Wingdings</vt:lpstr>
      <vt:lpstr>3_Petrobras CRE 2014 16-9</vt:lpstr>
      <vt:lpstr>1_Tema do Office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</dc:creator>
  <cp:lastModifiedBy>Leomar Diniz</cp:lastModifiedBy>
  <cp:revision>902</cp:revision>
  <cp:lastPrinted>2019-11-04T22:05:30Z</cp:lastPrinted>
  <dcterms:created xsi:type="dcterms:W3CDTF">2011-07-07T17:38:16Z</dcterms:created>
  <dcterms:modified xsi:type="dcterms:W3CDTF">2019-11-06T11:26:42Z</dcterms:modified>
</cp:coreProperties>
</file>