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3" r:id="rId4"/>
    <p:sldId id="285" r:id="rId5"/>
    <p:sldId id="284" r:id="rId6"/>
    <p:sldId id="28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301EA7C-284E-3784-29DD-B954F41FF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BF57CD5-5D15-CD47-B3C4-EDE31CC0A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C0ADFF7-35E5-70B8-96A6-15FD1F07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285B71A-CD9A-6D7E-7E2C-6B34D995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4A54EDB-041E-7DEE-8AA3-D1091F72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20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523C14-A9D3-685D-6ED5-D9340B4A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FF3DF0B-315C-78C7-DAC5-9C362CE4C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78972D8-D64E-84A7-3DB7-C9CED67A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2597AA3-BB49-008C-E047-973E0DE9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9793FE1-11EF-8FB4-EA68-276BDB8C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42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EAA5422-FC95-2DBB-B600-EB7941FF8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5511025-13BF-057A-1DBC-B0A8CE46C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03ABA87-FF03-CCE3-553F-530DB023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597CF2-6AFB-775A-F75D-43C7C278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21450C1-3A68-0004-898A-315A9F8CA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96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BD1A02-6310-331F-49CD-280B8207B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26EBFA1-835A-9629-F8D1-FCBCF98FD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3763A19-C568-BDD9-DFB8-F0EDEC73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DC57354-AB0A-2746-68EA-89F5A107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B383FC4-C72D-1196-4D3B-9FE8C23FB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27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BD222D-8DD5-E171-0B61-DC613BBD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EBDC6D0-2829-A81F-05F6-DE2F1250E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D4F8627-F202-23F1-6031-B36BBC2F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CDEF0AC-A1DB-CB22-7CB4-06A2C0C6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91FF563-38F9-2B93-0CD5-E2634EC7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747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22EF12-0697-92EA-FA7D-5B357D985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F927F52-CFFA-1822-F160-9C4E8BB58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1FE8B24-15F0-E4FC-9EF2-5D78F9569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FFC0D26-45D7-638C-E6FA-EF39736E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EC0A462-EAC2-BB87-E87C-1F4A9F02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A3EB4F6-E1D4-8ABB-603E-7793C6259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40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D22297-9080-AD63-38E8-845D3DAC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D3765162-F7B9-1E5D-3D98-A5C144343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C9ADD1D-8706-BDEB-D1F1-B502D9DEA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7D4E850C-3386-D2DC-ECA0-F7DB89BAB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A97390B-CD55-6946-AB50-13DC252E8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EAE2C51D-2A5E-FAAA-CCD6-2E9047064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7F25E77-78CE-57F2-749D-AE7FED1DC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B038095-2F1D-7355-886A-A435BCF9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14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AD889A-4EA2-1FB6-C34B-4EAFE9CCA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1BF7DEC8-62B5-070A-EE51-B5833104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A4EDEB9A-71A4-EB01-5747-7072D99D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AD50ED3-DFB6-7B54-B44B-85DF0B7FC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942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E4E3E41E-412A-703E-8EFC-864C6818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D5F16ED-04B9-2228-8930-7912F360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951031A-E6A3-B60B-6F95-8F6265364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7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3529D7-C818-3FA9-CF68-82CEF5DC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4106322-B8E7-3EF0-CD79-4CB12F44A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44EB923-1D51-3D84-373D-8CFF01B11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4F6B6C8-4F35-A40E-8F1F-09AB47F5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3DAE319-6CB8-63EB-4ACB-694624B6D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09D1C33-FA6D-E44B-F07E-3953EF64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887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C29F69-FD6E-5CE5-275E-CF8308C3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D300E5D-4488-F859-BC80-8D52087D7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458BE8D-6FE0-D694-7EFE-54BBA5148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9033061-6E50-6AD7-7EEC-C537F34D0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343E1B0-D190-5424-373B-B2D04A53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7C74A3F-B785-C578-76E1-26DC96C65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42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4DC9F92-835C-F906-F5CE-70590D9B7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05C5D67-DF88-5438-47E9-0157D4A55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21677C8-5468-A86D-5D0E-055F6D052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D50D4-8D69-4533-909B-0C6C9639D188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12E0CEB-3E5F-8C09-E271-B61039C56A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1773192-0937-67AB-5696-3694DC1B8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5AAFE-540A-4B72-8B9F-2B2E421C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60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2CAFE95-FA09-1292-2FD5-AEB524AC79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01" r="34644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924D6F-A2D5-2BA0-58CD-FB01B213F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pt-BR" sz="4400"/>
              <a:t>Sobre a proposta de lei:</a:t>
            </a:r>
            <a:br>
              <a:rPr lang="pt-BR" sz="4400"/>
            </a:br>
            <a:r>
              <a:rPr lang="pt-BR" sz="4400"/>
              <a:t>Política Nacional de Educação Digital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BA32CFB-2C02-D0C7-ABB0-B5C6B1724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676872"/>
            <a:ext cx="4023359" cy="1404191"/>
          </a:xfrm>
        </p:spPr>
        <p:txBody>
          <a:bodyPr>
            <a:noAutofit/>
          </a:bodyPr>
          <a:lstStyle/>
          <a:p>
            <a:pPr algn="l"/>
            <a:r>
              <a:rPr lang="pt-BR" sz="1200" dirty="0"/>
              <a:t>`Prof. Dr. Cesar A. A. Nunes</a:t>
            </a:r>
          </a:p>
          <a:p>
            <a:pPr algn="l"/>
            <a:r>
              <a:rPr lang="pt-BR" sz="1200" dirty="0"/>
              <a:t>Pesquisador associado ao Grupo “Ética, Diversidade e Democracia na Escola” do Instituto de Estudos Avançados da Unicamp</a:t>
            </a:r>
          </a:p>
          <a:p>
            <a:pPr algn="l"/>
            <a:r>
              <a:rPr lang="pt-BR" sz="1200" dirty="0"/>
              <a:t>Pesquisador associado ao GEPEM – Grupo de Estudos e Pesquisas em Educação Moral</a:t>
            </a:r>
          </a:p>
          <a:p>
            <a:pPr algn="l"/>
            <a:r>
              <a:rPr lang="pt-BR" sz="1200" dirty="0"/>
              <a:t>Membro do Grupo de Pesquisa e Inovação do PISA – OCDE</a:t>
            </a:r>
          </a:p>
          <a:p>
            <a:pPr algn="l"/>
            <a:r>
              <a:rPr lang="pt-BR" sz="1200" dirty="0"/>
              <a:t>Pesquisador associado ao </a:t>
            </a:r>
            <a:r>
              <a:rPr lang="pt-BR" sz="1200" dirty="0" err="1"/>
              <a:t>Knowledge</a:t>
            </a:r>
            <a:r>
              <a:rPr lang="pt-BR" sz="1200" dirty="0"/>
              <a:t> Building </a:t>
            </a:r>
            <a:r>
              <a:rPr lang="pt-BR" sz="1200" dirty="0" err="1"/>
              <a:t>International</a:t>
            </a:r>
            <a:endParaRPr lang="pt-BR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637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30879A5-8BEA-B072-3D14-6AFA3713D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 – educação digital escolar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D090F46-5B41-83E5-8EB0-591EB0C32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1700"/>
              <a:t>Estratégias prioritárias e </a:t>
            </a:r>
            <a:r>
              <a:rPr lang="pt-BR" sz="1700">
                <a:highlight>
                  <a:srgbClr val="FFFF00"/>
                </a:highlight>
              </a:rPr>
              <a:t>outras definidas no plano nacional plurianual (artigo 6)</a:t>
            </a:r>
          </a:p>
          <a:p>
            <a:r>
              <a:rPr lang="pt-BR" sz="1700"/>
              <a:t>Articulado com BNCC e outras políticas (positivo)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I - promoção do desenvolvimento de competências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digitais na proposta curricular </a:t>
            </a: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(de qual proposta curricular se fala aqui? Tudo a seguir é sobre formação de professores)</a:t>
            </a:r>
            <a:r>
              <a:rPr lang="pt-BR" sz="1700" b="0" i="0" u="none" strike="noStrike" baseline="0">
                <a:latin typeface="CourierNewPSMT"/>
              </a:rPr>
              <a:t>, com vistas a promover a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formação inicial de professores da educação básica e da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educação superior em </a:t>
            </a: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competências digitais ligadas à área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pedagógica, à cidadania digital e à capacidade de uso de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tecnologia, independentemente de sua área de formação (vejam quantas “competências digitais”)</a:t>
            </a:r>
            <a:r>
              <a:rPr lang="pt-BR" sz="1700" b="0" i="0" u="none" strike="noStrike" baseline="0">
                <a:latin typeface="CourierNewPSMT"/>
              </a:rPr>
              <a:t>;</a:t>
            </a:r>
            <a:endParaRPr lang="pt-BR" sz="1700">
              <a:highlight>
                <a:srgbClr val="FFFF00"/>
              </a:highlight>
            </a:endParaRPr>
          </a:p>
          <a:p>
            <a:endParaRPr lang="pt-BR" sz="1700"/>
          </a:p>
        </p:txBody>
      </p:sp>
    </p:spTree>
    <p:extLst>
      <p:ext uri="{BB962C8B-B14F-4D97-AF65-F5344CB8AC3E}">
        <p14:creationId xmlns:p14="http://schemas.microsoft.com/office/powerpoint/2010/main" val="2679168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0BCAB8-8FB9-BD17-C990-04E747CB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3 - continuação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17B3D05-7F3F-014F-C55A-E028251C3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II – promoção de práticas de educação midiática, com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vistas ao fortalecimento do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letramento informacional e do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pensamento crítico, a fim de habilitar os alunos para atuação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responsável na sociedade conectada e nos ambientes digitais (isso tudo são competências digitais que agora não foram nomeadas como tais)</a:t>
            </a:r>
            <a:r>
              <a:rPr lang="pt-BR" sz="2200" b="0" i="0" u="none" strike="noStrike" baseline="0">
                <a:latin typeface="CourierNewPSMT"/>
              </a:rPr>
              <a:t>,conforme as diretrizes da BNCC;</a:t>
            </a:r>
            <a:endParaRPr lang="pt-BR" sz="2200"/>
          </a:p>
        </p:txBody>
      </p:sp>
    </p:spTree>
    <p:extLst>
      <p:ext uri="{BB962C8B-B14F-4D97-AF65-F5344CB8AC3E}">
        <p14:creationId xmlns:p14="http://schemas.microsoft.com/office/powerpoint/2010/main" val="930572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26129D-52D9-B19C-D34A-6ECA9B7E8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 –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8E3DED8-EA35-4925-FDCA-B97440075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IV - promoção da inovação pedagógica nos processos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de ensino e aprendizagem, com vistas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ao reforço de competências</a:t>
            </a:r>
            <a:endParaRPr lang="pt-BR" sz="2000" b="0" i="0" u="none" strike="noStrike" baseline="0">
              <a:highlight>
                <a:srgbClr val="FFFF00"/>
              </a:highlight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analíticas e críticas</a:t>
            </a:r>
            <a:r>
              <a:rPr lang="pt-BR" sz="2000" b="0" i="0" u="none" strike="noStrike" baseline="0" dirty="0">
                <a:latin typeface="CourierNewPSMT"/>
              </a:rPr>
              <a:t>, por meio da promoção de projetos e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práticas pedagógicas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no domínio da lógica, de algoritmos e de</a:t>
            </a:r>
            <a:endParaRPr lang="pt-BR" sz="2000" b="0" i="0" u="none" strike="noStrike" baseline="0">
              <a:highlight>
                <a:srgbClr val="FFFF00"/>
              </a:highlight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programação, da ética aplicada ao ambiente digital, bem como</a:t>
            </a:r>
            <a:endParaRPr lang="pt-BR" sz="2000" b="0" i="0" u="none" strike="noStrike" baseline="0">
              <a:highlight>
                <a:srgbClr val="FFFF00"/>
              </a:highlight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do letramento midiático e cidadania na era digital (são outras competências digitais não nomeadas como digitais e nomeadas de outra forma que confunde – analíticas e críticas para uso no ambiente digital????)</a:t>
            </a:r>
            <a:r>
              <a:rPr lang="pt-BR" sz="2000" b="0" i="0" u="none" strike="noStrike" baseline="0" dirty="0">
                <a:latin typeface="CourierNewPSMT"/>
              </a:rPr>
              <a:t>;</a:t>
            </a:r>
            <a:endParaRPr lang="pt-BR" sz="2000"/>
          </a:p>
        </p:txBody>
      </p:sp>
    </p:spTree>
    <p:extLst>
      <p:ext uri="{BB962C8B-B14F-4D97-AF65-F5344CB8AC3E}">
        <p14:creationId xmlns:p14="http://schemas.microsoft.com/office/powerpoint/2010/main" val="353395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A6E2010-675C-703C-79FF-15DBC6F3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80DAB1B-A028-5EDD-3FEA-EFD39CCFA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V – promoção de ferramentas de </a:t>
            </a: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autodiagnóstico de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competências digitai</a:t>
            </a:r>
            <a:r>
              <a:rPr lang="pt-BR" sz="1700" b="0" i="0" u="none" strike="noStrike" baseline="0">
                <a:latin typeface="CourierNewPSMT"/>
              </a:rPr>
              <a:t>s para os professores e estudantes do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sistema básico de ensino; (competências – digitais ou não – são desenvolvidas e avaliadas em ação! </a:t>
            </a: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Até este momento as competências que apareceram eram para participar de ações (ética cidadã, desenvolver algoritmos para resolver problemas ...). O autodiagnóstico de competências digitais funciona para o básico do básico de conhecimento de ferramentas, processos simples de uso. No meio escolar o desenvolvimento de competências pode e deve se dar com autoavaliações, mas contextualizadas dentro de ações, como parte de processos de avaliação formativa, e não como “ferramentinhas de autodiagnóstico”. Vide o PISA 2025 com o Learning in the Digital World)</a:t>
            </a:r>
            <a:endParaRPr lang="pt-BR" sz="17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92806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95D9A2-87F7-428E-7764-D2B90D41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8089CD4-26FC-EE40-640B-007E3772E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VIII – promoção da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formação básica de curto prazo,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de graduação e de pós-graduação em competências digitais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aplicadas à indústria</a:t>
            </a:r>
            <a:r>
              <a:rPr lang="pt-BR" sz="2200" b="0" i="0" u="none" strike="noStrike" baseline="0">
                <a:latin typeface="CourierNewPSMT"/>
              </a:rPr>
              <a:t>, em estreita colaboração com setores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produtivos ligados à inovação industrial;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(se é formação de graduação e de pós-graduação porque é de curto prazo? O que deve ser defendido é a integração nos currículos desses cursos do desenvolvimento das competências digitais junto com o desenvolvimento de outras competências ligadas à inovação industrial!)</a:t>
            </a:r>
            <a:endParaRPr lang="pt-BR" sz="2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2721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FE0E1F7-6BC2-FFFB-D605-C1A050285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3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4DE56EF-9590-E011-6BC1-C9E75B5D9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IX -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incentivo às atividades complementares de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ensino de programação</a:t>
            </a:r>
            <a:r>
              <a:rPr lang="pt-BR" sz="1500" b="0" i="0" u="none" strike="noStrike" baseline="0">
                <a:latin typeface="CourierNewPSMT"/>
              </a:rPr>
              <a:t> na educação básica nas redes pública e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privada;(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o que é isso? O que são atividades complementares, quem ofereceria? Se for para além da escola parece uma porta aberta para “cursinhos de programação” sem especificação, sem regulamentação.</a:t>
            </a:r>
            <a:r>
              <a:rPr lang="pt-BR" sz="1500">
                <a:highlight>
                  <a:srgbClr val="FFFF00"/>
                </a:highlight>
                <a:latin typeface="CourierNewPSMT"/>
              </a:rPr>
              <a:t> Se for dentro da escola não faz sentido chamar de atividades complementares de ensino da programação, elas já estão previstas na BNCC e demais regulamentações, muito discutidas na comunidade)</a:t>
            </a:r>
          </a:p>
          <a:p>
            <a:pPr marL="0" indent="0">
              <a:buNone/>
            </a:pPr>
            <a:endParaRPr lang="pt-BR" sz="1500">
              <a:highlight>
                <a:srgbClr val="FFFF00"/>
              </a:highlight>
              <a:latin typeface="CourierNewPSMT"/>
            </a:endParaRP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X -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incentivo a parcerias com o setor privado para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viabilizar a execução das estratégias prioritárias constantes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deste artigo</a:t>
            </a:r>
            <a:r>
              <a:rPr lang="pt-BR" sz="1500" b="0" i="0" u="none" strike="noStrike" baseline="0">
                <a:latin typeface="CourierNewPSMT"/>
              </a:rPr>
              <a:t>; (nenhuma das nossas leias da educação têm esse tipo de inserção!!!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 </a:t>
            </a:r>
            <a:r>
              <a:rPr lang="pt-BR" sz="1500">
                <a:highlight>
                  <a:srgbClr val="FFFF00"/>
                </a:highlight>
                <a:latin typeface="CourierNewPSMT"/>
              </a:rPr>
              <a:t>Fazer parceria para execução pode depender da capacidade, da impossibilidade do estado executar. Incentivar a parceria para a execução é diferente!!!</a:t>
            </a:r>
            <a:endParaRPr lang="pt-BR" sz="15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96740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30E75E-E306-CD75-B9AA-D3E0F3C5F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– capacitação e especialização digital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EA086EA-CDDA-ECBC-D66F-AB4EF502D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II –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consolidação do conteúdo </a:t>
            </a:r>
            <a:r>
              <a:rPr lang="pt-BR" sz="2000" b="0" i="0" u="none" strike="noStrike" baseline="0" dirty="0">
                <a:latin typeface="CourierNewPSMT"/>
              </a:rPr>
              <a:t>para ensino e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especialização digital por meio de cursos </a:t>
            </a:r>
            <a:r>
              <a:rPr lang="pt-BR" sz="2000" b="0" i="1" u="none" strike="noStrike" baseline="0" dirty="0">
                <a:latin typeface="CourierNewPS-ItalicMT"/>
              </a:rPr>
              <a:t>on-line</a:t>
            </a:r>
            <a:r>
              <a:rPr lang="pt-BR" sz="2000" b="0" i="0" u="none" strike="noStrike" baseline="0" dirty="0">
                <a:latin typeface="CourierNewPSMT"/>
              </a:rPr>
              <a:t>,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principalmente de vídeos e de plataformas interativas, com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oferta de minicursos;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(o que é consolidação do conteúdo? Se o governo vai participar ele deve oferecer esses cursos on-line, plataformas ... De forma GRATUITA)</a:t>
            </a:r>
            <a:r>
              <a:rPr lang="pt-BR" sz="2000" b="0" i="0" u="none" strike="noStrike" baseline="0" dirty="0">
                <a:latin typeface="CourierNewPSMT"/>
              </a:rPr>
              <a:t>. </a:t>
            </a:r>
            <a:r>
              <a:rPr lang="pt-BR" sz="2000" dirty="0">
                <a:highlight>
                  <a:srgbClr val="FFFF00"/>
                </a:highlight>
                <a:latin typeface="CourierNewPSMT"/>
              </a:rPr>
              <a:t>(Além do modo “convencional” de cursos deve ser oferecida infraestrutura – no sentido de dispositivos – para a criação de comunidades de aprendizagem e comunidades de prática informais, auto-organizadas.) É aí que surge a variação necessária para a evolução (Wilson) ou as condições para a inovação horizontal (Snowden)</a:t>
            </a:r>
            <a:endParaRPr lang="pt-BR" sz="20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88238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99A6B66-8398-B30B-EB11-B4B9F855A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2849603-D2BD-7B2E-7BC4-EC628325F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IV - promoção de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rede nacional </a:t>
            </a:r>
            <a:r>
              <a:rPr lang="pt-BR" sz="2000" b="0" i="0" u="none" strike="noStrike" baseline="0" dirty="0">
                <a:latin typeface="CourierNewPSMT"/>
              </a:rPr>
              <a:t>de cursos de educação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profissional e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superior em competências digitais </a:t>
            </a:r>
            <a:r>
              <a:rPr lang="pt-BR" sz="2000" b="0" i="0" u="none" strike="noStrike" baseline="0" dirty="0">
                <a:latin typeface="CourierNewPSMT"/>
              </a:rPr>
              <a:t>e divulgação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de informações para estimular sua utilização, conforme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regulamentação do Poder Executivo;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(que competências digitais? Elas em si não têm “vida própria”. Ao longo da lei vieram sendo descritas várias competências que no fundo se referiam a usar a tecnologia de forma crítica e ampliada para e em outras competências e situações. Não justifica uma rede nacional de cursos de educação profissional e superior em competências digitais! </a:t>
            </a:r>
            <a:r>
              <a:rPr lang="pt-BR" sz="2000" dirty="0">
                <a:highlight>
                  <a:srgbClr val="FFFF00"/>
                </a:highlight>
                <a:latin typeface="CourierNewPSMT"/>
              </a:rPr>
              <a:t>Extrapolação total!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)</a:t>
            </a:r>
            <a:endParaRPr lang="pt-BR" sz="20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53263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755C9C7-6318-3355-3F51-388C7D816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51C3BFA-2BB3-3DC2-FB85-4BFB8FA04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V - promoção, compilação e divulgação de dados e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informações que permitam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analisar e antecipar as competências</a:t>
            </a:r>
            <a:endParaRPr lang="pt-BR" sz="2000" b="0" i="0" u="none" strike="noStrike" baseline="0">
              <a:highlight>
                <a:srgbClr val="FFFF00"/>
              </a:highlight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desejadas pelo mercado</a:t>
            </a:r>
            <a:r>
              <a:rPr lang="pt-BR" sz="2000" b="0" i="0" u="none" strike="noStrike" baseline="0" dirty="0">
                <a:latin typeface="CourierNewPSMT"/>
              </a:rPr>
              <a:t>, especialmente entre estudantes do </a:t>
            </a:r>
            <a:r>
              <a:rPr lang="pt-BR" sz="2000" b="0" i="0" u="none" strike="noStrike" baseline="0">
                <a:latin typeface="CourierNewPSMT"/>
              </a:rPr>
              <a:t>ensino</a:t>
            </a:r>
          </a:p>
          <a:p>
            <a:pPr marL="0" indent="0">
              <a:buNone/>
            </a:pPr>
            <a:r>
              <a:rPr lang="pt-BR" sz="2000" b="0" i="0" u="none" strike="noStrike" baseline="0">
                <a:latin typeface="CourierNewPSMT"/>
              </a:rPr>
              <a:t>superior, com o objetivo de adaptar e agilizar a relação</a:t>
            </a:r>
          </a:p>
          <a:p>
            <a:pPr marL="0" indent="0">
              <a:buNone/>
            </a:pPr>
            <a:r>
              <a:rPr lang="pt-BR" sz="2000" b="0" i="0" u="none" strike="noStrike" baseline="0">
                <a:latin typeface="CourierNewPSMT"/>
              </a:rPr>
              <a:t>entre oferta e demanda de cursos de TIC em áreas emergentes; </a:t>
            </a:r>
            <a:r>
              <a:rPr lang="pt-BR" sz="2000" b="0" i="0" u="none" strike="noStrike" baseline="0">
                <a:highlight>
                  <a:srgbClr val="FFFF00"/>
                </a:highlight>
                <a:latin typeface="CourierNewPSMT"/>
              </a:rPr>
              <a:t>(se for para satisfazer algum critério de regulação ou balanço entre oferta e demanda de cursos deve ser em função de </a:t>
            </a:r>
            <a:r>
              <a:rPr lang="pt-BR" sz="2000">
                <a:highlight>
                  <a:srgbClr val="FFFF00"/>
                </a:highlight>
                <a:latin typeface="CourierNewPSMT"/>
              </a:rPr>
              <a:t>um projeto de país, de visão de sociedade, não de desejo do mercado!!!)</a:t>
            </a:r>
            <a:endParaRPr lang="pt-BR" sz="20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6734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940EE4-574C-D7DC-2AAC-AAED0D418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A71C95A-3AC1-4537-37D5-02799F73D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VI - implantação de rede de programas de ensino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avançado, cursos de atualização e formação continuada de curta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duração em competências digitais ao longo da vida profissional;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(rede nacional? </a:t>
            </a:r>
            <a:r>
              <a:rPr lang="pt-BR" sz="2200">
                <a:highlight>
                  <a:srgbClr val="FFFF00"/>
                </a:highlight>
                <a:latin typeface="CourierNewPSMT"/>
              </a:rPr>
              <a:t>Se conecta, articula, compete com redes já existentes? (universidades, senai, senac ...) gratuitos? Incentivo a um novo mercado? Quem implantaria? Existe ingerência para decidir o que existe, o que é bom, o que falta, o que está funcionando ...?)</a:t>
            </a:r>
            <a:endParaRPr lang="pt-BR" sz="2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8688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29CCDDA-88A5-0D87-4FA9-77014534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Visão geral sobre a lei (1)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7BCEC04-B15F-98C5-A74B-7D07EAF17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2200"/>
              <a:t>É positivo ser definida como Política e não como Plano, </a:t>
            </a:r>
            <a:r>
              <a:rPr lang="pt-BR" sz="2200" u="sng"/>
              <a:t>embora</a:t>
            </a:r>
            <a:r>
              <a:rPr lang="pt-BR" sz="2200"/>
              <a:t> ao longo do texto se torne ambígua sobre ser plano ou política</a:t>
            </a:r>
          </a:p>
          <a:p>
            <a:pPr lvl="1"/>
            <a:r>
              <a:rPr lang="pt-BR" sz="2200"/>
              <a:t>Dá a impressão de tentar garantir estratégias, segundo determinadas concepções de competências e desenvolvimento, e “espaços”, privilegiando certos tipos de “soluções” que poderiam não aparecer num plano nacional plurianual (artigo 6) construído coletivamente e com diversidade de vozes.</a:t>
            </a:r>
          </a:p>
        </p:txBody>
      </p:sp>
    </p:spTree>
    <p:extLst>
      <p:ext uri="{BB962C8B-B14F-4D97-AF65-F5344CB8AC3E}">
        <p14:creationId xmlns:p14="http://schemas.microsoft.com/office/powerpoint/2010/main" val="367667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887A0B-05D9-04CC-26B4-1D854E043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(continuação)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11E5116-0A12-BA79-0D47-2DB3BE5CE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VII -fortalecimento e ampliação da rede de cursos de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mestrado e de programas de doutorado especializados em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competências digitais;(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competências digitais agora são definidas como o quê agora se já existem mestrados e doutorados especializados nelas?)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VIII - promoção de rede de academias e de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laboratórios aptos a ministrar formação em competências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digitais;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(esse “ente” competências digitais vai ganhando diferentes formas – agora com caráter de conteúdo!)</a:t>
            </a:r>
            <a:endParaRPr lang="pt-BR" sz="2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22735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C747E8-C5C0-6328-A7A6-F2C491F08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FD5BCD1-2969-98DF-DCB6-4E6E8931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XII – promoção à criação de </a:t>
            </a:r>
            <a:r>
              <a:rPr lang="pt-BR" sz="1200" b="0" i="1" u="none" strike="noStrike" baseline="0">
                <a:highlight>
                  <a:srgbClr val="FFFF00"/>
                </a:highlight>
                <a:latin typeface="CourierNewPS-ItalicMT"/>
              </a:rPr>
              <a:t>bootcamps</a:t>
            </a:r>
            <a:r>
              <a:rPr lang="pt-BR" sz="1200" b="0" i="0" u="none" strike="noStrike" baseline="0">
                <a:latin typeface="CourierNewPSMT"/>
              </a:rPr>
              <a:t>, entendidos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como programas de imersão de curta duração em técnicas e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linguagens computacionais com tamanho de turma limitado,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certificados nos termos do regulamento, que privilegiem a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aprendizagem prática, por meio de experimentação e aplicação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de soluções tecnológicas;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§ 1º Para garantir acesso aos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cursos (???)</a:t>
            </a:r>
            <a:r>
              <a:rPr lang="pt-BR" sz="1200" b="0" i="0" u="none" strike="noStrike" baseline="0">
                <a:latin typeface="CourierNewPSMT"/>
              </a:rPr>
              <a:t> previstos no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inciso XII do </a:t>
            </a:r>
            <a:r>
              <a:rPr lang="pt-BR" sz="1200" b="0" i="1" u="none" strike="noStrike" baseline="0">
                <a:latin typeface="CourierNewPS-ItalicMT"/>
              </a:rPr>
              <a:t>caput </a:t>
            </a:r>
            <a:r>
              <a:rPr lang="pt-BR" sz="1200" b="0" i="0" u="none" strike="noStrike" baseline="0">
                <a:latin typeface="CourierNewPSMT"/>
              </a:rPr>
              <a:t>deste artigo, podem ser estimuladas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parcerias com o setor privado e novos formatos de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financiamento, inclusive contratos de sucesso compartilhado</a:t>
            </a:r>
            <a:r>
              <a:rPr lang="pt-BR" sz="1200" b="0" i="0" u="none" strike="noStrike" baseline="0">
                <a:latin typeface="CourierNewPSMT"/>
              </a:rPr>
              <a:t>. (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como se mede sucesso, número de participantes? Essas ações práticas de experimentação não funcionam com as “métricas de sucesso”! </a:t>
            </a:r>
            <a:r>
              <a:rPr lang="pt-BR" sz="1200">
                <a:highlight>
                  <a:srgbClr val="FFFF00"/>
                </a:highlight>
                <a:latin typeface="CourierNewPSMT"/>
              </a:rPr>
              <a:t>É outra lógica, não é curso, é aprender fazendo, inovações emergentes, formação de comunidades ...)</a:t>
            </a:r>
            <a:endParaRPr lang="pt-BR" sz="1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82895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59B03C-6191-2D82-BBF7-FFE8B6E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4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A27F597-65C7-5C1F-1587-D260D92B8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§ 2º O processo de certificação dos cursos previstos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nesta Lei, disposto em regulamento, poderá ser simplificado e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cumprido em prazo inferior a 3 (três) meses </a:t>
            </a:r>
            <a:r>
              <a:rPr lang="pt-BR" sz="2200" b="0" i="0" u="none" strike="noStrike" baseline="0">
                <a:highlight>
                  <a:srgbClr val="FFFF00"/>
                </a:highlight>
                <a:latin typeface="CourierNewPSMT"/>
              </a:rPr>
              <a:t>(não está claro. Há </a:t>
            </a:r>
            <a:r>
              <a:rPr lang="pt-BR" sz="2200">
                <a:highlight>
                  <a:srgbClr val="FFFF00"/>
                </a:highlight>
                <a:latin typeface="CourierNewPSMT"/>
              </a:rPr>
              <a:t>alguma regulamentação que diga que o processo de certificação deva levar pelo menos três meses? Se não for sobre o processo de certificação e sim sobre a duração dos cursos para que sejam fornecidos certificados não se pode deixar como algo que se aplica a toda esta lei. Ela fala de muitos formatos de curso, muitos deles já regulamentados. Outros que nem deveriam ser certificados.)</a:t>
            </a:r>
            <a:endParaRPr lang="pt-BR" sz="2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28965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4010080-1ABE-FF0D-4446-E90CBF7E6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5 –Pesquisa digital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0C8F161-EC92-B2AE-1EC1-F95DE3162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V - aquisição de </a:t>
            </a: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competências que capacitem a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“Ciência Aberta”</a:t>
            </a:r>
            <a:r>
              <a:rPr lang="pt-BR" sz="1400" b="0" i="0" u="none" strike="noStrike" baseline="0">
                <a:latin typeface="CourierNewPSMT"/>
              </a:rPr>
              <a:t>, com vistas a </a:t>
            </a: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capacitar</a:t>
            </a:r>
            <a:r>
              <a:rPr lang="pt-BR" sz="1400" b="0" i="0" u="none" strike="noStrike" baseline="0">
                <a:latin typeface="CourierNewPSMT"/>
              </a:rPr>
              <a:t> as novas gerações de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pesquisadores e profissionais </a:t>
            </a: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nas competências digitais e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socioemocionais necessárias ao trabalho científico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colaborativo</a:t>
            </a:r>
            <a:r>
              <a:rPr lang="pt-BR" sz="1400" b="0" i="0" u="none" strike="noStrike" baseline="0">
                <a:latin typeface="CourierNewPSMT"/>
              </a:rPr>
              <a:t> destinado à difusão do conceito de “Ciência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Aberta”, com destaque para a criação de roteiro nacional e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latino-americano de infraestruturas de pesquisa em informática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Científica e divulgação de conteúdos digitais;</a:t>
            </a:r>
          </a:p>
          <a:p>
            <a:pPr marL="0" indent="0">
              <a:buNone/>
            </a:pPr>
            <a:endParaRPr lang="pt-BR" sz="14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VI – promoção do compartilhamento de recursos</a:t>
            </a:r>
          </a:p>
          <a:p>
            <a:pPr marL="0" indent="0">
              <a:buNone/>
            </a:pPr>
            <a:r>
              <a:rPr lang="pt-BR" sz="1400" b="0" i="0" u="none" strike="noStrike" baseline="0">
                <a:latin typeface="CourierNewPSMT"/>
              </a:rPr>
              <a:t>digitais entre instituições de ensino; </a:t>
            </a:r>
            <a:r>
              <a:rPr lang="pt-BR" sz="1400" b="0" i="0" u="none" strike="noStrike" baseline="0">
                <a:highlight>
                  <a:srgbClr val="FFFF00"/>
                </a:highlight>
                <a:latin typeface="CourierNewPSMT"/>
              </a:rPr>
              <a:t>(não são só recursos digitais, devem ser condições para a criação de comunidades de prática emergentes, informais, formais ...)</a:t>
            </a:r>
            <a:endParaRPr lang="pt-BR" sz="14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81695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FDE0D4-7BB4-C0FB-1066-4B4C2F734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6 – Implementação da Política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8BC1642-9074-0147-0FC3-DEF8ACA90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1500"/>
              <a:t>Regulamentada pelo Poder Executivo e deverá obedecer plano nacional plurianual específico ... poderão prever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II – desenvolvimento de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planos digitais para as redes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e estabelecimentos de ensino, com promoção do desenvolvimento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de competências digitais</a:t>
            </a:r>
            <a:r>
              <a:rPr lang="pt-BR" sz="1500" b="0" i="0" u="none" strike="noStrike" baseline="0">
                <a:latin typeface="CourierNewPSMT"/>
              </a:rPr>
              <a:t> e métodos de ensino e aprendizagem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Inovadores, fundamentais para o desenvolvimento acadêmico;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III – formação de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lideranças digitais</a:t>
            </a:r>
            <a:r>
              <a:rPr lang="pt-BR" sz="1500" b="0" i="0" u="none" strike="noStrike" baseline="0">
                <a:latin typeface="CourierNewPSMT"/>
              </a:rPr>
              <a:t>, com programas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de desenvolvimento de competências em liderança escolar, de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modo a desenvolver líderes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capazes de definir objetivos,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desenvolver planos digitais </a:t>
            </a:r>
            <a:r>
              <a:rPr lang="pt-BR" sz="1500" b="0" i="0" u="none" strike="noStrike" baseline="0">
                <a:latin typeface="CourierNewPSMT"/>
              </a:rPr>
              <a:t>para as instituições públicas de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educação, coordenar esforços, motivar equipes e criar clima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favorável à inovação;</a:t>
            </a:r>
            <a:endParaRPr lang="pt-BR" sz="1500">
              <a:latin typeface="CourierNewPSMT"/>
            </a:endParaRPr>
          </a:p>
          <a:p>
            <a:pPr marL="0" indent="0">
              <a:buNone/>
            </a:pPr>
            <a:endParaRPr lang="pt-BR" sz="1500"/>
          </a:p>
        </p:txBody>
      </p:sp>
    </p:spTree>
    <p:extLst>
      <p:ext uri="{BB962C8B-B14F-4D97-AF65-F5344CB8AC3E}">
        <p14:creationId xmlns:p14="http://schemas.microsoft.com/office/powerpoint/2010/main" val="2558027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C572745-8ED2-707E-387A-62262B64E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6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47EF231-478B-F4DC-31A0-99F923F70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VI -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avaliação externa</a:t>
            </a:r>
            <a:r>
              <a:rPr lang="pt-BR" sz="1200" b="0" i="0" u="none" strike="noStrike" baseline="0">
                <a:latin typeface="CourierNewPSMT"/>
              </a:rPr>
              <a:t>, consistente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no monitoramento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do desempenho de cada instituição</a:t>
            </a:r>
            <a:r>
              <a:rPr lang="pt-BR" sz="1200" b="0" i="0" u="none" strike="noStrike" baseline="0">
                <a:latin typeface="CourierNewPSMT"/>
              </a:rPr>
              <a:t> de educação pública,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em nível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macro</a:t>
            </a:r>
            <a:r>
              <a:rPr lang="pt-BR" sz="1200" b="0" i="0" u="none" strike="noStrike" baseline="0">
                <a:latin typeface="CourierNewPSMT"/>
              </a:rPr>
              <a:t>, e na alimentação e na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publicação das análises evolutivas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da educação digital do País</a:t>
            </a:r>
            <a:r>
              <a:rPr lang="pt-BR" sz="1200" b="0" i="0" u="none" strike="noStrike" baseline="0">
                <a:latin typeface="CourierNewPSMT"/>
              </a:rPr>
              <a:t>;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VII -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avaliação interna</a:t>
            </a:r>
            <a:r>
              <a:rPr lang="pt-BR" sz="1200" b="0" i="0" u="none" strike="noStrike" baseline="0">
                <a:latin typeface="CourierNewPSMT"/>
              </a:rPr>
              <a:t>, consistente no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monitoramento interno do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desempenho institucional</a:t>
            </a:r>
            <a:r>
              <a:rPr lang="pt-BR" sz="1200" b="0" i="0" u="none" strike="noStrike" baseline="0">
                <a:latin typeface="CourierNewPSMT"/>
              </a:rPr>
              <a:t> em educação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digital, em cada instituição de educação pública;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(a execução não é orgânica, não liga a avaliação interna das instituições com a implementação da política de forma responsiva, recursiva, não tem a aprendizagem no monitoramento, avaliação &amp; aprendizagem do IEG do Banco Mundial)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VIII - 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metas concretas e mensuráveis </a:t>
            </a:r>
            <a:r>
              <a:rPr lang="pt-BR" sz="1200" b="0" i="0" u="none" strike="noStrike" baseline="0">
                <a:latin typeface="CourierNewPSMT"/>
              </a:rPr>
              <a:t>referentes à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aplicação da Política Nacional de Educação Digital, aplicáveis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latin typeface="CourierNewPSMT"/>
              </a:rPr>
              <a:t>ao ensino público e privado</a:t>
            </a: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, para cada eixo previsto no art.</a:t>
            </a:r>
          </a:p>
          <a:p>
            <a:pPr marL="0" indent="0">
              <a:buNone/>
            </a:pPr>
            <a:r>
              <a:rPr lang="pt-BR" sz="1200" b="0" i="0" u="none" strike="noStrike" baseline="0">
                <a:highlight>
                  <a:srgbClr val="FFFF00"/>
                </a:highlight>
                <a:latin typeface="CourierNewPSMT"/>
              </a:rPr>
              <a:t>1º desta Lei</a:t>
            </a:r>
            <a:r>
              <a:rPr lang="pt-BR" sz="1200" b="0" i="0" u="none" strike="noStrike" baseline="0">
                <a:latin typeface="CourierNewPSMT"/>
              </a:rPr>
              <a:t>.</a:t>
            </a:r>
            <a:endParaRPr lang="pt-BR" sz="12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3953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CDFAC3F-617E-5462-C3CA-AEDD434A8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7- alteração de leis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7F16461-F8A8-07EF-4F64-AE1A02C83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1900"/>
              <a:t>LDB</a:t>
            </a:r>
          </a:p>
          <a:p>
            <a:pPr marL="0" indent="0">
              <a:buNone/>
            </a:pPr>
            <a:r>
              <a:rPr lang="pt-BR" sz="1900" b="0" i="0" u="none" strike="noStrike" baseline="0">
                <a:latin typeface="CourierNewPSMT"/>
              </a:rPr>
              <a:t>“Art. 4º ................................</a:t>
            </a:r>
          </a:p>
          <a:p>
            <a:pPr marL="0" indent="0">
              <a:buNone/>
            </a:pPr>
            <a:r>
              <a:rPr lang="pt-BR" sz="1900" b="0" i="0" u="none" strike="noStrike" baseline="0">
                <a:latin typeface="CourierNewPSMT"/>
              </a:rPr>
              <a:t>XII - educação digital, entendida como o desenvolvimento de competências direcionadas ao letramento digital de jovens e adultos, com avanço progressivo em direção à proficiência digital.</a:t>
            </a:r>
          </a:p>
          <a:p>
            <a:pPr marL="0" indent="0">
              <a:buNone/>
            </a:pPr>
            <a:r>
              <a:rPr lang="pt-BR" sz="1900" b="0" i="0" u="none" strike="noStrike" baseline="0">
                <a:latin typeface="CourierNewPSMT"/>
              </a:rPr>
              <a:t>§ 1º A educação digital prevista no inciso XII do </a:t>
            </a:r>
            <a:r>
              <a:rPr lang="pt-BR" sz="1900" b="0" i="1" u="none" strike="noStrike" baseline="0">
                <a:latin typeface="CourierNewPS-ItalicMT"/>
              </a:rPr>
              <a:t>caput </a:t>
            </a:r>
            <a:r>
              <a:rPr lang="pt-BR" sz="1900" b="0" i="0" u="none" strike="noStrike" baseline="0">
                <a:latin typeface="CourierNewPSMT"/>
              </a:rPr>
              <a:t>deste artigo tem os seguintes objetivos:</a:t>
            </a:r>
          </a:p>
          <a:p>
            <a:pPr marL="0" indent="0">
              <a:buNone/>
            </a:pPr>
            <a:r>
              <a:rPr lang="pt-BR" sz="1900" b="0" i="0" u="none" strike="noStrike" baseline="0">
                <a:latin typeface="CourierNewPSMT"/>
              </a:rPr>
              <a:t>f) incluir inovações digitais nos processos de ensino-aprendizagem, de forma integrada, confiável e sustentável em plataformas digitais de aprendizagem abrangentes; </a:t>
            </a:r>
            <a:r>
              <a:rPr lang="pt-BR" sz="1900" b="0" i="0" u="none" strike="noStrike" baseline="0">
                <a:highlight>
                  <a:srgbClr val="FFFF00"/>
                </a:highlight>
                <a:latin typeface="CourierNewPSMT"/>
              </a:rPr>
              <a:t>(novas plataformas? Nacionais? Abertas?)</a:t>
            </a:r>
            <a:endParaRPr lang="pt-BR" sz="19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79410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CDFAC3F-617E-5462-C3CA-AEDD434A8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7F16461-F8A8-07EF-4F64-AE1A02C83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Art. 9º O art. 1º da Lei nº 10.260, de 12 de julho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de 2001, passa a vigorar acrescido do seguinte § 1º-A: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“Art. 1º ................................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...................................................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§ 1º-A Entre os cursos referidos no § 1º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deste artigo, </a:t>
            </a: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poderá ser concedida prioridade aos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programas de imersão de curta duração em técnicas e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highlight>
                  <a:srgbClr val="FFFF00"/>
                </a:highlight>
                <a:latin typeface="CourierNewPSMT"/>
              </a:rPr>
              <a:t>linguagens computacionais</a:t>
            </a:r>
            <a:r>
              <a:rPr lang="pt-BR" sz="1700" b="0" i="0" u="none" strike="noStrike" baseline="0">
                <a:latin typeface="CourierNewPSMT"/>
              </a:rPr>
              <a:t> previstos na legislação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relativa à Política Nacional de Educação Digital.</a:t>
            </a:r>
          </a:p>
          <a:p>
            <a:pPr marL="0" indent="0">
              <a:buNone/>
            </a:pPr>
            <a:r>
              <a:rPr lang="pt-BR" sz="1700" b="0" i="0" u="none" strike="noStrike" baseline="0">
                <a:latin typeface="CourierNewPSMT"/>
              </a:rPr>
              <a:t>..............................................”(NR)</a:t>
            </a:r>
            <a:endParaRPr lang="pt-BR" sz="17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120857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CDFAC3F-617E-5462-C3CA-AEDD434A8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10 - alteração de leis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7F16461-F8A8-07EF-4F64-AE1A02C83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Art. 10. O art. 2º da Lei nº 10.753, de 30 de outubro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de 2003, passa a vigorar com as seguintes alterações:</a:t>
            </a:r>
            <a:endParaRPr lang="pt-BR" sz="2000" b="0" i="0" u="none" strike="noStrike" baseline="0">
              <a:latin typeface="CourierNewPSMT"/>
            </a:endParaRPr>
          </a:p>
          <a:p>
            <a:pPr marL="0" indent="0">
              <a:buNone/>
            </a:pPr>
            <a:r>
              <a:rPr lang="pt-BR" sz="2000" b="0" i="0" u="none" strike="noStrike" baseline="0" dirty="0">
                <a:latin typeface="CourierNewPSMT"/>
              </a:rPr>
              <a:t>“Art. 2º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Considera-se livro</a:t>
            </a:r>
            <a:r>
              <a:rPr lang="pt-BR" sz="2000" b="0" i="0" u="none" strike="noStrike" baseline="0" dirty="0">
                <a:latin typeface="CourierNewPSMT"/>
              </a:rPr>
              <a:t>, para efeitos desta Lei, a publicação de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textos escritos em fichas ou folhas, não periódica, grampeada, colada ou costurada, em volume cartonado, encadernado ou em brochura, em capas avulsas, em qualquer forma e acabamento, assim como a publicação desses textos convertidos em formato digital</a:t>
            </a:r>
            <a:r>
              <a:rPr lang="pt-BR" sz="2000" b="0" i="0" u="none" strike="noStrike" baseline="0" dirty="0">
                <a:latin typeface="CourierNewPSMT"/>
              </a:rPr>
              <a:t>, magnético ou ótico, inclusive aqueles distribuídos por meio da internet, sem que precise haver transferência de posse ou de propriedade, ou impressos no Sistema Braille. </a:t>
            </a:r>
            <a:r>
              <a:rPr lang="pt-BR" sz="2000" b="0" i="0" u="none" strike="noStrike" baseline="0" dirty="0">
                <a:highlight>
                  <a:srgbClr val="FFFF00"/>
                </a:highlight>
                <a:latin typeface="CourierNewPSMT"/>
              </a:rPr>
              <a:t>(essa flexibilização  pode ser muito problemática se tudo isso agora entrar no PNLD)</a:t>
            </a:r>
            <a:endParaRPr lang="pt-BR" sz="20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06229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74AE7F-BA59-544F-1416-4F3220D57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11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55F8F06-A306-3362-D382-BD118859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Parágrafo único. Para a execução da Política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Nacional de Educação Digital, poderão ser firmados convênios,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termos de compromisso, acordos de cooperação, termos de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execução descentralizada, ajustes ou instrumentos congêneres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com órgãos e entidades da administração pública federal,</a:t>
            </a:r>
          </a:p>
          <a:p>
            <a:pPr marL="0" indent="0">
              <a:buNone/>
            </a:pPr>
            <a:r>
              <a:rPr lang="pt-BR" sz="2200" b="0" i="0" u="none" strike="noStrike" baseline="0">
                <a:latin typeface="CourierNewPSMT"/>
              </a:rPr>
              <a:t>estadual, distrital e municipal, bem como entidades privadas.</a:t>
            </a:r>
            <a:endParaRPr lang="pt-BR" sz="2200"/>
          </a:p>
        </p:txBody>
      </p:sp>
    </p:spTree>
    <p:extLst>
      <p:ext uri="{BB962C8B-B14F-4D97-AF65-F5344CB8AC3E}">
        <p14:creationId xmlns:p14="http://schemas.microsoft.com/office/powerpoint/2010/main" val="244172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7BF4E3-2532-D8D7-E845-2C3C1C8AE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 dirty="0"/>
              <a:t>Visão geral sobre a lei (2)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119EBDB-BBDD-8830-D66C-4EEC1265D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1700" dirty="0"/>
              <a:t>É positivo constar (artigo 1) que essa política deve ser executada em articulação com outras políticas e programas. É positivo que a politica seja abrangente: inclusão, educação escolar, capacitação e especialização, pesquisa. </a:t>
            </a:r>
            <a:r>
              <a:rPr lang="pt-BR" sz="1700" u="sng" dirty="0"/>
              <a:t>Contudo</a:t>
            </a:r>
            <a:r>
              <a:rPr lang="pt-BR" sz="1700" dirty="0"/>
              <a:t>, esses eixos são estanques e o desenho da política não condiz com a complexidade para integrar entre eixos e articular com outras políticas:</a:t>
            </a:r>
          </a:p>
          <a:p>
            <a:pPr lvl="1"/>
            <a:r>
              <a:rPr lang="pt-BR" sz="1700" dirty="0"/>
              <a:t>Artigo 6, VIII – metas concretas e mensuráveis para cada eixo</a:t>
            </a:r>
          </a:p>
          <a:p>
            <a:pPr lvl="1"/>
            <a:r>
              <a:rPr lang="pt-BR" sz="1700" dirty="0" err="1"/>
              <a:t>Ex</a:t>
            </a:r>
            <a:r>
              <a:rPr lang="pt-BR" sz="1700" dirty="0"/>
              <a:t>: e se formações curtas funcionarem em alguns lugares, para alguns cursos e não em outros, se aparecer mais um mercado de certificados, e se as autoavaliações contribuírem pouco, e se indivíduos se transformarem e aumentar a competição e não a colaboração ...</a:t>
            </a:r>
          </a:p>
          <a:p>
            <a:pPr lvl="1"/>
            <a:r>
              <a:rPr lang="pt-BR" sz="1700" dirty="0"/>
              <a:t>IEG World Bank – “</a:t>
            </a:r>
            <a:r>
              <a:rPr lang="pt-BR" sz="1700" dirty="0" err="1"/>
              <a:t>Outcomes</a:t>
            </a:r>
            <a:r>
              <a:rPr lang="pt-BR" sz="1700" dirty="0"/>
              <a:t> </a:t>
            </a:r>
            <a:r>
              <a:rPr lang="pt-BR" sz="1700" dirty="0" err="1"/>
              <a:t>Orientation</a:t>
            </a:r>
            <a:r>
              <a:rPr lang="pt-BR" sz="1700" dirty="0"/>
              <a:t>” - políticas complexas (integradas) precisam de outros modelos de implementação, acompanhamento, avaliação</a:t>
            </a:r>
          </a:p>
          <a:p>
            <a:pPr lvl="2"/>
            <a:r>
              <a:rPr lang="pt-BR" sz="1700" u="sng" dirty="0"/>
              <a:t>Indicadores estão um ou dois níveis abaixo </a:t>
            </a:r>
            <a:r>
              <a:rPr lang="pt-BR" sz="1700" dirty="0"/>
              <a:t>dos </a:t>
            </a:r>
            <a:r>
              <a:rPr lang="pt-BR" sz="1700" dirty="0" err="1"/>
              <a:t>outcomes</a:t>
            </a:r>
            <a:r>
              <a:rPr lang="pt-BR" sz="1700" dirty="0"/>
              <a:t> esperados</a:t>
            </a:r>
          </a:p>
          <a:p>
            <a:pPr lvl="2"/>
            <a:r>
              <a:rPr lang="pt-BR" sz="1700" dirty="0" err="1"/>
              <a:t>Monitoring</a:t>
            </a:r>
            <a:r>
              <a:rPr lang="pt-BR" sz="1700" dirty="0"/>
              <a:t>, </a:t>
            </a:r>
            <a:r>
              <a:rPr lang="pt-BR" sz="1700" dirty="0" err="1"/>
              <a:t>Evaluation</a:t>
            </a:r>
            <a:r>
              <a:rPr lang="pt-BR" sz="1700" dirty="0"/>
              <a:t> &amp; </a:t>
            </a:r>
            <a:r>
              <a:rPr lang="pt-BR" sz="1700" u="sng" dirty="0"/>
              <a:t>LEARNING</a:t>
            </a:r>
          </a:p>
          <a:p>
            <a:pPr lvl="2"/>
            <a:r>
              <a:rPr lang="pt-BR" sz="1700" u="sng" dirty="0"/>
              <a:t>Necessário “</a:t>
            </a:r>
            <a:r>
              <a:rPr lang="pt-BR" sz="1700" u="sng" dirty="0" err="1"/>
              <a:t>adaptive</a:t>
            </a:r>
            <a:r>
              <a:rPr lang="pt-BR" sz="1700" u="sng" dirty="0"/>
              <a:t> management”</a:t>
            </a:r>
          </a:p>
          <a:p>
            <a:endParaRPr lang="pt-BR" sz="1700" dirty="0"/>
          </a:p>
        </p:txBody>
      </p:sp>
    </p:spTree>
    <p:extLst>
      <p:ext uri="{BB962C8B-B14F-4D97-AF65-F5344CB8AC3E}">
        <p14:creationId xmlns:p14="http://schemas.microsoft.com/office/powerpoint/2010/main" val="204445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B26EAB-673C-1182-E51D-E638164DC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Onde essa política deveria se localizar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8C60610-5216-A7A0-5B7C-376ADFCB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1700" dirty="0"/>
              <a:t>Quadrante 4 do </a:t>
            </a:r>
            <a:r>
              <a:rPr lang="pt-BR" sz="1700" dirty="0" err="1"/>
              <a:t>Matland</a:t>
            </a:r>
            <a:r>
              <a:rPr lang="pt-BR" sz="1700" dirty="0"/>
              <a:t> – alta ambiguidade e “potencial” alto conflito </a:t>
            </a:r>
          </a:p>
          <a:p>
            <a:pPr lvl="1"/>
            <a:r>
              <a:rPr lang="pt-BR" sz="1700" dirty="0"/>
              <a:t>A ambiguidade é necessária para acomodar diferentes visões, realidades, desigualdades históricas. Os conflitos são necessário e “gerenciados” por dentro, com o uso da tecnologia, e como parte do processo de desenvolvimento de competências – inaceitável continuarmos reduzindo a complexidade para atingir “metas”</a:t>
            </a:r>
          </a:p>
          <a:p>
            <a:r>
              <a:rPr lang="pt-BR" sz="1700" dirty="0" err="1"/>
              <a:t>Implementation</a:t>
            </a:r>
            <a:r>
              <a:rPr lang="pt-BR" sz="1700" dirty="0"/>
              <a:t> </a:t>
            </a:r>
            <a:r>
              <a:rPr lang="pt-BR" sz="1700" dirty="0" err="1"/>
              <a:t>of</a:t>
            </a:r>
            <a:r>
              <a:rPr lang="pt-BR" sz="1700" dirty="0"/>
              <a:t> </a:t>
            </a:r>
            <a:r>
              <a:rPr lang="pt-BR" sz="1700" dirty="0" err="1"/>
              <a:t>Public</a:t>
            </a:r>
            <a:r>
              <a:rPr lang="pt-BR" sz="1700" dirty="0"/>
              <a:t> Policies – Building </a:t>
            </a:r>
            <a:r>
              <a:rPr lang="pt-BR" sz="1700" dirty="0" err="1"/>
              <a:t>State</a:t>
            </a:r>
            <a:r>
              <a:rPr lang="pt-BR" sz="1700" dirty="0"/>
              <a:t> </a:t>
            </a:r>
            <a:r>
              <a:rPr lang="pt-BR" sz="1700" dirty="0" err="1"/>
              <a:t>Capabilities</a:t>
            </a:r>
            <a:r>
              <a:rPr lang="pt-BR" sz="1700" dirty="0"/>
              <a:t> – Kennedy </a:t>
            </a:r>
            <a:r>
              <a:rPr lang="pt-BR" sz="1700" dirty="0" err="1"/>
              <a:t>School</a:t>
            </a:r>
            <a:r>
              <a:rPr lang="pt-BR" sz="1700" dirty="0"/>
              <a:t> Harvard</a:t>
            </a:r>
          </a:p>
          <a:p>
            <a:pPr lvl="1"/>
            <a:r>
              <a:rPr lang="pt-BR" sz="1700" dirty="0"/>
              <a:t>Sair do modelo plano e controle da execução. Ao tornar orgânico o desenho e a implementação se aprende, se desenvolve capacidades, se muda a maneira de avaliar, são feitas transformações possíveis nos diferentes contextos ...</a:t>
            </a:r>
          </a:p>
          <a:p>
            <a:r>
              <a:rPr lang="pt-BR" sz="1700" dirty="0"/>
              <a:t>Tem que ter um componente estilo “Laboratórios de inovação do PNUD”</a:t>
            </a:r>
          </a:p>
          <a:p>
            <a:r>
              <a:rPr lang="pt-BR" sz="1700" dirty="0"/>
              <a:t>Tem que ter </a:t>
            </a:r>
            <a:r>
              <a:rPr lang="pt-BR" sz="1700" dirty="0" err="1"/>
              <a:t>collective</a:t>
            </a:r>
            <a:r>
              <a:rPr lang="pt-BR" sz="1700" dirty="0"/>
              <a:t> </a:t>
            </a:r>
            <a:r>
              <a:rPr lang="pt-BR" sz="1700" dirty="0" err="1"/>
              <a:t>sensemaking</a:t>
            </a:r>
            <a:r>
              <a:rPr lang="pt-BR" sz="1700" dirty="0"/>
              <a:t> considerando </a:t>
            </a:r>
            <a:r>
              <a:rPr lang="pt-BR" sz="1700" dirty="0" err="1"/>
              <a:t>warm</a:t>
            </a:r>
            <a:r>
              <a:rPr lang="pt-BR" sz="1700" dirty="0"/>
              <a:t> data para além de autodiagnósticos ou avaliação interna</a:t>
            </a:r>
          </a:p>
        </p:txBody>
      </p:sp>
    </p:spTree>
    <p:extLst>
      <p:ext uri="{BB962C8B-B14F-4D97-AF65-F5344CB8AC3E}">
        <p14:creationId xmlns:p14="http://schemas.microsoft.com/office/powerpoint/2010/main" val="2398453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995A06F-95EB-3DF2-2E0A-91EE137F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Necessidades não contempladas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Espaço Reservado para Conteúdo 2">
            <a:extLst>
              <a:ext uri="{FF2B5EF4-FFF2-40B4-BE49-F238E27FC236}">
                <a16:creationId xmlns:a16="http://schemas.microsoft.com/office/drawing/2014/main" xmlns="" id="{F1CA3E1D-71B8-531E-3D96-79FC7A27F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2200"/>
              <a:t>Quando sai do modelo “curso” se perde (ex. bootcamps) </a:t>
            </a:r>
          </a:p>
          <a:p>
            <a:r>
              <a:rPr lang="pt-BR" sz="2200"/>
              <a:t>Não fomenta inteligência coletiva, experimentações e soluções locais integrando diferentes níveis para a colaboração, interconexão e recursividade para que indivíduos-coletivos-organizações sejam aprendentes, IA para identificar e conectar grupos cooperativos</a:t>
            </a:r>
          </a:p>
          <a:p>
            <a:r>
              <a:rPr lang="pt-BR" sz="2200"/>
              <a:t>Não forma para a construção de conhecimento – foco em consumo de recursos, ferramentas ... </a:t>
            </a:r>
          </a:p>
          <a:p>
            <a:r>
              <a:rPr lang="pt-BR" sz="2200"/>
              <a:t>Não forma para a convivência ética e democrática (com tecnologia os processos de participação são diferentes e potencializados) – assembleias, DAOs, representação líquida...</a:t>
            </a:r>
          </a:p>
        </p:txBody>
      </p:sp>
    </p:spTree>
    <p:extLst>
      <p:ext uri="{BB962C8B-B14F-4D97-AF65-F5344CB8AC3E}">
        <p14:creationId xmlns:p14="http://schemas.microsoft.com/office/powerpoint/2010/main" val="332352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Linha do tempo&#10;&#10;Descrição gerada automaticamente">
            <a:extLst>
              <a:ext uri="{FF2B5EF4-FFF2-40B4-BE49-F238E27FC236}">
                <a16:creationId xmlns:a16="http://schemas.microsoft.com/office/drawing/2014/main" xmlns="" id="{E47F943F-4FCF-D83B-BE13-086FCD9FD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62" y="-30808"/>
            <a:ext cx="10457112" cy="688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06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8B7ED7-5802-71D0-6DE1-6B93B8F7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DCAB0A2-C2B2-5B97-0654-09C6846E8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2200"/>
              <a:t>Política e não plano-</a:t>
            </a:r>
          </a:p>
          <a:p>
            <a:r>
              <a:rPr lang="pt-BR" sz="2200"/>
              <a:t> executada em articulação com outros programas e politicas (visão ecossistêmica para fora) </a:t>
            </a:r>
          </a:p>
          <a:p>
            <a:r>
              <a:rPr lang="pt-BR" sz="2200"/>
              <a:t>abrangente (inclusão digital, educação escolar, capacitação e especializalçao, pesquisa científica em TICs) que precisam compor uma visão orgânica </a:t>
            </a:r>
            <a:r>
              <a:rPr lang="pt-BR" sz="2200">
                <a:highlight>
                  <a:srgbClr val="FFFF00"/>
                </a:highlight>
              </a:rPr>
              <a:t>e não uma colcha de retalhos- uma política e não muitas</a:t>
            </a:r>
            <a:r>
              <a:rPr lang="pt-BR" sz="2200"/>
              <a:t> – visão ecossistêmica, em articulação para dentro</a:t>
            </a:r>
          </a:p>
          <a:p>
            <a:endParaRPr lang="pt-BR" sz="2200"/>
          </a:p>
        </p:txBody>
      </p:sp>
    </p:spTree>
    <p:extLst>
      <p:ext uri="{BB962C8B-B14F-4D97-AF65-F5344CB8AC3E}">
        <p14:creationId xmlns:p14="http://schemas.microsoft.com/office/powerpoint/2010/main" val="1744354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1AD6F0-7D97-216B-9904-A103D9AB5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2 – inclusão digital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8E0F993-CFEB-F38D-385C-4A61EF2EE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pt-BR" sz="2200"/>
              <a:t>Estratégias prioritárias e </a:t>
            </a:r>
            <a:r>
              <a:rPr lang="pt-BR" sz="2200">
                <a:highlight>
                  <a:srgbClr val="FFFF00"/>
                </a:highlight>
              </a:rPr>
              <a:t>outras definidas no plano nacional plurianual (artigo 6)</a:t>
            </a:r>
          </a:p>
          <a:p>
            <a:r>
              <a:rPr lang="pt-BR" sz="2200"/>
              <a:t>Sensibilização, autodiagnóstico, treinamento, </a:t>
            </a:r>
          </a:p>
          <a:p>
            <a:r>
              <a:rPr lang="pt-BR" sz="2200"/>
              <a:t>Facilitação ao </a:t>
            </a:r>
            <a:r>
              <a:rPr lang="pt-BR" sz="2200">
                <a:highlight>
                  <a:srgbClr val="FFFF00"/>
                </a:highlight>
              </a:rPr>
              <a:t>desenvolvimento</a:t>
            </a:r>
            <a:r>
              <a:rPr lang="pt-BR" sz="2200"/>
              <a:t> e ao acesso a plataformas e repositórios de recursos digitais (</a:t>
            </a:r>
            <a:r>
              <a:rPr lang="pt-BR" sz="2200">
                <a:highlight>
                  <a:srgbClr val="FFFF00"/>
                </a:highlight>
              </a:rPr>
              <a:t>ambíguo – desenvolvimento de plataformas e de repositórios ou desenvolvimento do cidadão para acessar e usar bem?</a:t>
            </a:r>
          </a:p>
          <a:p>
            <a:r>
              <a:rPr lang="pt-BR" sz="2200">
                <a:highlight>
                  <a:srgbClr val="FFFF00"/>
                </a:highlight>
              </a:rPr>
              <a:t>Promoção de processos de certificação em competências digitais (dos cidadãos? Em que nível? Pode criar um mercado e um viés de certificados sem sentido. No nível da inclusão não precisa de certificado (certificado para cozinhar?)</a:t>
            </a:r>
          </a:p>
        </p:txBody>
      </p:sp>
    </p:spTree>
    <p:extLst>
      <p:ext uri="{BB962C8B-B14F-4D97-AF65-F5344CB8AC3E}">
        <p14:creationId xmlns:p14="http://schemas.microsoft.com/office/powerpoint/2010/main" val="2461697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C8AE09-2C8C-2926-5AD8-2BC65C736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t-BR" sz="4000"/>
              <a:t>Artigo 2 (continuação)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3D3B0A8-0BFA-4799-F485-3383F21F4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VI - implantação e integração de infraestrutura de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conectividade para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fins educacionais, que compreendem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universalização da conectividade da escola à internet de alta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velocidade e com equipamentos adequados para acesso à internet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nos ambientes educacionais (deveria estar no item de educação escolar???)</a:t>
            </a:r>
            <a:r>
              <a:rPr lang="pt-BR" sz="1500" b="0" i="0" u="none" strike="noStrike" baseline="0">
                <a:latin typeface="CourierNewPSMT"/>
              </a:rPr>
              <a:t> e fomento ao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ecossistema de conteúdo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educacional digital (priorizar conteúdos e educação aberta, tirar o foco só em consumo de recursos e pensar que hoje os cidadãos participam da construção de conhecimento – conhecimento como bem público – descentralização, redes, conhecimento local</a:t>
            </a:r>
            <a:r>
              <a:rPr lang="pt-BR" sz="1500" b="0" i="0" u="none" strike="noStrike" baseline="0">
                <a:latin typeface="CourierNewPSMT"/>
              </a:rPr>
              <a:t>, bem como promoção de política de dados,</a:t>
            </a:r>
          </a:p>
          <a:p>
            <a:pPr marL="0" indent="0">
              <a:buNone/>
            </a:pPr>
            <a:r>
              <a:rPr lang="pt-BR" sz="1500" b="0" i="0" u="none" strike="noStrike" baseline="0">
                <a:latin typeface="CourierNewPSMT"/>
              </a:rPr>
              <a:t>inclusive de acesso móvel para professores e estudantes </a:t>
            </a:r>
            <a:r>
              <a:rPr lang="pt-BR" sz="1500" b="0" i="0" u="none" strike="noStrike" baseline="0">
                <a:highlight>
                  <a:srgbClr val="FFFF00"/>
                </a:highlight>
                <a:latin typeface="CourierNewPSMT"/>
              </a:rPr>
              <a:t>(ambíguo sobre o que é política de dados aqui, parece que se pensa em “pacote de dados”)</a:t>
            </a:r>
            <a:r>
              <a:rPr lang="pt-BR" sz="1500" b="0" i="0" u="none" strike="noStrike" baseline="0">
                <a:latin typeface="CourierNewPSMT"/>
              </a:rPr>
              <a:t>.</a:t>
            </a:r>
            <a:endParaRPr lang="pt-BR" sz="1500"/>
          </a:p>
        </p:txBody>
      </p:sp>
    </p:spTree>
    <p:extLst>
      <p:ext uri="{BB962C8B-B14F-4D97-AF65-F5344CB8AC3E}">
        <p14:creationId xmlns:p14="http://schemas.microsoft.com/office/powerpoint/2010/main" val="3023160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2921</Words>
  <Application>Microsoft Office PowerPoint</Application>
  <PresentationFormat>Widescreen</PresentationFormat>
  <Paragraphs>190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CourierNewPS-ItalicMT</vt:lpstr>
      <vt:lpstr>CourierNewPSMT</vt:lpstr>
      <vt:lpstr>Tema do Office</vt:lpstr>
      <vt:lpstr>Sobre a proposta de lei: Política Nacional de Educação Digital</vt:lpstr>
      <vt:lpstr>Visão geral sobre a lei (1)</vt:lpstr>
      <vt:lpstr>Visão geral sobre a lei (2)</vt:lpstr>
      <vt:lpstr>Onde essa política deveria se localizar</vt:lpstr>
      <vt:lpstr>Necessidades não contempladas</vt:lpstr>
      <vt:lpstr>Apresentação do PowerPoint</vt:lpstr>
      <vt:lpstr>Artigo 1</vt:lpstr>
      <vt:lpstr>Artigo 2 – inclusão digital</vt:lpstr>
      <vt:lpstr>Artigo 2 (continuação)</vt:lpstr>
      <vt:lpstr>Artigo 3 – educação digital escolar</vt:lpstr>
      <vt:lpstr>Artigo 3 - continuação</vt:lpstr>
      <vt:lpstr>Artigo 3 – (continuação)</vt:lpstr>
      <vt:lpstr>Artigo 3 (continuação)</vt:lpstr>
      <vt:lpstr>Artigo 3(continuação)</vt:lpstr>
      <vt:lpstr>Artigo 3 (continuação)</vt:lpstr>
      <vt:lpstr>Artigo 4 – capacitação e especialização digital</vt:lpstr>
      <vt:lpstr>Artigo 4 (continuação</vt:lpstr>
      <vt:lpstr>Artigo 4 (continuação)</vt:lpstr>
      <vt:lpstr>Artigo 4 (continuação)</vt:lpstr>
      <vt:lpstr>Artigo 4 (continuação) </vt:lpstr>
      <vt:lpstr>Artigo 4 (continuação)</vt:lpstr>
      <vt:lpstr>Artigo 4 (continuação)</vt:lpstr>
      <vt:lpstr>Artigo 5 –Pesquisa digital</vt:lpstr>
      <vt:lpstr>Artigo 6 – Implementação da Política</vt:lpstr>
      <vt:lpstr>Artigo 6 (continuação)</vt:lpstr>
      <vt:lpstr>Artigo 7- alteração de leis</vt:lpstr>
      <vt:lpstr>Artigo 9</vt:lpstr>
      <vt:lpstr>Artigo 10 - alteração de leis (continuação)</vt:lpstr>
      <vt:lpstr>Artigo 11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Cesar Nunes</dc:creator>
  <cp:lastModifiedBy>Jazer Jose de Melo</cp:lastModifiedBy>
  <cp:revision>21</cp:revision>
  <dcterms:created xsi:type="dcterms:W3CDTF">2022-11-23T02:30:51Z</dcterms:created>
  <dcterms:modified xsi:type="dcterms:W3CDTF">2022-11-23T12:10:49Z</dcterms:modified>
</cp:coreProperties>
</file>