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59" r:id="rId5"/>
    <p:sldMasterId id="2147483674" r:id="rId6"/>
  </p:sldMasterIdLst>
  <p:notesMasterIdLst>
    <p:notesMasterId r:id="rId23"/>
  </p:notesMasterIdLst>
  <p:sldIdLst>
    <p:sldId id="283" r:id="rId7"/>
    <p:sldId id="2832" r:id="rId8"/>
    <p:sldId id="395" r:id="rId9"/>
    <p:sldId id="412" r:id="rId10"/>
    <p:sldId id="2834" r:id="rId11"/>
    <p:sldId id="2830" r:id="rId12"/>
    <p:sldId id="2826" r:id="rId13"/>
    <p:sldId id="402" r:id="rId14"/>
    <p:sldId id="2836" r:id="rId15"/>
    <p:sldId id="2835" r:id="rId16"/>
    <p:sldId id="415" r:id="rId17"/>
    <p:sldId id="2833" r:id="rId18"/>
    <p:sldId id="408" r:id="rId19"/>
    <p:sldId id="409" r:id="rId20"/>
    <p:sldId id="410" r:id="rId21"/>
    <p:sldId id="284" r:id="rId22"/>
  </p:sldIdLst>
  <p:sldSz cx="9753600" cy="5851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453" autoAdjust="0"/>
  </p:normalViewPr>
  <p:slideViewPr>
    <p:cSldViewPr snapToGrid="0">
      <p:cViewPr varScale="1">
        <p:scale>
          <a:sx n="84" d="100"/>
          <a:sy n="84" d="100"/>
        </p:scale>
        <p:origin x="102" y="114"/>
      </p:cViewPr>
      <p:guideLst/>
    </p:cSldViewPr>
  </p:slideViewPr>
  <p:outlineViewPr>
    <p:cViewPr>
      <p:scale>
        <a:sx n="33" d="100"/>
        <a:sy n="33" d="100"/>
      </p:scale>
      <p:origin x="0" y="-82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A436E-9DAB-4EF3-97DB-A5C2ABD715E2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35E7C-2009-44C3-804C-E8626BED23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09 de fevereiro de 2023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309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Obrigado!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57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3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Exemplos de aplicação dos princípios na RT.</a:t>
            </a:r>
          </a:p>
          <a:p>
            <a:r>
              <a:rPr lang="pt-BR" dirty="0"/>
              <a:t>Transparência: cálculo por fora evidenciando o valor real da carga tributária na nota fiscal ao consumidor</a:t>
            </a:r>
          </a:p>
          <a:p>
            <a:r>
              <a:rPr lang="pt-BR" dirty="0"/>
              <a:t>Justiça fiscal: adoção do cash </a:t>
            </a:r>
            <a:r>
              <a:rPr lang="pt-BR" dirty="0" err="1"/>
              <a:t>back</a:t>
            </a:r>
            <a:r>
              <a:rPr lang="pt-BR" dirty="0"/>
              <a:t> restituindo o imposto para a população mais pobre do cadastro social</a:t>
            </a:r>
          </a:p>
          <a:p>
            <a:r>
              <a:rPr lang="pt-BR" dirty="0"/>
              <a:t>Simplicidade: apuração assistida, notas fiscais com informações padronizadas</a:t>
            </a:r>
          </a:p>
          <a:p>
            <a:r>
              <a:rPr lang="pt-BR" dirty="0"/>
              <a:t>Cooperação: com contribuintes: transação, mediação e arbitramento. Programa Confia. Entre administrações: compartilhamento de informações e modelo único de apuração.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124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Exemplos de aplicação dos princípios na RT.</a:t>
            </a:r>
          </a:p>
          <a:p>
            <a:r>
              <a:rPr lang="pt-BR" dirty="0"/>
              <a:t>Transparência: cálculo por fora evidenciando o valor real da carga tributária na nota fiscal ao consumidor</a:t>
            </a:r>
          </a:p>
          <a:p>
            <a:r>
              <a:rPr lang="pt-BR" dirty="0"/>
              <a:t>Justiça fiscal: adoção do cash </a:t>
            </a:r>
            <a:r>
              <a:rPr lang="pt-BR" dirty="0" err="1"/>
              <a:t>back</a:t>
            </a:r>
            <a:r>
              <a:rPr lang="pt-BR" dirty="0"/>
              <a:t> restituindo o imposto para a população mais pobre do cadastro social</a:t>
            </a:r>
          </a:p>
          <a:p>
            <a:r>
              <a:rPr lang="pt-BR" dirty="0"/>
              <a:t>Simplicidade: apuração assistida, notas fiscais com informações padronizadas</a:t>
            </a:r>
          </a:p>
          <a:p>
            <a:r>
              <a:rPr lang="pt-BR" dirty="0"/>
              <a:t>Cooperação: com contribuintes: transação, mediação e arbitramento. Programa Confia. Entre administrações: compartilhamento de informações e modelo único de apuração.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0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Neutralidade: não interferência no modelo de negócios dos contribuintes nem nas opções de consumo dos cidadãos.</a:t>
            </a:r>
          </a:p>
          <a:p>
            <a:r>
              <a:rPr lang="pt-BR" dirty="0"/>
              <a:t>Uniformidade da legislação: interpretações unificadas, regulamento com a parte comum igual no IBS e CBS, </a:t>
            </a:r>
          </a:p>
          <a:p>
            <a:r>
              <a:rPr lang="pt-BR" dirty="0"/>
              <a:t>Não cumulatividade: concessão de crédito amplo do imposto pago nas aquisições, sem restrições, exceto bens e serviços de uso pessoal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920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Neutralidade: não interferência no modelo de negócios dos contribuintes nem nas opções de consumo dos cidadãos.</a:t>
            </a:r>
          </a:p>
          <a:p>
            <a:r>
              <a:rPr lang="pt-BR" dirty="0"/>
              <a:t>Uniformidade da legislação: interpretações unificadas, regulamento com a parte comum igual no IBS e CBS, </a:t>
            </a:r>
          </a:p>
          <a:p>
            <a:r>
              <a:rPr lang="pt-BR" dirty="0"/>
              <a:t>Não cumulatividade: concessão de crédito amplo do imposto pago nas aquisições, sem restrições, exceto bens e serviços de uso pessoal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014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Neutralidade: não interferência no modelo de negócios dos contribuintes nem nas opções de consumo dos cidadãos.</a:t>
            </a:r>
          </a:p>
          <a:p>
            <a:r>
              <a:rPr lang="pt-BR" dirty="0"/>
              <a:t>Uniformidade da legislação: interpretações unificadas, regulamento com a parte comum igual no IBS e CBS, </a:t>
            </a:r>
          </a:p>
          <a:p>
            <a:r>
              <a:rPr lang="pt-BR" dirty="0"/>
              <a:t>Não cumulatividade: concessão de crédito amplo do imposto pago nas aquisições, sem restrições, exceto bens e serviços de uso pessoal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208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Especificidades: alíquotas e as regras de destino nacionais. Exemplo: entes podem fixar suas próprias alíquotas, desde que se apliquem de forma geral a todos os bens, direitos e serviços. Nas operações internas o princípio de destino é importante para o IBS, para a CBS esta questão é irrelevante.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994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Neutralidade: não interferência no modelo de negócios dos contribuintes nem nas opções de consumo dos cidadãos.</a:t>
            </a:r>
          </a:p>
          <a:p>
            <a:r>
              <a:rPr lang="pt-BR" dirty="0"/>
              <a:t>Uniformidade da legislação: interpretações unificadas, regulamento com a parte comum igual no IBS e CBS, </a:t>
            </a:r>
          </a:p>
          <a:p>
            <a:r>
              <a:rPr lang="pt-BR" dirty="0"/>
              <a:t>Não cumulatividade: concessão de crédito amplo do imposto pago nas aquisições, sem restrições, exceto bens e serviços de uso pessoal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25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957646"/>
            <a:ext cx="7315200" cy="2037198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73405"/>
            <a:ext cx="7315200" cy="1412764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68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32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9920" y="311540"/>
            <a:ext cx="2103120" cy="495889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311540"/>
            <a:ext cx="6187440" cy="495889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29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037289" y="5305129"/>
            <a:ext cx="585280" cy="4477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9200" y="957646"/>
            <a:ext cx="7315200" cy="2037198"/>
          </a:xfrm>
        </p:spPr>
        <p:txBody>
          <a:bodyPr anchor="b"/>
          <a:lstStyle>
            <a:lvl1pPr algn="ctr">
              <a:defRPr sz="38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9200" y="3073405"/>
            <a:ext cx="7315200" cy="1412764"/>
          </a:xfrm>
        </p:spPr>
        <p:txBody>
          <a:bodyPr/>
          <a:lstStyle>
            <a:lvl1pPr marL="0" indent="0" algn="ctr">
              <a:buNone/>
              <a:defRPr sz="1536"/>
            </a:lvl1pPr>
            <a:lvl2pPr marL="292562" indent="0" algn="ctr">
              <a:buNone/>
              <a:defRPr sz="1280"/>
            </a:lvl2pPr>
            <a:lvl3pPr marL="585125" indent="0" algn="ctr">
              <a:buNone/>
              <a:defRPr sz="1152"/>
            </a:lvl3pPr>
            <a:lvl4pPr marL="877687" indent="0" algn="ctr">
              <a:buNone/>
              <a:defRPr sz="1024"/>
            </a:lvl4pPr>
            <a:lvl5pPr marL="1170249" indent="0" algn="ctr">
              <a:buNone/>
              <a:defRPr sz="1024"/>
            </a:lvl5pPr>
            <a:lvl6pPr marL="1462811" indent="0" algn="ctr">
              <a:buNone/>
              <a:defRPr sz="1024"/>
            </a:lvl6pPr>
            <a:lvl7pPr marL="1755374" indent="0" algn="ctr">
              <a:buNone/>
              <a:defRPr sz="1024"/>
            </a:lvl7pPr>
            <a:lvl8pPr marL="2047936" indent="0" algn="ctr">
              <a:buNone/>
              <a:defRPr sz="1024"/>
            </a:lvl8pPr>
            <a:lvl9pPr marL="2340498" indent="0" algn="ctr">
              <a:buNone/>
              <a:defRPr sz="1024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17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54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481" y="1458821"/>
            <a:ext cx="8412480" cy="2434071"/>
          </a:xfrm>
        </p:spPr>
        <p:txBody>
          <a:bodyPr anchor="b"/>
          <a:lstStyle>
            <a:lvl1pPr>
              <a:defRPr sz="38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65481" y="3915920"/>
            <a:ext cx="8412480" cy="1280021"/>
          </a:xfrm>
        </p:spPr>
        <p:txBody>
          <a:bodyPr/>
          <a:lstStyle>
            <a:lvl1pPr marL="0" indent="0">
              <a:buNone/>
              <a:defRPr sz="1536">
                <a:solidFill>
                  <a:schemeClr val="tx1">
                    <a:tint val="82000"/>
                  </a:schemeClr>
                </a:solidFill>
              </a:defRPr>
            </a:lvl1pPr>
            <a:lvl2pPr marL="292562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2pPr>
            <a:lvl3pPr marL="585125" indent="0">
              <a:buNone/>
              <a:defRPr sz="1152">
                <a:solidFill>
                  <a:schemeClr val="tx1">
                    <a:tint val="82000"/>
                  </a:schemeClr>
                </a:solidFill>
              </a:defRPr>
            </a:lvl3pPr>
            <a:lvl4pPr marL="877687" indent="0">
              <a:buNone/>
              <a:defRPr sz="1024">
                <a:solidFill>
                  <a:schemeClr val="tx1">
                    <a:tint val="82000"/>
                  </a:schemeClr>
                </a:solidFill>
              </a:defRPr>
            </a:lvl4pPr>
            <a:lvl5pPr marL="1170249" indent="0">
              <a:buNone/>
              <a:defRPr sz="1024">
                <a:solidFill>
                  <a:schemeClr val="tx1">
                    <a:tint val="82000"/>
                  </a:schemeClr>
                </a:solidFill>
              </a:defRPr>
            </a:lvl5pPr>
            <a:lvl6pPr marL="1462811" indent="0">
              <a:buNone/>
              <a:defRPr sz="1024">
                <a:solidFill>
                  <a:schemeClr val="tx1">
                    <a:tint val="82000"/>
                  </a:schemeClr>
                </a:solidFill>
              </a:defRPr>
            </a:lvl6pPr>
            <a:lvl7pPr marL="1755374" indent="0">
              <a:buNone/>
              <a:defRPr sz="1024">
                <a:solidFill>
                  <a:schemeClr val="tx1">
                    <a:tint val="82000"/>
                  </a:schemeClr>
                </a:solidFill>
              </a:defRPr>
            </a:lvl7pPr>
            <a:lvl8pPr marL="2047936" indent="0">
              <a:buNone/>
              <a:defRPr sz="1024">
                <a:solidFill>
                  <a:schemeClr val="tx1">
                    <a:tint val="82000"/>
                  </a:schemeClr>
                </a:solidFill>
              </a:defRPr>
            </a:lvl8pPr>
            <a:lvl9pPr marL="2340498" indent="0">
              <a:buNone/>
              <a:defRPr sz="102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87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70560" y="1557698"/>
            <a:ext cx="4145280" cy="371273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37760" y="1557698"/>
            <a:ext cx="4145280" cy="371273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329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830" y="311543"/>
            <a:ext cx="8412480" cy="113102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1832" y="1434437"/>
            <a:ext cx="4126229" cy="702995"/>
          </a:xfrm>
        </p:spPr>
        <p:txBody>
          <a:bodyPr anchor="b"/>
          <a:lstStyle>
            <a:lvl1pPr marL="0" indent="0">
              <a:buNone/>
              <a:defRPr sz="1536" b="1"/>
            </a:lvl1pPr>
            <a:lvl2pPr marL="292562" indent="0">
              <a:buNone/>
              <a:defRPr sz="1280" b="1"/>
            </a:lvl2pPr>
            <a:lvl3pPr marL="585125" indent="0">
              <a:buNone/>
              <a:defRPr sz="1152" b="1"/>
            </a:lvl3pPr>
            <a:lvl4pPr marL="877687" indent="0">
              <a:buNone/>
              <a:defRPr sz="1024" b="1"/>
            </a:lvl4pPr>
            <a:lvl5pPr marL="1170249" indent="0">
              <a:buNone/>
              <a:defRPr sz="1024" b="1"/>
            </a:lvl5pPr>
            <a:lvl6pPr marL="1462811" indent="0">
              <a:buNone/>
              <a:defRPr sz="1024" b="1"/>
            </a:lvl6pPr>
            <a:lvl7pPr marL="1755374" indent="0">
              <a:buNone/>
              <a:defRPr sz="1024" b="1"/>
            </a:lvl7pPr>
            <a:lvl8pPr marL="2047936" indent="0">
              <a:buNone/>
              <a:defRPr sz="1024" b="1"/>
            </a:lvl8pPr>
            <a:lvl9pPr marL="2340498" indent="0">
              <a:buNone/>
              <a:defRPr sz="1024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71832" y="2137432"/>
            <a:ext cx="4126229" cy="31438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937762" y="1434437"/>
            <a:ext cx="4146550" cy="702995"/>
          </a:xfrm>
        </p:spPr>
        <p:txBody>
          <a:bodyPr anchor="b"/>
          <a:lstStyle>
            <a:lvl1pPr marL="0" indent="0">
              <a:buNone/>
              <a:defRPr sz="1536" b="1"/>
            </a:lvl1pPr>
            <a:lvl2pPr marL="292562" indent="0">
              <a:buNone/>
              <a:defRPr sz="1280" b="1"/>
            </a:lvl2pPr>
            <a:lvl3pPr marL="585125" indent="0">
              <a:buNone/>
              <a:defRPr sz="1152" b="1"/>
            </a:lvl3pPr>
            <a:lvl4pPr marL="877687" indent="0">
              <a:buNone/>
              <a:defRPr sz="1024" b="1"/>
            </a:lvl4pPr>
            <a:lvl5pPr marL="1170249" indent="0">
              <a:buNone/>
              <a:defRPr sz="1024" b="1"/>
            </a:lvl5pPr>
            <a:lvl6pPr marL="1462811" indent="0">
              <a:buNone/>
              <a:defRPr sz="1024" b="1"/>
            </a:lvl6pPr>
            <a:lvl7pPr marL="1755374" indent="0">
              <a:buNone/>
              <a:defRPr sz="1024" b="1"/>
            </a:lvl7pPr>
            <a:lvl8pPr marL="2047936" indent="0">
              <a:buNone/>
              <a:defRPr sz="1024" b="1"/>
            </a:lvl8pPr>
            <a:lvl9pPr marL="2340498" indent="0">
              <a:buNone/>
              <a:defRPr sz="1024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937762" y="2137432"/>
            <a:ext cx="4146550" cy="31438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564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753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38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Logotipo&#10;&#10;Descrição gerada automaticamente">
            <a:extLst>
              <a:ext uri="{FF2B5EF4-FFF2-40B4-BE49-F238E27FC236}">
                <a16:creationId xmlns:a16="http://schemas.microsoft.com/office/drawing/2014/main" id="{CE180693-8B57-1C6A-68FF-18F4035F5D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06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830" y="390102"/>
            <a:ext cx="3145790" cy="1365356"/>
          </a:xfrm>
        </p:spPr>
        <p:txBody>
          <a:bodyPr anchor="b"/>
          <a:lstStyle>
            <a:lvl1pPr>
              <a:defRPr sz="2048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46550" y="842514"/>
            <a:ext cx="4937760" cy="4158375"/>
          </a:xfrm>
        </p:spPr>
        <p:txBody>
          <a:bodyPr/>
          <a:lstStyle>
            <a:lvl1pPr>
              <a:defRPr sz="2048"/>
            </a:lvl1pPr>
            <a:lvl2pPr>
              <a:defRPr sz="1792"/>
            </a:lvl2pPr>
            <a:lvl3pPr>
              <a:defRPr sz="1536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1830" y="1755458"/>
            <a:ext cx="3145790" cy="3252202"/>
          </a:xfrm>
        </p:spPr>
        <p:txBody>
          <a:bodyPr/>
          <a:lstStyle>
            <a:lvl1pPr marL="0" indent="0">
              <a:buNone/>
              <a:defRPr sz="1024"/>
            </a:lvl1pPr>
            <a:lvl2pPr marL="292562" indent="0">
              <a:buNone/>
              <a:defRPr sz="896"/>
            </a:lvl2pPr>
            <a:lvl3pPr marL="585125" indent="0">
              <a:buNone/>
              <a:defRPr sz="768"/>
            </a:lvl3pPr>
            <a:lvl4pPr marL="877687" indent="0">
              <a:buNone/>
              <a:defRPr sz="640"/>
            </a:lvl4pPr>
            <a:lvl5pPr marL="1170249" indent="0">
              <a:buNone/>
              <a:defRPr sz="640"/>
            </a:lvl5pPr>
            <a:lvl6pPr marL="1462811" indent="0">
              <a:buNone/>
              <a:defRPr sz="640"/>
            </a:lvl6pPr>
            <a:lvl7pPr marL="1755374" indent="0">
              <a:buNone/>
              <a:defRPr sz="640"/>
            </a:lvl7pPr>
            <a:lvl8pPr marL="2047936" indent="0">
              <a:buNone/>
              <a:defRPr sz="640"/>
            </a:lvl8pPr>
            <a:lvl9pPr marL="2340498" indent="0">
              <a:buNone/>
              <a:defRPr sz="64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340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830" y="390102"/>
            <a:ext cx="3145790" cy="1365356"/>
          </a:xfrm>
        </p:spPr>
        <p:txBody>
          <a:bodyPr anchor="b"/>
          <a:lstStyle>
            <a:lvl1pPr>
              <a:defRPr sz="2048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146550" y="842514"/>
            <a:ext cx="4937760" cy="4158375"/>
          </a:xfrm>
        </p:spPr>
        <p:txBody>
          <a:bodyPr/>
          <a:lstStyle>
            <a:lvl1pPr marL="0" indent="0">
              <a:buNone/>
              <a:defRPr sz="2048"/>
            </a:lvl1pPr>
            <a:lvl2pPr marL="292562" indent="0">
              <a:buNone/>
              <a:defRPr sz="1792"/>
            </a:lvl2pPr>
            <a:lvl3pPr marL="585125" indent="0">
              <a:buNone/>
              <a:defRPr sz="1536"/>
            </a:lvl3pPr>
            <a:lvl4pPr marL="877687" indent="0">
              <a:buNone/>
              <a:defRPr sz="1280"/>
            </a:lvl4pPr>
            <a:lvl5pPr marL="1170249" indent="0">
              <a:buNone/>
              <a:defRPr sz="1280"/>
            </a:lvl5pPr>
            <a:lvl6pPr marL="1462811" indent="0">
              <a:buNone/>
              <a:defRPr sz="1280"/>
            </a:lvl6pPr>
            <a:lvl7pPr marL="1755374" indent="0">
              <a:buNone/>
              <a:defRPr sz="1280"/>
            </a:lvl7pPr>
            <a:lvl8pPr marL="2047936" indent="0">
              <a:buNone/>
              <a:defRPr sz="1280"/>
            </a:lvl8pPr>
            <a:lvl9pPr marL="2340498" indent="0">
              <a:buNone/>
              <a:defRPr sz="128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1830" y="1755458"/>
            <a:ext cx="3145790" cy="3252202"/>
          </a:xfrm>
        </p:spPr>
        <p:txBody>
          <a:bodyPr/>
          <a:lstStyle>
            <a:lvl1pPr marL="0" indent="0">
              <a:buNone/>
              <a:defRPr sz="1024"/>
            </a:lvl1pPr>
            <a:lvl2pPr marL="292562" indent="0">
              <a:buNone/>
              <a:defRPr sz="896"/>
            </a:lvl2pPr>
            <a:lvl3pPr marL="585125" indent="0">
              <a:buNone/>
              <a:defRPr sz="768"/>
            </a:lvl3pPr>
            <a:lvl4pPr marL="877687" indent="0">
              <a:buNone/>
              <a:defRPr sz="640"/>
            </a:lvl4pPr>
            <a:lvl5pPr marL="1170249" indent="0">
              <a:buNone/>
              <a:defRPr sz="640"/>
            </a:lvl5pPr>
            <a:lvl6pPr marL="1462811" indent="0">
              <a:buNone/>
              <a:defRPr sz="640"/>
            </a:lvl6pPr>
            <a:lvl7pPr marL="1755374" indent="0">
              <a:buNone/>
              <a:defRPr sz="640"/>
            </a:lvl7pPr>
            <a:lvl8pPr marL="2047936" indent="0">
              <a:buNone/>
              <a:defRPr sz="640"/>
            </a:lvl8pPr>
            <a:lvl9pPr marL="2340498" indent="0">
              <a:buNone/>
              <a:defRPr sz="64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052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937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79922" y="311540"/>
            <a:ext cx="2103120" cy="495889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70562" y="311540"/>
            <a:ext cx="6187440" cy="495889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086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B288B-FE8A-4EE5-BA0E-76FFA4E30C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B2B76-1457-4318-A066-7A9DCAAE4A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0467" y="1557624"/>
            <a:ext cx="8412480" cy="3712778"/>
          </a:xfrm>
        </p:spPr>
        <p:txBody>
          <a:bodyPr anchor="t"/>
          <a:lstStyle>
            <a:lvl1pPr marL="137139" indent="-137139">
              <a:spcBef>
                <a:spcPts val="601"/>
              </a:spcBef>
              <a:buSzPct val="100000"/>
              <a:buFont typeface="Arial" pitchFamily="34"/>
              <a:buChar char="•"/>
              <a:defRPr sz="1680">
                <a:latin typeface="Calibri" pitchFamily="18"/>
              </a:defRPr>
            </a:lvl1pPr>
          </a:lstStyle>
          <a:p>
            <a:pPr lvl="0"/>
            <a:r>
              <a:rPr lang="pt-BR"/>
              <a:t>Clique para editar o texto mestre</a:t>
            </a:r>
            <a:br>
              <a:rPr lang="pt-BR"/>
            </a:br>
            <a:r>
              <a:rPr lang="pt-BR"/>
              <a:t>Segundo nível</a:t>
            </a:r>
            <a:br>
              <a:rPr lang="pt-BR"/>
            </a:br>
            <a:r>
              <a:rPr lang="pt-BR"/>
              <a:t>Terceiro nível</a:t>
            </a:r>
            <a:br>
              <a:rPr lang="pt-BR"/>
            </a:br>
            <a:r>
              <a:rPr lang="pt-BR"/>
              <a:t>Quarto nível</a:t>
            </a:r>
            <a:br>
              <a:rPr lang="pt-BR"/>
            </a:br>
            <a:r>
              <a:rPr lang="pt-BR"/>
              <a:t>Quinto nível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5AE59-29A3-4AC7-BDFB-516B17B18CF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5ED461-5C32-4852-892A-50D89BEEF66C}" type="datetime1">
              <a:rPr lang="pt-BR" smtClean="0"/>
              <a:t>20/08/2024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F755B-9F86-4322-8CCA-6D7359436B5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0749F-0A48-4AF5-8E9C-A783196D67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4F81F5-9220-46B5-8472-CF088271D822}" type="slidenum">
              <a:t>‹nº›</a:t>
            </a:fld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21903D22-BE6D-451E-B92D-68053D3BD11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7588" y="1369002"/>
            <a:ext cx="8777954" cy="3393423"/>
          </a:xfrm>
        </p:spPr>
        <p:txBody>
          <a:bodyPr lIns="0" tIns="0" rIns="0" bIns="0"/>
          <a:lstStyle>
            <a:lvl1pPr hangingPunct="0">
              <a:spcBef>
                <a:spcPts val="849"/>
              </a:spcBef>
              <a:defRPr sz="1920">
                <a:latin typeface="Liberation Sans" pitchFamily="18"/>
              </a:defRPr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34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Gráfico, Gráfico de cascata&#10;&#10;Descrição gerada automaticamente">
            <a:extLst>
              <a:ext uri="{FF2B5EF4-FFF2-40B4-BE49-F238E27FC236}">
                <a16:creationId xmlns:a16="http://schemas.microsoft.com/office/drawing/2014/main" id="{AD2F8FB8-B414-E5FD-296E-441B057DFC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557698"/>
            <a:ext cx="4145280" cy="371273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557698"/>
            <a:ext cx="4145280" cy="371273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39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311540"/>
            <a:ext cx="8412480" cy="113102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831" y="1434437"/>
            <a:ext cx="4126230" cy="702995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831" y="2137432"/>
            <a:ext cx="4126230" cy="31438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60" y="1434437"/>
            <a:ext cx="4146550" cy="702995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60" y="2137432"/>
            <a:ext cx="4146550" cy="31438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00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62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86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90102"/>
            <a:ext cx="3145790" cy="1365356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550" y="842512"/>
            <a:ext cx="4937760" cy="4158375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755458"/>
            <a:ext cx="3145790" cy="3252202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78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90102"/>
            <a:ext cx="3145790" cy="1365356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6550" y="842512"/>
            <a:ext cx="4937760" cy="4158375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755458"/>
            <a:ext cx="3145790" cy="3252202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311540"/>
            <a:ext cx="8412480" cy="1131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557698"/>
            <a:ext cx="8412480" cy="3712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" y="5423497"/>
            <a:ext cx="219456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6867-FD9D-47EA-93E2-48DF948016A4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0880" y="5423497"/>
            <a:ext cx="329184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480" y="5423497"/>
            <a:ext cx="219456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4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2480" y="506285"/>
            <a:ext cx="9088640" cy="65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2480" y="1311118"/>
            <a:ext cx="9088640" cy="3886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037289" y="5305129"/>
            <a:ext cx="585280" cy="44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66">
                <a:solidFill>
                  <a:schemeClr val="dk2"/>
                </a:solidFill>
              </a:defRPr>
            </a:lvl1pPr>
            <a:lvl2pPr lvl="1" algn="r">
              <a:buNone/>
              <a:defRPr sz="1066">
                <a:solidFill>
                  <a:schemeClr val="dk2"/>
                </a:solidFill>
              </a:defRPr>
            </a:lvl2pPr>
            <a:lvl3pPr lvl="2" algn="r">
              <a:buNone/>
              <a:defRPr sz="1066">
                <a:solidFill>
                  <a:schemeClr val="dk2"/>
                </a:solidFill>
              </a:defRPr>
            </a:lvl3pPr>
            <a:lvl4pPr lvl="3" algn="r">
              <a:buNone/>
              <a:defRPr sz="1066">
                <a:solidFill>
                  <a:schemeClr val="dk2"/>
                </a:solidFill>
              </a:defRPr>
            </a:lvl4pPr>
            <a:lvl5pPr lvl="4" algn="r">
              <a:buNone/>
              <a:defRPr sz="1066">
                <a:solidFill>
                  <a:schemeClr val="dk2"/>
                </a:solidFill>
              </a:defRPr>
            </a:lvl5pPr>
            <a:lvl6pPr lvl="5" algn="r">
              <a:buNone/>
              <a:defRPr sz="1066">
                <a:solidFill>
                  <a:schemeClr val="dk2"/>
                </a:solidFill>
              </a:defRPr>
            </a:lvl6pPr>
            <a:lvl7pPr lvl="6" algn="r">
              <a:buNone/>
              <a:defRPr sz="1066">
                <a:solidFill>
                  <a:schemeClr val="dk2"/>
                </a:solidFill>
              </a:defRPr>
            </a:lvl7pPr>
            <a:lvl8pPr lvl="7" algn="r">
              <a:buNone/>
              <a:defRPr sz="1066">
                <a:solidFill>
                  <a:schemeClr val="dk2"/>
                </a:solidFill>
              </a:defRPr>
            </a:lvl8pPr>
            <a:lvl9pPr lvl="8" algn="r">
              <a:buNone/>
              <a:defRPr sz="1066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70560" y="311543"/>
            <a:ext cx="8412480" cy="1131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0560" y="1557698"/>
            <a:ext cx="8412480" cy="3712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70560" y="5423500"/>
            <a:ext cx="219456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20.08.2024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30880" y="5423500"/>
            <a:ext cx="329184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888480" y="5423500"/>
            <a:ext cx="219456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65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585125" rtl="0" eaLnBrk="1" latinLnBrk="0" hangingPunct="1">
        <a:lnSpc>
          <a:spcPct val="90000"/>
        </a:lnSpc>
        <a:spcBef>
          <a:spcPct val="0"/>
        </a:spcBef>
        <a:buNone/>
        <a:defRPr sz="28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281" indent="-146281" algn="l" defTabSz="585125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1792" kern="1200">
          <a:solidFill>
            <a:schemeClr val="tx1"/>
          </a:solidFill>
          <a:latin typeface="+mn-lt"/>
          <a:ea typeface="+mn-ea"/>
          <a:cs typeface="+mn-cs"/>
        </a:defRPr>
      </a:lvl1pPr>
      <a:lvl2pPr marL="438843" indent="-146281" algn="l" defTabSz="585125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536" kern="1200">
          <a:solidFill>
            <a:schemeClr val="tx1"/>
          </a:solidFill>
          <a:latin typeface="+mn-lt"/>
          <a:ea typeface="+mn-ea"/>
          <a:cs typeface="+mn-cs"/>
        </a:defRPr>
      </a:lvl2pPr>
      <a:lvl3pPr marL="731406" indent="-146281" algn="l" defTabSz="585125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68" indent="-146281" algn="l" defTabSz="585125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4pPr>
      <a:lvl5pPr marL="1316530" indent="-146281" algn="l" defTabSz="585125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5pPr>
      <a:lvl6pPr marL="1609093" indent="-146281" algn="l" defTabSz="585125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6pPr>
      <a:lvl7pPr marL="1901655" indent="-146281" algn="l" defTabSz="585125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7pPr>
      <a:lvl8pPr marL="2194217" indent="-146281" algn="l" defTabSz="585125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8pPr>
      <a:lvl9pPr marL="2486779" indent="-146281" algn="l" defTabSz="585125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85125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1pPr>
      <a:lvl2pPr marL="292562" algn="l" defTabSz="585125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85125" algn="l" defTabSz="585125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3pPr>
      <a:lvl4pPr marL="877687" algn="l" defTabSz="585125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4pPr>
      <a:lvl5pPr marL="1170249" algn="l" defTabSz="585125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5pPr>
      <a:lvl6pPr marL="1462811" algn="l" defTabSz="585125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6pPr>
      <a:lvl7pPr marL="1755374" algn="l" defTabSz="585125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7pPr>
      <a:lvl8pPr marL="2047936" algn="l" defTabSz="585125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8pPr>
      <a:lvl9pPr marL="2340498" algn="l" defTabSz="585125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io.fgv.br/items/3c748abc-50d6-4655-af0b-231840596f8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/networks/oecd-forum-on-tax-administration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brae.com.br/sites/PortalSebrae/artigos/split-de-pagamento-o-que-e-e-como-aplicar-na-sua-empresa,16a72e83fc862810VgnVCM100000d701210aRCR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6E4D379-7D61-E194-73FD-248C915CA018}"/>
              </a:ext>
            </a:extLst>
          </p:cNvPr>
          <p:cNvSpPr txBox="1"/>
          <p:nvPr/>
        </p:nvSpPr>
        <p:spPr>
          <a:xfrm>
            <a:off x="686765" y="1047756"/>
            <a:ext cx="8380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Split </a:t>
            </a:r>
            <a:r>
              <a:rPr lang="es-ES" sz="4800" b="1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Payment</a:t>
            </a:r>
            <a:r>
              <a:rPr lang="es-ES" sz="48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s-ES" sz="4800" b="1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na</a:t>
            </a:r>
            <a:r>
              <a:rPr lang="es-ES" sz="48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</a:p>
          <a:p>
            <a:r>
              <a:rPr lang="es-ES" sz="48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Reforma </a:t>
            </a:r>
            <a:r>
              <a:rPr lang="es-ES" sz="4800" b="1" dirty="0" err="1">
                <a:solidFill>
                  <a:schemeClr val="accent1">
                    <a:lumMod val="75000"/>
                  </a:schemeClr>
                </a:solidFill>
              </a:rPr>
              <a:t>Tributária</a:t>
            </a:r>
            <a:r>
              <a:rPr lang="es-ES" sz="4800" b="1" dirty="0">
                <a:solidFill>
                  <a:schemeClr val="accent1">
                    <a:lumMod val="75000"/>
                  </a:schemeClr>
                </a:solidFill>
              </a:rPr>
              <a:t> do Consumo</a:t>
            </a:r>
            <a:endParaRPr lang="pt-B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05CEF26-DCC2-ECAA-E596-F1C0181F903C}"/>
              </a:ext>
            </a:extLst>
          </p:cNvPr>
          <p:cNvSpPr txBox="1"/>
          <p:nvPr/>
        </p:nvSpPr>
        <p:spPr>
          <a:xfrm>
            <a:off x="3783911" y="3474665"/>
            <a:ext cx="584150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500" b="1" dirty="0">
                <a:solidFill>
                  <a:srgbClr val="002060"/>
                </a:solidFill>
              </a:rPr>
              <a:t>Marcos Hübner Flores</a:t>
            </a:r>
          </a:p>
          <a:p>
            <a:pPr algn="r"/>
            <a:r>
              <a:rPr lang="pt-BR" sz="2500" dirty="0">
                <a:solidFill>
                  <a:srgbClr val="002060"/>
                </a:solidFill>
              </a:rPr>
              <a:t>Auditor-Fiscal da Receita Federal do Brasil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0E06735-0B29-1261-E11D-6AE6CAD681B1}"/>
              </a:ext>
            </a:extLst>
          </p:cNvPr>
          <p:cNvSpPr txBox="1"/>
          <p:nvPr/>
        </p:nvSpPr>
        <p:spPr>
          <a:xfrm>
            <a:off x="6540560" y="4343241"/>
            <a:ext cx="27484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2060"/>
                </a:solidFill>
              </a:rPr>
              <a:t>20 de julho de 2024</a:t>
            </a:r>
          </a:p>
        </p:txBody>
      </p:sp>
    </p:spTree>
    <p:extLst>
      <p:ext uri="{BB962C8B-B14F-4D97-AF65-F5344CB8AC3E}">
        <p14:creationId xmlns:p14="http://schemas.microsoft.com/office/powerpoint/2010/main" val="418917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BCF2FE3-02E4-34FB-E677-74B609BABB1F}"/>
              </a:ext>
            </a:extLst>
          </p:cNvPr>
          <p:cNvSpPr txBox="1"/>
          <p:nvPr/>
        </p:nvSpPr>
        <p:spPr>
          <a:xfrm>
            <a:off x="412955" y="422787"/>
            <a:ext cx="909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DTE - POSSIBILIDADE DE AGILIZAR A DEVOLUÇÃO E O RESSARCIMENTO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B3D33E2-E098-969F-FD21-B771CC439924}"/>
              </a:ext>
            </a:extLst>
          </p:cNvPr>
          <p:cNvSpPr txBox="1"/>
          <p:nvPr/>
        </p:nvSpPr>
        <p:spPr>
          <a:xfrm>
            <a:off x="412955" y="792119"/>
            <a:ext cx="88785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DTE – Domicílio Tributário Eletrônico ineficiente e mais tímido que o do Simples Nacional:</a:t>
            </a:r>
            <a:b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PLP 68:</a:t>
            </a:r>
            <a:br>
              <a:rPr lang="pt-BR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Art. 332. A RFB e o Comitê Gestor do IBS poderão estabelecer sistema de comunicação eletrônica, com governança compartilhada, a ser atribuído como DTE,(...)</a:t>
            </a:r>
            <a:br>
              <a:rPr lang="pt-BR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Art. 333. Considera-se feita a intimação:</a:t>
            </a:r>
          </a:p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I - por meio eletrônico, na data em que o sujeito passivo efetuar consulta no DTE;</a:t>
            </a:r>
          </a:p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II – pessoal (...);</a:t>
            </a:r>
          </a:p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III - por via postal (...);</a:t>
            </a:r>
          </a:p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IV - por edital (...). </a:t>
            </a:r>
            <a:br>
              <a:rPr lang="pt-BR" sz="16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BR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LC 123 – Simples Nacional:</a:t>
            </a:r>
            <a:br>
              <a:rPr lang="pt-BR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Art. 16.  (...) § 1º-A.  A opção pelo Simples Nacional implica aceitação de sistema de comunicação eletrônica, (...)</a:t>
            </a:r>
          </a:p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V - considerar-se-á realizada a comunicação no dia em que o sujeito passivo efetivar a consulta eletrônica ao teor da comunicação; e</a:t>
            </a:r>
          </a:p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§ 1º-C.  A consulta (...) deverá ser feita em até 45 (quarenta e cinco) dias (...),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sob pena de ser considerada automaticamente realizada na data do término desse prazo.</a:t>
            </a:r>
          </a:p>
          <a:p>
            <a:pPr algn="just"/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0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60F808D-1307-B552-37EF-A25F589BB9C4}"/>
              </a:ext>
            </a:extLst>
          </p:cNvPr>
          <p:cNvSpPr txBox="1"/>
          <p:nvPr/>
        </p:nvSpPr>
        <p:spPr>
          <a:xfrm>
            <a:off x="312821" y="560439"/>
            <a:ext cx="921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REDUÇÃO DE ALÍQUOTA PARA PRODUTOS SELECIONADOS OU CASHBACK?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68A9B7B-EB95-C712-0620-9794A91EA0E9}"/>
              </a:ext>
            </a:extLst>
          </p:cNvPr>
          <p:cNvSpPr txBox="1"/>
          <p:nvPr/>
        </p:nvSpPr>
        <p:spPr>
          <a:xfrm>
            <a:off x="625030" y="1328446"/>
            <a:ext cx="839865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Apenas 13% da </a:t>
            </a:r>
            <a:r>
              <a:rPr lang="es-ES" sz="3200" dirty="0" err="1">
                <a:solidFill>
                  <a:schemeClr val="accent1">
                    <a:lumMod val="75000"/>
                  </a:schemeClr>
                </a:solidFill>
              </a:rPr>
              <a:t>redução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 do ICMS sobre </a:t>
            </a:r>
            <a:r>
              <a:rPr lang="es-ES" sz="3200" dirty="0" err="1">
                <a:solidFill>
                  <a:schemeClr val="accent1">
                    <a:lumMod val="75000"/>
                  </a:schemeClr>
                </a:solidFill>
              </a:rPr>
              <a:t>itens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 da cesta básica </a:t>
            </a:r>
            <a:r>
              <a:rPr lang="es-ES" sz="3200" dirty="0" err="1">
                <a:solidFill>
                  <a:schemeClr val="accent1">
                    <a:lumMod val="75000"/>
                  </a:schemeClr>
                </a:solidFill>
              </a:rPr>
              <a:t>são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200" dirty="0" err="1">
                <a:solidFill>
                  <a:schemeClr val="accent1">
                    <a:lumMod val="75000"/>
                  </a:schemeClr>
                </a:solidFill>
              </a:rPr>
              <a:t>repassados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 para os </a:t>
            </a:r>
            <a:r>
              <a:rPr lang="es-ES" sz="3200" dirty="0" err="1">
                <a:solidFill>
                  <a:schemeClr val="accent1">
                    <a:lumMod val="75000"/>
                  </a:schemeClr>
                </a:solidFill>
              </a:rPr>
              <a:t>preços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es-ES" sz="32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s-E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87% da </a:t>
            </a:r>
            <a:r>
              <a:rPr lang="es-ES" sz="3200" dirty="0" err="1">
                <a:solidFill>
                  <a:schemeClr val="accent1">
                    <a:lumMod val="75000"/>
                  </a:schemeClr>
                </a:solidFill>
              </a:rPr>
              <a:t>redução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 do ICMS </a:t>
            </a:r>
            <a:r>
              <a:rPr lang="es-ES" sz="3200" dirty="0" err="1">
                <a:solidFill>
                  <a:schemeClr val="accent1">
                    <a:lumMod val="75000"/>
                  </a:schemeClr>
                </a:solidFill>
              </a:rPr>
              <a:t>ficam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200" dirty="0" err="1">
                <a:solidFill>
                  <a:schemeClr val="accent1">
                    <a:lumMod val="75000"/>
                  </a:schemeClr>
                </a:solidFill>
              </a:rPr>
              <a:t>com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s-ES" sz="3200" dirty="0" err="1">
                <a:solidFill>
                  <a:schemeClr val="accent1">
                    <a:lumMod val="75000"/>
                  </a:schemeClr>
                </a:solidFill>
              </a:rPr>
              <a:t>cadeia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200" dirty="0" err="1">
                <a:solidFill>
                  <a:schemeClr val="accent1">
                    <a:lumMod val="75000"/>
                  </a:schemeClr>
                </a:solidFill>
              </a:rPr>
              <a:t>produtiva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3200" dirty="0" err="1">
                <a:solidFill>
                  <a:schemeClr val="accent1">
                    <a:lumMod val="75000"/>
                  </a:schemeClr>
                </a:solidFill>
              </a:rPr>
              <a:t>sem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200" dirty="0" err="1">
                <a:solidFill>
                  <a:schemeClr val="accent1">
                    <a:lumMod val="75000"/>
                  </a:schemeClr>
                </a:solidFill>
              </a:rPr>
              <a:t>repasse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 ao consumidor final.</a:t>
            </a:r>
          </a:p>
          <a:p>
            <a:endParaRPr lang="es-ES" sz="32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pt-BR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Alíquota única na tributação sobre o consumo (fgv.br)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91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BCF2FE3-02E4-34FB-E677-74B609BABB1F}"/>
              </a:ext>
            </a:extLst>
          </p:cNvPr>
          <p:cNvSpPr txBox="1"/>
          <p:nvPr/>
        </p:nvSpPr>
        <p:spPr>
          <a:xfrm>
            <a:off x="412955" y="422787"/>
            <a:ext cx="909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REDUÇÃO DE ALÍQUOTA PARA PRODUTOS SELECIONADOS OU CASHBACK?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2AFBD84-1C5B-0313-CA7F-0F4063184A2A}"/>
              </a:ext>
            </a:extLst>
          </p:cNvPr>
          <p:cNvGrpSpPr/>
          <p:nvPr/>
        </p:nvGrpSpPr>
        <p:grpSpPr>
          <a:xfrm>
            <a:off x="412955" y="2488201"/>
            <a:ext cx="2534558" cy="2417123"/>
            <a:chOff x="8885382" y="1809000"/>
            <a:chExt cx="3240000" cy="3240000"/>
          </a:xfrm>
        </p:grpSpPr>
        <p:sp>
          <p:nvSpPr>
            <p:cNvPr id="5" name="Fluxograma: Conector 4">
              <a:extLst>
                <a:ext uri="{FF2B5EF4-FFF2-40B4-BE49-F238E27FC236}">
                  <a16:creationId xmlns:a16="http://schemas.microsoft.com/office/drawing/2014/main" id="{1FF03626-3B73-1381-4DE2-B1B2F19BBBA0}"/>
                </a:ext>
              </a:extLst>
            </p:cNvPr>
            <p:cNvSpPr/>
            <p:nvPr/>
          </p:nvSpPr>
          <p:spPr>
            <a:xfrm>
              <a:off x="8885382" y="1809000"/>
              <a:ext cx="3240000" cy="3240000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" name="Fluxograma: Conector 5">
              <a:extLst>
                <a:ext uri="{FF2B5EF4-FFF2-40B4-BE49-F238E27FC236}">
                  <a16:creationId xmlns:a16="http://schemas.microsoft.com/office/drawing/2014/main" id="{C6ACC3F3-EAE1-6A8B-00E1-C7B4C93739E4}"/>
                </a:ext>
              </a:extLst>
            </p:cNvPr>
            <p:cNvSpPr/>
            <p:nvPr/>
          </p:nvSpPr>
          <p:spPr>
            <a:xfrm>
              <a:off x="9425382" y="2349000"/>
              <a:ext cx="2160000" cy="2160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luxograma: Conector 6">
              <a:extLst>
                <a:ext uri="{FF2B5EF4-FFF2-40B4-BE49-F238E27FC236}">
                  <a16:creationId xmlns:a16="http://schemas.microsoft.com/office/drawing/2014/main" id="{51B17E1A-38A3-E23F-3CC0-40E055DC31B7}"/>
                </a:ext>
              </a:extLst>
            </p:cNvPr>
            <p:cNvSpPr/>
            <p:nvPr/>
          </p:nvSpPr>
          <p:spPr>
            <a:xfrm>
              <a:off x="9965382" y="2889000"/>
              <a:ext cx="1080000" cy="1080000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" name="Sinal de Multiplicação 7">
              <a:extLst>
                <a:ext uri="{FF2B5EF4-FFF2-40B4-BE49-F238E27FC236}">
                  <a16:creationId xmlns:a16="http://schemas.microsoft.com/office/drawing/2014/main" id="{4C05C5DC-28AD-7BE1-450C-9397690DA662}"/>
                </a:ext>
              </a:extLst>
            </p:cNvPr>
            <p:cNvSpPr/>
            <p:nvPr/>
          </p:nvSpPr>
          <p:spPr>
            <a:xfrm>
              <a:off x="10325382" y="3057236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inal de Multiplicação 8">
              <a:extLst>
                <a:ext uri="{FF2B5EF4-FFF2-40B4-BE49-F238E27FC236}">
                  <a16:creationId xmlns:a16="http://schemas.microsoft.com/office/drawing/2014/main" id="{41F9322C-2CB7-1A1B-0DBE-92F445660F52}"/>
                </a:ext>
              </a:extLst>
            </p:cNvPr>
            <p:cNvSpPr/>
            <p:nvPr/>
          </p:nvSpPr>
          <p:spPr>
            <a:xfrm>
              <a:off x="10477782" y="3209636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inal de Multiplicação 9">
              <a:extLst>
                <a:ext uri="{FF2B5EF4-FFF2-40B4-BE49-F238E27FC236}">
                  <a16:creationId xmlns:a16="http://schemas.microsoft.com/office/drawing/2014/main" id="{DB55BCFE-9A15-1688-89C2-9E4B825B9348}"/>
                </a:ext>
              </a:extLst>
            </p:cNvPr>
            <p:cNvSpPr/>
            <p:nvPr/>
          </p:nvSpPr>
          <p:spPr>
            <a:xfrm>
              <a:off x="10630182" y="3362036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inal de Multiplicação 10">
              <a:extLst>
                <a:ext uri="{FF2B5EF4-FFF2-40B4-BE49-F238E27FC236}">
                  <a16:creationId xmlns:a16="http://schemas.microsoft.com/office/drawing/2014/main" id="{301B7BDD-0468-5750-5B30-B868351EE33E}"/>
                </a:ext>
              </a:extLst>
            </p:cNvPr>
            <p:cNvSpPr/>
            <p:nvPr/>
          </p:nvSpPr>
          <p:spPr>
            <a:xfrm>
              <a:off x="10782582" y="3514436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inal de Multiplicação 11">
              <a:extLst>
                <a:ext uri="{FF2B5EF4-FFF2-40B4-BE49-F238E27FC236}">
                  <a16:creationId xmlns:a16="http://schemas.microsoft.com/office/drawing/2014/main" id="{2CACDBEE-B34A-138F-CF35-A7E717335453}"/>
                </a:ext>
              </a:extLst>
            </p:cNvPr>
            <p:cNvSpPr/>
            <p:nvPr/>
          </p:nvSpPr>
          <p:spPr>
            <a:xfrm>
              <a:off x="10180182" y="3254554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inal de Multiplicação 12">
              <a:extLst>
                <a:ext uri="{FF2B5EF4-FFF2-40B4-BE49-F238E27FC236}">
                  <a16:creationId xmlns:a16="http://schemas.microsoft.com/office/drawing/2014/main" id="{F28874B7-A320-1F9C-245F-C69D3B4646C5}"/>
                </a:ext>
              </a:extLst>
            </p:cNvPr>
            <p:cNvSpPr/>
            <p:nvPr/>
          </p:nvSpPr>
          <p:spPr>
            <a:xfrm>
              <a:off x="10304982" y="3440765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inal de Multiplicação 13">
              <a:extLst>
                <a:ext uri="{FF2B5EF4-FFF2-40B4-BE49-F238E27FC236}">
                  <a16:creationId xmlns:a16="http://schemas.microsoft.com/office/drawing/2014/main" id="{606BC8B9-DFA4-EAD7-7090-E5FE6D6CD727}"/>
                </a:ext>
              </a:extLst>
            </p:cNvPr>
            <p:cNvSpPr/>
            <p:nvPr/>
          </p:nvSpPr>
          <p:spPr>
            <a:xfrm>
              <a:off x="10557237" y="3632036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inal de Multiplicação 14">
              <a:extLst>
                <a:ext uri="{FF2B5EF4-FFF2-40B4-BE49-F238E27FC236}">
                  <a16:creationId xmlns:a16="http://schemas.microsoft.com/office/drawing/2014/main" id="{F199CCBC-EF88-DBFF-BD81-7BA37AEEE2D7}"/>
                </a:ext>
              </a:extLst>
            </p:cNvPr>
            <p:cNvSpPr/>
            <p:nvPr/>
          </p:nvSpPr>
          <p:spPr>
            <a:xfrm>
              <a:off x="10249092" y="3671894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inal de Multiplicação 15">
              <a:extLst>
                <a:ext uri="{FF2B5EF4-FFF2-40B4-BE49-F238E27FC236}">
                  <a16:creationId xmlns:a16="http://schemas.microsoft.com/office/drawing/2014/main" id="{FADE423C-BED5-32E5-FD4A-92362FBE66BB}"/>
                </a:ext>
              </a:extLst>
            </p:cNvPr>
            <p:cNvSpPr/>
            <p:nvPr/>
          </p:nvSpPr>
          <p:spPr>
            <a:xfrm>
              <a:off x="10737237" y="3084890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inal de Multiplicação 16">
              <a:extLst>
                <a:ext uri="{FF2B5EF4-FFF2-40B4-BE49-F238E27FC236}">
                  <a16:creationId xmlns:a16="http://schemas.microsoft.com/office/drawing/2014/main" id="{7EFDB576-D368-2FB5-FF22-7CC109AE01E4}"/>
                </a:ext>
              </a:extLst>
            </p:cNvPr>
            <p:cNvSpPr/>
            <p:nvPr/>
          </p:nvSpPr>
          <p:spPr>
            <a:xfrm>
              <a:off x="11125781" y="3663648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8A385C7-D3B6-9306-5E12-A4662827D9AF}"/>
              </a:ext>
            </a:extLst>
          </p:cNvPr>
          <p:cNvCxnSpPr>
            <a:cxnSpLocks/>
          </p:cNvCxnSpPr>
          <p:nvPr/>
        </p:nvCxnSpPr>
        <p:spPr>
          <a:xfrm>
            <a:off x="3119072" y="1052306"/>
            <a:ext cx="0" cy="4216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DCABF83-4EA0-B9EE-6B2A-E0B5C1472536}"/>
              </a:ext>
            </a:extLst>
          </p:cNvPr>
          <p:cNvSpPr txBox="1"/>
          <p:nvPr/>
        </p:nvSpPr>
        <p:spPr>
          <a:xfrm>
            <a:off x="143825" y="1052306"/>
            <a:ext cx="3329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dirty="0" err="1">
                <a:solidFill>
                  <a:srgbClr val="183EFF"/>
                </a:solidFill>
                <a:latin typeface="Century Gothic" panose="020B0502020202020204" pitchFamily="34" charset="0"/>
              </a:rPr>
              <a:t>Cashback</a:t>
            </a:r>
            <a:endParaRPr lang="en-US" sz="2800" i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FF40A0A-4D81-CC7B-C39C-4C481451C294}"/>
              </a:ext>
            </a:extLst>
          </p:cNvPr>
          <p:cNvSpPr txBox="1"/>
          <p:nvPr/>
        </p:nvSpPr>
        <p:spPr>
          <a:xfrm>
            <a:off x="3144116" y="751798"/>
            <a:ext cx="3535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183EFF"/>
                </a:solidFill>
                <a:latin typeface="Century Gothic" panose="020B0502020202020204" pitchFamily="34" charset="0"/>
              </a:rPr>
              <a:t>Diferenciações para itens básicos</a:t>
            </a:r>
          </a:p>
          <a:p>
            <a:pPr algn="ctr"/>
            <a:r>
              <a:rPr lang="pt-BR" sz="2800" dirty="0">
                <a:solidFill>
                  <a:srgbClr val="183EFF"/>
                </a:solidFill>
                <a:latin typeface="Century Gothic" panose="020B0502020202020204" pitchFamily="34" charset="0"/>
              </a:rPr>
              <a:t>(melhor hipótese)</a:t>
            </a:r>
            <a:endParaRPr lang="en-US" sz="2800" i="1" dirty="0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A1D64AA0-DBB2-859D-8F5C-7553FD0BC10F}"/>
              </a:ext>
            </a:extLst>
          </p:cNvPr>
          <p:cNvGrpSpPr/>
          <p:nvPr/>
        </p:nvGrpSpPr>
        <p:grpSpPr>
          <a:xfrm>
            <a:off x="3476005" y="2488201"/>
            <a:ext cx="2531752" cy="2417123"/>
            <a:chOff x="8885382" y="1809000"/>
            <a:chExt cx="3240000" cy="3240000"/>
          </a:xfrm>
        </p:grpSpPr>
        <p:sp>
          <p:nvSpPr>
            <p:cNvPr id="25" name="Fluxograma: Conector 24">
              <a:extLst>
                <a:ext uri="{FF2B5EF4-FFF2-40B4-BE49-F238E27FC236}">
                  <a16:creationId xmlns:a16="http://schemas.microsoft.com/office/drawing/2014/main" id="{ACEE5341-88FD-2950-0EBA-C4B3E78B7BBB}"/>
                </a:ext>
              </a:extLst>
            </p:cNvPr>
            <p:cNvSpPr/>
            <p:nvPr/>
          </p:nvSpPr>
          <p:spPr>
            <a:xfrm>
              <a:off x="8885382" y="1809000"/>
              <a:ext cx="3240000" cy="3240000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6" name="Fluxograma: Conector 25">
              <a:extLst>
                <a:ext uri="{FF2B5EF4-FFF2-40B4-BE49-F238E27FC236}">
                  <a16:creationId xmlns:a16="http://schemas.microsoft.com/office/drawing/2014/main" id="{402BFD5B-F496-A8FA-D56D-1D59A376FA1C}"/>
                </a:ext>
              </a:extLst>
            </p:cNvPr>
            <p:cNvSpPr/>
            <p:nvPr/>
          </p:nvSpPr>
          <p:spPr>
            <a:xfrm>
              <a:off x="9425382" y="2349000"/>
              <a:ext cx="2160000" cy="2160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luxograma: Conector 26">
              <a:extLst>
                <a:ext uri="{FF2B5EF4-FFF2-40B4-BE49-F238E27FC236}">
                  <a16:creationId xmlns:a16="http://schemas.microsoft.com/office/drawing/2014/main" id="{1429766F-1E6D-549E-091D-BBEC81713A26}"/>
                </a:ext>
              </a:extLst>
            </p:cNvPr>
            <p:cNvSpPr/>
            <p:nvPr/>
          </p:nvSpPr>
          <p:spPr>
            <a:xfrm>
              <a:off x="9965382" y="2889000"/>
              <a:ext cx="1080000" cy="1080000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8" name="Sinal de Multiplicação 27">
              <a:extLst>
                <a:ext uri="{FF2B5EF4-FFF2-40B4-BE49-F238E27FC236}">
                  <a16:creationId xmlns:a16="http://schemas.microsoft.com/office/drawing/2014/main" id="{55E3E2FB-1548-FF0D-9001-A8DCF9FA61F4}"/>
                </a:ext>
              </a:extLst>
            </p:cNvPr>
            <p:cNvSpPr/>
            <p:nvPr/>
          </p:nvSpPr>
          <p:spPr>
            <a:xfrm>
              <a:off x="11010299" y="2109650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inal de Multiplicação 28">
              <a:extLst>
                <a:ext uri="{FF2B5EF4-FFF2-40B4-BE49-F238E27FC236}">
                  <a16:creationId xmlns:a16="http://schemas.microsoft.com/office/drawing/2014/main" id="{3C8ED5C6-D51A-B9E2-1F5E-3BCF69A3ED05}"/>
                </a:ext>
              </a:extLst>
            </p:cNvPr>
            <p:cNvSpPr/>
            <p:nvPr/>
          </p:nvSpPr>
          <p:spPr>
            <a:xfrm>
              <a:off x="9644328" y="3065892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inal de Multiplicação 29">
              <a:extLst>
                <a:ext uri="{FF2B5EF4-FFF2-40B4-BE49-F238E27FC236}">
                  <a16:creationId xmlns:a16="http://schemas.microsoft.com/office/drawing/2014/main" id="{2E64B149-92C1-38EE-D819-6DAF18B1A490}"/>
                </a:ext>
              </a:extLst>
            </p:cNvPr>
            <p:cNvSpPr/>
            <p:nvPr/>
          </p:nvSpPr>
          <p:spPr>
            <a:xfrm>
              <a:off x="11096436" y="2885892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inal de Multiplicação 30">
              <a:extLst>
                <a:ext uri="{FF2B5EF4-FFF2-40B4-BE49-F238E27FC236}">
                  <a16:creationId xmlns:a16="http://schemas.microsoft.com/office/drawing/2014/main" id="{C957AE3D-B145-62F3-8B62-2827456F37EE}"/>
                </a:ext>
              </a:extLst>
            </p:cNvPr>
            <p:cNvSpPr/>
            <p:nvPr/>
          </p:nvSpPr>
          <p:spPr>
            <a:xfrm>
              <a:off x="11816436" y="3514436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inal de Multiplicação 31">
              <a:extLst>
                <a:ext uri="{FF2B5EF4-FFF2-40B4-BE49-F238E27FC236}">
                  <a16:creationId xmlns:a16="http://schemas.microsoft.com/office/drawing/2014/main" id="{42F7497A-7685-EA3D-BAA8-00A42312FC59}"/>
                </a:ext>
              </a:extLst>
            </p:cNvPr>
            <p:cNvSpPr/>
            <p:nvPr/>
          </p:nvSpPr>
          <p:spPr>
            <a:xfrm>
              <a:off x="10865382" y="3969000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inal de Multiplicação 32">
              <a:extLst>
                <a:ext uri="{FF2B5EF4-FFF2-40B4-BE49-F238E27FC236}">
                  <a16:creationId xmlns:a16="http://schemas.microsoft.com/office/drawing/2014/main" id="{B241A141-2312-C532-6D89-079FC6B4AED7}"/>
                </a:ext>
              </a:extLst>
            </p:cNvPr>
            <p:cNvSpPr/>
            <p:nvPr/>
          </p:nvSpPr>
          <p:spPr>
            <a:xfrm>
              <a:off x="10349676" y="3057236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inal de Multiplicação 33">
              <a:extLst>
                <a:ext uri="{FF2B5EF4-FFF2-40B4-BE49-F238E27FC236}">
                  <a16:creationId xmlns:a16="http://schemas.microsoft.com/office/drawing/2014/main" id="{2C752DF9-E8ED-43BD-D6DE-4483E6867257}"/>
                </a:ext>
              </a:extLst>
            </p:cNvPr>
            <p:cNvSpPr/>
            <p:nvPr/>
          </p:nvSpPr>
          <p:spPr>
            <a:xfrm>
              <a:off x="10658835" y="3424436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inal de Multiplicação 34">
              <a:extLst>
                <a:ext uri="{FF2B5EF4-FFF2-40B4-BE49-F238E27FC236}">
                  <a16:creationId xmlns:a16="http://schemas.microsoft.com/office/drawing/2014/main" id="{C83622DF-886C-3C9E-712F-6BBC0BF16049}"/>
                </a:ext>
              </a:extLst>
            </p:cNvPr>
            <p:cNvSpPr/>
            <p:nvPr/>
          </p:nvSpPr>
          <p:spPr>
            <a:xfrm>
              <a:off x="10191600" y="3400038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inal de Multiplicação 35">
              <a:extLst>
                <a:ext uri="{FF2B5EF4-FFF2-40B4-BE49-F238E27FC236}">
                  <a16:creationId xmlns:a16="http://schemas.microsoft.com/office/drawing/2014/main" id="{5BF46794-1A47-8497-A370-83A28F4B1C77}"/>
                </a:ext>
              </a:extLst>
            </p:cNvPr>
            <p:cNvSpPr/>
            <p:nvPr/>
          </p:nvSpPr>
          <p:spPr>
            <a:xfrm>
              <a:off x="10000182" y="4678779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inal de Multiplicação 36">
              <a:extLst>
                <a:ext uri="{FF2B5EF4-FFF2-40B4-BE49-F238E27FC236}">
                  <a16:creationId xmlns:a16="http://schemas.microsoft.com/office/drawing/2014/main" id="{D0AA974A-2C53-0239-FDAD-00073E2CFEF3}"/>
                </a:ext>
              </a:extLst>
            </p:cNvPr>
            <p:cNvSpPr/>
            <p:nvPr/>
          </p:nvSpPr>
          <p:spPr>
            <a:xfrm>
              <a:off x="11829869" y="2017728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1F8C815D-A716-1B3E-C4EC-8E5B196E78BC}"/>
              </a:ext>
            </a:extLst>
          </p:cNvPr>
          <p:cNvCxnSpPr>
            <a:cxnSpLocks/>
          </p:cNvCxnSpPr>
          <p:nvPr/>
        </p:nvCxnSpPr>
        <p:spPr>
          <a:xfrm>
            <a:off x="6700472" y="1052306"/>
            <a:ext cx="0" cy="4216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A3036FD9-17F3-D3A0-3D4C-EA890DBBC6E9}"/>
              </a:ext>
            </a:extLst>
          </p:cNvPr>
          <p:cNvSpPr txBox="1"/>
          <p:nvPr/>
        </p:nvSpPr>
        <p:spPr>
          <a:xfrm>
            <a:off x="6565525" y="836862"/>
            <a:ext cx="3285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183EFF"/>
                </a:solidFill>
                <a:latin typeface="Century Gothic" panose="020B0502020202020204" pitchFamily="34" charset="0"/>
              </a:rPr>
              <a:t>Diferenciações amplas</a:t>
            </a:r>
            <a:endParaRPr lang="en-US" sz="2800" i="1" dirty="0"/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DB1931DE-256D-5F7E-4730-859C3A5F5CCF}"/>
              </a:ext>
            </a:extLst>
          </p:cNvPr>
          <p:cNvGrpSpPr/>
          <p:nvPr/>
        </p:nvGrpSpPr>
        <p:grpSpPr>
          <a:xfrm>
            <a:off x="6995211" y="2465842"/>
            <a:ext cx="2400213" cy="2439482"/>
            <a:chOff x="8885382" y="1809000"/>
            <a:chExt cx="3240000" cy="3240000"/>
          </a:xfrm>
        </p:grpSpPr>
        <p:sp>
          <p:nvSpPr>
            <p:cNvPr id="44" name="Fluxograma: Conector 43">
              <a:extLst>
                <a:ext uri="{FF2B5EF4-FFF2-40B4-BE49-F238E27FC236}">
                  <a16:creationId xmlns:a16="http://schemas.microsoft.com/office/drawing/2014/main" id="{E657FDB8-6016-B8DF-6B14-3C28978149AB}"/>
                </a:ext>
              </a:extLst>
            </p:cNvPr>
            <p:cNvSpPr/>
            <p:nvPr/>
          </p:nvSpPr>
          <p:spPr>
            <a:xfrm>
              <a:off x="8885382" y="1809000"/>
              <a:ext cx="3240000" cy="3240000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45" name="Fluxograma: Conector 44">
              <a:extLst>
                <a:ext uri="{FF2B5EF4-FFF2-40B4-BE49-F238E27FC236}">
                  <a16:creationId xmlns:a16="http://schemas.microsoft.com/office/drawing/2014/main" id="{17C98E43-BD20-BDCC-FF26-DFDA2E4152A4}"/>
                </a:ext>
              </a:extLst>
            </p:cNvPr>
            <p:cNvSpPr/>
            <p:nvPr/>
          </p:nvSpPr>
          <p:spPr>
            <a:xfrm>
              <a:off x="9425382" y="2349000"/>
              <a:ext cx="2160000" cy="2160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luxograma: Conector 45">
              <a:extLst>
                <a:ext uri="{FF2B5EF4-FFF2-40B4-BE49-F238E27FC236}">
                  <a16:creationId xmlns:a16="http://schemas.microsoft.com/office/drawing/2014/main" id="{493B0377-38AC-742B-7CF0-B272719A6319}"/>
                </a:ext>
              </a:extLst>
            </p:cNvPr>
            <p:cNvSpPr/>
            <p:nvPr/>
          </p:nvSpPr>
          <p:spPr>
            <a:xfrm>
              <a:off x="9965382" y="2889000"/>
              <a:ext cx="1080000" cy="1080000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7" name="Sinal de Multiplicação 46">
              <a:extLst>
                <a:ext uri="{FF2B5EF4-FFF2-40B4-BE49-F238E27FC236}">
                  <a16:creationId xmlns:a16="http://schemas.microsoft.com/office/drawing/2014/main" id="{7F760113-31D9-C329-B800-ED573EB5F706}"/>
                </a:ext>
              </a:extLst>
            </p:cNvPr>
            <p:cNvSpPr/>
            <p:nvPr/>
          </p:nvSpPr>
          <p:spPr>
            <a:xfrm>
              <a:off x="11010299" y="2109650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inal de Multiplicação 47">
              <a:extLst>
                <a:ext uri="{FF2B5EF4-FFF2-40B4-BE49-F238E27FC236}">
                  <a16:creationId xmlns:a16="http://schemas.microsoft.com/office/drawing/2014/main" id="{E036AE8F-45A0-028C-10B2-7EB5929C3A92}"/>
                </a:ext>
              </a:extLst>
            </p:cNvPr>
            <p:cNvSpPr/>
            <p:nvPr/>
          </p:nvSpPr>
          <p:spPr>
            <a:xfrm>
              <a:off x="9262924" y="2670062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inal de Multiplicação 48">
              <a:extLst>
                <a:ext uri="{FF2B5EF4-FFF2-40B4-BE49-F238E27FC236}">
                  <a16:creationId xmlns:a16="http://schemas.microsoft.com/office/drawing/2014/main" id="{35BFA257-A88D-1209-88D5-51A9BBFE9260}"/>
                </a:ext>
              </a:extLst>
            </p:cNvPr>
            <p:cNvSpPr/>
            <p:nvPr/>
          </p:nvSpPr>
          <p:spPr>
            <a:xfrm>
              <a:off x="11096436" y="2885892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inal de Multiplicação 49">
              <a:extLst>
                <a:ext uri="{FF2B5EF4-FFF2-40B4-BE49-F238E27FC236}">
                  <a16:creationId xmlns:a16="http://schemas.microsoft.com/office/drawing/2014/main" id="{65C6FEDE-73AD-AFF7-3289-55761C86006F}"/>
                </a:ext>
              </a:extLst>
            </p:cNvPr>
            <p:cNvSpPr/>
            <p:nvPr/>
          </p:nvSpPr>
          <p:spPr>
            <a:xfrm>
              <a:off x="11816436" y="3514436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inal de Multiplicação 50">
              <a:extLst>
                <a:ext uri="{FF2B5EF4-FFF2-40B4-BE49-F238E27FC236}">
                  <a16:creationId xmlns:a16="http://schemas.microsoft.com/office/drawing/2014/main" id="{846C9BB0-3BAB-795C-816D-C24D802814AB}"/>
                </a:ext>
              </a:extLst>
            </p:cNvPr>
            <p:cNvSpPr/>
            <p:nvPr/>
          </p:nvSpPr>
          <p:spPr>
            <a:xfrm>
              <a:off x="10232576" y="4131002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inal de Multiplicação 51">
              <a:extLst>
                <a:ext uri="{FF2B5EF4-FFF2-40B4-BE49-F238E27FC236}">
                  <a16:creationId xmlns:a16="http://schemas.microsoft.com/office/drawing/2014/main" id="{F7BA6FD6-CBDC-5BBE-0641-A4D535373FB5}"/>
                </a:ext>
              </a:extLst>
            </p:cNvPr>
            <p:cNvSpPr/>
            <p:nvPr/>
          </p:nvSpPr>
          <p:spPr>
            <a:xfrm>
              <a:off x="9727080" y="2228479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inal de Multiplicação 52">
              <a:extLst>
                <a:ext uri="{FF2B5EF4-FFF2-40B4-BE49-F238E27FC236}">
                  <a16:creationId xmlns:a16="http://schemas.microsoft.com/office/drawing/2014/main" id="{58DB012F-C81E-BD54-3311-12710F8E7344}"/>
                </a:ext>
              </a:extLst>
            </p:cNvPr>
            <p:cNvSpPr/>
            <p:nvPr/>
          </p:nvSpPr>
          <p:spPr>
            <a:xfrm>
              <a:off x="9245382" y="3882134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inal de Multiplicação 53">
              <a:extLst>
                <a:ext uri="{FF2B5EF4-FFF2-40B4-BE49-F238E27FC236}">
                  <a16:creationId xmlns:a16="http://schemas.microsoft.com/office/drawing/2014/main" id="{E9845079-1310-7E83-B60F-37326F79D8F5}"/>
                </a:ext>
              </a:extLst>
            </p:cNvPr>
            <p:cNvSpPr/>
            <p:nvPr/>
          </p:nvSpPr>
          <p:spPr>
            <a:xfrm>
              <a:off x="10292359" y="3245892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Sinal de Multiplicação 54">
              <a:extLst>
                <a:ext uri="{FF2B5EF4-FFF2-40B4-BE49-F238E27FC236}">
                  <a16:creationId xmlns:a16="http://schemas.microsoft.com/office/drawing/2014/main" id="{77EB3F10-9D0E-AE2B-E6CB-A2F2C26D9E74}"/>
                </a:ext>
              </a:extLst>
            </p:cNvPr>
            <p:cNvSpPr/>
            <p:nvPr/>
          </p:nvSpPr>
          <p:spPr>
            <a:xfrm>
              <a:off x="10000182" y="4678779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inal de Multiplicação 55">
              <a:extLst>
                <a:ext uri="{FF2B5EF4-FFF2-40B4-BE49-F238E27FC236}">
                  <a16:creationId xmlns:a16="http://schemas.microsoft.com/office/drawing/2014/main" id="{13283AC9-3771-BD18-43FD-9D25A312415C}"/>
                </a:ext>
              </a:extLst>
            </p:cNvPr>
            <p:cNvSpPr/>
            <p:nvPr/>
          </p:nvSpPr>
          <p:spPr>
            <a:xfrm>
              <a:off x="11906436" y="2047079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026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31C6DE73-6E0D-42B9-AF3E-163E13BFCB2B}"/>
              </a:ext>
            </a:extLst>
          </p:cNvPr>
          <p:cNvCxnSpPr/>
          <p:nvPr/>
        </p:nvCxnSpPr>
        <p:spPr>
          <a:xfrm flipH="1">
            <a:off x="345130" y="2942784"/>
            <a:ext cx="8716800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75F6CE7-7366-C688-A946-DBFAB0563539}"/>
              </a:ext>
            </a:extLst>
          </p:cNvPr>
          <p:cNvSpPr txBox="1"/>
          <p:nvPr/>
        </p:nvSpPr>
        <p:spPr>
          <a:xfrm>
            <a:off x="4480185" y="332666"/>
            <a:ext cx="5011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80" b="1" dirty="0">
                <a:solidFill>
                  <a:srgbClr val="0F5C78"/>
                </a:solidFill>
              </a:rPr>
              <a:t>Split </a:t>
            </a:r>
            <a:r>
              <a:rPr lang="pt-BR" sz="2880" b="1" dirty="0" err="1">
                <a:solidFill>
                  <a:srgbClr val="0F5C78"/>
                </a:solidFill>
              </a:rPr>
              <a:t>payment</a:t>
            </a:r>
            <a:r>
              <a:rPr lang="pt-BR" sz="2880" b="1" dirty="0">
                <a:solidFill>
                  <a:srgbClr val="0F5C78"/>
                </a:solidFill>
              </a:rPr>
              <a:t> em operação</a:t>
            </a:r>
          </a:p>
        </p:txBody>
      </p:sp>
      <p:sp>
        <p:nvSpPr>
          <p:cNvPr id="254" name="Retângulo de cantos arredondados 4">
            <a:extLst>
              <a:ext uri="{FF2B5EF4-FFF2-40B4-BE49-F238E27FC236}">
                <a16:creationId xmlns:a16="http://schemas.microsoft.com/office/drawing/2014/main" id="{07FE2D4A-7971-C222-6BE7-3469D76739B8}"/>
              </a:ext>
            </a:extLst>
          </p:cNvPr>
          <p:cNvSpPr/>
          <p:nvPr/>
        </p:nvSpPr>
        <p:spPr>
          <a:xfrm>
            <a:off x="1756043" y="1380513"/>
            <a:ext cx="1267200" cy="2688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920" dirty="0"/>
              <a:t>A</a:t>
            </a:r>
          </a:p>
        </p:txBody>
      </p:sp>
      <p:sp>
        <p:nvSpPr>
          <p:cNvPr id="255" name="Retângulo de cantos arredondados 5">
            <a:extLst>
              <a:ext uri="{FF2B5EF4-FFF2-40B4-BE49-F238E27FC236}">
                <a16:creationId xmlns:a16="http://schemas.microsoft.com/office/drawing/2014/main" id="{DB5265F6-7692-E270-D4D6-D0AA86885539}"/>
              </a:ext>
            </a:extLst>
          </p:cNvPr>
          <p:cNvSpPr/>
          <p:nvPr/>
        </p:nvSpPr>
        <p:spPr>
          <a:xfrm>
            <a:off x="4987000" y="1380513"/>
            <a:ext cx="1267200" cy="2688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920" dirty="0"/>
              <a:t>B</a:t>
            </a:r>
          </a:p>
        </p:txBody>
      </p:sp>
      <p:cxnSp>
        <p:nvCxnSpPr>
          <p:cNvPr id="257" name="Conector de seta reta 33">
            <a:extLst>
              <a:ext uri="{FF2B5EF4-FFF2-40B4-BE49-F238E27FC236}">
                <a16:creationId xmlns:a16="http://schemas.microsoft.com/office/drawing/2014/main" id="{5DEE4599-7F19-97C0-5B61-C5CC823E423D}"/>
              </a:ext>
            </a:extLst>
          </p:cNvPr>
          <p:cNvCxnSpPr>
            <a:cxnSpLocks/>
          </p:cNvCxnSpPr>
          <p:nvPr/>
        </p:nvCxnSpPr>
        <p:spPr>
          <a:xfrm flipV="1">
            <a:off x="6961107" y="1471756"/>
            <a:ext cx="549942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Retângulo 280">
            <a:extLst>
              <a:ext uri="{FF2B5EF4-FFF2-40B4-BE49-F238E27FC236}">
                <a16:creationId xmlns:a16="http://schemas.microsoft.com/office/drawing/2014/main" id="{31040B40-E73C-011A-C227-68B9D564F509}"/>
              </a:ext>
            </a:extLst>
          </p:cNvPr>
          <p:cNvSpPr/>
          <p:nvPr/>
        </p:nvSpPr>
        <p:spPr>
          <a:xfrm>
            <a:off x="238875" y="1361313"/>
            <a:ext cx="1382400" cy="30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/>
              <a:t>Janeiro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550A0DD-47CD-C410-4FA2-6BC534BFF51C}"/>
              </a:ext>
            </a:extLst>
          </p:cNvPr>
          <p:cNvSpPr/>
          <p:nvPr/>
        </p:nvSpPr>
        <p:spPr>
          <a:xfrm>
            <a:off x="4971790" y="2097268"/>
            <a:ext cx="537600" cy="230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C1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AFE0BAC-3049-4C56-392E-3DF9A76431F2}"/>
              </a:ext>
            </a:extLst>
          </p:cNvPr>
          <p:cNvSpPr/>
          <p:nvPr/>
        </p:nvSpPr>
        <p:spPr>
          <a:xfrm>
            <a:off x="731590" y="3090018"/>
            <a:ext cx="1190400" cy="1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Apuração 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B408EF85-0193-A64F-88B5-27CF711F02D1}"/>
              </a:ext>
            </a:extLst>
          </p:cNvPr>
          <p:cNvSpPr/>
          <p:nvPr/>
        </p:nvSpPr>
        <p:spPr>
          <a:xfrm>
            <a:off x="331964" y="2852696"/>
            <a:ext cx="2035200" cy="1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Período de apuração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C56A725A-93C9-ADEE-3A90-A24F72087CB6}"/>
              </a:ext>
            </a:extLst>
          </p:cNvPr>
          <p:cNvSpPr/>
          <p:nvPr/>
        </p:nvSpPr>
        <p:spPr>
          <a:xfrm>
            <a:off x="2087657" y="3336556"/>
            <a:ext cx="1920000" cy="230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D1-S1= $ 0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81E29F9A-8F86-8CFD-2292-78DA724D9F91}"/>
              </a:ext>
            </a:extLst>
          </p:cNvPr>
          <p:cNvSpPr/>
          <p:nvPr/>
        </p:nvSpPr>
        <p:spPr>
          <a:xfrm>
            <a:off x="998099" y="3356038"/>
            <a:ext cx="652800" cy="19143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800" tIns="28800" rIns="28800" bIns="28800" rtlCol="0" anchor="ctr" anchorCtr="0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Saldo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C84258F-49D9-3078-B787-858D90D64781}"/>
              </a:ext>
            </a:extLst>
          </p:cNvPr>
          <p:cNvSpPr/>
          <p:nvPr/>
        </p:nvSpPr>
        <p:spPr>
          <a:xfrm>
            <a:off x="371944" y="1098275"/>
            <a:ext cx="1228800" cy="2146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Alíquota: 10%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C43738D-9519-11A5-F078-CE68360C8AFC}"/>
              </a:ext>
            </a:extLst>
          </p:cNvPr>
          <p:cNvSpPr/>
          <p:nvPr/>
        </p:nvSpPr>
        <p:spPr>
          <a:xfrm>
            <a:off x="612205" y="2097268"/>
            <a:ext cx="599178" cy="230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/>
                </a:solidFill>
              </a:rPr>
              <a:t>14/01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2F4DAB5-D0B0-2CA2-AD63-08C06DDD7E3D}"/>
              </a:ext>
            </a:extLst>
          </p:cNvPr>
          <p:cNvSpPr/>
          <p:nvPr/>
        </p:nvSpPr>
        <p:spPr>
          <a:xfrm>
            <a:off x="1445168" y="2097268"/>
            <a:ext cx="537600" cy="23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D1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CB7253A-E8A3-3F27-15D6-A00187C7604E}"/>
              </a:ext>
            </a:extLst>
          </p:cNvPr>
          <p:cNvSpPr/>
          <p:nvPr/>
        </p:nvSpPr>
        <p:spPr>
          <a:xfrm>
            <a:off x="2007811" y="2097268"/>
            <a:ext cx="1228800" cy="230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" tIns="28800" rIns="28800" bIns="28800" rtlCol="0" anchor="ctr" anchorCtr="0">
            <a:noAutofit/>
          </a:bodyPr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66" dirty="0">
                <a:solidFill>
                  <a:schemeClr val="tx1"/>
                </a:solidFill>
              </a:rPr>
              <a:t>À vista com PIX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14E0864-56B3-BBBA-FD4A-9CF4523C2DD9}"/>
              </a:ext>
            </a:extLst>
          </p:cNvPr>
          <p:cNvSpPr/>
          <p:nvPr/>
        </p:nvSpPr>
        <p:spPr>
          <a:xfrm>
            <a:off x="3560191" y="2116468"/>
            <a:ext cx="307200" cy="19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F19B563-0F6F-04CA-5F7F-5C12452A606C}"/>
              </a:ext>
            </a:extLst>
          </p:cNvPr>
          <p:cNvSpPr/>
          <p:nvPr/>
        </p:nvSpPr>
        <p:spPr>
          <a:xfrm>
            <a:off x="3894190" y="2116468"/>
            <a:ext cx="422400" cy="1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$ 10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6E97D3D-C1F1-BDC0-19F9-6A8CAB1EBA02}"/>
              </a:ext>
            </a:extLst>
          </p:cNvPr>
          <p:cNvSpPr/>
          <p:nvPr/>
        </p:nvSpPr>
        <p:spPr>
          <a:xfrm>
            <a:off x="5588304" y="2454755"/>
            <a:ext cx="537600" cy="23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D2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F09B13A-FC72-D9A2-5D5C-7698A807C472}"/>
              </a:ext>
            </a:extLst>
          </p:cNvPr>
          <p:cNvSpPr/>
          <p:nvPr/>
        </p:nvSpPr>
        <p:spPr>
          <a:xfrm>
            <a:off x="7985465" y="2473955"/>
            <a:ext cx="307200" cy="19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S2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1E1CD1C-F1EE-87AF-26C8-1DBC1919605C}"/>
              </a:ext>
            </a:extLst>
          </p:cNvPr>
          <p:cNvSpPr/>
          <p:nvPr/>
        </p:nvSpPr>
        <p:spPr>
          <a:xfrm>
            <a:off x="8353330" y="2473955"/>
            <a:ext cx="422400" cy="1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$ 5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3B9407BE-85C8-074D-E8D2-AB77AB4065F6}"/>
              </a:ext>
            </a:extLst>
          </p:cNvPr>
          <p:cNvSpPr/>
          <p:nvPr/>
        </p:nvSpPr>
        <p:spPr>
          <a:xfrm>
            <a:off x="6095149" y="1098275"/>
            <a:ext cx="2052589" cy="2146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Valor da operação: $ 150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A9718DB-ADDB-00EE-8A71-5659D9EB0EDE}"/>
              </a:ext>
            </a:extLst>
          </p:cNvPr>
          <p:cNvSpPr/>
          <p:nvPr/>
        </p:nvSpPr>
        <p:spPr>
          <a:xfrm>
            <a:off x="5022550" y="3336556"/>
            <a:ext cx="1920000" cy="230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D2-S2-C1= $ 0</a:t>
            </a:r>
          </a:p>
        </p:txBody>
      </p:sp>
      <p:sp>
        <p:nvSpPr>
          <p:cNvPr id="5" name="Texto Explicativo: Linha 4">
            <a:extLst>
              <a:ext uri="{FF2B5EF4-FFF2-40B4-BE49-F238E27FC236}">
                <a16:creationId xmlns:a16="http://schemas.microsoft.com/office/drawing/2014/main" id="{052C14EC-4D7C-59F0-BFCF-1DBAE7F5FC98}"/>
              </a:ext>
            </a:extLst>
          </p:cNvPr>
          <p:cNvSpPr/>
          <p:nvPr/>
        </p:nvSpPr>
        <p:spPr>
          <a:xfrm>
            <a:off x="1905427" y="3653700"/>
            <a:ext cx="7473526" cy="1170232"/>
          </a:xfrm>
          <a:prstGeom prst="borderCallout1">
            <a:avLst>
              <a:gd name="adj1" fmla="val -1153"/>
              <a:gd name="adj2" fmla="val 86329"/>
              <a:gd name="adj3" fmla="val -84412"/>
              <a:gd name="adj4" fmla="val 88366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75" indent="-182875">
              <a:spcBef>
                <a:spcPts val="320"/>
              </a:spcBef>
              <a:spcAft>
                <a:spcPts val="320"/>
              </a:spcAft>
              <a:buFont typeface="Arial" panose="020B0604020202020204" pitchFamily="34" charset="0"/>
              <a:buChar char="•"/>
            </a:pPr>
            <a:r>
              <a:rPr lang="pt-BR" sz="1280" dirty="0">
                <a:solidFill>
                  <a:schemeClr val="tx1"/>
                </a:solidFill>
              </a:rPr>
              <a:t>O ideal é que o split seja realizado pelo valor do DÉBITO não coberto por CRÉDITOS apropriados no momento da liquidação, o que será possível mediante comunicação do sistema financeiro com a administração tributária.</a:t>
            </a:r>
          </a:p>
          <a:p>
            <a:pPr marL="182875" indent="-182875">
              <a:spcBef>
                <a:spcPts val="320"/>
              </a:spcBef>
              <a:spcAft>
                <a:spcPts val="320"/>
              </a:spcAft>
              <a:buFont typeface="Arial" panose="020B0604020202020204" pitchFamily="34" charset="0"/>
              <a:buChar char="•"/>
            </a:pPr>
            <a:r>
              <a:rPr lang="pt-BR" sz="1280" dirty="0">
                <a:solidFill>
                  <a:schemeClr val="tx1"/>
                </a:solidFill>
              </a:rPr>
              <a:t>Caso haja split em excesso, a administração tributária fará a entrega do excesso ao destinatário.</a:t>
            </a:r>
          </a:p>
          <a:p>
            <a:pPr marL="182875" indent="-182875">
              <a:spcBef>
                <a:spcPts val="320"/>
              </a:spcBef>
              <a:spcAft>
                <a:spcPts val="320"/>
              </a:spcAft>
              <a:buFont typeface="Arial" panose="020B0604020202020204" pitchFamily="34" charset="0"/>
              <a:buChar char="•"/>
            </a:pPr>
            <a:r>
              <a:rPr lang="pt-BR" sz="1280" dirty="0">
                <a:solidFill>
                  <a:schemeClr val="tx1"/>
                </a:solidFill>
              </a:rPr>
              <a:t>Nas operações com consumidor final, haverá o procedimento simplificado de split.</a:t>
            </a:r>
          </a:p>
        </p:txBody>
      </p:sp>
      <p:cxnSp>
        <p:nvCxnSpPr>
          <p:cNvPr id="11" name="Conector de seta reta 33">
            <a:extLst>
              <a:ext uri="{FF2B5EF4-FFF2-40B4-BE49-F238E27FC236}">
                <a16:creationId xmlns:a16="http://schemas.microsoft.com/office/drawing/2014/main" id="{F8F530FF-9758-8624-BD7A-778E5A9AC4E3}"/>
              </a:ext>
            </a:extLst>
          </p:cNvPr>
          <p:cNvCxnSpPr>
            <a:cxnSpLocks/>
          </p:cNvCxnSpPr>
          <p:nvPr/>
        </p:nvCxnSpPr>
        <p:spPr>
          <a:xfrm flipV="1">
            <a:off x="3730151" y="1471756"/>
            <a:ext cx="549942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7DFFFE44-C2ED-AAE6-C8CC-7A3F0235D758}"/>
              </a:ext>
            </a:extLst>
          </p:cNvPr>
          <p:cNvSpPr/>
          <p:nvPr/>
        </p:nvSpPr>
        <p:spPr>
          <a:xfrm>
            <a:off x="2132707" y="1098275"/>
            <a:ext cx="2052589" cy="2146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Valor da operação: $ 100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0B72951-BEC0-ED4A-250E-C5D37F225C7D}"/>
              </a:ext>
            </a:extLst>
          </p:cNvPr>
          <p:cNvSpPr/>
          <p:nvPr/>
        </p:nvSpPr>
        <p:spPr>
          <a:xfrm>
            <a:off x="1442817" y="1732368"/>
            <a:ext cx="1843200" cy="2146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" tIns="28800" rIns="28800" bIns="288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Pagamento da operação</a:t>
            </a:r>
          </a:p>
        </p:txBody>
      </p:sp>
      <p:sp>
        <p:nvSpPr>
          <p:cNvPr id="2" name="Retângulo de cantos arredondados 5">
            <a:extLst>
              <a:ext uri="{FF2B5EF4-FFF2-40B4-BE49-F238E27FC236}">
                <a16:creationId xmlns:a16="http://schemas.microsoft.com/office/drawing/2014/main" id="{94417BCF-6A92-4F46-0D38-3AA75C1CA075}"/>
              </a:ext>
            </a:extLst>
          </p:cNvPr>
          <p:cNvSpPr/>
          <p:nvPr/>
        </p:nvSpPr>
        <p:spPr>
          <a:xfrm>
            <a:off x="8217957" y="1380513"/>
            <a:ext cx="1267200" cy="2688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920" dirty="0"/>
              <a:t>C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EDC4E4C-615F-9AD6-E325-114464F27721}"/>
              </a:ext>
            </a:extLst>
          </p:cNvPr>
          <p:cNvSpPr/>
          <p:nvPr/>
        </p:nvSpPr>
        <p:spPr>
          <a:xfrm>
            <a:off x="6197996" y="2454755"/>
            <a:ext cx="1228800" cy="230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" tIns="28800" rIns="28800" bIns="28800" rtlCol="0" anchor="ctr" anchorCtr="0">
            <a:noAutofit/>
          </a:bodyPr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66" dirty="0">
                <a:solidFill>
                  <a:schemeClr val="tx1"/>
                </a:solidFill>
              </a:rPr>
              <a:t>À vista com PIX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979F08CA-2543-E0FE-0E74-309665F2A5A3}"/>
              </a:ext>
            </a:extLst>
          </p:cNvPr>
          <p:cNvSpPr/>
          <p:nvPr/>
        </p:nvSpPr>
        <p:spPr>
          <a:xfrm>
            <a:off x="610767" y="2454755"/>
            <a:ext cx="599178" cy="230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/>
                </a:solidFill>
              </a:rPr>
              <a:t>15/01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78F76E8-FE14-6F2D-7C8D-464B2AA71361}"/>
              </a:ext>
            </a:extLst>
          </p:cNvPr>
          <p:cNvSpPr/>
          <p:nvPr/>
        </p:nvSpPr>
        <p:spPr>
          <a:xfrm>
            <a:off x="4316590" y="1094753"/>
            <a:ext cx="729600" cy="23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D = $ 10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FA0371D-6005-5E8D-B208-1ADB7D60A2EB}"/>
              </a:ext>
            </a:extLst>
          </p:cNvPr>
          <p:cNvSpPr/>
          <p:nvPr/>
        </p:nvSpPr>
        <p:spPr>
          <a:xfrm>
            <a:off x="8297804" y="1093342"/>
            <a:ext cx="729600" cy="23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D = $ 15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3C990F3-EC5E-1594-3E75-3A2BFD784950}"/>
              </a:ext>
            </a:extLst>
          </p:cNvPr>
          <p:cNvSpPr txBox="1"/>
          <p:nvPr/>
        </p:nvSpPr>
        <p:spPr>
          <a:xfrm>
            <a:off x="8578130" y="5089911"/>
            <a:ext cx="860342" cy="3939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2" tIns="36576" rIns="73152" bIns="36576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80" b="1">
                <a:solidFill>
                  <a:srgbClr val="403E89"/>
                </a:solidFill>
                <a:latin typeface="Poppins"/>
                <a:cs typeface="Poppins"/>
              </a:rPr>
              <a:t>2024</a:t>
            </a:r>
          </a:p>
        </p:txBody>
      </p:sp>
      <p:pic>
        <p:nvPicPr>
          <p:cNvPr id="26" name="Imagem 25" descr="Logotipo&#10;&#10;Descrição gerada automaticamente">
            <a:extLst>
              <a:ext uri="{FF2B5EF4-FFF2-40B4-BE49-F238E27FC236}">
                <a16:creationId xmlns:a16="http://schemas.microsoft.com/office/drawing/2014/main" id="{CE06AA13-F7FC-148E-F008-56D5E3E8B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10" y="5126074"/>
            <a:ext cx="1313300" cy="367155"/>
          </a:xfrm>
          <a:prstGeom prst="rect">
            <a:avLst/>
          </a:prstGeom>
        </p:spPr>
      </p:pic>
      <p:pic>
        <p:nvPicPr>
          <p:cNvPr id="27" name="Imagem 26" descr="Logotipo&#10;&#10;Descrição gerada automaticamente">
            <a:extLst>
              <a:ext uri="{FF2B5EF4-FFF2-40B4-BE49-F238E27FC236}">
                <a16:creationId xmlns:a16="http://schemas.microsoft.com/office/drawing/2014/main" id="{772171AB-DCC5-7745-60EE-3A133A459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19" y="5126298"/>
            <a:ext cx="1292943" cy="288510"/>
          </a:xfrm>
          <a:prstGeom prst="rect">
            <a:avLst/>
          </a:prstGeom>
        </p:spPr>
      </p:pic>
      <p:sp>
        <p:nvSpPr>
          <p:cNvPr id="29" name="Espaço Reservado para Número de Slide 1">
            <a:extLst>
              <a:ext uri="{FF2B5EF4-FFF2-40B4-BE49-F238E27FC236}">
                <a16:creationId xmlns:a16="http://schemas.microsoft.com/office/drawing/2014/main" id="{31525E4F-AAFA-4A60-F77B-287646E0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8480" y="5267642"/>
            <a:ext cx="2194560" cy="292100"/>
          </a:xfrm>
        </p:spPr>
        <p:txBody>
          <a:bodyPr>
            <a:normAutofit fontScale="62500" lnSpcReduction="20000"/>
          </a:bodyPr>
          <a:lstStyle>
            <a:defPPr>
              <a:defRPr lang="de-DE"/>
            </a:defPPr>
            <a:lvl1pPr marL="0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9594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9188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782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376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7970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564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7158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96752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54FE2FE-B55E-4328-8F5C-2CEB8781A47B}" type="slidenum">
              <a:rPr lang="de-DE" sz="1280" b="1" smtClean="0"/>
              <a:pPr algn="ctr"/>
              <a:t>13</a:t>
            </a:fld>
            <a:endParaRPr lang="de-DE" sz="1280" b="1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0EC04497-F682-47BF-C6B8-020A04ED8AC3}"/>
              </a:ext>
            </a:extLst>
          </p:cNvPr>
          <p:cNvSpPr/>
          <p:nvPr/>
        </p:nvSpPr>
        <p:spPr>
          <a:xfrm>
            <a:off x="3348910" y="1732368"/>
            <a:ext cx="1651200" cy="2146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Pagamento do tributo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D5628180-5A2C-7CF2-CB4E-9B3B0EECF6E1}"/>
              </a:ext>
            </a:extLst>
          </p:cNvPr>
          <p:cNvSpPr/>
          <p:nvPr/>
        </p:nvSpPr>
        <p:spPr>
          <a:xfrm>
            <a:off x="5846437" y="1732368"/>
            <a:ext cx="1843200" cy="2146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" tIns="28800" rIns="28800" bIns="288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Pagamento da operação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93A55C55-23AF-9EA8-11FB-C904B90D8D9C}"/>
              </a:ext>
            </a:extLst>
          </p:cNvPr>
          <p:cNvSpPr/>
          <p:nvPr/>
        </p:nvSpPr>
        <p:spPr>
          <a:xfrm>
            <a:off x="7752530" y="1732368"/>
            <a:ext cx="1651200" cy="2146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Pagamento do tributo</a:t>
            </a:r>
          </a:p>
        </p:txBody>
      </p:sp>
    </p:spTree>
    <p:extLst>
      <p:ext uri="{BB962C8B-B14F-4D97-AF65-F5344CB8AC3E}">
        <p14:creationId xmlns:p14="http://schemas.microsoft.com/office/powerpoint/2010/main" val="33291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  <p:bldP spid="255" grpId="0" animBg="1"/>
      <p:bldP spid="281" grpId="0" animBg="1"/>
      <p:bldP spid="6" grpId="0" animBg="1"/>
      <p:bldP spid="28" grpId="0" animBg="1"/>
      <p:bldP spid="41" grpId="0" animBg="1"/>
      <p:bldP spid="59" grpId="0" animBg="1"/>
      <p:bldP spid="60" grpId="0" animBg="1"/>
      <p:bldP spid="7" grpId="0" animBg="1"/>
      <p:bldP spid="3" grpId="0" animBg="1"/>
      <p:bldP spid="4" grpId="0" animBg="1"/>
      <p:bldP spid="8" grpId="0" animBg="1"/>
      <p:bldP spid="9" grpId="0" animBg="1"/>
      <p:bldP spid="10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5" grpId="0" animBg="1"/>
      <p:bldP spid="13" grpId="0" animBg="1"/>
      <p:bldP spid="16" grpId="0" animBg="1"/>
      <p:bldP spid="2" grpId="0" animBg="1"/>
      <p:bldP spid="24" grpId="0" animBg="1"/>
      <p:bldP spid="25" grpId="0" animBg="1"/>
      <p:bldP spid="15" grpId="0" animBg="1"/>
      <p:bldP spid="21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31C6DE73-6E0D-42B9-AF3E-163E13BFCB2B}"/>
              </a:ext>
            </a:extLst>
          </p:cNvPr>
          <p:cNvCxnSpPr/>
          <p:nvPr/>
        </p:nvCxnSpPr>
        <p:spPr>
          <a:xfrm flipH="1">
            <a:off x="309137" y="2592316"/>
            <a:ext cx="8716800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Retângulo de cantos arredondados 4">
            <a:extLst>
              <a:ext uri="{FF2B5EF4-FFF2-40B4-BE49-F238E27FC236}">
                <a16:creationId xmlns:a16="http://schemas.microsoft.com/office/drawing/2014/main" id="{07FE2D4A-7971-C222-6BE7-3469D76739B8}"/>
              </a:ext>
            </a:extLst>
          </p:cNvPr>
          <p:cNvSpPr/>
          <p:nvPr/>
        </p:nvSpPr>
        <p:spPr>
          <a:xfrm>
            <a:off x="1950343" y="1174363"/>
            <a:ext cx="1267200" cy="2688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920" dirty="0"/>
              <a:t>A</a:t>
            </a:r>
          </a:p>
        </p:txBody>
      </p:sp>
      <p:sp>
        <p:nvSpPr>
          <p:cNvPr id="255" name="Retângulo de cantos arredondados 5">
            <a:extLst>
              <a:ext uri="{FF2B5EF4-FFF2-40B4-BE49-F238E27FC236}">
                <a16:creationId xmlns:a16="http://schemas.microsoft.com/office/drawing/2014/main" id="{DB5265F6-7692-E270-D4D6-D0AA86885539}"/>
              </a:ext>
            </a:extLst>
          </p:cNvPr>
          <p:cNvSpPr/>
          <p:nvPr/>
        </p:nvSpPr>
        <p:spPr>
          <a:xfrm>
            <a:off x="6755785" y="1174363"/>
            <a:ext cx="1267200" cy="2688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920" dirty="0"/>
              <a:t>B</a:t>
            </a:r>
          </a:p>
        </p:txBody>
      </p:sp>
      <p:sp>
        <p:nvSpPr>
          <p:cNvPr id="281" name="Retângulo 280">
            <a:extLst>
              <a:ext uri="{FF2B5EF4-FFF2-40B4-BE49-F238E27FC236}">
                <a16:creationId xmlns:a16="http://schemas.microsoft.com/office/drawing/2014/main" id="{31040B40-E73C-011A-C227-68B9D564F509}"/>
              </a:ext>
            </a:extLst>
          </p:cNvPr>
          <p:cNvSpPr/>
          <p:nvPr/>
        </p:nvSpPr>
        <p:spPr>
          <a:xfrm>
            <a:off x="202882" y="1155163"/>
            <a:ext cx="1382400" cy="30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/>
              <a:t>Janeiro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A81FD7FA-65F1-2C72-54CD-B49DE0FCC058}"/>
              </a:ext>
            </a:extLst>
          </p:cNvPr>
          <p:cNvSpPr/>
          <p:nvPr/>
        </p:nvSpPr>
        <p:spPr>
          <a:xfrm>
            <a:off x="576212" y="4051879"/>
            <a:ext cx="599178" cy="230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/>
                </a:solidFill>
              </a:rPr>
              <a:t>20/02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81E29F9A-8F86-8CFD-2292-78DA724D9F91}"/>
              </a:ext>
            </a:extLst>
          </p:cNvPr>
          <p:cNvSpPr/>
          <p:nvPr/>
        </p:nvSpPr>
        <p:spPr>
          <a:xfrm>
            <a:off x="1334640" y="3406387"/>
            <a:ext cx="652800" cy="19143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800" tIns="28800" rIns="28800" bIns="28800" rtlCol="0" anchor="ctr" anchorCtr="0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/>
                </a:solidFill>
              </a:rPr>
              <a:t>Saldo </a:t>
            </a: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C1288AF6-C2B7-BA4D-B63E-6DC00C919359}"/>
              </a:ext>
            </a:extLst>
          </p:cNvPr>
          <p:cNvSpPr/>
          <p:nvPr/>
        </p:nvSpPr>
        <p:spPr>
          <a:xfrm>
            <a:off x="1334640" y="3687564"/>
            <a:ext cx="652800" cy="19143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800" tIns="28800" rIns="28800" bIns="28800" rtlCol="0" anchor="ctr" anchorCtr="0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/>
                </a:solidFill>
              </a:rPr>
              <a:t>A pagar</a:t>
            </a:r>
          </a:p>
        </p:txBody>
      </p:sp>
      <p:sp>
        <p:nvSpPr>
          <p:cNvPr id="198" name="Retângulo 197">
            <a:extLst>
              <a:ext uri="{FF2B5EF4-FFF2-40B4-BE49-F238E27FC236}">
                <a16:creationId xmlns:a16="http://schemas.microsoft.com/office/drawing/2014/main" id="{641608FB-C09B-D7B0-E434-0A24B008F2CE}"/>
              </a:ext>
            </a:extLst>
          </p:cNvPr>
          <p:cNvSpPr/>
          <p:nvPr/>
        </p:nvSpPr>
        <p:spPr>
          <a:xfrm>
            <a:off x="2424198" y="3668083"/>
            <a:ext cx="1920000" cy="230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/>
                </a:solidFill>
              </a:rPr>
              <a:t>Saldo – S2 = $ 5</a:t>
            </a: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20CDA537-8ADE-4043-A5BA-587657C154BB}"/>
              </a:ext>
            </a:extLst>
          </p:cNvPr>
          <p:cNvSpPr/>
          <p:nvPr/>
        </p:nvSpPr>
        <p:spPr>
          <a:xfrm>
            <a:off x="2424198" y="4051879"/>
            <a:ext cx="2227200" cy="230400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" tIns="28800" rIns="28800" bIns="28800" rtlCol="0" anchor="ctr" anchorCtr="0">
            <a:noAutofit/>
          </a:bodyPr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66" dirty="0">
                <a:solidFill>
                  <a:schemeClr val="tx1"/>
                </a:solidFill>
              </a:rPr>
              <a:t>Pagamento integral pelo fornecedor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C84258F-49D9-3078-B787-858D90D64781}"/>
              </a:ext>
            </a:extLst>
          </p:cNvPr>
          <p:cNvSpPr/>
          <p:nvPr/>
        </p:nvSpPr>
        <p:spPr>
          <a:xfrm>
            <a:off x="335951" y="922983"/>
            <a:ext cx="1228800" cy="2146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Alíquota: 10%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06315C4-35BA-9E1C-2BA4-FCE320DADDFB}"/>
              </a:ext>
            </a:extLst>
          </p:cNvPr>
          <p:cNvSpPr/>
          <p:nvPr/>
        </p:nvSpPr>
        <p:spPr>
          <a:xfrm>
            <a:off x="576212" y="2174844"/>
            <a:ext cx="599178" cy="230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/>
                </a:solidFill>
              </a:rPr>
              <a:t>19/01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3F196D6-8D34-9B06-4CD2-6926F010D4E0}"/>
              </a:ext>
            </a:extLst>
          </p:cNvPr>
          <p:cNvSpPr/>
          <p:nvPr/>
        </p:nvSpPr>
        <p:spPr>
          <a:xfrm>
            <a:off x="1585282" y="2174844"/>
            <a:ext cx="537600" cy="23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D2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F8DD811-029C-2654-3448-1716B32C1F7B}"/>
              </a:ext>
            </a:extLst>
          </p:cNvPr>
          <p:cNvSpPr/>
          <p:nvPr/>
        </p:nvSpPr>
        <p:spPr>
          <a:xfrm>
            <a:off x="2242752" y="2174844"/>
            <a:ext cx="2035200" cy="230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" tIns="28800" rIns="28800" bIns="28800" rtlCol="0" anchor="ctr" anchorCtr="0">
            <a:noAutofit/>
          </a:bodyPr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66" dirty="0">
                <a:solidFill>
                  <a:schemeClr val="tx1"/>
                </a:solidFill>
              </a:rPr>
              <a:t>Em 2 vezes no cartão de crédito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4D5F08C-2201-7314-EC0F-C24098BC6404}"/>
              </a:ext>
            </a:extLst>
          </p:cNvPr>
          <p:cNvSpPr/>
          <p:nvPr/>
        </p:nvSpPr>
        <p:spPr>
          <a:xfrm>
            <a:off x="4996166" y="2807448"/>
            <a:ext cx="307200" cy="19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S2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ED173B62-81B3-2FDA-8312-0C014E499C5B}"/>
              </a:ext>
            </a:extLst>
          </p:cNvPr>
          <p:cNvSpPr/>
          <p:nvPr/>
        </p:nvSpPr>
        <p:spPr>
          <a:xfrm>
            <a:off x="5330166" y="2807448"/>
            <a:ext cx="422400" cy="1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$ 5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9A47132D-03F4-CBC1-D466-268BB47D72C9}"/>
              </a:ext>
            </a:extLst>
          </p:cNvPr>
          <p:cNvSpPr/>
          <p:nvPr/>
        </p:nvSpPr>
        <p:spPr>
          <a:xfrm>
            <a:off x="1585282" y="2749848"/>
            <a:ext cx="537600" cy="30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D2.1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37D584EB-E25A-9198-6B62-1DB4A5AD05FE}"/>
              </a:ext>
            </a:extLst>
          </p:cNvPr>
          <p:cNvSpPr/>
          <p:nvPr/>
        </p:nvSpPr>
        <p:spPr>
          <a:xfrm>
            <a:off x="2242752" y="2788248"/>
            <a:ext cx="2361600" cy="230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" tIns="28800" rIns="28800" bIns="28800" rtlCol="0" anchor="ctr" anchorCtr="0">
            <a:noAutofit/>
          </a:bodyPr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66" dirty="0">
                <a:solidFill>
                  <a:schemeClr val="tx1"/>
                </a:solidFill>
              </a:rPr>
              <a:t>Liquidação da primeira parcela de D2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F2E2938A-D892-5DD2-B7D9-8FB0ECB03CD1}"/>
              </a:ext>
            </a:extLst>
          </p:cNvPr>
          <p:cNvSpPr/>
          <p:nvPr/>
        </p:nvSpPr>
        <p:spPr>
          <a:xfrm>
            <a:off x="6884478" y="2788248"/>
            <a:ext cx="537600" cy="230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C2.1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B70A7321-3280-2DA8-879E-FBC8EF151410}"/>
              </a:ext>
            </a:extLst>
          </p:cNvPr>
          <p:cNvSpPr/>
          <p:nvPr/>
        </p:nvSpPr>
        <p:spPr>
          <a:xfrm>
            <a:off x="576212" y="2788248"/>
            <a:ext cx="599178" cy="230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/>
                </a:solidFill>
              </a:rPr>
              <a:t>19/02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486CD827-B8A4-E3C6-4003-812C50BC543D}"/>
              </a:ext>
            </a:extLst>
          </p:cNvPr>
          <p:cNvSpPr/>
          <p:nvPr/>
        </p:nvSpPr>
        <p:spPr>
          <a:xfrm>
            <a:off x="576212" y="4632332"/>
            <a:ext cx="599178" cy="230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/>
                </a:solidFill>
              </a:rPr>
              <a:t>19/03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3318DD9E-FD3B-CD2D-92DB-EA4D062F5B4B}"/>
              </a:ext>
            </a:extLst>
          </p:cNvPr>
          <p:cNvSpPr/>
          <p:nvPr/>
        </p:nvSpPr>
        <p:spPr>
          <a:xfrm>
            <a:off x="1585282" y="4638400"/>
            <a:ext cx="537600" cy="23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D2.2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FA517E45-CC20-F097-9B99-E23FBD0F6973}"/>
              </a:ext>
            </a:extLst>
          </p:cNvPr>
          <p:cNvCxnSpPr/>
          <p:nvPr/>
        </p:nvCxnSpPr>
        <p:spPr>
          <a:xfrm flipH="1">
            <a:off x="275651" y="4549654"/>
            <a:ext cx="5068800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6FD9EB28-45B7-1A0A-1BD4-5DD47317F0B7}"/>
              </a:ext>
            </a:extLst>
          </p:cNvPr>
          <p:cNvSpPr/>
          <p:nvPr/>
        </p:nvSpPr>
        <p:spPr>
          <a:xfrm>
            <a:off x="2424198" y="3386905"/>
            <a:ext cx="1920000" cy="230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/>
                </a:solidFill>
              </a:rPr>
              <a:t>D1 + D2 – S1 = $ 10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00A649E-BA11-7305-C0EB-53A4C2CB253E}"/>
              </a:ext>
            </a:extLst>
          </p:cNvPr>
          <p:cNvSpPr/>
          <p:nvPr/>
        </p:nvSpPr>
        <p:spPr>
          <a:xfrm>
            <a:off x="4996166" y="4641388"/>
            <a:ext cx="307200" cy="19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S3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8D070499-8CC9-E9A2-18AE-DBC5E9A03957}"/>
              </a:ext>
            </a:extLst>
          </p:cNvPr>
          <p:cNvSpPr/>
          <p:nvPr/>
        </p:nvSpPr>
        <p:spPr>
          <a:xfrm>
            <a:off x="5330166" y="4641388"/>
            <a:ext cx="422400" cy="19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$ 5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6D77A49B-39B6-8C8F-422B-22FAC445E729}"/>
              </a:ext>
            </a:extLst>
          </p:cNvPr>
          <p:cNvSpPr/>
          <p:nvPr/>
        </p:nvSpPr>
        <p:spPr>
          <a:xfrm>
            <a:off x="2249526" y="4622188"/>
            <a:ext cx="2342400" cy="230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" tIns="28800" rIns="28800" bIns="28800" rtlCol="0" anchor="ctr" anchorCtr="0">
            <a:noAutofit/>
          </a:bodyPr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66" dirty="0">
                <a:solidFill>
                  <a:schemeClr val="tx1"/>
                </a:solidFill>
              </a:rPr>
              <a:t>Liquidação da segunda parcela de D2</a:t>
            </a:r>
          </a:p>
        </p:txBody>
      </p:sp>
      <p:sp>
        <p:nvSpPr>
          <p:cNvPr id="37" name="Texto Explicativo: Linha 36">
            <a:extLst>
              <a:ext uri="{FF2B5EF4-FFF2-40B4-BE49-F238E27FC236}">
                <a16:creationId xmlns:a16="http://schemas.microsoft.com/office/drawing/2014/main" id="{7221E74A-570D-CBF7-0C74-9C86F898068A}"/>
              </a:ext>
            </a:extLst>
          </p:cNvPr>
          <p:cNvSpPr/>
          <p:nvPr/>
        </p:nvSpPr>
        <p:spPr>
          <a:xfrm>
            <a:off x="5951582" y="4324523"/>
            <a:ext cx="3407446" cy="756677"/>
          </a:xfrm>
          <a:prstGeom prst="borderCallout1">
            <a:avLst>
              <a:gd name="adj1" fmla="val 26404"/>
              <a:gd name="adj2" fmla="val -273"/>
              <a:gd name="adj3" fmla="val 30445"/>
              <a:gd name="adj4" fmla="val -8803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066" dirty="0">
                <a:solidFill>
                  <a:schemeClr val="tx1"/>
                </a:solidFill>
              </a:rPr>
              <a:t>Em relação ao split excedente, pode-se: a) dispensar o recolhimento; b) utilizar para pagar débito aberto do período anterior e do vigente; c) transferir para o destinatário em até 3 dias úteis (art. 51, §§ 6º e 11) 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94B8268F-5A62-ACA1-70E6-BFCDD297886F}"/>
              </a:ext>
            </a:extLst>
          </p:cNvPr>
          <p:cNvSpPr/>
          <p:nvPr/>
        </p:nvSpPr>
        <p:spPr>
          <a:xfrm>
            <a:off x="6884478" y="4051879"/>
            <a:ext cx="537600" cy="230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C2.2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54B6803A-4122-EE46-31CB-2F5BE4B03E4A}"/>
              </a:ext>
            </a:extLst>
          </p:cNvPr>
          <p:cNvSpPr/>
          <p:nvPr/>
        </p:nvSpPr>
        <p:spPr>
          <a:xfrm>
            <a:off x="4996166" y="4071079"/>
            <a:ext cx="307200" cy="19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F1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BBCDE123-2258-03B8-7469-7FE302537ED7}"/>
              </a:ext>
            </a:extLst>
          </p:cNvPr>
          <p:cNvSpPr/>
          <p:nvPr/>
        </p:nvSpPr>
        <p:spPr>
          <a:xfrm>
            <a:off x="5330166" y="4071079"/>
            <a:ext cx="422400" cy="1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$ 5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6C5DB61-3508-980B-243A-78DDF3B3EF6A}"/>
              </a:ext>
            </a:extLst>
          </p:cNvPr>
          <p:cNvSpPr/>
          <p:nvPr/>
        </p:nvSpPr>
        <p:spPr>
          <a:xfrm>
            <a:off x="295971" y="4304501"/>
            <a:ext cx="1075200" cy="2146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Vencimento</a:t>
            </a:r>
          </a:p>
        </p:txBody>
      </p:sp>
      <p:cxnSp>
        <p:nvCxnSpPr>
          <p:cNvPr id="6" name="Conector de seta reta 33">
            <a:extLst>
              <a:ext uri="{FF2B5EF4-FFF2-40B4-BE49-F238E27FC236}">
                <a16:creationId xmlns:a16="http://schemas.microsoft.com/office/drawing/2014/main" id="{0F329D26-3945-92D6-CC52-E01314A58467}"/>
              </a:ext>
            </a:extLst>
          </p:cNvPr>
          <p:cNvCxnSpPr>
            <a:cxnSpLocks/>
          </p:cNvCxnSpPr>
          <p:nvPr/>
        </p:nvCxnSpPr>
        <p:spPr>
          <a:xfrm flipV="1">
            <a:off x="4711693" y="1308763"/>
            <a:ext cx="549942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F2C1CBEA-5962-5640-C41D-59FF713F0811}"/>
              </a:ext>
            </a:extLst>
          </p:cNvPr>
          <p:cNvSpPr/>
          <p:nvPr/>
        </p:nvSpPr>
        <p:spPr>
          <a:xfrm>
            <a:off x="2252081" y="922983"/>
            <a:ext cx="2052589" cy="2146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Valor da operação: $ 100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FDDCD7B-01A5-8193-FE1A-DB0820EFD286}"/>
              </a:ext>
            </a:extLst>
          </p:cNvPr>
          <p:cNvSpPr/>
          <p:nvPr/>
        </p:nvSpPr>
        <p:spPr>
          <a:xfrm>
            <a:off x="2233556" y="1506114"/>
            <a:ext cx="2052589" cy="2146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Pagamento da operação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C8EA53F-8761-0D0A-9263-17FD5E50500E}"/>
              </a:ext>
            </a:extLst>
          </p:cNvPr>
          <p:cNvSpPr/>
          <p:nvPr/>
        </p:nvSpPr>
        <p:spPr>
          <a:xfrm>
            <a:off x="4441818" y="1506114"/>
            <a:ext cx="1651200" cy="2146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Pagamento do tributo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239211B-2D53-2CB3-0F79-7D7ACAA4A306}"/>
              </a:ext>
            </a:extLst>
          </p:cNvPr>
          <p:cNvSpPr/>
          <p:nvPr/>
        </p:nvSpPr>
        <p:spPr>
          <a:xfrm>
            <a:off x="4667537" y="915120"/>
            <a:ext cx="729600" cy="23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D = $ 10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F5DA04D-840A-4524-D283-436497A03292}"/>
              </a:ext>
            </a:extLst>
          </p:cNvPr>
          <p:cNvSpPr/>
          <p:nvPr/>
        </p:nvSpPr>
        <p:spPr>
          <a:xfrm>
            <a:off x="295971" y="2471428"/>
            <a:ext cx="2035200" cy="1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Período de apuração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C2E6B0A-35F9-F5E6-D5EF-E5089665DEA2}"/>
              </a:ext>
            </a:extLst>
          </p:cNvPr>
          <p:cNvSpPr/>
          <p:nvPr/>
        </p:nvSpPr>
        <p:spPr>
          <a:xfrm>
            <a:off x="295971" y="3179507"/>
            <a:ext cx="1190400" cy="1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80" dirty="0">
                <a:solidFill>
                  <a:schemeClr val="tx1"/>
                </a:solidFill>
              </a:rPr>
              <a:t>Apuração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6795F0D-947F-D31A-183D-58D190B73E64}"/>
              </a:ext>
            </a:extLst>
          </p:cNvPr>
          <p:cNvSpPr/>
          <p:nvPr/>
        </p:nvSpPr>
        <p:spPr>
          <a:xfrm>
            <a:off x="6884478" y="1810804"/>
            <a:ext cx="537600" cy="230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C1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FB5A639-6616-E0E8-C7DC-DAE89D26A570}"/>
              </a:ext>
            </a:extLst>
          </p:cNvPr>
          <p:cNvSpPr/>
          <p:nvPr/>
        </p:nvSpPr>
        <p:spPr>
          <a:xfrm>
            <a:off x="576212" y="1810804"/>
            <a:ext cx="599178" cy="230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/>
                </a:solidFill>
              </a:rPr>
              <a:t>14/01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5CA02E7-8707-0479-3540-01C270256F49}"/>
              </a:ext>
            </a:extLst>
          </p:cNvPr>
          <p:cNvSpPr/>
          <p:nvPr/>
        </p:nvSpPr>
        <p:spPr>
          <a:xfrm>
            <a:off x="1585282" y="1810804"/>
            <a:ext cx="537600" cy="23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D1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AF62940-AA25-FC26-0BB0-8CACAF867805}"/>
              </a:ext>
            </a:extLst>
          </p:cNvPr>
          <p:cNvSpPr/>
          <p:nvPr/>
        </p:nvSpPr>
        <p:spPr>
          <a:xfrm>
            <a:off x="2242752" y="1810804"/>
            <a:ext cx="2035200" cy="230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" tIns="28800" rIns="28800" bIns="28800" rtlCol="0" anchor="ctr" anchorCtr="0">
            <a:noAutofit/>
          </a:bodyPr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66" dirty="0">
                <a:solidFill>
                  <a:schemeClr val="tx1"/>
                </a:solidFill>
              </a:rPr>
              <a:t>À vista com PIX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876DD36-206C-1AD6-1BCC-DBEDD4412764}"/>
              </a:ext>
            </a:extLst>
          </p:cNvPr>
          <p:cNvSpPr/>
          <p:nvPr/>
        </p:nvSpPr>
        <p:spPr>
          <a:xfrm>
            <a:off x="5043580" y="1830004"/>
            <a:ext cx="307200" cy="19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12EDFCA-4088-4BC3-3974-727FF8A78AAD}"/>
              </a:ext>
            </a:extLst>
          </p:cNvPr>
          <p:cNvSpPr/>
          <p:nvPr/>
        </p:nvSpPr>
        <p:spPr>
          <a:xfrm>
            <a:off x="5377578" y="1830004"/>
            <a:ext cx="422400" cy="1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$ 10</a:t>
            </a:r>
          </a:p>
        </p:txBody>
      </p:sp>
      <p:sp>
        <p:nvSpPr>
          <p:cNvPr id="32" name="Texto Explicativo: Linha 31">
            <a:extLst>
              <a:ext uri="{FF2B5EF4-FFF2-40B4-BE49-F238E27FC236}">
                <a16:creationId xmlns:a16="http://schemas.microsoft.com/office/drawing/2014/main" id="{EFE23475-9C97-CB8F-048C-F18676D2DA8F}"/>
              </a:ext>
            </a:extLst>
          </p:cNvPr>
          <p:cNvSpPr/>
          <p:nvPr/>
        </p:nvSpPr>
        <p:spPr>
          <a:xfrm>
            <a:off x="4876801" y="3480357"/>
            <a:ext cx="3407447" cy="389382"/>
          </a:xfrm>
          <a:prstGeom prst="borderCallout1">
            <a:avLst>
              <a:gd name="adj1" fmla="val 103907"/>
              <a:gd name="adj2" fmla="val 10817"/>
              <a:gd name="adj3" fmla="val 147166"/>
              <a:gd name="adj4" fmla="val 6566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066" dirty="0">
                <a:solidFill>
                  <a:schemeClr val="tx1"/>
                </a:solidFill>
              </a:rPr>
              <a:t>O pagamento pelo fornecedor é imputado aos débitos não pagos em ordem cronológica (art. 27, </a:t>
            </a:r>
            <a:r>
              <a:rPr lang="pt-BR" sz="1066" dirty="0" err="1">
                <a:solidFill>
                  <a:schemeClr val="tx1"/>
                </a:solidFill>
              </a:rPr>
              <a:t>pu</a:t>
            </a:r>
            <a:r>
              <a:rPr lang="pt-BR" sz="1066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6" name="Texto Explicativo: Linha 35">
            <a:extLst>
              <a:ext uri="{FF2B5EF4-FFF2-40B4-BE49-F238E27FC236}">
                <a16:creationId xmlns:a16="http://schemas.microsoft.com/office/drawing/2014/main" id="{7F8423AD-7798-A10E-2160-77A0307A2ED0}"/>
              </a:ext>
            </a:extLst>
          </p:cNvPr>
          <p:cNvSpPr/>
          <p:nvPr/>
        </p:nvSpPr>
        <p:spPr>
          <a:xfrm>
            <a:off x="5546083" y="2130945"/>
            <a:ext cx="2360375" cy="345363"/>
          </a:xfrm>
          <a:prstGeom prst="borderCallout1">
            <a:avLst>
              <a:gd name="adj1" fmla="val 104121"/>
              <a:gd name="adj2" fmla="val 17080"/>
              <a:gd name="adj3" fmla="val 184691"/>
              <a:gd name="adj4" fmla="val 358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066" dirty="0">
                <a:solidFill>
                  <a:schemeClr val="tx1"/>
                </a:solidFill>
              </a:rPr>
              <a:t>O split acompanha o parcelamento.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50EEF2C-C9EB-FBD2-43D2-0EB1D44838BA}"/>
              </a:ext>
            </a:extLst>
          </p:cNvPr>
          <p:cNvSpPr txBox="1"/>
          <p:nvPr/>
        </p:nvSpPr>
        <p:spPr>
          <a:xfrm>
            <a:off x="8578130" y="5089911"/>
            <a:ext cx="860342" cy="3939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2" tIns="36576" rIns="73152" bIns="36576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80" b="1">
                <a:solidFill>
                  <a:srgbClr val="403E89"/>
                </a:solidFill>
                <a:latin typeface="Poppins"/>
                <a:cs typeface="Poppins"/>
              </a:rPr>
              <a:t>2024</a:t>
            </a:r>
          </a:p>
        </p:txBody>
      </p:sp>
      <p:pic>
        <p:nvPicPr>
          <p:cNvPr id="41" name="Imagem 40" descr="Logotipo&#10;&#10;Descrição gerada automaticamente">
            <a:extLst>
              <a:ext uri="{FF2B5EF4-FFF2-40B4-BE49-F238E27FC236}">
                <a16:creationId xmlns:a16="http://schemas.microsoft.com/office/drawing/2014/main" id="{82970D2D-8703-D7F2-872B-6AA3F8E51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10" y="5210776"/>
            <a:ext cx="1313300" cy="367155"/>
          </a:xfrm>
          <a:prstGeom prst="rect">
            <a:avLst/>
          </a:prstGeom>
        </p:spPr>
      </p:pic>
      <p:pic>
        <p:nvPicPr>
          <p:cNvPr id="44" name="Imagem 43" descr="Logotipo&#10;&#10;Descrição gerada automaticamente">
            <a:extLst>
              <a:ext uri="{FF2B5EF4-FFF2-40B4-BE49-F238E27FC236}">
                <a16:creationId xmlns:a16="http://schemas.microsoft.com/office/drawing/2014/main" id="{084F9C95-DFA3-1BC9-C25E-021ACB50E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19" y="5211000"/>
            <a:ext cx="1292943" cy="288510"/>
          </a:xfrm>
          <a:prstGeom prst="rect">
            <a:avLst/>
          </a:prstGeom>
        </p:spPr>
      </p:pic>
      <p:sp>
        <p:nvSpPr>
          <p:cNvPr id="45" name="Espaço Reservado para Número de Slide 1">
            <a:extLst>
              <a:ext uri="{FF2B5EF4-FFF2-40B4-BE49-F238E27FC236}">
                <a16:creationId xmlns:a16="http://schemas.microsoft.com/office/drawing/2014/main" id="{C3B583A6-D7B0-4E76-7995-A554354A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56709" y="5347179"/>
            <a:ext cx="2194560" cy="292100"/>
          </a:xfrm>
        </p:spPr>
        <p:txBody>
          <a:bodyPr>
            <a:normAutofit fontScale="62500" lnSpcReduction="20000"/>
          </a:bodyPr>
          <a:lstStyle>
            <a:defPPr>
              <a:defRPr lang="de-DE"/>
            </a:defPPr>
            <a:lvl1pPr marL="0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9594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9188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782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376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7970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564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7158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96752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54FE2FE-B55E-4328-8F5C-2CEB8781A47B}" type="slidenum">
              <a:rPr lang="de-DE" sz="1280" b="1" smtClean="0"/>
              <a:pPr algn="ctr"/>
              <a:t>14</a:t>
            </a:fld>
            <a:endParaRPr lang="de-DE" sz="1280" b="1" dirty="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3E606354-DD72-2F93-645C-16FCE55F05DD}"/>
              </a:ext>
            </a:extLst>
          </p:cNvPr>
          <p:cNvSpPr txBox="1"/>
          <p:nvPr/>
        </p:nvSpPr>
        <p:spPr>
          <a:xfrm>
            <a:off x="4480185" y="332666"/>
            <a:ext cx="5011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80" b="1" dirty="0">
                <a:solidFill>
                  <a:srgbClr val="0F5C78"/>
                </a:solidFill>
              </a:rPr>
              <a:t>Split </a:t>
            </a:r>
            <a:r>
              <a:rPr lang="pt-BR" sz="2880" b="1" dirty="0" err="1">
                <a:solidFill>
                  <a:srgbClr val="0F5C78"/>
                </a:solidFill>
              </a:rPr>
              <a:t>payment</a:t>
            </a:r>
            <a:r>
              <a:rPr lang="pt-BR" sz="2880" b="1" dirty="0">
                <a:solidFill>
                  <a:srgbClr val="0F5C78"/>
                </a:solidFill>
              </a:rPr>
              <a:t> em operação</a:t>
            </a:r>
          </a:p>
        </p:txBody>
      </p:sp>
    </p:spTree>
    <p:extLst>
      <p:ext uri="{BB962C8B-B14F-4D97-AF65-F5344CB8AC3E}">
        <p14:creationId xmlns:p14="http://schemas.microsoft.com/office/powerpoint/2010/main" val="201233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  <p:bldP spid="255" grpId="0" animBg="1"/>
      <p:bldP spid="281" grpId="0" animBg="1"/>
      <p:bldP spid="31" grpId="0" animBg="1"/>
      <p:bldP spid="60" grpId="0" animBg="1"/>
      <p:bldP spid="61" grpId="0" animBg="1"/>
      <p:bldP spid="198" grpId="0" animBg="1"/>
      <p:bldP spid="76" grpId="0" animBg="1"/>
      <p:bldP spid="7" grpId="0" animBg="1"/>
      <p:bldP spid="12" grpId="0" animBg="1"/>
      <p:bldP spid="13" grpId="0" animBg="1"/>
      <p:bldP spid="15" grpId="0" animBg="1"/>
      <p:bldP spid="22" grpId="0" animBg="1"/>
      <p:bldP spid="23" grpId="0" animBg="1"/>
      <p:bldP spid="25" grpId="0" animBg="1"/>
      <p:bldP spid="26" grpId="0" animBg="1"/>
      <p:bldP spid="30" grpId="0" animBg="1"/>
      <p:bldP spid="33" grpId="0" animBg="1"/>
      <p:bldP spid="34" grpId="0" animBg="1"/>
      <p:bldP spid="35" grpId="0" animBg="1"/>
      <p:bldP spid="11" grpId="0" animBg="1"/>
      <p:bldP spid="24" grpId="0" animBg="1"/>
      <p:bldP spid="27" grpId="0" animBg="1"/>
      <p:bldP spid="29" grpId="0" animBg="1"/>
      <p:bldP spid="37" grpId="0" animBg="1"/>
      <p:bldP spid="38" grpId="0" animBg="1"/>
      <p:bldP spid="39" grpId="0" animBg="1"/>
      <p:bldP spid="43" grpId="0" animBg="1"/>
      <p:bldP spid="5" grpId="0" animBg="1"/>
      <p:bldP spid="8" grpId="0" animBg="1"/>
      <p:bldP spid="9" grpId="0" animBg="1"/>
      <p:bldP spid="2" grpId="0" animBg="1"/>
      <p:bldP spid="3" grpId="0" animBg="1"/>
      <p:bldP spid="4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2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31C6DE73-6E0D-42B9-AF3E-163E13BFCB2B}"/>
              </a:ext>
            </a:extLst>
          </p:cNvPr>
          <p:cNvCxnSpPr/>
          <p:nvPr/>
        </p:nvCxnSpPr>
        <p:spPr>
          <a:xfrm flipH="1">
            <a:off x="317769" y="2966099"/>
            <a:ext cx="8563200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Retângulo de cantos arredondados 4">
            <a:extLst>
              <a:ext uri="{FF2B5EF4-FFF2-40B4-BE49-F238E27FC236}">
                <a16:creationId xmlns:a16="http://schemas.microsoft.com/office/drawing/2014/main" id="{07FE2D4A-7971-C222-6BE7-3469D76739B8}"/>
              </a:ext>
            </a:extLst>
          </p:cNvPr>
          <p:cNvSpPr/>
          <p:nvPr/>
        </p:nvSpPr>
        <p:spPr>
          <a:xfrm>
            <a:off x="1950343" y="1263233"/>
            <a:ext cx="1267200" cy="2688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920" dirty="0"/>
              <a:t>A</a:t>
            </a:r>
          </a:p>
        </p:txBody>
      </p:sp>
      <p:sp>
        <p:nvSpPr>
          <p:cNvPr id="255" name="Retângulo de cantos arredondados 5">
            <a:extLst>
              <a:ext uri="{FF2B5EF4-FFF2-40B4-BE49-F238E27FC236}">
                <a16:creationId xmlns:a16="http://schemas.microsoft.com/office/drawing/2014/main" id="{DB5265F6-7692-E270-D4D6-D0AA86885539}"/>
              </a:ext>
            </a:extLst>
          </p:cNvPr>
          <p:cNvSpPr/>
          <p:nvPr/>
        </p:nvSpPr>
        <p:spPr>
          <a:xfrm>
            <a:off x="6978526" y="1244033"/>
            <a:ext cx="1574400" cy="3072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920" dirty="0"/>
              <a:t>Consumidor </a:t>
            </a:r>
          </a:p>
        </p:txBody>
      </p:sp>
      <p:sp>
        <p:nvSpPr>
          <p:cNvPr id="269" name="Retângulo 268">
            <a:extLst>
              <a:ext uri="{FF2B5EF4-FFF2-40B4-BE49-F238E27FC236}">
                <a16:creationId xmlns:a16="http://schemas.microsoft.com/office/drawing/2014/main" id="{A815721C-CD71-89EE-5E7C-2630EB1FF744}"/>
              </a:ext>
            </a:extLst>
          </p:cNvPr>
          <p:cNvSpPr/>
          <p:nvPr/>
        </p:nvSpPr>
        <p:spPr>
          <a:xfrm>
            <a:off x="3258752" y="1883523"/>
            <a:ext cx="1996800" cy="230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" tIns="28800" rIns="28800" bIns="28800" rtlCol="0" anchor="ctr" anchorCtr="0">
            <a:noAutofit/>
          </a:bodyPr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66" dirty="0">
                <a:solidFill>
                  <a:schemeClr val="tx1"/>
                </a:solidFill>
              </a:rPr>
              <a:t>À vista com PIX</a:t>
            </a:r>
          </a:p>
        </p:txBody>
      </p:sp>
      <p:sp>
        <p:nvSpPr>
          <p:cNvPr id="271" name="Retângulo 270">
            <a:extLst>
              <a:ext uri="{FF2B5EF4-FFF2-40B4-BE49-F238E27FC236}">
                <a16:creationId xmlns:a16="http://schemas.microsoft.com/office/drawing/2014/main" id="{EE002F7E-3CD0-797B-17BC-1586203247E4}"/>
              </a:ext>
            </a:extLst>
          </p:cNvPr>
          <p:cNvSpPr/>
          <p:nvPr/>
        </p:nvSpPr>
        <p:spPr>
          <a:xfrm>
            <a:off x="576212" y="1883523"/>
            <a:ext cx="599178" cy="230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/>
                </a:solidFill>
              </a:rPr>
              <a:t>09/01</a:t>
            </a:r>
          </a:p>
        </p:txBody>
      </p:sp>
      <p:sp>
        <p:nvSpPr>
          <p:cNvPr id="281" name="Retângulo 280">
            <a:extLst>
              <a:ext uri="{FF2B5EF4-FFF2-40B4-BE49-F238E27FC236}">
                <a16:creationId xmlns:a16="http://schemas.microsoft.com/office/drawing/2014/main" id="{31040B40-E73C-011A-C227-68B9D564F509}"/>
              </a:ext>
            </a:extLst>
          </p:cNvPr>
          <p:cNvSpPr/>
          <p:nvPr/>
        </p:nvSpPr>
        <p:spPr>
          <a:xfrm>
            <a:off x="202882" y="1244033"/>
            <a:ext cx="1382400" cy="30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/>
              <a:t>Janeiro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F53FC25-B276-029B-B109-D2AD0523DA96}"/>
              </a:ext>
            </a:extLst>
          </p:cNvPr>
          <p:cNvSpPr/>
          <p:nvPr/>
        </p:nvSpPr>
        <p:spPr>
          <a:xfrm>
            <a:off x="1585282" y="1883523"/>
            <a:ext cx="537600" cy="23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D1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AFE0BAC-3049-4C56-392E-3DF9A76431F2}"/>
              </a:ext>
            </a:extLst>
          </p:cNvPr>
          <p:cNvSpPr/>
          <p:nvPr/>
        </p:nvSpPr>
        <p:spPr>
          <a:xfrm>
            <a:off x="295971" y="3514278"/>
            <a:ext cx="1190400" cy="1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Apuração 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A81FD7FA-65F1-2C72-54CD-B49DE0FCC058}"/>
              </a:ext>
            </a:extLst>
          </p:cNvPr>
          <p:cNvSpPr/>
          <p:nvPr/>
        </p:nvSpPr>
        <p:spPr>
          <a:xfrm>
            <a:off x="576212" y="4333158"/>
            <a:ext cx="599178" cy="230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/>
                </a:solidFill>
              </a:rPr>
              <a:t>20/02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B408EF85-0193-A64F-88B5-27CF711F02D1}"/>
              </a:ext>
            </a:extLst>
          </p:cNvPr>
          <p:cNvSpPr/>
          <p:nvPr/>
        </p:nvSpPr>
        <p:spPr>
          <a:xfrm>
            <a:off x="295971" y="2876012"/>
            <a:ext cx="2304000" cy="1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Fim do período de apuração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C56A725A-93C9-ADEE-3A90-A24F72087CB6}"/>
              </a:ext>
            </a:extLst>
          </p:cNvPr>
          <p:cNvSpPr/>
          <p:nvPr/>
        </p:nvSpPr>
        <p:spPr>
          <a:xfrm>
            <a:off x="2294726" y="3717660"/>
            <a:ext cx="2188800" cy="230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/>
                </a:solidFill>
              </a:rPr>
              <a:t>D1+D3-S1-S2 = $ 6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81E29F9A-8F86-8CFD-2292-78DA724D9F91}"/>
              </a:ext>
            </a:extLst>
          </p:cNvPr>
          <p:cNvSpPr/>
          <p:nvPr/>
        </p:nvSpPr>
        <p:spPr>
          <a:xfrm>
            <a:off x="1205168" y="3737141"/>
            <a:ext cx="652800" cy="19143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800" tIns="28800" rIns="28800" bIns="28800" rtlCol="0" anchor="ctr" anchorCtr="0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/>
                </a:solidFill>
              </a:rPr>
              <a:t>Saldo </a:t>
            </a: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C1288AF6-C2B7-BA4D-B63E-6DC00C919359}"/>
              </a:ext>
            </a:extLst>
          </p:cNvPr>
          <p:cNvSpPr/>
          <p:nvPr/>
        </p:nvSpPr>
        <p:spPr>
          <a:xfrm>
            <a:off x="1205168" y="4018319"/>
            <a:ext cx="652800" cy="19143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8800" tIns="28800" rIns="28800" bIns="28800" rtlCol="0" anchor="ctr" anchorCtr="0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/>
                </a:solidFill>
              </a:rPr>
              <a:t>A pagar</a:t>
            </a:r>
          </a:p>
        </p:txBody>
      </p:sp>
      <p:sp>
        <p:nvSpPr>
          <p:cNvPr id="198" name="Retângulo 197">
            <a:extLst>
              <a:ext uri="{FF2B5EF4-FFF2-40B4-BE49-F238E27FC236}">
                <a16:creationId xmlns:a16="http://schemas.microsoft.com/office/drawing/2014/main" id="{641608FB-C09B-D7B0-E434-0A24B008F2CE}"/>
              </a:ext>
            </a:extLst>
          </p:cNvPr>
          <p:cNvSpPr/>
          <p:nvPr/>
        </p:nvSpPr>
        <p:spPr>
          <a:xfrm>
            <a:off x="2294726" y="3998837"/>
            <a:ext cx="1920000" cy="230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/>
                </a:solidFill>
              </a:rPr>
              <a:t>Saldo – S3 = $ 4</a:t>
            </a: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20CDA537-8ADE-4043-A5BA-587657C154BB}"/>
              </a:ext>
            </a:extLst>
          </p:cNvPr>
          <p:cNvSpPr/>
          <p:nvPr/>
        </p:nvSpPr>
        <p:spPr>
          <a:xfrm>
            <a:off x="1959610" y="4333158"/>
            <a:ext cx="2265600" cy="230400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" tIns="28800" rIns="28800" bIns="28800" rtlCol="0" anchor="ctr" anchorCtr="0">
            <a:noAutofit/>
          </a:bodyPr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66" dirty="0">
                <a:solidFill>
                  <a:schemeClr val="tx1"/>
                </a:solidFill>
              </a:rPr>
              <a:t>Pagamento integral pelo fornecedor</a:t>
            </a:r>
          </a:p>
        </p:txBody>
      </p:sp>
      <p:cxnSp>
        <p:nvCxnSpPr>
          <p:cNvPr id="2" name="Conector de seta reta 33">
            <a:extLst>
              <a:ext uri="{FF2B5EF4-FFF2-40B4-BE49-F238E27FC236}">
                <a16:creationId xmlns:a16="http://schemas.microsoft.com/office/drawing/2014/main" id="{88C92DD5-4493-DC79-39B4-8AC38998B7C6}"/>
              </a:ext>
            </a:extLst>
          </p:cNvPr>
          <p:cNvCxnSpPr>
            <a:cxnSpLocks/>
          </p:cNvCxnSpPr>
          <p:nvPr/>
        </p:nvCxnSpPr>
        <p:spPr>
          <a:xfrm flipV="1">
            <a:off x="4823064" y="1397633"/>
            <a:ext cx="549942" cy="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AC84258F-49D9-3078-B787-858D90D64781}"/>
              </a:ext>
            </a:extLst>
          </p:cNvPr>
          <p:cNvSpPr/>
          <p:nvPr/>
        </p:nvSpPr>
        <p:spPr>
          <a:xfrm>
            <a:off x="335951" y="992060"/>
            <a:ext cx="1900800" cy="2146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Alíquota (ALQ): variável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C43738D-9519-11A5-F078-CE68360C8AFC}"/>
              </a:ext>
            </a:extLst>
          </p:cNvPr>
          <p:cNvSpPr/>
          <p:nvPr/>
        </p:nvSpPr>
        <p:spPr>
          <a:xfrm>
            <a:off x="576212" y="2210751"/>
            <a:ext cx="599178" cy="230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/>
                </a:solidFill>
              </a:rPr>
              <a:t>14/01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2F4DAB5-D0B0-2CA2-AD63-08C06DDD7E3D}"/>
              </a:ext>
            </a:extLst>
          </p:cNvPr>
          <p:cNvSpPr/>
          <p:nvPr/>
        </p:nvSpPr>
        <p:spPr>
          <a:xfrm>
            <a:off x="1585282" y="2210751"/>
            <a:ext cx="537600" cy="230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D2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CB7253A-E8A3-3F27-15D6-A00187C7604E}"/>
              </a:ext>
            </a:extLst>
          </p:cNvPr>
          <p:cNvSpPr/>
          <p:nvPr/>
        </p:nvSpPr>
        <p:spPr>
          <a:xfrm>
            <a:off x="3258752" y="2210751"/>
            <a:ext cx="1996800" cy="230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" tIns="28800" rIns="28800" bIns="28800" rtlCol="0" anchor="ctr" anchorCtr="0">
            <a:noAutofit/>
          </a:bodyPr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66" dirty="0">
                <a:solidFill>
                  <a:schemeClr val="tx1"/>
                </a:solidFill>
              </a:rPr>
              <a:t>À vista com PIX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14E0864-56B3-BBBA-FD4A-9CF4523C2DD9}"/>
              </a:ext>
            </a:extLst>
          </p:cNvPr>
          <p:cNvSpPr/>
          <p:nvPr/>
        </p:nvSpPr>
        <p:spPr>
          <a:xfrm>
            <a:off x="5589562" y="2229951"/>
            <a:ext cx="307200" cy="19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S2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F19B563-0F6F-04CA-5F7F-5C12452A606C}"/>
              </a:ext>
            </a:extLst>
          </p:cNvPr>
          <p:cNvSpPr/>
          <p:nvPr/>
        </p:nvSpPr>
        <p:spPr>
          <a:xfrm>
            <a:off x="5930334" y="2229951"/>
            <a:ext cx="422400" cy="1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$ 4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06315C4-35BA-9E1C-2BA4-FCE320DADDFB}"/>
              </a:ext>
            </a:extLst>
          </p:cNvPr>
          <p:cNvSpPr/>
          <p:nvPr/>
        </p:nvSpPr>
        <p:spPr>
          <a:xfrm>
            <a:off x="576212" y="2549766"/>
            <a:ext cx="599178" cy="230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/>
                </a:solidFill>
              </a:rPr>
              <a:t>19/01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3F196D6-8D34-9B06-4CD2-6926F010D4E0}"/>
              </a:ext>
            </a:extLst>
          </p:cNvPr>
          <p:cNvSpPr/>
          <p:nvPr/>
        </p:nvSpPr>
        <p:spPr>
          <a:xfrm>
            <a:off x="1585282" y="2549766"/>
            <a:ext cx="537600" cy="23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D3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F8DD811-029C-2654-3448-1716B32C1F7B}"/>
              </a:ext>
            </a:extLst>
          </p:cNvPr>
          <p:cNvSpPr/>
          <p:nvPr/>
        </p:nvSpPr>
        <p:spPr>
          <a:xfrm>
            <a:off x="3258752" y="2549766"/>
            <a:ext cx="2016000" cy="230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" tIns="28800" rIns="28800" bIns="28800" rtlCol="0" anchor="ctr" anchorCtr="0">
            <a:noAutofit/>
          </a:bodyPr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66" dirty="0">
                <a:solidFill>
                  <a:schemeClr val="tx1"/>
                </a:solidFill>
              </a:rPr>
              <a:t>Em 2 vezes no cartão de crédito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4D5F08C-2201-7314-EC0F-C24098BC6404}"/>
              </a:ext>
            </a:extLst>
          </p:cNvPr>
          <p:cNvSpPr/>
          <p:nvPr/>
        </p:nvSpPr>
        <p:spPr>
          <a:xfrm>
            <a:off x="5659953" y="3212031"/>
            <a:ext cx="307200" cy="19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S3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ED173B62-81B3-2FDA-8312-0C014E499C5B}"/>
              </a:ext>
            </a:extLst>
          </p:cNvPr>
          <p:cNvSpPr/>
          <p:nvPr/>
        </p:nvSpPr>
        <p:spPr>
          <a:xfrm>
            <a:off x="6000726" y="3212031"/>
            <a:ext cx="422400" cy="1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$ 2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9A47132D-03F4-CBC1-D466-268BB47D72C9}"/>
              </a:ext>
            </a:extLst>
          </p:cNvPr>
          <p:cNvSpPr/>
          <p:nvPr/>
        </p:nvSpPr>
        <p:spPr>
          <a:xfrm>
            <a:off x="1585282" y="3154431"/>
            <a:ext cx="537600" cy="30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D3.1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37D584EB-E25A-9198-6B62-1DB4A5AD05FE}"/>
              </a:ext>
            </a:extLst>
          </p:cNvPr>
          <p:cNvSpPr/>
          <p:nvPr/>
        </p:nvSpPr>
        <p:spPr>
          <a:xfrm>
            <a:off x="2242752" y="3192831"/>
            <a:ext cx="3033600" cy="230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" tIns="28800" rIns="28800" bIns="28800" rtlCol="0" anchor="ctr" anchorCtr="0">
            <a:noAutofit/>
          </a:bodyPr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66" dirty="0">
                <a:solidFill>
                  <a:schemeClr val="tx1"/>
                </a:solidFill>
              </a:rPr>
              <a:t>Liquidação da primeira parcela de D3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B70A7321-3280-2DA8-879E-FBC8EF151410}"/>
              </a:ext>
            </a:extLst>
          </p:cNvPr>
          <p:cNvSpPr/>
          <p:nvPr/>
        </p:nvSpPr>
        <p:spPr>
          <a:xfrm>
            <a:off x="576212" y="3192831"/>
            <a:ext cx="599178" cy="230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/>
                </a:solidFill>
              </a:rPr>
              <a:t>19/02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486CD827-B8A4-E3C6-4003-812C50BC543D}"/>
              </a:ext>
            </a:extLst>
          </p:cNvPr>
          <p:cNvSpPr/>
          <p:nvPr/>
        </p:nvSpPr>
        <p:spPr>
          <a:xfrm>
            <a:off x="576212" y="4917824"/>
            <a:ext cx="599178" cy="230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>
                <a:solidFill>
                  <a:schemeClr val="tx1"/>
                </a:solidFill>
              </a:rPr>
              <a:t>19/03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3318DD9E-FD3B-CD2D-92DB-EA4D062F5B4B}"/>
              </a:ext>
            </a:extLst>
          </p:cNvPr>
          <p:cNvSpPr/>
          <p:nvPr/>
        </p:nvSpPr>
        <p:spPr>
          <a:xfrm>
            <a:off x="1585282" y="4926528"/>
            <a:ext cx="537600" cy="23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D3.2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FA517E45-CC20-F097-9B99-E23FBD0F6973}"/>
              </a:ext>
            </a:extLst>
          </p:cNvPr>
          <p:cNvCxnSpPr/>
          <p:nvPr/>
        </p:nvCxnSpPr>
        <p:spPr>
          <a:xfrm flipH="1">
            <a:off x="146179" y="4837590"/>
            <a:ext cx="8793600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extLst>
              <a:ext uri="{FF2B5EF4-FFF2-40B4-BE49-F238E27FC236}">
                <a16:creationId xmlns:a16="http://schemas.microsoft.com/office/drawing/2014/main" id="{204DEFA7-729F-0D02-D619-8CE275DA1EDD}"/>
              </a:ext>
            </a:extLst>
          </p:cNvPr>
          <p:cNvSpPr/>
          <p:nvPr/>
        </p:nvSpPr>
        <p:spPr>
          <a:xfrm>
            <a:off x="5659953" y="4352358"/>
            <a:ext cx="307200" cy="19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F1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D97FA3B5-DD11-6CA2-5F61-63B90E15877D}"/>
              </a:ext>
            </a:extLst>
          </p:cNvPr>
          <p:cNvSpPr/>
          <p:nvPr/>
        </p:nvSpPr>
        <p:spPr>
          <a:xfrm>
            <a:off x="6000726" y="4352358"/>
            <a:ext cx="422400" cy="1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$ 4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40814E6E-F8CE-80D7-AC78-DF161D1F704D}"/>
              </a:ext>
            </a:extLst>
          </p:cNvPr>
          <p:cNvSpPr/>
          <p:nvPr/>
        </p:nvSpPr>
        <p:spPr>
          <a:xfrm>
            <a:off x="5659953" y="4945728"/>
            <a:ext cx="307200" cy="19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S4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9DB65BB0-B4DB-7A2D-3BF9-514F7CB27FE8}"/>
              </a:ext>
            </a:extLst>
          </p:cNvPr>
          <p:cNvSpPr/>
          <p:nvPr/>
        </p:nvSpPr>
        <p:spPr>
          <a:xfrm>
            <a:off x="2249526" y="4926528"/>
            <a:ext cx="3033600" cy="230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" tIns="28800" rIns="28800" bIns="28800" rtlCol="0" anchor="ctr" anchorCtr="0">
            <a:noAutofit/>
          </a:bodyPr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66" dirty="0">
                <a:solidFill>
                  <a:schemeClr val="tx1"/>
                </a:solidFill>
              </a:rPr>
              <a:t>Liquidação da segunda parcela de D3</a:t>
            </a: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342D9271-BE7B-4C47-744E-F39C7B199CE6}"/>
              </a:ext>
            </a:extLst>
          </p:cNvPr>
          <p:cNvSpPr/>
          <p:nvPr/>
        </p:nvSpPr>
        <p:spPr>
          <a:xfrm>
            <a:off x="6000726" y="4945728"/>
            <a:ext cx="422400" cy="19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$ 2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151FE06-AB7A-4E12-2E38-512D307F5F79}"/>
              </a:ext>
            </a:extLst>
          </p:cNvPr>
          <p:cNvSpPr/>
          <p:nvPr/>
        </p:nvSpPr>
        <p:spPr>
          <a:xfrm>
            <a:off x="2151731" y="1883523"/>
            <a:ext cx="1075200" cy="230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ALQ: 10%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FDF2F51-3291-8E67-F7D9-AAC5BB005767}"/>
              </a:ext>
            </a:extLst>
          </p:cNvPr>
          <p:cNvSpPr/>
          <p:nvPr/>
        </p:nvSpPr>
        <p:spPr>
          <a:xfrm>
            <a:off x="2151731" y="2549766"/>
            <a:ext cx="1075200" cy="230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ALQ: 4%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8A61DC5-2373-DC36-8E08-3643C17C2662}"/>
              </a:ext>
            </a:extLst>
          </p:cNvPr>
          <p:cNvSpPr/>
          <p:nvPr/>
        </p:nvSpPr>
        <p:spPr>
          <a:xfrm>
            <a:off x="2151731" y="2210751"/>
            <a:ext cx="1075200" cy="230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ALQ: zero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2B32ED26-D7E6-C646-9BDD-30643BA662FF}"/>
              </a:ext>
            </a:extLst>
          </p:cNvPr>
          <p:cNvSpPr/>
          <p:nvPr/>
        </p:nvSpPr>
        <p:spPr>
          <a:xfrm>
            <a:off x="7688194" y="1955266"/>
            <a:ext cx="1920000" cy="579028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" tIns="28800" rIns="28800" bIns="28800" rtlCol="0" anchor="ctr" anchorCtr="0">
            <a:noAutofit/>
          </a:bodyPr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74" dirty="0">
                <a:solidFill>
                  <a:schemeClr val="tx1"/>
                </a:solidFill>
              </a:rPr>
              <a:t>Percentual simplificado do split estabelecido em: </a:t>
            </a:r>
            <a:r>
              <a:rPr lang="pt-BR" sz="1174" b="1" dirty="0">
                <a:solidFill>
                  <a:schemeClr val="tx1"/>
                </a:solidFill>
              </a:rPr>
              <a:t>4%</a:t>
            </a:r>
            <a:r>
              <a:rPr lang="pt-BR" sz="1174" dirty="0">
                <a:solidFill>
                  <a:schemeClr val="tx1"/>
                </a:solidFill>
              </a:rPr>
              <a:t> sobre o valor do liquidação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FE5F5524-61C8-97E1-4DD7-191F96A1F366}"/>
              </a:ext>
            </a:extLst>
          </p:cNvPr>
          <p:cNvSpPr/>
          <p:nvPr/>
        </p:nvSpPr>
        <p:spPr>
          <a:xfrm>
            <a:off x="5596335" y="1902723"/>
            <a:ext cx="307200" cy="19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E2F5FCDC-227F-CC2A-0646-ABEEF4544BC1}"/>
              </a:ext>
            </a:extLst>
          </p:cNvPr>
          <p:cNvSpPr/>
          <p:nvPr/>
        </p:nvSpPr>
        <p:spPr>
          <a:xfrm>
            <a:off x="5937107" y="1902723"/>
            <a:ext cx="422400" cy="1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$ 4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987FA68-80EC-CD8B-D7E5-7C4C54A3418E}"/>
              </a:ext>
            </a:extLst>
          </p:cNvPr>
          <p:cNvSpPr/>
          <p:nvPr/>
        </p:nvSpPr>
        <p:spPr>
          <a:xfrm>
            <a:off x="3054807" y="992060"/>
            <a:ext cx="2052589" cy="2146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Valor da operação: $ 100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37C954D-840D-14B4-EAA6-18E00E2D1D37}"/>
              </a:ext>
            </a:extLst>
          </p:cNvPr>
          <p:cNvSpPr/>
          <p:nvPr/>
        </p:nvSpPr>
        <p:spPr>
          <a:xfrm>
            <a:off x="3036282" y="1596105"/>
            <a:ext cx="1996800" cy="2146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Pagamento da operação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CAC5E04-C35C-15B8-43B2-C0D09A1F48C2}"/>
              </a:ext>
            </a:extLst>
          </p:cNvPr>
          <p:cNvSpPr/>
          <p:nvPr/>
        </p:nvSpPr>
        <p:spPr>
          <a:xfrm>
            <a:off x="295971" y="4582807"/>
            <a:ext cx="1075200" cy="2146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Vencimento</a:t>
            </a:r>
          </a:p>
        </p:txBody>
      </p:sp>
      <p:sp>
        <p:nvSpPr>
          <p:cNvPr id="20" name="Texto Explicativo: Linha 19">
            <a:extLst>
              <a:ext uri="{FF2B5EF4-FFF2-40B4-BE49-F238E27FC236}">
                <a16:creationId xmlns:a16="http://schemas.microsoft.com/office/drawing/2014/main" id="{06FB27AC-6B91-E7FD-6E9A-277051CEB64B}"/>
              </a:ext>
            </a:extLst>
          </p:cNvPr>
          <p:cNvSpPr/>
          <p:nvPr/>
        </p:nvSpPr>
        <p:spPr>
          <a:xfrm>
            <a:off x="7810288" y="3950357"/>
            <a:ext cx="1489500" cy="714387"/>
          </a:xfrm>
          <a:prstGeom prst="borderCallout1">
            <a:avLst>
              <a:gd name="adj1" fmla="val 104511"/>
              <a:gd name="adj2" fmla="val 13946"/>
              <a:gd name="adj3" fmla="val 143950"/>
              <a:gd name="adj4" fmla="val -89423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066" dirty="0">
                <a:solidFill>
                  <a:schemeClr val="tx1"/>
                </a:solidFill>
              </a:rPr>
              <a:t>Como o débito já está quitado, não é necessário realizar este split.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32DCFE76-70C7-74CB-B0C4-32CDC04AF8F3}"/>
              </a:ext>
            </a:extLst>
          </p:cNvPr>
          <p:cNvSpPr/>
          <p:nvPr/>
        </p:nvSpPr>
        <p:spPr>
          <a:xfrm>
            <a:off x="5188381" y="1596105"/>
            <a:ext cx="1651200" cy="2146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0" tIns="38400" rIns="38400" bIns="38400" rtlCol="0" anchor="ctr"/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" dirty="0">
                <a:solidFill>
                  <a:schemeClr val="tx1"/>
                </a:solidFill>
              </a:rPr>
              <a:t>Pagamento do tributo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3256A22-78CE-4AFE-C9B5-8B413972AA31}"/>
              </a:ext>
            </a:extLst>
          </p:cNvPr>
          <p:cNvSpPr txBox="1"/>
          <p:nvPr/>
        </p:nvSpPr>
        <p:spPr>
          <a:xfrm>
            <a:off x="8578130" y="5089911"/>
            <a:ext cx="860342" cy="3939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3152" tIns="36576" rIns="73152" bIns="36576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80" b="1">
                <a:solidFill>
                  <a:srgbClr val="403E89"/>
                </a:solidFill>
                <a:latin typeface="Poppins"/>
                <a:cs typeface="Poppins"/>
              </a:rPr>
              <a:t>2024</a:t>
            </a:r>
          </a:p>
        </p:txBody>
      </p:sp>
      <p:pic>
        <p:nvPicPr>
          <p:cNvPr id="29" name="Imagem 28" descr="Logotipo&#10;&#10;Descrição gerada automaticamente">
            <a:extLst>
              <a:ext uri="{FF2B5EF4-FFF2-40B4-BE49-F238E27FC236}">
                <a16:creationId xmlns:a16="http://schemas.microsoft.com/office/drawing/2014/main" id="{8A37C134-D896-0A4A-0FE8-BC2CFA857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10" y="5282833"/>
            <a:ext cx="1313300" cy="367155"/>
          </a:xfrm>
          <a:prstGeom prst="rect">
            <a:avLst/>
          </a:prstGeom>
        </p:spPr>
      </p:pic>
      <p:pic>
        <p:nvPicPr>
          <p:cNvPr id="30" name="Imagem 29" descr="Logotipo&#10;&#10;Descrição gerada automaticamente">
            <a:extLst>
              <a:ext uri="{FF2B5EF4-FFF2-40B4-BE49-F238E27FC236}">
                <a16:creationId xmlns:a16="http://schemas.microsoft.com/office/drawing/2014/main" id="{4EFA29C0-3378-6584-7450-13383F3AA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19" y="5300473"/>
            <a:ext cx="1292943" cy="288510"/>
          </a:xfrm>
          <a:prstGeom prst="rect">
            <a:avLst/>
          </a:prstGeom>
        </p:spPr>
      </p:pic>
      <p:sp>
        <p:nvSpPr>
          <p:cNvPr id="32" name="Espaço Reservado para Número de Slide 1">
            <a:extLst>
              <a:ext uri="{FF2B5EF4-FFF2-40B4-BE49-F238E27FC236}">
                <a16:creationId xmlns:a16="http://schemas.microsoft.com/office/drawing/2014/main" id="{A4839424-BAAF-19EB-EFD4-4524EFD7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8480" y="5267642"/>
            <a:ext cx="2194560" cy="292100"/>
          </a:xfrm>
        </p:spPr>
        <p:txBody>
          <a:bodyPr>
            <a:normAutofit fontScale="62500" lnSpcReduction="20000"/>
          </a:bodyPr>
          <a:lstStyle>
            <a:defPPr>
              <a:defRPr lang="de-DE"/>
            </a:defPPr>
            <a:lvl1pPr marL="0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9594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9188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782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376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7970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7564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7158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96752" algn="l" defTabSz="599188" rtl="0" eaLnBrk="1" latinLnBrk="0" hangingPunct="1">
              <a:defRPr sz="11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54FE2FE-B55E-4328-8F5C-2CEB8781A47B}" type="slidenum">
              <a:rPr lang="de-DE" sz="1280" b="1" smtClean="0"/>
              <a:pPr algn="ctr"/>
              <a:t>15</a:t>
            </a:fld>
            <a:endParaRPr lang="de-DE" sz="1280" b="1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356A798-8304-8F8C-B4C6-881426B40DD0}"/>
              </a:ext>
            </a:extLst>
          </p:cNvPr>
          <p:cNvSpPr txBox="1"/>
          <p:nvPr/>
        </p:nvSpPr>
        <p:spPr>
          <a:xfrm>
            <a:off x="4480185" y="332666"/>
            <a:ext cx="5011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80" b="1" dirty="0">
                <a:solidFill>
                  <a:srgbClr val="0F5C78"/>
                </a:solidFill>
              </a:rPr>
              <a:t>Split </a:t>
            </a:r>
            <a:r>
              <a:rPr lang="pt-BR" sz="2880" b="1" dirty="0" err="1">
                <a:solidFill>
                  <a:srgbClr val="0F5C78"/>
                </a:solidFill>
              </a:rPr>
              <a:t>payment</a:t>
            </a:r>
            <a:r>
              <a:rPr lang="pt-BR" sz="2880" b="1" dirty="0">
                <a:solidFill>
                  <a:srgbClr val="0F5C78"/>
                </a:solidFill>
              </a:rPr>
              <a:t> em operação</a:t>
            </a:r>
          </a:p>
        </p:txBody>
      </p:sp>
    </p:spTree>
    <p:extLst>
      <p:ext uri="{BB962C8B-B14F-4D97-AF65-F5344CB8AC3E}">
        <p14:creationId xmlns:p14="http://schemas.microsoft.com/office/powerpoint/2010/main" val="120297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  <p:bldP spid="255" grpId="0" animBg="1"/>
      <p:bldP spid="269" grpId="0" animBg="1"/>
      <p:bldP spid="271" grpId="0" animBg="1"/>
      <p:bldP spid="281" grpId="0" animBg="1"/>
      <p:bldP spid="5" grpId="0" animBg="1"/>
      <p:bldP spid="28" grpId="0" animBg="1"/>
      <p:bldP spid="31" grpId="0" animBg="1"/>
      <p:bldP spid="41" grpId="0" animBg="1"/>
      <p:bldP spid="59" grpId="0" animBg="1"/>
      <p:bldP spid="60" grpId="0" animBg="1"/>
      <p:bldP spid="61" grpId="0" animBg="1"/>
      <p:bldP spid="198" grpId="0" animBg="1"/>
      <p:bldP spid="76" grpId="0" animBg="1"/>
      <p:bldP spid="7" grpId="0" animBg="1"/>
      <p:bldP spid="3" grpId="0" animBg="1"/>
      <p:bldP spid="4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22" grpId="0" animBg="1"/>
      <p:bldP spid="23" grpId="0" animBg="1"/>
      <p:bldP spid="25" grpId="0" animBg="1"/>
      <p:bldP spid="26" grpId="0" animBg="1"/>
      <p:bldP spid="33" grpId="0" animBg="1"/>
      <p:bldP spid="34" grpId="0" animBg="1"/>
      <p:bldP spid="35" grpId="0" animBg="1"/>
      <p:bldP spid="43" grpId="0" animBg="1"/>
      <p:bldP spid="44" grpId="0" animBg="1"/>
      <p:bldP spid="55" grpId="0" animBg="1"/>
      <p:bldP spid="57" grpId="0" animBg="1"/>
      <p:bldP spid="63" grpId="0" animBg="1"/>
      <p:bldP spid="11" grpId="0" animBg="1"/>
      <p:bldP spid="16" grpId="0" animBg="1"/>
      <p:bldP spid="18" grpId="0" animBg="1"/>
      <p:bldP spid="38" grpId="0" animBg="1"/>
      <p:bldP spid="39" grpId="0" animBg="1"/>
      <p:bldP spid="46" grpId="0" animBg="1"/>
      <p:bldP spid="6" grpId="0" animBg="1"/>
      <p:bldP spid="17" grpId="0" animBg="1"/>
      <p:bldP spid="19" grpId="0" animBg="1"/>
      <p:bldP spid="20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BCF7444-AC51-40DD-30F6-B1A729A4554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787483" y="1812365"/>
            <a:ext cx="4146550" cy="31448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	Muito Obrigado!</a:t>
            </a:r>
          </a:p>
        </p:txBody>
      </p:sp>
    </p:spTree>
    <p:extLst>
      <p:ext uri="{BB962C8B-B14F-4D97-AF65-F5344CB8AC3E}">
        <p14:creationId xmlns:p14="http://schemas.microsoft.com/office/powerpoint/2010/main" val="4343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ogotipo">
            <a:extLst>
              <a:ext uri="{FF2B5EF4-FFF2-40B4-BE49-F238E27FC236}">
                <a16:creationId xmlns:a16="http://schemas.microsoft.com/office/drawing/2014/main" id="{62017562-D5CC-319E-B7B4-E5922F3B9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"/>
            <a:ext cx="9753599" cy="5856827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E2F83A6-BE48-AD37-31BD-03215D56DF75}"/>
              </a:ext>
            </a:extLst>
          </p:cNvPr>
          <p:cNvSpPr txBox="1">
            <a:spLocks/>
          </p:cNvSpPr>
          <p:nvPr/>
        </p:nvSpPr>
        <p:spPr>
          <a:xfrm>
            <a:off x="1300869" y="317312"/>
            <a:ext cx="7150645" cy="300381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78020" tIns="39010" rIns="78020" bIns="39010" rtlCol="0" anchor="b" anchorCtr="1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hangingPunct="0"/>
            <a:r>
              <a:rPr lang="pt-BR" sz="1600" b="1" dirty="0">
                <a:solidFill>
                  <a:srgbClr val="4472C4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</a:rPr>
              <a:t>Administração Tributária 3.0: a transformação digital, OCDE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A5445E7-F282-683D-EBAB-8923763A21EC}"/>
              </a:ext>
            </a:extLst>
          </p:cNvPr>
          <p:cNvSpPr txBox="1"/>
          <p:nvPr/>
        </p:nvSpPr>
        <p:spPr>
          <a:xfrm>
            <a:off x="285750" y="1099294"/>
            <a:ext cx="8881111" cy="40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48" b="1" dirty="0">
                <a:solidFill>
                  <a:srgbClr val="002060"/>
                </a:solidFill>
              </a:rPr>
              <a:t>TRIBUTAÇÃO INCORPORADA AOS SISTEMAS NATURAIS DO CONTRIBUINTE: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B9921F5-ABDC-7BA5-F7C7-C74B966426AD}"/>
              </a:ext>
            </a:extLst>
          </p:cNvPr>
          <p:cNvSpPr txBox="1"/>
          <p:nvPr/>
        </p:nvSpPr>
        <p:spPr>
          <a:xfrm>
            <a:off x="558621" y="4709157"/>
            <a:ext cx="3973257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90083">
              <a:defRPr/>
            </a:pPr>
            <a:r>
              <a:rPr lang="pt-BR" sz="1024" dirty="0">
                <a:solidFill>
                  <a:srgbClr val="4285F4">
                    <a:lumMod val="75000"/>
                  </a:srgbClr>
                </a:solidFill>
                <a:latin typeface="Poppins"/>
                <a:cs typeface="Poppins"/>
              </a:rPr>
              <a:t>OCDE, </a:t>
            </a:r>
            <a:r>
              <a:rPr lang="pt-BR" sz="1024" dirty="0" err="1">
                <a:solidFill>
                  <a:srgbClr val="4285F4">
                    <a:lumMod val="75000"/>
                  </a:srgbClr>
                </a:solidFill>
                <a:latin typeface="Poppins"/>
                <a:cs typeface="Poppins"/>
              </a:rPr>
              <a:t>Forum</a:t>
            </a:r>
            <a:r>
              <a:rPr lang="pt-BR" sz="1024" dirty="0">
                <a:solidFill>
                  <a:srgbClr val="4285F4">
                    <a:lumMod val="75000"/>
                  </a:srgbClr>
                </a:solidFill>
                <a:latin typeface="Poppins"/>
                <a:cs typeface="Poppins"/>
              </a:rPr>
              <a:t> de Administração Tributária</a:t>
            </a:r>
          </a:p>
          <a:p>
            <a:pPr defTabSz="390083">
              <a:defRPr/>
            </a:pPr>
            <a:r>
              <a:rPr lang="en-US" sz="1024" dirty="0">
                <a:solidFill>
                  <a:srgbClr val="000000"/>
                </a:solidFill>
                <a:latin typeface="Arial"/>
                <a:hlinkClick r:id="rId3"/>
              </a:rPr>
              <a:t>OECD Forum on Tax Administration | OECD</a:t>
            </a:r>
            <a:r>
              <a:rPr lang="pt-BR" sz="1536" b="1" dirty="0">
                <a:solidFill>
                  <a:srgbClr val="FFFFFF"/>
                </a:solidFill>
                <a:latin typeface="Poppins"/>
                <a:cs typeface="Poppins"/>
              </a:rPr>
              <a:t>.</a:t>
            </a:r>
            <a:r>
              <a:rPr lang="pt-BR" sz="1536" b="1" dirty="0" err="1">
                <a:solidFill>
                  <a:srgbClr val="FFFFFF"/>
                </a:solidFill>
                <a:latin typeface="Poppins"/>
                <a:cs typeface="Poppins"/>
              </a:rPr>
              <a:t>pdf</a:t>
            </a:r>
            <a:endParaRPr lang="pt-BR" sz="1536" b="1" dirty="0">
              <a:solidFill>
                <a:srgbClr val="FFFFFF"/>
              </a:solidFill>
              <a:latin typeface="Poppins"/>
              <a:cs typeface="Poppin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CDD0FC3-1FB7-2330-C597-236EDE4F6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868" y="1877928"/>
            <a:ext cx="1923827" cy="273827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7AFB7E-8ADD-7AA3-3621-720F530CFF61}"/>
              </a:ext>
            </a:extLst>
          </p:cNvPr>
          <p:cNvSpPr txBox="1"/>
          <p:nvPr/>
        </p:nvSpPr>
        <p:spPr>
          <a:xfrm>
            <a:off x="3900007" y="1599737"/>
            <a:ext cx="52668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800" b="1" dirty="0">
              <a:solidFill>
                <a:srgbClr val="002060"/>
              </a:solidFill>
            </a:endParaRPr>
          </a:p>
          <a:p>
            <a:r>
              <a:rPr lang="pt-BR" sz="2800" b="1" dirty="0">
                <a:solidFill>
                  <a:srgbClr val="002060"/>
                </a:solidFill>
              </a:rPr>
              <a:t>- Pagar impostos se converterá em uma experiência (...) integrada a vida diária e as atividades comerciais tanto quanto seja possível;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2201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02ECC2A-333D-0E09-1512-61C0868AAF99}"/>
              </a:ext>
            </a:extLst>
          </p:cNvPr>
          <p:cNvSpPr txBox="1"/>
          <p:nvPr/>
        </p:nvSpPr>
        <p:spPr>
          <a:xfrm>
            <a:off x="344128" y="433137"/>
            <a:ext cx="888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EMENDA CONSTITUCIONAL Nº 18, DE 1965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74F9FE-8D69-DC7E-83DE-7A429EADA7D8}"/>
              </a:ext>
            </a:extLst>
          </p:cNvPr>
          <p:cNvSpPr txBox="1"/>
          <p:nvPr/>
        </p:nvSpPr>
        <p:spPr>
          <a:xfrm>
            <a:off x="344127" y="835560"/>
            <a:ext cx="91728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ICMS – Imposto sobre a </a:t>
            </a:r>
            <a:r>
              <a:rPr lang="es-ES" sz="3200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Circulação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es-ES" sz="3200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Mercadorias</a:t>
            </a:r>
            <a:endParaRPr lang="es-ES" sz="32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r>
              <a:rPr lang="pt-BR" sz="16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Art. 12. Compete aos 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Estados o </a:t>
            </a:r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</a:rPr>
              <a:t>impôsto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</a:rPr>
              <a:t>sôbre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 operações relativas à circulação de mercadorias, realizadas </a:t>
            </a:r>
            <a:r>
              <a:rPr lang="pt-BR" sz="1600" i="0" dirty="0">
                <a:solidFill>
                  <a:schemeClr val="accent1">
                    <a:lumMod val="75000"/>
                  </a:schemeClr>
                </a:solidFill>
                <a:effectLst/>
              </a:rPr>
              <a:t>p</a:t>
            </a:r>
            <a:r>
              <a:rPr lang="pt-BR" sz="16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or comerciantes, industriais e produtores.</a:t>
            </a:r>
            <a:br>
              <a:rPr lang="pt-BR" sz="16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BR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16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      § 1º </a:t>
            </a:r>
            <a:r>
              <a:rPr lang="pt-BR" sz="24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A alíquota do </a:t>
            </a:r>
            <a:r>
              <a:rPr lang="pt-BR" sz="2400" b="1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impôsto</a:t>
            </a:r>
            <a:r>
              <a:rPr lang="pt-BR" sz="24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 é uniforme para </a:t>
            </a:r>
            <a:r>
              <a:rPr lang="pt-BR" sz="2400" b="1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tôdas</a:t>
            </a:r>
            <a:r>
              <a:rPr lang="pt-BR" sz="24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 as mercadorias</a:t>
            </a:r>
            <a:r>
              <a:rPr lang="pt-BR" sz="16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, não excedendo, nas operações que as destinem a outro Estado, o limite fixado em resolução do Senado Federal, nos </a:t>
            </a:r>
            <a:r>
              <a:rPr lang="pt-BR" sz="16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têrmos</a:t>
            </a:r>
            <a:r>
              <a:rPr lang="pt-BR" sz="16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do disposto em lei complementar.</a:t>
            </a:r>
            <a:br>
              <a:rPr lang="pt-BR" sz="16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BR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16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      § 2º </a:t>
            </a:r>
            <a:r>
              <a:rPr lang="pt-BR" sz="24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O </a:t>
            </a:r>
            <a:r>
              <a:rPr lang="pt-BR" sz="2400" b="1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impôsto</a:t>
            </a:r>
            <a:r>
              <a:rPr lang="pt-BR" sz="24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 é não-cumulativo</a:t>
            </a:r>
            <a:r>
              <a:rPr lang="pt-BR" sz="16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, abatendo-se, em cada operação, nos </a:t>
            </a:r>
            <a:r>
              <a:rPr lang="pt-BR" sz="16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têrmos</a:t>
            </a:r>
            <a:r>
              <a:rPr lang="pt-BR" sz="16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do disposto em lei complementar, o montante cobrado nas anteriores, pelo mesmo ou por outro Estado, e não incidirá </a:t>
            </a:r>
            <a:r>
              <a:rPr lang="pt-BR" sz="16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sôbre</a:t>
            </a:r>
            <a:r>
              <a:rPr lang="pt-BR" sz="16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a venda a varejo, diretamente ao consumidor, de gêneros de primeira necessidade, definidos como tais por ato do Poder Executivo Estadual.</a:t>
            </a: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9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02ECC2A-333D-0E09-1512-61C0868AAF99}"/>
              </a:ext>
            </a:extLst>
          </p:cNvPr>
          <p:cNvSpPr txBox="1"/>
          <p:nvPr/>
        </p:nvSpPr>
        <p:spPr>
          <a:xfrm>
            <a:off x="344128" y="433137"/>
            <a:ext cx="906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EMENDA CONSTITUCIONAL Nº 132, DE 2023 – CRÉDITO FINANCIERO IBS/CBS ART. 156-A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74F9FE-8D69-DC7E-83DE-7A429EADA7D8}"/>
              </a:ext>
            </a:extLst>
          </p:cNvPr>
          <p:cNvSpPr txBox="1"/>
          <p:nvPr/>
        </p:nvSpPr>
        <p:spPr>
          <a:xfrm>
            <a:off x="344128" y="835560"/>
            <a:ext cx="888836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O crédito </a:t>
            </a:r>
            <a:r>
              <a:rPr lang="es-ES" sz="32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somente</a:t>
            </a:r>
            <a:r>
              <a:rPr lang="es-ES" sz="3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é concedido se </a:t>
            </a:r>
            <a:r>
              <a:rPr lang="es-ES" sz="32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há</a:t>
            </a:r>
            <a:r>
              <a:rPr lang="es-ES" sz="3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pagamento do tributo em etapa anterior e no valor pago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s-ES" sz="3200" b="0" i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pt-BR" sz="16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Art. 156-A § 5º</a:t>
            </a:r>
          </a:p>
          <a:p>
            <a:pPr algn="just"/>
            <a:r>
              <a:rPr lang="pt-BR" sz="16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II - o regime de compensação, podendo estabelecer hipóteses em </a:t>
            </a:r>
            <a:r>
              <a:rPr lang="pt-BR" sz="24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que o aproveitamento do crédito ficará condicionado à verificação do efetivo recolhimento</a:t>
            </a:r>
            <a:r>
              <a:rPr lang="pt-BR" sz="16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do imposto incidente sobre a operação com bens materiais ou imateriais, inclusive direitos, ou com serviços, </a:t>
            </a:r>
            <a:r>
              <a:rPr lang="pt-BR" sz="16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desde que</a:t>
            </a:r>
            <a:r>
              <a:rPr lang="pt-BR" sz="16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:  </a:t>
            </a:r>
          </a:p>
          <a:p>
            <a:pPr marL="342900" indent="-342900" algn="just">
              <a:buAutoNum type="alphaLcParenR"/>
            </a:pPr>
            <a:r>
              <a:rPr lang="pt-BR" sz="24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o adquirente possa efetuar o recolhimento do imposto incidente nas suas aquisições </a:t>
            </a:r>
            <a:r>
              <a:rPr lang="pt-BR" sz="16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de bens ou serviços; </a:t>
            </a:r>
            <a:r>
              <a:rPr lang="pt-BR" sz="16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ou</a:t>
            </a:r>
            <a:r>
              <a:rPr lang="pt-BR" sz="16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 </a:t>
            </a:r>
          </a:p>
          <a:p>
            <a:pPr algn="just"/>
            <a:r>
              <a:rPr lang="pt-BR" sz="16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b) </a:t>
            </a:r>
            <a:r>
              <a:rPr lang="pt-BR" sz="24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o recolhimento do imposto ocorra na liquidação financeira da operação</a:t>
            </a:r>
            <a:r>
              <a:rPr lang="pt-BR" sz="16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; </a:t>
            </a:r>
          </a:p>
        </p:txBody>
      </p:sp>
    </p:spTree>
    <p:extLst>
      <p:ext uri="{BB962C8B-B14F-4D97-AF65-F5344CB8AC3E}">
        <p14:creationId xmlns:p14="http://schemas.microsoft.com/office/powerpoint/2010/main" val="293459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02ECC2A-333D-0E09-1512-61C0868AAF99}"/>
              </a:ext>
            </a:extLst>
          </p:cNvPr>
          <p:cNvSpPr txBox="1"/>
          <p:nvPr/>
        </p:nvSpPr>
        <p:spPr>
          <a:xfrm>
            <a:off x="344128" y="433137"/>
            <a:ext cx="906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EMENDA CONSTITUCIONAL Nº 132, DE 2023 – CRÉDITO FINANCIERO IBS/CBS ART. 156-A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74F9FE-8D69-DC7E-83DE-7A429EADA7D8}"/>
              </a:ext>
            </a:extLst>
          </p:cNvPr>
          <p:cNvSpPr txBox="1"/>
          <p:nvPr/>
        </p:nvSpPr>
        <p:spPr>
          <a:xfrm>
            <a:off x="344128" y="835560"/>
            <a:ext cx="888836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O crédito </a:t>
            </a:r>
            <a:r>
              <a:rPr lang="es-ES" sz="32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somente</a:t>
            </a:r>
            <a:r>
              <a:rPr lang="es-ES" sz="3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é concedido se </a:t>
            </a:r>
            <a:r>
              <a:rPr lang="es-ES" sz="3200" b="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há</a:t>
            </a:r>
            <a:r>
              <a:rPr lang="es-ES" sz="3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pagamento do tributo em etapa anterior e no valor pago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s-ES" sz="3200" b="0" i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8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Reduz a litigância;</a:t>
            </a:r>
          </a:p>
          <a:p>
            <a:pPr marL="285750" indent="-285750" algn="just">
              <a:buFontTx/>
              <a:buChar char="-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Reduz as autuações;</a:t>
            </a:r>
          </a:p>
          <a:p>
            <a:pPr marL="285750" indent="-285750" algn="just">
              <a:buFontTx/>
              <a:buChar char="-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Reduz a concorrência desleal;</a:t>
            </a:r>
          </a:p>
          <a:p>
            <a:pPr marL="285750" indent="-285750" algn="just">
              <a:buFontTx/>
              <a:buChar char="-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Reduz a alíquota total;</a:t>
            </a:r>
          </a:p>
          <a:p>
            <a:pPr marL="285750" indent="-285750" algn="just">
              <a:buFontTx/>
              <a:buChar char="-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Reduz o GAP tributário.</a:t>
            </a:r>
          </a:p>
          <a:p>
            <a:pPr marL="285750" indent="-285750" algn="just">
              <a:buFontTx/>
              <a:buChar char="-"/>
            </a:pPr>
            <a:endParaRPr lang="pt-BR" sz="1600" b="0" i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391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ogotipo">
            <a:extLst>
              <a:ext uri="{FF2B5EF4-FFF2-40B4-BE49-F238E27FC236}">
                <a16:creationId xmlns:a16="http://schemas.microsoft.com/office/drawing/2014/main" id="{62017562-D5CC-319E-B7B4-E5922F3B9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40" y="-2652"/>
            <a:ext cx="7801695" cy="5856827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E2F83A6-BE48-AD37-31BD-03215D56DF75}"/>
              </a:ext>
            </a:extLst>
          </p:cNvPr>
          <p:cNvSpPr txBox="1">
            <a:spLocks/>
          </p:cNvSpPr>
          <p:nvPr/>
        </p:nvSpPr>
        <p:spPr>
          <a:xfrm>
            <a:off x="1300869" y="317312"/>
            <a:ext cx="7150645" cy="300381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78020" tIns="39010" rIns="78020" bIns="39010" rtlCol="0" anchor="b" anchorCtr="1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80166" hangingPunct="0"/>
            <a:r>
              <a:rPr lang="pt-BR" sz="1600" b="1" dirty="0" err="1">
                <a:solidFill>
                  <a:srgbClr val="4472C4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</a:rPr>
              <a:t>Pré</a:t>
            </a:r>
            <a:r>
              <a:rPr lang="pt-BR" sz="1600" b="1" dirty="0">
                <a:solidFill>
                  <a:srgbClr val="4472C4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</a:rPr>
              <a:t> condição: Documentos Fiscais Eletrônicos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9840F0F-F8B7-4AB7-4D2C-EC039E2D4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86" y="3379064"/>
            <a:ext cx="1479135" cy="168231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0572131-64E7-8655-E445-738DED17F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686" y="3384794"/>
            <a:ext cx="1479135" cy="168231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E4DE095-A449-4428-D018-1FD5DDFBE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075" y="1322071"/>
            <a:ext cx="1320110" cy="936078"/>
          </a:xfrm>
          <a:prstGeom prst="rect">
            <a:avLst/>
          </a:prstGeom>
        </p:spPr>
      </p:pic>
      <p:sp>
        <p:nvSpPr>
          <p:cNvPr id="20" name="Seta: para a Direita Listrada 19">
            <a:extLst>
              <a:ext uri="{FF2B5EF4-FFF2-40B4-BE49-F238E27FC236}">
                <a16:creationId xmlns:a16="http://schemas.microsoft.com/office/drawing/2014/main" id="{F63DF18F-27A2-ED92-7777-565CC5EC71AB}"/>
              </a:ext>
            </a:extLst>
          </p:cNvPr>
          <p:cNvSpPr/>
          <p:nvPr/>
        </p:nvSpPr>
        <p:spPr>
          <a:xfrm>
            <a:off x="4323433" y="3692219"/>
            <a:ext cx="898793" cy="202127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0166"/>
            <a:endParaRPr lang="pt-BR" sz="1536">
              <a:solidFill>
                <a:prstClr val="white"/>
              </a:solidFill>
              <a:latin typeface="Aptos" panose="020B0004020202020204"/>
            </a:endParaRPr>
          </a:p>
        </p:txBody>
      </p:sp>
      <p:sp>
        <p:nvSpPr>
          <p:cNvPr id="21" name="Seta: para a Direita Listrada 20">
            <a:extLst>
              <a:ext uri="{FF2B5EF4-FFF2-40B4-BE49-F238E27FC236}">
                <a16:creationId xmlns:a16="http://schemas.microsoft.com/office/drawing/2014/main" id="{018FBB47-3597-1324-7CE7-AF5CF08033C1}"/>
              </a:ext>
            </a:extLst>
          </p:cNvPr>
          <p:cNvSpPr/>
          <p:nvPr/>
        </p:nvSpPr>
        <p:spPr>
          <a:xfrm rot="10800000">
            <a:off x="4344700" y="4278542"/>
            <a:ext cx="852446" cy="202126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0166"/>
            <a:endParaRPr lang="pt-BR" sz="1536">
              <a:solidFill>
                <a:prstClr val="white"/>
              </a:solidFill>
              <a:latin typeface="Aptos" panose="020B0004020202020204"/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C5A93819-6952-5C98-A0A0-28FBAC04F8CA}"/>
              </a:ext>
            </a:extLst>
          </p:cNvPr>
          <p:cNvSpPr txBox="1"/>
          <p:nvPr/>
        </p:nvSpPr>
        <p:spPr>
          <a:xfrm>
            <a:off x="2510439" y="2933736"/>
            <a:ext cx="4731503" cy="465955"/>
          </a:xfrm>
          <a:prstGeom prst="rect">
            <a:avLst/>
          </a:prstGeom>
        </p:spPr>
        <p:txBody>
          <a:bodyPr wrap="square" lIns="0" tIns="17906" rIns="0" bIns="0" rtlCol="0">
            <a:noAutofit/>
          </a:bodyPr>
          <a:lstStyle/>
          <a:p>
            <a:pPr marL="390083" indent="-390083" defTabSz="780166">
              <a:lnSpc>
                <a:spcPct val="107000"/>
              </a:lnSpc>
              <a:spcAft>
                <a:spcPts val="683"/>
              </a:spcAft>
              <a:buFont typeface="Arial" panose="020B0604020202020204" pitchFamily="34" charset="0"/>
              <a:buChar char="•"/>
            </a:pPr>
            <a:r>
              <a:rPr lang="pt-BR" sz="2389" dirty="0">
                <a:solidFill>
                  <a:prstClr val="black"/>
                </a:solidFill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Repositórios Sincronizados: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95078EE8-682C-13F9-E89C-3ED15F0B7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629" y="1000254"/>
            <a:ext cx="3648172" cy="17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2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ogotipo">
            <a:extLst>
              <a:ext uri="{FF2B5EF4-FFF2-40B4-BE49-F238E27FC236}">
                <a16:creationId xmlns:a16="http://schemas.microsoft.com/office/drawing/2014/main" id="{62017562-D5CC-319E-B7B4-E5922F3B9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1" y="5553"/>
            <a:ext cx="7801695" cy="5856827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E2F83A6-BE48-AD37-31BD-03215D56DF75}"/>
              </a:ext>
            </a:extLst>
          </p:cNvPr>
          <p:cNvSpPr txBox="1">
            <a:spLocks/>
          </p:cNvSpPr>
          <p:nvPr/>
        </p:nvSpPr>
        <p:spPr>
          <a:xfrm>
            <a:off x="320040" y="317312"/>
            <a:ext cx="9098279" cy="300381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78020" tIns="39010" rIns="78020" bIns="39010" rtlCol="0" anchor="b" anchorCtr="1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hangingPunct="0"/>
            <a:r>
              <a:rPr lang="pt-BR" sz="1600" b="1" dirty="0">
                <a:solidFill>
                  <a:srgbClr val="4472C4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</a:rPr>
              <a:t>Portal do Contribuinte - Apuração da CBS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55398E-C515-8A40-D159-E5E77D2B7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18" y="842627"/>
            <a:ext cx="8355672" cy="4811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26B524D-7E2F-1A58-1F54-48FF08B13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18" y="1427605"/>
            <a:ext cx="8355672" cy="376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1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BCF2FE3-02E4-34FB-E677-74B609BABB1F}"/>
              </a:ext>
            </a:extLst>
          </p:cNvPr>
          <p:cNvSpPr txBox="1"/>
          <p:nvPr/>
        </p:nvSpPr>
        <p:spPr>
          <a:xfrm>
            <a:off x="412955" y="422787"/>
            <a:ext cx="909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SPLIT PAYMENT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B3D33E2-E098-969F-FD21-B771CC439924}"/>
              </a:ext>
            </a:extLst>
          </p:cNvPr>
          <p:cNvSpPr txBox="1"/>
          <p:nvPr/>
        </p:nvSpPr>
        <p:spPr>
          <a:xfrm>
            <a:off x="412955" y="792119"/>
            <a:ext cx="887852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Já existe em diversas configurações:</a:t>
            </a:r>
            <a:b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b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Marketplaces – Plataformas de Comércio Eletrônico</a:t>
            </a:r>
          </a:p>
          <a:p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APP - Aplicativos de entregas</a:t>
            </a:r>
          </a:p>
          <a:p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DAS – Documento de Arrecadação do Simples Nacional</a:t>
            </a:r>
          </a:p>
          <a:p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DAE – Documento de Arrecadação do </a:t>
            </a:r>
            <a:r>
              <a:rPr lang="pt-BR" b="1" dirty="0" err="1">
                <a:solidFill>
                  <a:schemeClr val="accent1">
                    <a:lumMod val="75000"/>
                  </a:schemeClr>
                </a:solidFill>
              </a:rPr>
              <a:t>eSocial</a:t>
            </a:r>
            <a:b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BR" sz="1600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3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BCF2FE3-02E4-34FB-E677-74B609BABB1F}"/>
              </a:ext>
            </a:extLst>
          </p:cNvPr>
          <p:cNvSpPr txBox="1"/>
          <p:nvPr/>
        </p:nvSpPr>
        <p:spPr>
          <a:xfrm>
            <a:off x="412955" y="422787"/>
            <a:ext cx="909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QUAIS AS VANTAGENS DE OPTAR PELO SPLIT DE PAGAMENTO?                            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B3D33E2-E098-969F-FD21-B771CC439924}"/>
              </a:ext>
            </a:extLst>
          </p:cNvPr>
          <p:cNvSpPr txBox="1"/>
          <p:nvPr/>
        </p:nvSpPr>
        <p:spPr>
          <a:xfrm>
            <a:off x="369293" y="1163491"/>
            <a:ext cx="88785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Crescimento nas vendas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sz="1600" b="1" i="0" dirty="0">
              <a:solidFill>
                <a:schemeClr val="accent1">
                  <a:lumMod val="50000"/>
                </a:schemeClr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Operações transparentes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sz="1600" b="1" i="0" dirty="0">
              <a:solidFill>
                <a:schemeClr val="accent1">
                  <a:lumMod val="50000"/>
                </a:schemeClr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Gestão tributária: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sz="1600" b="1" i="0" dirty="0">
              <a:solidFill>
                <a:schemeClr val="accent1">
                  <a:lumMod val="50000"/>
                </a:schemeClr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Controle de pedidos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sz="1600" b="1" i="0" dirty="0">
              <a:solidFill>
                <a:schemeClr val="accent1">
                  <a:lumMod val="50000"/>
                </a:schemeClr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Redução de custos:</a:t>
            </a:r>
          </a:p>
          <a:p>
            <a:pPr algn="l"/>
            <a:r>
              <a:rPr lang="pt-BR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O split de pagamento destina-se àqueles que gostariam de otimizar seus negócios, como é o caso de empresas como iFood, Magazine Luiza, James Delivery, </a:t>
            </a:r>
            <a:r>
              <a:rPr lang="pt-BR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Wedy</a:t>
            </a:r>
            <a:r>
              <a:rPr lang="pt-BR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, Ford e outras.</a:t>
            </a:r>
          </a:p>
          <a:p>
            <a:br>
              <a:rPr lang="pt-BR" sz="1600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030E340-F669-DD48-919B-25093DF24F03}"/>
              </a:ext>
            </a:extLst>
          </p:cNvPr>
          <p:cNvSpPr txBox="1"/>
          <p:nvPr/>
        </p:nvSpPr>
        <p:spPr>
          <a:xfrm>
            <a:off x="962978" y="4415754"/>
            <a:ext cx="6946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Split de pagamento: o que é e como aplicar na sua empresa? - Sebrae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54F7013-F8D5-900D-0B3C-AA5B20F2A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857" y="301190"/>
            <a:ext cx="2331628" cy="13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885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60000"/>
            <a:lumOff val="40000"/>
          </a:schemeClr>
        </a:solidFill>
        <a:ln>
          <a:noFill/>
        </a:ln>
      </a:spPr>
      <a:bodyPr rtlCol="0" anchor="ctr"/>
      <a:lstStyle>
        <a:defPPr algn="l"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A981FA-2B03-4496-A509-9FD04F12DEE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F8AC255-872A-4EEF-A101-87CE10C7BE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505383-AEC6-43D5-8676-C5289DC689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2344</TotalTime>
  <Words>1734</Words>
  <Application>Microsoft Office PowerPoint</Application>
  <PresentationFormat>Personalizar</PresentationFormat>
  <Paragraphs>240</Paragraphs>
  <Slides>16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16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Calibri Light</vt:lpstr>
      <vt:lpstr>Century Gothic</vt:lpstr>
      <vt:lpstr>Lato</vt:lpstr>
      <vt:lpstr>Liberation Sans</vt:lpstr>
      <vt:lpstr>Montserrat</vt:lpstr>
      <vt:lpstr>Open Sans</vt:lpstr>
      <vt:lpstr>Poppins</vt:lpstr>
      <vt:lpstr>Times New Roman</vt:lpstr>
      <vt:lpstr>Tema do Office</vt:lpstr>
      <vt:lpstr>Simple Light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Receita Federal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Zaiden Rezende</dc:creator>
  <cp:lastModifiedBy>Marcos Hubner Flores</cp:lastModifiedBy>
  <cp:revision>69</cp:revision>
  <dcterms:created xsi:type="dcterms:W3CDTF">2022-07-06T17:53:24Z</dcterms:created>
  <dcterms:modified xsi:type="dcterms:W3CDTF">2024-08-20T16:38:36Z</dcterms:modified>
</cp:coreProperties>
</file>