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bookmarkIdSeed="2">
  <p:sldMasterIdLst>
    <p:sldMasterId id="2147483661" r:id="rId1"/>
  </p:sldMasterIdLst>
  <p:notesMasterIdLst>
    <p:notesMasterId r:id="rId12"/>
  </p:notesMasterIdLst>
  <p:handoutMasterIdLst>
    <p:handoutMasterId r:id="rId13"/>
  </p:handoutMasterIdLst>
  <p:sldIdLst>
    <p:sldId id="361" r:id="rId2"/>
    <p:sldId id="528" r:id="rId3"/>
    <p:sldId id="572" r:id="rId4"/>
    <p:sldId id="573" r:id="rId5"/>
    <p:sldId id="574" r:id="rId6"/>
    <p:sldId id="575" r:id="rId7"/>
    <p:sldId id="576" r:id="rId8"/>
    <p:sldId id="577" r:id="rId9"/>
    <p:sldId id="579" r:id="rId10"/>
    <p:sldId id="578" r:id="rId11"/>
  </p:sldIdLst>
  <p:sldSz cx="9144000" cy="6858000" type="screen4x3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4" clrIdx="0"/>
  <p:cmAuthor id="1" name="Felipe Scudeler Salto" initials="FSS" lastIdx="2" clrIdx="1">
    <p:extLst>
      <p:ext uri="{19B8F6BF-5375-455C-9EA6-DF929625EA0E}">
        <p15:presenceInfo xmlns:p15="http://schemas.microsoft.com/office/powerpoint/2012/main" userId="S-1-5-21-2124552659-1916301338-1672037986-1821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534B"/>
    <a:srgbClr val="005D89"/>
    <a:srgbClr val="CC7C76"/>
    <a:srgbClr val="19597A"/>
    <a:srgbClr val="D697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0" autoAdjust="0"/>
    <p:restoredTop sz="94660"/>
  </p:normalViewPr>
  <p:slideViewPr>
    <p:cSldViewPr>
      <p:cViewPr varScale="1">
        <p:scale>
          <a:sx n="87" d="100"/>
          <a:sy n="87" d="100"/>
        </p:scale>
        <p:origin x="157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\IFI\Notas%20T&#233;cnicas\NT31_PEC_Or&#231;amento%20Impositivo\LOA2019_composi&#231;&#227;o%20discricion&#225;rias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005D89"/>
                </a:solidFill>
                <a:latin typeface="+mn-lt"/>
                <a:ea typeface="+mn-ea"/>
                <a:cs typeface="+mn-cs"/>
              </a:defRPr>
            </a:pPr>
            <a:r>
              <a:rPr lang="pt-BR" b="1"/>
              <a:t>ORÇAMENTO DA UNIÃO EM 2019 (R$ BILHÕES E % DO TOTAL)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5D89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ofPieChart>
        <c:ofPieType val="bar"/>
        <c:varyColors val="1"/>
        <c:ser>
          <c:idx val="0"/>
          <c:order val="0"/>
          <c:explosion val="17"/>
          <c:dPt>
            <c:idx val="0"/>
            <c:bubble3D val="0"/>
            <c:explosion val="0"/>
            <c:spPr>
              <a:solidFill>
                <a:srgbClr val="005D89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rgbClr val="005D89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rgbClr val="BD534B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rgbClr val="BD534B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13605620922701217"/>
                  <c:y val="-2.7785989880597016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2126118904753054"/>
                  <c:y val="-9.6432317313142231E-3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rgbClr val="005D89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13876962788142957"/>
                  <c:y val="0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rgbClr val="005D89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14340306944088246"/>
                  <c:y val="-1.1957240155990201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rgbClr val="005D89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14999631401287719"/>
                  <c:y val="-1.0622642681886571E-3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rgbClr val="005D89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0.35438696063884906"/>
                  <c:y val="9.647751003184192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rgbClr val="005D89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6820288399938946"/>
                      <c:h val="8.0434801029640776E-2"/>
                    </c:manualLayout>
                  </c15:layout>
                </c:ext>
              </c:extLst>
            </c:dLbl>
            <c:dLbl>
              <c:idx val="6"/>
              <c:layout>
                <c:manualLayout>
                  <c:x val="-1.071402242949134E-2"/>
                  <c:y val="3.6282809443018468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1" i="0" u="none" strike="noStrike" kern="1200" baseline="0">
                        <a:solidFill>
                          <a:srgbClr val="005D89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pt-BR" baseline="0" dirty="0" smtClean="0">
                        <a:solidFill>
                          <a:srgbClr val="005D89"/>
                        </a:solidFill>
                      </a:rPr>
                      <a:t>Emendas de bancada; </a:t>
                    </a:r>
                    <a:fld id="{D2DC8AB0-B417-4126-A0E1-16F1EF8C7BFC}" type="VALUE">
                      <a:rPr lang="pt-BR" baseline="0">
                        <a:solidFill>
                          <a:srgbClr val="005D89"/>
                        </a:solidFill>
                      </a:rPr>
                      <a:pPr>
                        <a:defRPr b="1"/>
                      </a:pPr>
                      <a:t>[VALOR]</a:t>
                    </a:fld>
                    <a:r>
                      <a:rPr lang="pt-BR" baseline="0" dirty="0">
                        <a:solidFill>
                          <a:srgbClr val="005D89"/>
                        </a:solidFill>
                      </a:rPr>
                      <a:t>; </a:t>
                    </a:r>
                    <a:fld id="{0F45FB5C-CBF4-4D4E-A7C8-18239D30353F}" type="PERCENTAGE">
                      <a:rPr lang="pt-BR" baseline="0">
                        <a:solidFill>
                          <a:srgbClr val="005D89"/>
                        </a:solidFill>
                      </a:rPr>
                      <a:pPr>
                        <a:defRPr b="1"/>
                      </a:pPr>
                      <a:t>[PORCENTAGEM]</a:t>
                    </a:fld>
                    <a:endParaRPr lang="pt-BR" baseline="0" dirty="0">
                      <a:solidFill>
                        <a:srgbClr val="005D89"/>
                      </a:solidFill>
                    </a:endParaRPr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rgbClr val="005D89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9895639840640759"/>
                      <c:h val="6.7859220915190213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7"/>
              <c:layout>
                <c:manualLayout>
                  <c:x val="-0.12360477600100514"/>
                  <c:y val="9.527896147132427E-3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000" baseline="0"/>
                      <a:t>Discricionária
R$137,70
9,6%</a:t>
                    </a:r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Sheet1!$A$25:$A$31</c:f>
              <c:strCache>
                <c:ptCount val="7"/>
                <c:pt idx="0">
                  <c:v>Obrigatória</c:v>
                </c:pt>
                <c:pt idx="1">
                  <c:v>Educação</c:v>
                </c:pt>
                <c:pt idx="2">
                  <c:v>Saúde</c:v>
                </c:pt>
                <c:pt idx="3">
                  <c:v>Outras</c:v>
                </c:pt>
                <c:pt idx="4">
                  <c:v>PAC</c:v>
                </c:pt>
                <c:pt idx="5">
                  <c:v>Emendas individuais</c:v>
                </c:pt>
                <c:pt idx="6">
                  <c:v>Emendas coletivas</c:v>
                </c:pt>
              </c:strCache>
            </c:strRef>
          </c:cat>
          <c:val>
            <c:numRef>
              <c:f>Sheet1!$C$25:$C$31</c:f>
              <c:numCache>
                <c:formatCode>_-[$R$-416]* #,##0.00_-;\-[$R$-416]* #,##0.00_-;_-[$R$-416]* "-"??_-;_-@_-</c:formatCode>
                <c:ptCount val="7"/>
                <c:pt idx="0">
                  <c:v>1300.996492905</c:v>
                </c:pt>
                <c:pt idx="1">
                  <c:v>24.630400769000001</c:v>
                </c:pt>
                <c:pt idx="2">
                  <c:v>19.623382404000001</c:v>
                </c:pt>
                <c:pt idx="3">
                  <c:v>57.691981304999999</c:v>
                </c:pt>
                <c:pt idx="4">
                  <c:v>22.026982853</c:v>
                </c:pt>
                <c:pt idx="5">
                  <c:v>9.1437901200000002</c:v>
                </c:pt>
                <c:pt idx="6">
                  <c:v>4.5799696440000002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27"/>
        <c:splitType val="pos"/>
        <c:splitPos val="6"/>
        <c:secondPieSize val="9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rgbClr val="005D89"/>
          </a:solidFill>
        </a:defRPr>
      </a:pPr>
      <a:endParaRPr lang="pt-B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0.21495</cdr:x>
      <cdr:y>0.13559</cdr:y>
    </cdr:from>
    <cdr:to>
      <cdr:x>0.45504</cdr:x>
      <cdr:y>0.22034</cdr:y>
    </cdr:to>
    <cdr:sp macro="" textlink="">
      <cdr:nvSpPr>
        <cdr:cNvPr id="2" name="Caixa de texto 1"/>
        <cdr:cNvSpPr txBox="1"/>
      </cdr:nvSpPr>
      <cdr:spPr>
        <a:xfrm xmlns:a="http://schemas.openxmlformats.org/drawingml/2006/main">
          <a:off x="1656184" y="576064"/>
          <a:ext cx="1849859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200" b="1" dirty="0">
              <a:solidFill>
                <a:srgbClr val="005D89"/>
              </a:solidFill>
            </a:rPr>
            <a:t>Total: R$ 1.438,7 bilhões</a:t>
          </a:r>
        </a:p>
      </cdr:txBody>
    </cdr:sp>
  </cdr:relSizeAnchor>
  <cdr:relSizeAnchor xmlns:cdr="http://schemas.openxmlformats.org/drawingml/2006/chartDrawing">
    <cdr:from>
      <cdr:x>0.00437</cdr:x>
      <cdr:y>0.94915</cdr:y>
    </cdr:from>
    <cdr:to>
      <cdr:x>0.25499</cdr:x>
      <cdr:y>1</cdr:y>
    </cdr:to>
    <cdr:sp macro="" textlink="">
      <cdr:nvSpPr>
        <cdr:cNvPr id="4" name="Caixa de texto 3"/>
        <cdr:cNvSpPr txBox="1"/>
      </cdr:nvSpPr>
      <cdr:spPr>
        <a:xfrm xmlns:a="http://schemas.openxmlformats.org/drawingml/2006/main">
          <a:off x="33637" y="4032448"/>
          <a:ext cx="1930991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t-BR" sz="700" i="1" dirty="0">
              <a:solidFill>
                <a:srgbClr val="005D89"/>
              </a:solidFill>
            </a:rPr>
            <a:t>Fonte: Siga</a:t>
          </a:r>
          <a:r>
            <a:rPr lang="pt-BR" sz="700" i="1" baseline="0" dirty="0">
              <a:solidFill>
                <a:srgbClr val="005D89"/>
              </a:solidFill>
            </a:rPr>
            <a:t> Brasil. Elaboração: IFI.</a:t>
          </a:r>
          <a:endParaRPr lang="pt-BR" sz="700" i="1" dirty="0">
            <a:solidFill>
              <a:srgbClr val="005D89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C97AD2-97EC-475A-83F5-B811D37F483F}" type="datetimeFigureOut">
              <a:rPr lang="pt-BR" smtClean="0"/>
              <a:t>13/06/2019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B156F-BBD9-4870-9CB4-C9060AC57C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8069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3" name="Shape 83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40963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95497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8642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0802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8254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74581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7849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7452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70733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41287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67290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6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000" b="1">
                <a:solidFill>
                  <a:srgbClr val="19597A"/>
                </a:solidFill>
              </a:defRPr>
            </a:lvl1pPr>
          </a:lstStyle>
          <a:p>
            <a:r>
              <a:t>Texto do Título</a:t>
            </a:r>
          </a:p>
        </p:txBody>
      </p:sp>
      <p:sp>
        <p:nvSpPr>
          <p:cNvPr id="67" name="Shape 67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0" indent="457200">
              <a:spcBef>
                <a:spcPts val="300"/>
              </a:spcBef>
              <a:buSzTx/>
              <a:buFontTx/>
              <a:buNone/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0" indent="914400">
              <a:spcBef>
                <a:spcPts val="300"/>
              </a:spcBef>
              <a:buSzTx/>
              <a:buFontTx/>
              <a:buNone/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0" indent="1371600">
              <a:spcBef>
                <a:spcPts val="300"/>
              </a:spcBef>
              <a:buSzTx/>
              <a:buFontTx/>
              <a:buNone/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0" indent="1828800">
              <a:spcBef>
                <a:spcPts val="300"/>
              </a:spcBef>
              <a:buSzTx/>
              <a:buFontTx/>
              <a:buNone/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69" name="Shape 6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753094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9725348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971599" y="274638"/>
            <a:ext cx="6984777" cy="1143001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200">
                <a:solidFill>
                  <a:srgbClr val="19597A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</a:lstStyle>
          <a:p>
            <a:r>
              <a:t>Texto do Título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9541456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barra_azul.jpg"/>
          <p:cNvPicPr>
            <a:picLocks noChangeAspect="1"/>
          </p:cNvPicPr>
          <p:nvPr/>
        </p:nvPicPr>
        <p:blipFill>
          <a:blip r:embed="rId5" cstate="print">
            <a:extLst/>
          </a:blip>
          <a:stretch>
            <a:fillRect/>
          </a:stretch>
        </p:blipFill>
        <p:spPr>
          <a:xfrm>
            <a:off x="0" y="6093295"/>
            <a:ext cx="9144000" cy="166824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2.jpeg" descr="ifi_assinacom_senado.jpg"/>
          <p:cNvPicPr>
            <a:picLocks noChangeAspect="1"/>
          </p:cNvPicPr>
          <p:nvPr/>
        </p:nvPicPr>
        <p:blipFill>
          <a:blip r:embed="rId6" cstate="print">
            <a:extLst/>
          </a:blip>
          <a:stretch>
            <a:fillRect/>
          </a:stretch>
        </p:blipFill>
        <p:spPr>
          <a:xfrm>
            <a:off x="6588224" y="6381327"/>
            <a:ext cx="2384701" cy="325484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3.jpeg" descr="Ifi_símbolo gráfico.jpg"/>
          <p:cNvPicPr>
            <a:picLocks noChangeAspect="1"/>
          </p:cNvPicPr>
          <p:nvPr/>
        </p:nvPicPr>
        <p:blipFill>
          <a:blip r:embed="rId7" cstate="print">
            <a:extLst/>
          </a:blip>
          <a:stretch>
            <a:fillRect/>
          </a:stretch>
        </p:blipFill>
        <p:spPr>
          <a:xfrm>
            <a:off x="251519" y="260647"/>
            <a:ext cx="576066" cy="612297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r>
              <a:t>Texto do Título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7" name="Shape 7"/>
          <p:cNvSpPr>
            <a:spLocks noGrp="1"/>
          </p:cNvSpPr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47606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5" r:id="rId3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121275" y="476672"/>
            <a:ext cx="8928994" cy="1584176"/>
          </a:xfrm>
          <a:prstGeom prst="rect">
            <a:avLst/>
          </a:prstGeom>
          <a:ln w="25400">
            <a:solidFill>
              <a:srgbClr val="D9D9D9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86" name="Shape 86"/>
          <p:cNvSpPr/>
          <p:nvPr/>
        </p:nvSpPr>
        <p:spPr>
          <a:xfrm>
            <a:off x="121275" y="2204864"/>
            <a:ext cx="8928995" cy="4494693"/>
          </a:xfrm>
          <a:prstGeom prst="rect">
            <a:avLst/>
          </a:pr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>
              <a:solidFill>
                <a:srgbClr val="FFFFFF"/>
              </a:solidFill>
            </a:endParaRPr>
          </a:p>
        </p:txBody>
      </p:sp>
      <p:pic>
        <p:nvPicPr>
          <p:cNvPr id="87" name="image4.jpeg" descr="ifi_assinacom_senado_preferencial.jpg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539551" y="620687"/>
            <a:ext cx="8092442" cy="1072898"/>
          </a:xfrm>
          <a:prstGeom prst="rect">
            <a:avLst/>
          </a:prstGeom>
          <a:ln w="12700">
            <a:miter lim="400000"/>
          </a:ln>
        </p:spPr>
      </p:pic>
      <p:sp>
        <p:nvSpPr>
          <p:cNvPr id="88" name="Shape 88"/>
          <p:cNvSpPr/>
          <p:nvPr/>
        </p:nvSpPr>
        <p:spPr>
          <a:xfrm>
            <a:off x="470298" y="1390742"/>
            <a:ext cx="8208914" cy="5201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700"/>
              </a:spcBef>
              <a:defRPr sz="32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endParaRPr lang="pt-BR" sz="3400" b="1" dirty="0" smtClean="0"/>
          </a:p>
          <a:p>
            <a:pPr algn="ctr">
              <a:spcBef>
                <a:spcPts val="700"/>
              </a:spcBef>
              <a:defRPr sz="32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endParaRPr lang="pt-BR" sz="3400" b="1" dirty="0"/>
          </a:p>
          <a:p>
            <a:pPr algn="ctr">
              <a:spcBef>
                <a:spcPts val="700"/>
              </a:spcBef>
              <a:defRPr sz="32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r>
              <a:rPr lang="pt-BR" sz="4000" dirty="0" smtClean="0">
                <a:sym typeface="Source Sans Pro"/>
              </a:rPr>
              <a:t> </a:t>
            </a:r>
            <a:r>
              <a:rPr lang="pt-BR" sz="4000" dirty="0"/>
              <a:t>Nota Técnica </a:t>
            </a:r>
            <a:r>
              <a:rPr lang="pt-BR" sz="4000" dirty="0" smtClean="0"/>
              <a:t>31/IFI:</a:t>
            </a:r>
            <a:endParaRPr lang="pt-BR" sz="4000" dirty="0"/>
          </a:p>
          <a:p>
            <a:pPr algn="ctr">
              <a:spcBef>
                <a:spcPts val="700"/>
              </a:spcBef>
              <a:defRPr sz="32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r>
              <a:rPr lang="pt-BR" sz="4000" dirty="0" smtClean="0">
                <a:sym typeface="Source Sans Pro"/>
              </a:rPr>
              <a:t>Impacto fiscal da PEC 34/2019</a:t>
            </a:r>
            <a:endParaRPr lang="pt-BR" sz="2800" dirty="0" smtClean="0"/>
          </a:p>
          <a:p>
            <a:pPr algn="ctr">
              <a:defRPr sz="3200" b="1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endParaRPr lang="pt-BR" sz="2000" dirty="0" smtClean="0"/>
          </a:p>
          <a:p>
            <a:pPr algn="ctr">
              <a:defRPr sz="3200" b="1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endParaRPr lang="pt-BR" sz="4000" dirty="0"/>
          </a:p>
          <a:p>
            <a:pPr algn="ctr">
              <a:defRPr sz="3200" b="1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r>
              <a:rPr lang="pt-BR" sz="3200" dirty="0" smtClean="0"/>
              <a:t>Daniel Couri</a:t>
            </a:r>
            <a:endParaRPr lang="pt-BR" sz="2000" dirty="0" smtClean="0"/>
          </a:p>
          <a:p>
            <a:pPr algn="ctr">
              <a:defRPr sz="3200" b="1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endParaRPr lang="pt-BR" sz="500" dirty="0" smtClean="0"/>
          </a:p>
          <a:p>
            <a:pPr algn="ctr">
              <a:defRPr sz="20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r>
              <a:rPr lang="pt-BR" dirty="0" smtClean="0"/>
              <a:t>Consultor de orçamentos do Senado e analista da IFI</a:t>
            </a:r>
          </a:p>
          <a:p>
            <a:pPr algn="ctr">
              <a:spcBef>
                <a:spcPts val="300"/>
              </a:spcBef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endParaRPr lang="pt-BR" sz="1200" dirty="0" smtClean="0"/>
          </a:p>
          <a:p>
            <a:pPr algn="ctr">
              <a:spcBef>
                <a:spcPts val="300"/>
              </a:spcBef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endParaRPr lang="pt-BR" sz="1400" dirty="0" smtClean="0"/>
          </a:p>
          <a:p>
            <a:pPr algn="ctr">
              <a:spcBef>
                <a:spcPts val="300"/>
              </a:spcBef>
              <a:defRPr sz="1400"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pPr>
            <a:r>
              <a:rPr lang="pt-BR" sz="1200" dirty="0" smtClean="0"/>
              <a:t>Brasília, 13 de junho de 2019</a:t>
            </a:r>
          </a:p>
        </p:txBody>
      </p:sp>
    </p:spTree>
    <p:extLst>
      <p:ext uri="{BB962C8B-B14F-4D97-AF65-F5344CB8AC3E}">
        <p14:creationId xmlns:p14="http://schemas.microsoft.com/office/powerpoint/2010/main" val="231798206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noFill/>
          <a:ln w="25400" cap="flat">
            <a:solidFill>
              <a:srgbClr val="19597A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Retângulo 1"/>
          <p:cNvSpPr/>
          <p:nvPr/>
        </p:nvSpPr>
        <p:spPr>
          <a:xfrm>
            <a:off x="323528" y="2924944"/>
            <a:ext cx="8280920" cy="610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pt-BR" sz="32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Obrigado!</a:t>
            </a:r>
            <a:endParaRPr lang="pt-BR" sz="3200" dirty="0">
              <a:solidFill>
                <a:srgbClr val="005D89"/>
              </a:solidFill>
              <a:latin typeface="Source Sans Pro"/>
              <a:ea typeface="Cambria" panose="02040503050406030204" pitchFamily="18" charset="0"/>
              <a:cs typeface="Minion Pro"/>
            </a:endParaRPr>
          </a:p>
        </p:txBody>
      </p:sp>
    </p:spTree>
    <p:extLst>
      <p:ext uri="{BB962C8B-B14F-4D97-AF65-F5344CB8AC3E}">
        <p14:creationId xmlns:p14="http://schemas.microsoft.com/office/powerpoint/2010/main" val="20917071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6"/>
          <p:cNvSpPr txBox="1">
            <a:spLocks/>
          </p:cNvSpPr>
          <p:nvPr/>
        </p:nvSpPr>
        <p:spPr>
          <a:xfrm>
            <a:off x="1259632" y="130622"/>
            <a:ext cx="6984776" cy="634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t">
            <a:norm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19597A"/>
                </a:solidFill>
                <a:uFillTx/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/>
            <a:r>
              <a:rPr lang="pt-BR" dirty="0"/>
              <a:t>Competência da IFI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noFill/>
          <a:ln w="25400" cap="flat">
            <a:solidFill>
              <a:srgbClr val="19597A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Retângulo 1"/>
          <p:cNvSpPr/>
          <p:nvPr/>
        </p:nvSpPr>
        <p:spPr>
          <a:xfrm>
            <a:off x="791580" y="2132856"/>
            <a:ext cx="756084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t-PT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A Resolução do Senado nº 42, de 2016, estabele 4 funções para a IFI, dentre elas: </a:t>
            </a:r>
            <a:endParaRPr lang="pt-PT" sz="2000" dirty="0" smtClean="0">
              <a:solidFill>
                <a:srgbClr val="005D89"/>
              </a:solidFill>
              <a:latin typeface="Source Sans Pro"/>
              <a:ea typeface="Cambria" panose="02040503050406030204" pitchFamily="18" charset="0"/>
              <a:cs typeface="Minion Pro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pt-BR" sz="2000" dirty="0">
              <a:solidFill>
                <a:srgbClr val="005D89"/>
              </a:solidFill>
              <a:latin typeface="Source Sans Pro"/>
              <a:ea typeface="Cambria" panose="02040503050406030204" pitchFamily="18" charset="0"/>
              <a:cs typeface="Minion Pro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t-PT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“III - mensurar o impacto de eventos fiscais relevantes, especialmente os decorrentes de decisões dos Poderes da República, (...)”</a:t>
            </a:r>
            <a:endParaRPr lang="pt-BR" sz="2000" dirty="0">
              <a:solidFill>
                <a:srgbClr val="005D89"/>
              </a:solidFill>
              <a:latin typeface="Source Sans Pro"/>
              <a:ea typeface="Cambria" panose="02040503050406030204" pitchFamily="18" charset="0"/>
              <a:cs typeface="Minion Pro"/>
            </a:endParaRPr>
          </a:p>
        </p:txBody>
      </p:sp>
    </p:spTree>
    <p:extLst>
      <p:ext uri="{BB962C8B-B14F-4D97-AF65-F5344CB8AC3E}">
        <p14:creationId xmlns:p14="http://schemas.microsoft.com/office/powerpoint/2010/main" val="245814565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6"/>
          <p:cNvSpPr txBox="1">
            <a:spLocks/>
          </p:cNvSpPr>
          <p:nvPr/>
        </p:nvSpPr>
        <p:spPr>
          <a:xfrm>
            <a:off x="1259632" y="130622"/>
            <a:ext cx="6984776" cy="634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t">
            <a:norm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19597A"/>
                </a:solidFill>
                <a:uFillTx/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/>
            <a:r>
              <a:rPr lang="pt-BR" dirty="0"/>
              <a:t>Base da avaliação da IF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noFill/>
          <a:ln w="25400" cap="flat">
            <a:solidFill>
              <a:srgbClr val="19597A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Retângulo 1"/>
          <p:cNvSpPr/>
          <p:nvPr/>
        </p:nvSpPr>
        <p:spPr>
          <a:xfrm>
            <a:off x="431540" y="1709514"/>
            <a:ext cx="828092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Quando </a:t>
            </a: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elaboramos a </a:t>
            </a: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NT 31, </a:t>
            </a: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o texto base era a PEC 2/2015, aprovada em março pela </a:t>
            </a: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Câmara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2000" dirty="0">
              <a:solidFill>
                <a:srgbClr val="005D89"/>
              </a:solidFill>
              <a:latin typeface="Source Sans Pro"/>
              <a:ea typeface="Cambria" panose="02040503050406030204" pitchFamily="18" charset="0"/>
              <a:cs typeface="Minion Pro"/>
            </a:endParaRP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Atualizamos as contas para a redação final aprovada em junho (PEC 34/2019</a:t>
            </a: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)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2000" dirty="0">
              <a:solidFill>
                <a:srgbClr val="005D89"/>
              </a:solidFill>
              <a:latin typeface="Source Sans Pro"/>
              <a:ea typeface="Cambria" panose="02040503050406030204" pitchFamily="18" charset="0"/>
              <a:cs typeface="Minion Pro"/>
            </a:endParaRP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Impacto é menor que o calculado na NT, mas conclusões permanecem</a:t>
            </a:r>
          </a:p>
        </p:txBody>
      </p:sp>
    </p:spTree>
    <p:extLst>
      <p:ext uri="{BB962C8B-B14F-4D97-AF65-F5344CB8AC3E}">
        <p14:creationId xmlns:p14="http://schemas.microsoft.com/office/powerpoint/2010/main" val="40162290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6"/>
          <p:cNvSpPr txBox="1">
            <a:spLocks/>
          </p:cNvSpPr>
          <p:nvPr/>
        </p:nvSpPr>
        <p:spPr>
          <a:xfrm>
            <a:off x="1259632" y="130622"/>
            <a:ext cx="6984776" cy="634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t">
            <a:norm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19597A"/>
                </a:solidFill>
                <a:uFillTx/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/>
            <a:r>
              <a:rPr lang="pt-BR" dirty="0"/>
              <a:t>Conclusões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noFill/>
          <a:ln w="25400" cap="flat">
            <a:solidFill>
              <a:srgbClr val="19597A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Retângulo 1"/>
          <p:cNvSpPr/>
          <p:nvPr/>
        </p:nvSpPr>
        <p:spPr>
          <a:xfrm>
            <a:off x="431540" y="1709514"/>
            <a:ext cx="828092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Independente do caráter meritório das emendas, medida aumenta a rigidez </a:t>
            </a: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orçamentária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2000" dirty="0">
              <a:solidFill>
                <a:srgbClr val="005D89"/>
              </a:solidFill>
              <a:latin typeface="Source Sans Pro"/>
              <a:ea typeface="Cambria" panose="02040503050406030204" pitchFamily="18" charset="0"/>
              <a:cs typeface="Minion Pro"/>
            </a:endParaRP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Medida tem impacto fiscal: entre R$ 5 e R$ 7 bilhões em três anos  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2000" dirty="0" smtClean="0">
              <a:solidFill>
                <a:srgbClr val="005D89"/>
              </a:solidFill>
              <a:latin typeface="Source Sans Pro"/>
              <a:ea typeface="Cambria" panose="02040503050406030204" pitchFamily="18" charset="0"/>
              <a:cs typeface="Minion Pro"/>
            </a:endParaRP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Elevação </a:t>
            </a: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do gasto obrigatório reduz a </a:t>
            </a:r>
            <a:r>
              <a:rPr lang="pt-BR" sz="2000" u="sng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margem fiscal</a:t>
            </a: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 da União e, tudo o mais constante, dificulta o cumprimento do teto de gastos nos próximos anos</a:t>
            </a: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.</a:t>
            </a:r>
            <a:endParaRPr lang="pt-BR" sz="2000" dirty="0">
              <a:solidFill>
                <a:srgbClr val="005D89"/>
              </a:solidFill>
              <a:latin typeface="Source Sans Pro"/>
              <a:ea typeface="Cambria" panose="02040503050406030204" pitchFamily="18" charset="0"/>
              <a:cs typeface="Minion Pro"/>
            </a:endParaRPr>
          </a:p>
        </p:txBody>
      </p:sp>
    </p:spTree>
    <p:extLst>
      <p:ext uri="{BB962C8B-B14F-4D97-AF65-F5344CB8AC3E}">
        <p14:creationId xmlns:p14="http://schemas.microsoft.com/office/powerpoint/2010/main" val="41141424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6"/>
          <p:cNvSpPr txBox="1">
            <a:spLocks/>
          </p:cNvSpPr>
          <p:nvPr/>
        </p:nvSpPr>
        <p:spPr>
          <a:xfrm>
            <a:off x="1259632" y="130622"/>
            <a:ext cx="6984776" cy="634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t">
            <a:norm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19597A"/>
                </a:solidFill>
                <a:uFillTx/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/>
            <a:r>
              <a:rPr lang="pt-BR" dirty="0"/>
              <a:t>Histórico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noFill/>
          <a:ln w="25400" cap="flat">
            <a:solidFill>
              <a:srgbClr val="19597A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Retângulo 1"/>
          <p:cNvSpPr/>
          <p:nvPr/>
        </p:nvSpPr>
        <p:spPr>
          <a:xfrm>
            <a:off x="431540" y="1474266"/>
            <a:ext cx="8280920" cy="3909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 </a:t>
            </a:r>
            <a:r>
              <a:rPr lang="pt-BR" sz="2000" b="1" dirty="0" smtClean="0">
                <a:solidFill>
                  <a:srgbClr val="BD534B"/>
                </a:solidFill>
                <a:latin typeface="Source Sans Pro"/>
                <a:ea typeface="Cambria" panose="02040503050406030204" pitchFamily="18" charset="0"/>
                <a:cs typeface="Minion Pro"/>
              </a:rPr>
              <a:t>2014</a:t>
            </a: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: LDO da União  tornou impositivas as emendas individuais, à razão de 1,2% da RCL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 </a:t>
            </a:r>
            <a:r>
              <a:rPr lang="pt-BR" sz="2000" b="1" dirty="0" smtClean="0">
                <a:solidFill>
                  <a:srgbClr val="BD534B"/>
                </a:solidFill>
                <a:latin typeface="Source Sans Pro"/>
                <a:ea typeface="Cambria" panose="02040503050406030204" pitchFamily="18" charset="0"/>
                <a:cs typeface="Minion Pro"/>
              </a:rPr>
              <a:t>2016</a:t>
            </a: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: EC 86 constitucionalizou a obrigação, à razão de 1,2% da RCL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 </a:t>
            </a:r>
            <a:r>
              <a:rPr lang="pt-BR" sz="2000" b="1" dirty="0" smtClean="0">
                <a:solidFill>
                  <a:srgbClr val="BD534B"/>
                </a:solidFill>
                <a:latin typeface="Source Sans Pro"/>
                <a:ea typeface="Cambria" panose="02040503050406030204" pitchFamily="18" charset="0"/>
                <a:cs typeface="Minion Pro"/>
              </a:rPr>
              <a:t>2017</a:t>
            </a: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: LDO da União passou a contemplar também </a:t>
            </a: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as emendas </a:t>
            </a: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de bancada, à razão de 0,6% da RCL. 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 </a:t>
            </a:r>
            <a:r>
              <a:rPr lang="pt-BR" sz="2000" b="1" dirty="0" smtClean="0">
                <a:solidFill>
                  <a:srgbClr val="BD534B"/>
                </a:solidFill>
                <a:latin typeface="Source Sans Pro"/>
                <a:ea typeface="Cambria" panose="02040503050406030204" pitchFamily="18" charset="0"/>
                <a:cs typeface="Minion Pro"/>
              </a:rPr>
              <a:t>2017</a:t>
            </a: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: EC 95, correção do teto de gastos passou a ser aplicada para </a:t>
            </a: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a </a:t>
            </a: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execução obrigatória das emendas parlamentares. 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Ou seja: atuais percentuais de 1,2% e de 0,6% da RCL já são variáveis, pois crescimento da RCL ≠ IPCA.</a:t>
            </a:r>
          </a:p>
        </p:txBody>
      </p:sp>
    </p:spTree>
    <p:extLst>
      <p:ext uri="{BB962C8B-B14F-4D97-AF65-F5344CB8AC3E}">
        <p14:creationId xmlns:p14="http://schemas.microsoft.com/office/powerpoint/2010/main" val="9361417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6"/>
          <p:cNvSpPr txBox="1">
            <a:spLocks/>
          </p:cNvSpPr>
          <p:nvPr/>
        </p:nvSpPr>
        <p:spPr>
          <a:xfrm>
            <a:off x="1259632" y="130622"/>
            <a:ext cx="6984776" cy="634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t">
            <a:normAutofit fontScale="92500"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19597A"/>
                </a:solidFill>
                <a:uFillTx/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/>
            <a:r>
              <a:rPr lang="pt-BR" dirty="0"/>
              <a:t>Emendas parlamentares em perspectiva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noFill/>
          <a:ln w="25400" cap="flat">
            <a:solidFill>
              <a:srgbClr val="19597A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2249730891"/>
              </p:ext>
            </p:extLst>
          </p:nvPr>
        </p:nvGraphicFramePr>
        <p:xfrm>
          <a:off x="827584" y="1412776"/>
          <a:ext cx="7704856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519003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6"/>
          <p:cNvSpPr txBox="1">
            <a:spLocks/>
          </p:cNvSpPr>
          <p:nvPr/>
        </p:nvSpPr>
        <p:spPr>
          <a:xfrm>
            <a:off x="1259632" y="130622"/>
            <a:ext cx="6984776" cy="634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t">
            <a:norm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19597A"/>
                </a:solidFill>
                <a:uFillTx/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/>
            <a:r>
              <a:rPr lang="pt-BR" dirty="0"/>
              <a:t>Cálculo do impacto fiscal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noFill/>
          <a:ln w="25400" cap="flat">
            <a:solidFill>
              <a:srgbClr val="19597A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Retângulo 1"/>
          <p:cNvSpPr/>
          <p:nvPr/>
        </p:nvSpPr>
        <p:spPr>
          <a:xfrm>
            <a:off x="431540" y="1081851"/>
            <a:ext cx="8280920" cy="4694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Dois cenários:</a:t>
            </a:r>
          </a:p>
          <a:p>
            <a:pPr marL="685800" lvl="2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Cenário 1 com RCL de R$ 850 bilhões (projeção atual contida no demonstrativo do Tesouro)</a:t>
            </a:r>
          </a:p>
          <a:p>
            <a:pPr marL="685800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Cenário 2 com RCL de R$ 950 bilhões (projeção otimista para a receita, incluindo recursos de cessão onerosa)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Hipóteses para valores efetivamente pagos:</a:t>
            </a:r>
          </a:p>
          <a:p>
            <a:pPr marL="685800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Nas emendas, nem todo o orçamento autorizado é pago no mesmo exercício (impedimentos de ordem técnica e possibilidade de contingenciamento)</a:t>
            </a:r>
          </a:p>
          <a:p>
            <a:pPr marL="685800" indent="-342900" algn="just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Assumimos como referência a execução de 2018: foram pagos 35% do orçamento autorizado e 39% dos restos a pagar de emendas de bancada</a:t>
            </a:r>
          </a:p>
        </p:txBody>
      </p:sp>
    </p:spTree>
    <p:extLst>
      <p:ext uri="{BB962C8B-B14F-4D97-AF65-F5344CB8AC3E}">
        <p14:creationId xmlns:p14="http://schemas.microsoft.com/office/powerpoint/2010/main" val="11325834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6"/>
          <p:cNvSpPr txBox="1">
            <a:spLocks/>
          </p:cNvSpPr>
          <p:nvPr/>
        </p:nvSpPr>
        <p:spPr>
          <a:xfrm>
            <a:off x="1259632" y="130622"/>
            <a:ext cx="6984776" cy="634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t">
            <a:norm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19597A"/>
                </a:solidFill>
                <a:uFillTx/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/>
            <a:r>
              <a:rPr lang="pt-BR" dirty="0"/>
              <a:t>Cálculo do impacto fiscal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noFill/>
          <a:ln w="25400" cap="flat">
            <a:solidFill>
              <a:srgbClr val="19597A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678191"/>
              </p:ext>
            </p:extLst>
          </p:nvPr>
        </p:nvGraphicFramePr>
        <p:xfrm>
          <a:off x="457200" y="1484786"/>
          <a:ext cx="8229600" cy="417646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656039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effectLst/>
                        </a:rPr>
                        <a:t>Impacto fiscal</a:t>
                      </a:r>
                      <a:endParaRPr lang="pt-BR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pt-BR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chemeClr val="bg1"/>
                          </a:solidFill>
                          <a:effectLst/>
                        </a:rPr>
                        <a:t>2021</a:t>
                      </a:r>
                      <a:endParaRPr lang="pt-BR" sz="14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effectLst/>
                        </a:rPr>
                        <a:t>2022</a:t>
                      </a:r>
                      <a:endParaRPr lang="pt-BR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pt-BR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D89"/>
                    </a:solidFill>
                  </a:tcPr>
                </a:tc>
              </a:tr>
              <a:tr h="492029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5D89"/>
                          </a:solidFill>
                          <a:effectLst/>
                        </a:rPr>
                        <a:t>Gasto sem PEC</a:t>
                      </a:r>
                      <a:endParaRPr lang="pt-BR" sz="1400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5D89"/>
                          </a:solidFill>
                          <a:effectLst/>
                        </a:rPr>
                        <a:t>3,5</a:t>
                      </a:r>
                      <a:endParaRPr lang="pt-BR" sz="1400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5D89"/>
                          </a:solidFill>
                          <a:effectLst/>
                        </a:rPr>
                        <a:t>4,0</a:t>
                      </a:r>
                      <a:endParaRPr lang="pt-BR" sz="1400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5D89"/>
                          </a:solidFill>
                          <a:effectLst/>
                        </a:rPr>
                        <a:t>4,3</a:t>
                      </a:r>
                      <a:endParaRPr lang="pt-BR" sz="1400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5D89"/>
                          </a:solidFill>
                          <a:effectLst/>
                        </a:rPr>
                        <a:t>11,8</a:t>
                      </a:r>
                      <a:endParaRPr lang="pt-BR" sz="1400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55704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5D89"/>
                          </a:solidFill>
                          <a:effectLst/>
                        </a:rPr>
                        <a:t>Cenário 1</a:t>
                      </a:r>
                      <a:endParaRPr lang="pt-BR" sz="1400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endParaRPr lang="pt-BR" sz="1600" dirty="0">
                        <a:solidFill>
                          <a:srgbClr val="005D8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endParaRPr lang="pt-BR" sz="1600">
                        <a:solidFill>
                          <a:srgbClr val="005D8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endParaRPr lang="pt-BR" sz="1600">
                        <a:solidFill>
                          <a:srgbClr val="005D8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endParaRPr lang="pt-BR" sz="1600">
                        <a:solidFill>
                          <a:srgbClr val="005D8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92029">
                <a:tc>
                  <a:txBody>
                    <a:bodyPr/>
                    <a:lstStyle/>
                    <a:p>
                      <a:pPr indent="13589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5D89"/>
                          </a:solidFill>
                          <a:effectLst/>
                        </a:rPr>
                        <a:t>Gasto com PEC</a:t>
                      </a:r>
                      <a:endParaRPr lang="pt-BR" sz="140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5D89"/>
                          </a:solidFill>
                          <a:effectLst/>
                        </a:rPr>
                        <a:t>4,3</a:t>
                      </a:r>
                      <a:endParaRPr lang="pt-BR" sz="1400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5D89"/>
                          </a:solidFill>
                          <a:effectLst/>
                        </a:rPr>
                        <a:t>5,8</a:t>
                      </a:r>
                      <a:endParaRPr lang="pt-BR" sz="140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5D89"/>
                          </a:solidFill>
                          <a:effectLst/>
                        </a:rPr>
                        <a:t>6,9</a:t>
                      </a:r>
                      <a:endParaRPr lang="pt-BR" sz="140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5D89"/>
                          </a:solidFill>
                          <a:effectLst/>
                        </a:rPr>
                        <a:t>16,9</a:t>
                      </a:r>
                      <a:endParaRPr lang="pt-BR" sz="140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92029">
                <a:tc>
                  <a:txBody>
                    <a:bodyPr/>
                    <a:lstStyle/>
                    <a:p>
                      <a:pPr indent="13589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5D89"/>
                          </a:solidFill>
                          <a:effectLst/>
                        </a:rPr>
                        <a:t>Impacto</a:t>
                      </a:r>
                      <a:endParaRPr lang="pt-BR" sz="1400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5D89"/>
                          </a:solidFill>
                          <a:effectLst/>
                        </a:rPr>
                        <a:t>0,7</a:t>
                      </a:r>
                      <a:endParaRPr lang="pt-BR" sz="1400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5D89"/>
                          </a:solidFill>
                          <a:effectLst/>
                        </a:rPr>
                        <a:t>1,8</a:t>
                      </a:r>
                      <a:endParaRPr lang="pt-BR" sz="1400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5D89"/>
                          </a:solidFill>
                          <a:effectLst/>
                        </a:rPr>
                        <a:t>2,6</a:t>
                      </a:r>
                      <a:endParaRPr lang="pt-BR" sz="1400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BD534B"/>
                          </a:solidFill>
                          <a:effectLst/>
                        </a:rPr>
                        <a:t>5,1</a:t>
                      </a:r>
                      <a:endParaRPr lang="pt-BR" sz="1400" b="1" dirty="0">
                        <a:solidFill>
                          <a:srgbClr val="BD534B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04573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5D89"/>
                          </a:solidFill>
                          <a:effectLst/>
                        </a:rPr>
                        <a:t>Cenário 2</a:t>
                      </a:r>
                      <a:endParaRPr lang="pt-BR" sz="140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endParaRPr lang="pt-BR" sz="1600">
                        <a:solidFill>
                          <a:srgbClr val="005D8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endParaRPr lang="pt-BR" sz="1600" dirty="0">
                        <a:solidFill>
                          <a:srgbClr val="005D8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endParaRPr lang="pt-BR" sz="1600" dirty="0">
                        <a:solidFill>
                          <a:srgbClr val="005D8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endParaRPr lang="pt-BR" sz="1600">
                        <a:solidFill>
                          <a:srgbClr val="005D8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92029">
                <a:tc>
                  <a:txBody>
                    <a:bodyPr/>
                    <a:lstStyle/>
                    <a:p>
                      <a:pPr indent="13589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5D89"/>
                          </a:solidFill>
                          <a:effectLst/>
                        </a:rPr>
                        <a:t>Gasto com PEC</a:t>
                      </a:r>
                      <a:endParaRPr lang="pt-BR" sz="140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5D89"/>
                          </a:solidFill>
                          <a:effectLst/>
                        </a:rPr>
                        <a:t>4,5</a:t>
                      </a:r>
                      <a:endParaRPr lang="pt-BR" sz="140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5D89"/>
                          </a:solidFill>
                          <a:effectLst/>
                        </a:rPr>
                        <a:t>6,3</a:t>
                      </a:r>
                      <a:endParaRPr lang="pt-BR" sz="140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5D89"/>
                          </a:solidFill>
                          <a:effectLst/>
                        </a:rPr>
                        <a:t>7,6</a:t>
                      </a:r>
                      <a:endParaRPr lang="pt-BR" sz="1400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5D89"/>
                          </a:solidFill>
                          <a:effectLst/>
                        </a:rPr>
                        <a:t>18,5</a:t>
                      </a:r>
                      <a:endParaRPr lang="pt-BR" sz="1400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92029">
                <a:tc>
                  <a:txBody>
                    <a:bodyPr/>
                    <a:lstStyle/>
                    <a:p>
                      <a:pPr indent="13589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5D89"/>
                          </a:solidFill>
                          <a:effectLst/>
                        </a:rPr>
                        <a:t>Impacto</a:t>
                      </a:r>
                      <a:endParaRPr lang="pt-BR" sz="1400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5D89"/>
                          </a:solidFill>
                          <a:effectLst/>
                        </a:rPr>
                        <a:t>1,0</a:t>
                      </a:r>
                      <a:endParaRPr lang="pt-BR" sz="1400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5D89"/>
                          </a:solidFill>
                          <a:effectLst/>
                        </a:rPr>
                        <a:t>2,4</a:t>
                      </a:r>
                      <a:endParaRPr lang="pt-BR" sz="1400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5D89"/>
                          </a:solidFill>
                          <a:effectLst/>
                        </a:rPr>
                        <a:t>3,3</a:t>
                      </a:r>
                      <a:endParaRPr lang="pt-BR" sz="1400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BD534B"/>
                          </a:solidFill>
                          <a:effectLst/>
                        </a:rPr>
                        <a:t>6,7</a:t>
                      </a:r>
                      <a:endParaRPr lang="pt-BR" sz="1400" b="1" dirty="0">
                        <a:solidFill>
                          <a:srgbClr val="BD534B"/>
                        </a:solidFill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59007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6"/>
          <p:cNvSpPr txBox="1">
            <a:spLocks/>
          </p:cNvSpPr>
          <p:nvPr/>
        </p:nvSpPr>
        <p:spPr>
          <a:xfrm>
            <a:off x="1259632" y="130622"/>
            <a:ext cx="6984776" cy="634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t">
            <a:norm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19597A"/>
                </a:solidFill>
                <a:uFillTx/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/>
            <a:r>
              <a:rPr lang="pt-BR" dirty="0"/>
              <a:t>Por que entendemos que há impacto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noFill/>
          <a:ln w="25400" cap="flat">
            <a:solidFill>
              <a:srgbClr val="19597A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Retângulo 1"/>
          <p:cNvSpPr/>
          <p:nvPr/>
        </p:nvSpPr>
        <p:spPr>
          <a:xfrm>
            <a:off x="431540" y="1081851"/>
            <a:ext cx="8280920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Modelo atual: </a:t>
            </a:r>
          </a:p>
          <a:p>
            <a:pPr marL="533400" algn="just">
              <a:lnSpc>
                <a:spcPct val="115000"/>
              </a:lnSpc>
              <a:spcAft>
                <a:spcPts val="600"/>
              </a:spcAft>
            </a:pP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PLOA vem com reserva específica para emendas impositivas, no valor da execução obrigatória. </a:t>
            </a:r>
          </a:p>
          <a:p>
            <a:pPr marL="533400" algn="just">
              <a:lnSpc>
                <a:spcPct val="115000"/>
              </a:lnSpc>
              <a:spcAft>
                <a:spcPts val="600"/>
              </a:spcAft>
            </a:pP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Equivale a uma dotação orçamentária como outra qualquer. Se aumenta o percentual para emendas de bancada, aumenta </a:t>
            </a:r>
            <a:r>
              <a:rPr lang="pt-BR" sz="200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a reserva e há </a:t>
            </a: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impacto.</a:t>
            </a:r>
            <a:endParaRPr lang="pt-BR" sz="2000" dirty="0">
              <a:solidFill>
                <a:srgbClr val="005D89"/>
              </a:solidFill>
              <a:latin typeface="Source Sans Pro"/>
              <a:ea typeface="Cambria" panose="02040503050406030204" pitchFamily="18" charset="0"/>
              <a:cs typeface="Minion Pro"/>
            </a:endParaRPr>
          </a:p>
          <a:p>
            <a:pPr indent="533400" algn="just">
              <a:lnSpc>
                <a:spcPct val="115000"/>
              </a:lnSpc>
              <a:spcAft>
                <a:spcPts val="600"/>
              </a:spcAft>
            </a:pP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(PLDO 2020 será ajustado?)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pt-BR" sz="2000" dirty="0" smtClean="0">
              <a:solidFill>
                <a:srgbClr val="005D89"/>
              </a:solidFill>
              <a:latin typeface="Source Sans Pro"/>
              <a:ea typeface="Cambria" panose="02040503050406030204" pitchFamily="18" charset="0"/>
              <a:cs typeface="Minion Pro"/>
            </a:endParaRP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Teto </a:t>
            </a:r>
            <a:r>
              <a:rPr lang="pt-BR" sz="2000" dirty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de gastos ainda não foi </a:t>
            </a:r>
            <a:r>
              <a:rPr lang="pt-BR" sz="2000" dirty="0" smtClean="0">
                <a:solidFill>
                  <a:srgbClr val="005D89"/>
                </a:solidFill>
                <a:latin typeface="Source Sans Pro"/>
                <a:ea typeface="Cambria" panose="02040503050406030204" pitchFamily="18" charset="0"/>
                <a:cs typeface="Minion Pro"/>
              </a:rPr>
              <a:t>atingido pela ótica do pagamento: folga em 2019 deve cerca de R$ 35 bilhões </a:t>
            </a:r>
            <a:endParaRPr lang="pt-BR" sz="2000" dirty="0">
              <a:solidFill>
                <a:srgbClr val="005D89"/>
              </a:solidFill>
              <a:latin typeface="Source Sans Pro"/>
              <a:ea typeface="Cambria" panose="02040503050406030204" pitchFamily="18" charset="0"/>
              <a:cs typeface="Minion Pro"/>
            </a:endParaRPr>
          </a:p>
        </p:txBody>
      </p:sp>
    </p:spTree>
    <p:extLst>
      <p:ext uri="{BB962C8B-B14F-4D97-AF65-F5344CB8AC3E}">
        <p14:creationId xmlns:p14="http://schemas.microsoft.com/office/powerpoint/2010/main" val="38013065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o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o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6898</TotalTime>
  <Words>555</Words>
  <Application>Microsoft Office PowerPoint</Application>
  <PresentationFormat>Apresentação na tela (4:3)</PresentationFormat>
  <Paragraphs>88</Paragraphs>
  <Slides>10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Cambria</vt:lpstr>
      <vt:lpstr>Courier New</vt:lpstr>
      <vt:lpstr>Helvetica</vt:lpstr>
      <vt:lpstr>Minion Pro</vt:lpstr>
      <vt:lpstr>Source Sans Pro</vt:lpstr>
      <vt:lpstr>Source Sans Pro Semibold</vt:lpstr>
      <vt:lpstr>Wingdings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Andréia Mano da Silva Tavares</cp:lastModifiedBy>
  <cp:revision>523</cp:revision>
  <cp:lastPrinted>2018-11-20T11:46:03Z</cp:lastPrinted>
  <dcterms:modified xsi:type="dcterms:W3CDTF">2019-06-13T12:29:32Z</dcterms:modified>
</cp:coreProperties>
</file>