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56" r:id="rId5"/>
    <p:sldId id="257" r:id="rId6"/>
    <p:sldId id="265" r:id="rId7"/>
    <p:sldId id="281" r:id="rId8"/>
    <p:sldId id="292" r:id="rId9"/>
    <p:sldId id="289" r:id="rId10"/>
    <p:sldId id="295" r:id="rId11"/>
    <p:sldId id="262" r:id="rId12"/>
    <p:sldId id="294" r:id="rId13"/>
    <p:sldId id="296" r:id="rId14"/>
    <p:sldId id="293" r:id="rId15"/>
    <p:sldId id="264" r:id="rId1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57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F046E3-9832-DA1C-0205-C05C033A5DF2}" v="194" dt="2020-10-02T00:21:46.381"/>
    <p1510:client id="{7275F6C8-036C-40B7-B744-494E4ED15AD5}" v="3" dt="2020-10-02T11:35:30.684"/>
    <p1510:client id="{AF3CC863-8502-44FE-8FF0-A7314E9A8264}" v="6" dt="2020-10-02T11:43:49.928"/>
    <p1510:client id="{C941C6CD-91B2-4F44-A392-EE931D79CF7D}" v="1208" dt="2020-10-02T00:28:10.0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5" autoAdjust="0"/>
    <p:restoredTop sz="85560" autoAdjust="0"/>
  </p:normalViewPr>
  <p:slideViewPr>
    <p:cSldViewPr snapToGrid="0">
      <p:cViewPr varScale="1">
        <p:scale>
          <a:sx n="57" d="100"/>
          <a:sy n="57" d="100"/>
        </p:scale>
        <p:origin x="10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Áurea  Garcia" userId="cad1abb3-a39d-483e-9bc2-08924fed8df9" providerId="ADAL" clId="{AF3CC863-8502-44FE-8FF0-A7314E9A8264}"/>
    <pc:docChg chg="modSld">
      <pc:chgData name="Áurea  Garcia" userId="cad1abb3-a39d-483e-9bc2-08924fed8df9" providerId="ADAL" clId="{AF3CC863-8502-44FE-8FF0-A7314E9A8264}" dt="2020-10-02T11:43:51.411" v="5" actId="1076"/>
      <pc:docMkLst>
        <pc:docMk/>
      </pc:docMkLst>
      <pc:sldChg chg="modSp mod">
        <pc:chgData name="Áurea  Garcia" userId="cad1abb3-a39d-483e-9bc2-08924fed8df9" providerId="ADAL" clId="{AF3CC863-8502-44FE-8FF0-A7314E9A8264}" dt="2020-10-02T11:41:34.800" v="4" actId="1035"/>
        <pc:sldMkLst>
          <pc:docMk/>
          <pc:sldMk cId="3195929372" sldId="265"/>
        </pc:sldMkLst>
        <pc:grpChg chg="mod">
          <ac:chgData name="Áurea  Garcia" userId="cad1abb3-a39d-483e-9bc2-08924fed8df9" providerId="ADAL" clId="{AF3CC863-8502-44FE-8FF0-A7314E9A8264}" dt="2020-10-02T11:41:34.800" v="4" actId="1035"/>
          <ac:grpSpMkLst>
            <pc:docMk/>
            <pc:sldMk cId="3195929372" sldId="265"/>
            <ac:grpSpMk id="6" creationId="{8EE8F8C2-A16F-43E6-B12A-F3C02A6FC136}"/>
          </ac:grpSpMkLst>
        </pc:grpChg>
      </pc:sldChg>
      <pc:sldChg chg="modSp mod">
        <pc:chgData name="Áurea  Garcia" userId="cad1abb3-a39d-483e-9bc2-08924fed8df9" providerId="ADAL" clId="{AF3CC863-8502-44FE-8FF0-A7314E9A8264}" dt="2020-10-02T11:43:51.411" v="5" actId="1076"/>
        <pc:sldMkLst>
          <pc:docMk/>
          <pc:sldMk cId="1681595557" sldId="281"/>
        </pc:sldMkLst>
        <pc:picChg chg="mod">
          <ac:chgData name="Áurea  Garcia" userId="cad1abb3-a39d-483e-9bc2-08924fed8df9" providerId="ADAL" clId="{AF3CC863-8502-44FE-8FF0-A7314E9A8264}" dt="2020-10-02T11:43:51.411" v="5" actId="1076"/>
          <ac:picMkLst>
            <pc:docMk/>
            <pc:sldMk cId="1681595557" sldId="281"/>
            <ac:picMk id="6" creationId="{C57C1806-22CA-4F66-952F-DF6E4641FEB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2F0204-166E-4E7B-A199-47A29A63B981}" type="datetimeFigureOut">
              <a:rPr lang="pt-BR" smtClean="0"/>
              <a:t>02/10/2020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960E6-2552-45F5-9332-E5B8A0F6F3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4825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dirty="0"/>
              <a:t>no Brasil, Bolívia e Paraguai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E6F069-5AFF-49D4-818C-EB7F3F39FBD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223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Importante</a:t>
            </a:r>
            <a:r>
              <a:rPr lang="en-US" dirty="0"/>
              <a:t>:</a:t>
            </a:r>
            <a:r>
              <a:rPr lang="en-US" baseline="0" dirty="0"/>
              <a:t> SBDA</a:t>
            </a:r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6F069-5AFF-49D4-818C-EB7F3F39FB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8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960E6-2552-45F5-9332-E5B8A0F6F3A5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9966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1E7E64-3428-4756-861B-DF0BE4914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77CB9B0-76AA-4AD4-9064-C468DBAD3E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7D4E756-E95D-46E0-94E4-3FADF92EF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7D8AD-DA4E-4AF1-B443-736A6168103E}" type="datetimeFigureOut">
              <a:rPr lang="pt-BR" smtClean="0"/>
              <a:t>02/10/2020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75F1B48-2D36-4964-8D77-7B20ABC0E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8587EA5-7243-4C49-B021-22430A05E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0836D-259F-40D3-88E9-37AE2BC89E5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6044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D1403B-0975-4BFA-B9C7-8CFEDA9C2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942F67D-3637-4D44-9E8F-70B0B9442F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B72C8FD-BF47-4CF9-A240-6F713AA87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7D8AD-DA4E-4AF1-B443-736A6168103E}" type="datetimeFigureOut">
              <a:rPr lang="pt-BR" smtClean="0"/>
              <a:t>02/10/2020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79D2ECA-9E87-42C7-949A-CD4FB5704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3ED890C-2B8E-47CD-9D95-FA986CCE7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0836D-259F-40D3-88E9-37AE2BC89E5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2570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E63924C-916E-4F13-B6FE-415067E6BD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C11D8F9-0F46-4144-A463-BB1417AF24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4029578-CDFE-4E24-AF30-B0FCDAC2E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7D8AD-DA4E-4AF1-B443-736A6168103E}" type="datetimeFigureOut">
              <a:rPr lang="pt-BR" smtClean="0"/>
              <a:t>02/10/2020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07F32F6-C09C-4867-8D79-AAA5B8B9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CB3271A-BBDB-4E82-A949-8C2031662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0836D-259F-40D3-88E9-37AE2BC89E5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8587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5BF1E9-4F82-4160-BA67-F5983EB72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03BC3F-45B1-479F-AD41-ED5BD7965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BEFEFE6-C14E-4B6A-8925-8F747214A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7D8AD-DA4E-4AF1-B443-736A6168103E}" type="datetimeFigureOut">
              <a:rPr lang="pt-BR" smtClean="0"/>
              <a:t>02/10/2020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DCDB6BB-8CD0-4717-93D1-3AF5745EE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D04BAD0-53F4-477A-8426-0B611B2D1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0836D-259F-40D3-88E9-37AE2BC89E5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500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FCABDC-6F14-4CA7-BA3A-2C3B77C77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1526327-C2CA-41F8-A79C-9CA7BD119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A4CCE34-EBF9-471A-B8DA-AEAD81FE7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7D8AD-DA4E-4AF1-B443-736A6168103E}" type="datetimeFigureOut">
              <a:rPr lang="pt-BR" smtClean="0"/>
              <a:t>02/10/2020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8EDA35C-2559-401A-98DF-A1A1DE156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8AD1219-013B-498B-842E-26D2F779E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0836D-259F-40D3-88E9-37AE2BC89E5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6060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5530CE-1B4E-4CB1-AD6C-C4CC01ED6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62005A0-A297-4521-B816-00944CACDC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5AA0A38-9C3E-4D08-951F-CBCD925C11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F6F348C-3E93-4CC8-8B27-9C7291BFC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7D8AD-DA4E-4AF1-B443-736A6168103E}" type="datetimeFigureOut">
              <a:rPr lang="pt-BR" smtClean="0"/>
              <a:t>02/10/2020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A3D59DF-3B43-46FE-80D3-3C7B7A7EC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70401AF-4D8C-42EB-A63C-D96E6DE4E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0836D-259F-40D3-88E9-37AE2BC89E5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4408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974ECE-53F9-406D-913B-0EBAA7F88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A47DE96-BB1E-45E7-BCC3-640F57584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9B8E150-9894-4641-B37A-9DDC0230FF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7829D67-42AF-4B21-9C22-4A34F62C58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A470954-BCA0-46C0-B1F4-5277AF1AB3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86C5BA6-414B-47B0-9413-A975E5D37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7D8AD-DA4E-4AF1-B443-736A6168103E}" type="datetimeFigureOut">
              <a:rPr lang="pt-BR" smtClean="0"/>
              <a:t>02/10/2020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FFCF034-5644-4DFF-8006-1F7E74AAA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ADC094D-1DFE-4AA5-A617-14C24C9B7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0836D-259F-40D3-88E9-37AE2BC89E5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9999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4E4BAE-5D5B-4E5B-867B-7E980E699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F459E65-BEA8-4088-9133-B88AB7D39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7D8AD-DA4E-4AF1-B443-736A6168103E}" type="datetimeFigureOut">
              <a:rPr lang="pt-BR" smtClean="0"/>
              <a:t>02/10/2020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43B7DD3-748B-4117-95E4-4DABBC03E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8C4AB27-B42D-4A1D-8B6B-33690BB88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0836D-259F-40D3-88E9-37AE2BC89E5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8815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15384B2-0BF4-4444-9693-2556A1359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7D8AD-DA4E-4AF1-B443-736A6168103E}" type="datetimeFigureOut">
              <a:rPr lang="pt-BR" smtClean="0"/>
              <a:t>02/10/2020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10C51F8-B682-4C34-995F-D45F34D5E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ABA42FC-5447-428E-8E65-CA7E67D09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0836D-259F-40D3-88E9-37AE2BC89E5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9734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702E24-FEF3-4B26-8199-2BC80591E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AF50678-23A4-4154-AF46-877343BD3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957DB51-E56B-4F91-B64B-2E46F41BEA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D35C706-3CED-4D4C-A774-A5218ACE8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7D8AD-DA4E-4AF1-B443-736A6168103E}" type="datetimeFigureOut">
              <a:rPr lang="pt-BR" smtClean="0"/>
              <a:t>02/10/2020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2D884BB-3AE4-4292-AA8C-C5A591263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87E0036-7182-49B0-86B0-474E63BB6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0836D-259F-40D3-88E9-37AE2BC89E5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7517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4FF7AF-066A-40FC-B0D1-57DDDB07F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CFEDF89-8419-49B7-BEA8-F9D7076B35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8AEB5A2-0C8B-4EB0-8965-820D1395F4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75C2A49-07E7-413F-968F-5E3D5083F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7D8AD-DA4E-4AF1-B443-736A6168103E}" type="datetimeFigureOut">
              <a:rPr lang="pt-BR" smtClean="0"/>
              <a:t>02/10/2020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510E2C0-66ED-47A2-A603-83E611F17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DD29F59-8101-4CD5-BD9C-32F5BFC7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0836D-259F-40D3-88E9-37AE2BC89E5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2510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10CBA51-9959-419D-A641-DC722467C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2634117-2FD5-4E26-92F3-7FD56E102A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170EF3F-0A12-4EF2-BBEE-72128DCED6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7D8AD-DA4E-4AF1-B443-736A6168103E}" type="datetimeFigureOut">
              <a:rPr lang="pt-BR" smtClean="0"/>
              <a:t>02/10/2020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6A2D649-63C7-4289-B1B8-FA8C83886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88A5BD1-8F7C-4E65-B349-5F485CE059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0836D-259F-40D3-88E9-37AE2BC89E5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1788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5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769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676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8230B077-C1EE-42CA-A2CC-850C2647E1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6750" y="4662371"/>
            <a:ext cx="8930640" cy="966333"/>
          </a:xfrm>
        </p:spPr>
        <p:txBody>
          <a:bodyPr>
            <a:normAutofit/>
          </a:bodyPr>
          <a:lstStyle/>
          <a:p>
            <a:r>
              <a:rPr lang="pt-BR" sz="4900" dirty="0">
                <a:solidFill>
                  <a:srgbClr val="67693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4900" dirty="0" err="1">
                <a:solidFill>
                  <a:srgbClr val="67693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Observatorio</a:t>
            </a:r>
            <a:r>
              <a:rPr lang="pt-BR" sz="4900" dirty="0">
                <a:solidFill>
                  <a:srgbClr val="67693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Pantanal </a:t>
            </a:r>
            <a:endParaRPr lang="pt-BR" sz="4900" i="1" dirty="0">
              <a:solidFill>
                <a:srgbClr val="67693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967ED74-4B2D-4643-9384-3E55CBBA6E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5799489"/>
            <a:ext cx="8767860" cy="440822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67693D"/>
                </a:solidFill>
              </a:rPr>
              <a:t>2020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D934DA4-54B4-46B6-872D-90CE6F6559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39" r="1" b="11767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47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309214B-9B60-4A94-88B5-44CB8D263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04"/>
          <a:stretch>
            <a:fillRect/>
          </a:stretch>
        </p:blipFill>
        <p:spPr>
          <a:xfrm>
            <a:off x="0" y="1783365"/>
            <a:ext cx="12192000" cy="5074635"/>
          </a:xfrm>
          <a:custGeom>
            <a:avLst/>
            <a:gdLst>
              <a:gd name="connsiteX0" fmla="*/ 0 w 12192000"/>
              <a:gd name="connsiteY0" fmla="*/ 0 h 5074635"/>
              <a:gd name="connsiteX1" fmla="*/ 12192000 w 12192000"/>
              <a:gd name="connsiteY1" fmla="*/ 0 h 5074635"/>
              <a:gd name="connsiteX2" fmla="*/ 12192000 w 12192000"/>
              <a:gd name="connsiteY2" fmla="*/ 5074635 h 5074635"/>
              <a:gd name="connsiteX3" fmla="*/ 0 w 12192000"/>
              <a:gd name="connsiteY3" fmla="*/ 5074635 h 5074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074635">
                <a:moveTo>
                  <a:pt x="0" y="0"/>
                </a:moveTo>
                <a:lnTo>
                  <a:pt x="12192000" y="0"/>
                </a:lnTo>
                <a:lnTo>
                  <a:pt x="12192000" y="5074635"/>
                </a:lnTo>
                <a:lnTo>
                  <a:pt x="0" y="5074635"/>
                </a:lnTo>
                <a:close/>
              </a:path>
            </a:pathLst>
          </a:custGeom>
        </p:spPr>
      </p:pic>
      <p:pic>
        <p:nvPicPr>
          <p:cNvPr id="2" name="Imagem 3" descr="Ícone&#10;&#10;Descrição gerada automaticamente">
            <a:extLst>
              <a:ext uri="{FF2B5EF4-FFF2-40B4-BE49-F238E27FC236}">
                <a16:creationId xmlns:a16="http://schemas.microsoft.com/office/drawing/2014/main" id="{F5A2F50B-F2B5-4AE3-8709-051A2BFD5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788" y="2580332"/>
            <a:ext cx="1756912" cy="1473380"/>
          </a:xfrm>
          <a:prstGeom prst="rect">
            <a:avLst/>
          </a:prstGeom>
        </p:spPr>
      </p:pic>
      <p:pic>
        <p:nvPicPr>
          <p:cNvPr id="4" name="Imagem 3" descr="Mapa&#10;&#10;Descrição gerada automaticamente">
            <a:extLst>
              <a:ext uri="{FF2B5EF4-FFF2-40B4-BE49-F238E27FC236}">
                <a16:creationId xmlns:a16="http://schemas.microsoft.com/office/drawing/2014/main" id="{5EA16235-A728-4DF1-9897-30688255BF3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647" y="0"/>
            <a:ext cx="9562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30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309214B-9B60-4A94-88B5-44CB8D263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04"/>
          <a:stretch>
            <a:fillRect/>
          </a:stretch>
        </p:blipFill>
        <p:spPr>
          <a:xfrm>
            <a:off x="0" y="1783365"/>
            <a:ext cx="12192000" cy="5074635"/>
          </a:xfrm>
          <a:custGeom>
            <a:avLst/>
            <a:gdLst>
              <a:gd name="connsiteX0" fmla="*/ 0 w 12192000"/>
              <a:gd name="connsiteY0" fmla="*/ 0 h 5074635"/>
              <a:gd name="connsiteX1" fmla="*/ 12192000 w 12192000"/>
              <a:gd name="connsiteY1" fmla="*/ 0 h 5074635"/>
              <a:gd name="connsiteX2" fmla="*/ 12192000 w 12192000"/>
              <a:gd name="connsiteY2" fmla="*/ 5074635 h 5074635"/>
              <a:gd name="connsiteX3" fmla="*/ 0 w 12192000"/>
              <a:gd name="connsiteY3" fmla="*/ 5074635 h 5074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074635">
                <a:moveTo>
                  <a:pt x="0" y="0"/>
                </a:moveTo>
                <a:lnTo>
                  <a:pt x="12192000" y="0"/>
                </a:lnTo>
                <a:lnTo>
                  <a:pt x="12192000" y="5074635"/>
                </a:lnTo>
                <a:lnTo>
                  <a:pt x="0" y="5074635"/>
                </a:lnTo>
                <a:close/>
              </a:path>
            </a:pathLst>
          </a:cu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B6669347-1DCE-45DF-A8F0-9075C616110A}"/>
              </a:ext>
            </a:extLst>
          </p:cNvPr>
          <p:cNvSpPr txBox="1">
            <a:spLocks/>
          </p:cNvSpPr>
          <p:nvPr/>
        </p:nvSpPr>
        <p:spPr>
          <a:xfrm>
            <a:off x="6258587" y="381000"/>
            <a:ext cx="5392229" cy="62865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BR" sz="3600" b="1" dirty="0">
                <a:ea typeface="Times New Roman" panose="02020603050405020304" pitchFamily="18" charset="0"/>
              </a:rPr>
              <a:t>Estratégias</a:t>
            </a:r>
          </a:p>
          <a:p>
            <a:pPr>
              <a:lnSpc>
                <a:spcPct val="150000"/>
              </a:lnSpc>
            </a:pPr>
            <a:endParaRPr lang="pt-BR" b="1" dirty="0">
              <a:effectLst/>
              <a:ea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effectLst/>
                <a:ea typeface="Times New Roman" panose="02020603050405020304" pitchFamily="18" charset="0"/>
              </a:rPr>
              <a:t>Bases permanentes de </a:t>
            </a:r>
            <a:r>
              <a:rPr lang="pt-BR" b="1" dirty="0">
                <a:effectLst/>
                <a:ea typeface="Times New Roman" panose="02020603050405020304" pitchFamily="18" charset="0"/>
              </a:rPr>
              <a:t>emergência</a:t>
            </a:r>
            <a:r>
              <a:rPr lang="pt-BR" dirty="0">
                <a:effectLst/>
                <a:ea typeface="Times New Roman" panose="02020603050405020304" pitchFamily="18" charset="0"/>
              </a:rPr>
              <a:t> e rápida resposta aos incêndios</a:t>
            </a:r>
            <a:endParaRPr lang="pt-BR" dirty="0"/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effectLst/>
                <a:ea typeface="Times New Roman" panose="02020603050405020304" pitchFamily="18" charset="0"/>
              </a:rPr>
              <a:t>Ações </a:t>
            </a:r>
            <a:r>
              <a:rPr lang="pt-BR" b="1" dirty="0">
                <a:effectLst/>
                <a:ea typeface="Times New Roman" panose="02020603050405020304" pitchFamily="18" charset="0"/>
              </a:rPr>
              <a:t>preventivas</a:t>
            </a:r>
            <a:r>
              <a:rPr lang="pt-BR" dirty="0">
                <a:effectLst/>
                <a:ea typeface="Times New Roman" panose="02020603050405020304" pitchFamily="18" charset="0"/>
              </a:rPr>
              <a:t> e de </a:t>
            </a:r>
            <a:r>
              <a:rPr lang="pt-BR" b="1" dirty="0">
                <a:effectLst/>
                <a:ea typeface="Times New Roman" panose="02020603050405020304" pitchFamily="18" charset="0"/>
              </a:rPr>
              <a:t>combate</a:t>
            </a:r>
            <a:endParaRPr lang="pt-BR" dirty="0">
              <a:effectLst/>
              <a:ea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>
                <a:effectLst/>
                <a:ea typeface="Times New Roman" panose="02020603050405020304" pitchFamily="18" charset="0"/>
              </a:rPr>
              <a:t>Manejo integrado </a:t>
            </a:r>
            <a:r>
              <a:rPr lang="pt-BR" dirty="0">
                <a:effectLst/>
                <a:ea typeface="Times New Roman" panose="02020603050405020304" pitchFamily="18" charset="0"/>
              </a:rPr>
              <a:t>considerando as especificidades do Pantanal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>
                <a:effectLst/>
                <a:ea typeface="Times New Roman" panose="02020603050405020304" pitchFamily="18" charset="0"/>
              </a:rPr>
              <a:t>Segurança hídrica </a:t>
            </a:r>
            <a:r>
              <a:rPr lang="pt-BR" dirty="0">
                <a:effectLst/>
                <a:ea typeface="Times New Roman" panose="02020603050405020304" pitchFamily="18" charset="0"/>
              </a:rPr>
              <a:t>para as diferentes populações 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>
                <a:effectLst/>
                <a:ea typeface="Times New Roman" panose="02020603050405020304" pitchFamily="18" charset="0"/>
              </a:rPr>
              <a:t>Recuperação</a:t>
            </a:r>
            <a:r>
              <a:rPr lang="pt-BR" dirty="0">
                <a:effectLst/>
                <a:ea typeface="Times New Roman" panose="02020603050405020304" pitchFamily="18" charset="0"/>
              </a:rPr>
              <a:t> e </a:t>
            </a:r>
            <a:r>
              <a:rPr lang="pt-BR" b="1" dirty="0">
                <a:effectLst/>
                <a:ea typeface="Times New Roman" panose="02020603050405020304" pitchFamily="18" charset="0"/>
              </a:rPr>
              <a:t>restauração 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/>
              <a:t>Reconhecimento da importância das </a:t>
            </a:r>
            <a:r>
              <a:rPr lang="pt-BR" b="1" dirty="0">
                <a:ea typeface="Times New Roman" panose="02020603050405020304" pitchFamily="18" charset="0"/>
              </a:rPr>
              <a:t>c</a:t>
            </a:r>
            <a:r>
              <a:rPr lang="pt-BR" b="1" dirty="0">
                <a:effectLst/>
                <a:ea typeface="Times New Roman" panose="02020603050405020304" pitchFamily="18" charset="0"/>
              </a:rPr>
              <a:t>omunidades tradicionais e seus territórios</a:t>
            </a:r>
            <a:endParaRPr lang="pt-BR" b="1" dirty="0"/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50505"/>
                </a:solidFill>
              </a:rPr>
              <a:t>Plataforma de diferentes atores</a:t>
            </a:r>
            <a:endParaRPr lang="pt-BR" b="1" dirty="0">
              <a:solidFill>
                <a:srgbClr val="050505"/>
              </a:solidFill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50505"/>
                </a:solidFill>
              </a:rPr>
              <a:t>Diálogos de saberes</a:t>
            </a:r>
          </a:p>
        </p:txBody>
      </p:sp>
      <p:pic>
        <p:nvPicPr>
          <p:cNvPr id="5" name="Imagem 5" descr="Sol no céu&#10;&#10;Descrição gerada automaticamente">
            <a:extLst>
              <a:ext uri="{FF2B5EF4-FFF2-40B4-BE49-F238E27FC236}">
                <a16:creationId xmlns:a16="http://schemas.microsoft.com/office/drawing/2014/main" id="{1EBD0C50-3902-40F1-9BD8-C35EB9F59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1" y="-51967"/>
            <a:ext cx="5460520" cy="690442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38D2FB4-46ED-4F33-A9F4-4B568B24FB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4" t="31002" r="11389" b="25574"/>
          <a:stretch/>
        </p:blipFill>
        <p:spPr>
          <a:xfrm>
            <a:off x="451623" y="381000"/>
            <a:ext cx="4545771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294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comida, desenho, camisa&#10;&#10;Descrição gerada automaticamente">
            <a:extLst>
              <a:ext uri="{FF2B5EF4-FFF2-40B4-BE49-F238E27FC236}">
                <a16:creationId xmlns:a16="http://schemas.microsoft.com/office/drawing/2014/main" id="{FC0A8922-D5CB-4626-ABBF-E80FC87308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0" t="30010" r="12197" b="27415"/>
          <a:stretch/>
        </p:blipFill>
        <p:spPr>
          <a:xfrm>
            <a:off x="6644640" y="6186817"/>
            <a:ext cx="2213950" cy="556883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B413C822-A688-48F6-A1E7-9C2BC790C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5801" y="342900"/>
            <a:ext cx="6619240" cy="5638800"/>
          </a:xfrm>
        </p:spPr>
        <p:txBody>
          <a:bodyPr>
            <a:normAutofit/>
          </a:bodyPr>
          <a:lstStyle/>
          <a:p>
            <a:r>
              <a:rPr lang="pt-BR" sz="4800" b="1" dirty="0">
                <a:solidFill>
                  <a:schemeClr val="bg1"/>
                </a:solidFill>
                <a:ea typeface="+mj-lt"/>
                <a:cs typeface="+mj-lt"/>
              </a:rPr>
              <a:t>           Obrigada!</a:t>
            </a:r>
            <a:br>
              <a:rPr lang="pt-BR" b="1" dirty="0">
                <a:solidFill>
                  <a:schemeClr val="bg1"/>
                </a:solidFill>
                <a:ea typeface="+mj-lt"/>
                <a:cs typeface="+mj-lt"/>
              </a:rPr>
            </a:br>
            <a:br>
              <a:rPr lang="pt-BR" b="1" dirty="0">
                <a:solidFill>
                  <a:schemeClr val="bg1"/>
                </a:solidFill>
                <a:ea typeface="+mj-lt"/>
                <a:cs typeface="+mj-lt"/>
              </a:rPr>
            </a:br>
            <a:br>
              <a:rPr lang="pt-BR" b="1" dirty="0">
                <a:solidFill>
                  <a:schemeClr val="bg1"/>
                </a:solidFill>
                <a:ea typeface="+mj-lt"/>
                <a:cs typeface="+mj-lt"/>
              </a:rPr>
            </a:br>
            <a:br>
              <a:rPr lang="pt-BR" b="1" dirty="0">
                <a:solidFill>
                  <a:schemeClr val="bg1"/>
                </a:solidFill>
                <a:ea typeface="+mj-lt"/>
                <a:cs typeface="+mj-lt"/>
              </a:rPr>
            </a:br>
            <a:br>
              <a:rPr lang="pt-BR" b="1" dirty="0">
                <a:solidFill>
                  <a:schemeClr val="bg1"/>
                </a:solidFill>
                <a:ea typeface="+mj-lt"/>
                <a:cs typeface="+mj-lt"/>
              </a:rPr>
            </a:br>
            <a:r>
              <a:rPr lang="pt-BR" b="1" dirty="0">
                <a:solidFill>
                  <a:schemeClr val="bg1"/>
                </a:solidFill>
                <a:ea typeface="+mj-lt"/>
                <a:cs typeface="+mj-lt"/>
              </a:rPr>
              <a:t>    </a:t>
            </a:r>
            <a:r>
              <a:rPr lang="en-US" sz="36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@observatoriopantanal</a:t>
            </a:r>
            <a:br>
              <a:rPr lang="en-US" sz="36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</a:br>
            <a:br>
              <a:rPr lang="en-US" sz="36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</a:br>
            <a:r>
              <a:rPr lang="en-US" sz="36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www.observatoriopantanal.org </a:t>
            </a:r>
            <a:endParaRPr lang="pt-BR" sz="3600" dirty="0">
              <a:solidFill>
                <a:schemeClr val="bg1"/>
              </a:solidFill>
              <a:cs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65977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65170" y="2533147"/>
            <a:ext cx="5530830" cy="3842254"/>
          </a:xfrm>
        </p:spPr>
        <p:txBody>
          <a:bodyPr>
            <a:normAutofit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pt-BR" sz="2200" dirty="0"/>
              <a:t>Criar um espaço de geração, difusão e aplicação do conhecimento tradicional e da informação científica para o público da região e comunidade internacional, para promover e catalisar ações efetivas e eficientes de desenvolvimento sustentável e incidência política no e para o bioma Pantanal.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18210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4" t="31002" r="11389" b="25574"/>
          <a:stretch/>
        </p:blipFill>
        <p:spPr>
          <a:xfrm>
            <a:off x="280119" y="482599"/>
            <a:ext cx="4852119" cy="12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9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Agrupar 10">
            <a:extLst>
              <a:ext uri="{FF2B5EF4-FFF2-40B4-BE49-F238E27FC236}">
                <a16:creationId xmlns:a16="http://schemas.microsoft.com/office/drawing/2014/main" id="{EBDD505D-C886-4F59-ADF9-80200B4775F2}"/>
              </a:ext>
            </a:extLst>
          </p:cNvPr>
          <p:cNvGrpSpPr/>
          <p:nvPr/>
        </p:nvGrpSpPr>
        <p:grpSpPr>
          <a:xfrm>
            <a:off x="8358364" y="292640"/>
            <a:ext cx="3071638" cy="3168827"/>
            <a:chOff x="7441720" y="1165790"/>
            <a:chExt cx="4741651" cy="5106522"/>
          </a:xfrm>
        </p:grpSpPr>
        <p:pic>
          <p:nvPicPr>
            <p:cNvPr id="3" name="Imagem 6" descr="Uma imagem contendo foto, diferente, pequeno, colorido&#10;&#10;Descrição gerada automaticamente">
              <a:extLst>
                <a:ext uri="{FF2B5EF4-FFF2-40B4-BE49-F238E27FC236}">
                  <a16:creationId xmlns:a16="http://schemas.microsoft.com/office/drawing/2014/main" id="{90BDD057-4949-40F5-9CBB-E63C6FA8F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71117" y="3403650"/>
              <a:ext cx="4425350" cy="2868662"/>
            </a:xfrm>
            <a:prstGeom prst="rect">
              <a:avLst/>
            </a:prstGeom>
          </p:spPr>
        </p:pic>
        <p:pic>
          <p:nvPicPr>
            <p:cNvPr id="7" name="Imagem 7" descr="Interface gráfica do usuário, Aplicativo&#10;&#10;Descrição gerada automaticamente">
              <a:extLst>
                <a:ext uri="{FF2B5EF4-FFF2-40B4-BE49-F238E27FC236}">
                  <a16:creationId xmlns:a16="http://schemas.microsoft.com/office/drawing/2014/main" id="{0EBF63A6-968B-4D27-A5A1-26136ED69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41720" y="1165790"/>
              <a:ext cx="4741651" cy="2240419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182999F3-D564-4F54-B946-527209EC16CE}"/>
              </a:ext>
            </a:extLst>
          </p:cNvPr>
          <p:cNvGrpSpPr/>
          <p:nvPr/>
        </p:nvGrpSpPr>
        <p:grpSpPr>
          <a:xfrm>
            <a:off x="8503571" y="3685335"/>
            <a:ext cx="2811410" cy="2937533"/>
            <a:chOff x="1115683" y="1598878"/>
            <a:chExt cx="5345502" cy="5411185"/>
          </a:xfrm>
        </p:grpSpPr>
        <p:pic>
          <p:nvPicPr>
            <p:cNvPr id="8" name="Imagem 8" descr="Interface gráfica do usuário&#10;&#10;Descrição gerada automaticamente">
              <a:extLst>
                <a:ext uri="{FF2B5EF4-FFF2-40B4-BE49-F238E27FC236}">
                  <a16:creationId xmlns:a16="http://schemas.microsoft.com/office/drawing/2014/main" id="{23F92132-CA3A-4413-A7DD-268942876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83" y="1598878"/>
              <a:ext cx="5345502" cy="2438165"/>
            </a:xfrm>
            <a:prstGeom prst="rect">
              <a:avLst/>
            </a:prstGeom>
          </p:spPr>
        </p:pic>
        <p:pic>
          <p:nvPicPr>
            <p:cNvPr id="9" name="Imagem 9" descr="Interface gráfica do usuário, Texto, Aplicativo&#10;&#10;Descrição gerada automaticamente">
              <a:extLst>
                <a:ext uri="{FF2B5EF4-FFF2-40B4-BE49-F238E27FC236}">
                  <a16:creationId xmlns:a16="http://schemas.microsoft.com/office/drawing/2014/main" id="{6FB79551-DC40-4C18-AC38-F1C789474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5683" y="4046126"/>
              <a:ext cx="5345501" cy="2963937"/>
            </a:xfrm>
            <a:prstGeom prst="rect">
              <a:avLst/>
            </a:prstGeom>
          </p:spPr>
        </p:pic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8EE8F8C2-A16F-43E6-B12A-F3C02A6FC136}"/>
              </a:ext>
            </a:extLst>
          </p:cNvPr>
          <p:cNvGrpSpPr/>
          <p:nvPr/>
        </p:nvGrpSpPr>
        <p:grpSpPr>
          <a:xfrm>
            <a:off x="777189" y="472387"/>
            <a:ext cx="6558503" cy="5875297"/>
            <a:chOff x="690926" y="77747"/>
            <a:chExt cx="7350407" cy="6622920"/>
          </a:xfrm>
        </p:grpSpPr>
        <p:pic>
          <p:nvPicPr>
            <p:cNvPr id="4" name="Imagem 6" descr="Interface gráfica do usuário, Site&#10;&#10;Descrição gerada automaticamente">
              <a:extLst>
                <a:ext uri="{FF2B5EF4-FFF2-40B4-BE49-F238E27FC236}">
                  <a16:creationId xmlns:a16="http://schemas.microsoft.com/office/drawing/2014/main" id="{CBB260D3-72A2-4EDD-866C-3CEB2A970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9847" r="198"/>
            <a:stretch/>
          </p:blipFill>
          <p:spPr>
            <a:xfrm>
              <a:off x="707017" y="3051599"/>
              <a:ext cx="7306607" cy="3649068"/>
            </a:xfrm>
            <a:prstGeom prst="rect">
              <a:avLst/>
            </a:prstGeom>
          </p:spPr>
        </p:pic>
        <p:pic>
          <p:nvPicPr>
            <p:cNvPr id="5" name="Imagem 5" descr="Interface gráfica do usuário, Site&#10;&#10;Descrição gerada automaticamente">
              <a:extLst>
                <a:ext uri="{FF2B5EF4-FFF2-40B4-BE49-F238E27FC236}">
                  <a16:creationId xmlns:a16="http://schemas.microsoft.com/office/drawing/2014/main" id="{59B0D9E3-63B1-46EE-991A-79662D160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9408" r="979" b="16725"/>
            <a:stretch/>
          </p:blipFill>
          <p:spPr>
            <a:xfrm>
              <a:off x="690926" y="77747"/>
              <a:ext cx="7350407" cy="30549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5929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B5F71714-63DD-43C1-922C-F08F150FC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406" y="824343"/>
            <a:ext cx="3864318" cy="3239657"/>
          </a:xfrm>
        </p:spPr>
        <p:txBody>
          <a:bodyPr anchor="ctr">
            <a:normAutofit/>
          </a:bodyPr>
          <a:lstStyle/>
          <a:p>
            <a:r>
              <a:rPr lang="pt-BR" sz="3200" dirty="0">
                <a:solidFill>
                  <a:srgbClr val="000000"/>
                </a:solidFill>
                <a:sym typeface="Wingdings" panose="05000000000000000000" pitchFamily="2" charset="2"/>
              </a:rPr>
              <a:t>Comunicação</a:t>
            </a:r>
          </a:p>
          <a:p>
            <a:r>
              <a:rPr lang="pt-BR" sz="3200" dirty="0">
                <a:solidFill>
                  <a:srgbClr val="000000"/>
                </a:solidFill>
                <a:sym typeface="Wingdings" panose="05000000000000000000" pitchFamily="2" charset="2"/>
              </a:rPr>
              <a:t>Combate ao Fogo</a:t>
            </a:r>
          </a:p>
          <a:p>
            <a:r>
              <a:rPr lang="pt-BR" sz="3200" dirty="0">
                <a:solidFill>
                  <a:srgbClr val="000000"/>
                </a:solidFill>
              </a:rPr>
              <a:t>Posicionamento 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4" t="31002" r="11389" b="25574"/>
          <a:stretch/>
        </p:blipFill>
        <p:spPr>
          <a:xfrm>
            <a:off x="0" y="0"/>
            <a:ext cx="4545771" cy="1130300"/>
          </a:xfrm>
          <a:prstGeom prst="rect">
            <a:avLst/>
          </a:prstGeom>
        </p:spPr>
      </p:pic>
      <p:pic>
        <p:nvPicPr>
          <p:cNvPr id="6" name="Imagem 5" descr="Uma imagem contendo grama, ao ar livre, texto, placar&#10;&#10;Descrição gerada automaticamente">
            <a:extLst>
              <a:ext uri="{FF2B5EF4-FFF2-40B4-BE49-F238E27FC236}">
                <a16:creationId xmlns:a16="http://schemas.microsoft.com/office/drawing/2014/main" id="{C57C1806-22CA-4F66-952F-DF6E4641FE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7" t="20759" r="7197" b="27009"/>
          <a:stretch/>
        </p:blipFill>
        <p:spPr>
          <a:xfrm>
            <a:off x="4903221" y="-55756"/>
            <a:ext cx="7286065" cy="3366744"/>
          </a:xfrm>
          <a:prstGeom prst="rect">
            <a:avLst/>
          </a:prstGeom>
        </p:spPr>
      </p:pic>
      <p:pic>
        <p:nvPicPr>
          <p:cNvPr id="9" name="Imagem 8" descr="Uma imagem contendo ao ar livre, grama, fogo, hidrante&#10;&#10;Descrição gerada automaticamente">
            <a:extLst>
              <a:ext uri="{FF2B5EF4-FFF2-40B4-BE49-F238E27FC236}">
                <a16:creationId xmlns:a16="http://schemas.microsoft.com/office/drawing/2014/main" id="{03622F97-E875-4580-941D-5FFFDD3A72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13"/>
          <a:stretch/>
        </p:blipFill>
        <p:spPr>
          <a:xfrm>
            <a:off x="7705610" y="3919731"/>
            <a:ext cx="4486390" cy="2938269"/>
          </a:xfrm>
          <a:prstGeom prst="rect">
            <a:avLst/>
          </a:prstGeom>
        </p:spPr>
      </p:pic>
      <p:pic>
        <p:nvPicPr>
          <p:cNvPr id="13" name="Picture 4" descr="Visualização da imagem">
            <a:extLst>
              <a:ext uri="{FF2B5EF4-FFF2-40B4-BE49-F238E27FC236}">
                <a16:creationId xmlns:a16="http://schemas.microsoft.com/office/drawing/2014/main" id="{C5FB7B43-FBA7-4843-918F-0B441C172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68457"/>
            <a:ext cx="4486390" cy="298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A33670D4-F234-4BDE-996D-A35F59E751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7572" y="3870701"/>
            <a:ext cx="2243522" cy="298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95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309214B-9B60-4A94-88B5-44CB8D263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04"/>
          <a:stretch>
            <a:fillRect/>
          </a:stretch>
        </p:blipFill>
        <p:spPr>
          <a:xfrm>
            <a:off x="0" y="1783365"/>
            <a:ext cx="12192000" cy="5074635"/>
          </a:xfrm>
          <a:custGeom>
            <a:avLst/>
            <a:gdLst>
              <a:gd name="connsiteX0" fmla="*/ 0 w 12192000"/>
              <a:gd name="connsiteY0" fmla="*/ 0 h 5074635"/>
              <a:gd name="connsiteX1" fmla="*/ 12192000 w 12192000"/>
              <a:gd name="connsiteY1" fmla="*/ 0 h 5074635"/>
              <a:gd name="connsiteX2" fmla="*/ 12192000 w 12192000"/>
              <a:gd name="connsiteY2" fmla="*/ 5074635 h 5074635"/>
              <a:gd name="connsiteX3" fmla="*/ 0 w 12192000"/>
              <a:gd name="connsiteY3" fmla="*/ 5074635 h 5074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074635">
                <a:moveTo>
                  <a:pt x="0" y="0"/>
                </a:moveTo>
                <a:lnTo>
                  <a:pt x="12192000" y="0"/>
                </a:lnTo>
                <a:lnTo>
                  <a:pt x="12192000" y="5074635"/>
                </a:lnTo>
                <a:lnTo>
                  <a:pt x="0" y="5074635"/>
                </a:lnTo>
                <a:close/>
              </a:path>
            </a:pathLst>
          </a:cu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B6669347-1DCE-45DF-A8F0-9075C616110A}"/>
              </a:ext>
            </a:extLst>
          </p:cNvPr>
          <p:cNvSpPr txBox="1">
            <a:spLocks/>
          </p:cNvSpPr>
          <p:nvPr/>
        </p:nvSpPr>
        <p:spPr>
          <a:xfrm>
            <a:off x="5829301" y="381000"/>
            <a:ext cx="5981700" cy="6286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BR" b="1" dirty="0"/>
              <a:t>Posicionamentos 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/>
              <a:t>Um chamado para </a:t>
            </a:r>
            <a:r>
              <a:rPr lang="pt-BR" b="1" dirty="0"/>
              <a:t>proteger as áreas úmidas do Pantanal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/>
              <a:t>Cana-de-açúcar</a:t>
            </a:r>
            <a:r>
              <a:rPr lang="pt-BR" dirty="0"/>
              <a:t> é ameaça ao Pantanal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/>
              <a:t>Contrário à abertura da navegação pela </a:t>
            </a:r>
            <a:r>
              <a:rPr lang="pt-BR" b="1" dirty="0"/>
              <a:t>Hidrovia Paraguai-Paraná</a:t>
            </a:r>
            <a:endParaRPr lang="pt-BR" dirty="0"/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/>
              <a:t>Pelo </a:t>
            </a:r>
            <a:r>
              <a:rPr lang="pt-BR" b="1" dirty="0"/>
              <a:t>respeito à ciência no Pantanal</a:t>
            </a:r>
            <a:r>
              <a:rPr lang="pt-BR" dirty="0"/>
              <a:t>: Vencimento da Resolução Nº 64/2018 - suspensão de novos empreendimentos hidrelétricos no Pantanal</a:t>
            </a:r>
            <a:endParaRPr lang="pt-BR" i="0" dirty="0">
              <a:solidFill>
                <a:srgbClr val="050505"/>
              </a:solidFill>
              <a:effectLst/>
              <a:latin typeface="inheri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281CE06-EC53-4960-A63C-3C77885B7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5594"/>
            <a:ext cx="4902200" cy="690450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E848D15-CC54-4E6C-A143-2BBF5941EE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4" t="31002" r="11389" b="25574"/>
          <a:stretch/>
        </p:blipFill>
        <p:spPr>
          <a:xfrm>
            <a:off x="280229" y="79495"/>
            <a:ext cx="4317171" cy="107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07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309214B-9B60-4A94-88B5-44CB8D263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04"/>
          <a:stretch>
            <a:fillRect/>
          </a:stretch>
        </p:blipFill>
        <p:spPr>
          <a:xfrm>
            <a:off x="0" y="1783365"/>
            <a:ext cx="12192000" cy="5074635"/>
          </a:xfrm>
          <a:custGeom>
            <a:avLst/>
            <a:gdLst>
              <a:gd name="connsiteX0" fmla="*/ 0 w 12192000"/>
              <a:gd name="connsiteY0" fmla="*/ 0 h 5074635"/>
              <a:gd name="connsiteX1" fmla="*/ 12192000 w 12192000"/>
              <a:gd name="connsiteY1" fmla="*/ 0 h 5074635"/>
              <a:gd name="connsiteX2" fmla="*/ 12192000 w 12192000"/>
              <a:gd name="connsiteY2" fmla="*/ 5074635 h 5074635"/>
              <a:gd name="connsiteX3" fmla="*/ 0 w 12192000"/>
              <a:gd name="connsiteY3" fmla="*/ 5074635 h 5074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074635">
                <a:moveTo>
                  <a:pt x="0" y="0"/>
                </a:moveTo>
                <a:lnTo>
                  <a:pt x="12192000" y="0"/>
                </a:lnTo>
                <a:lnTo>
                  <a:pt x="12192000" y="5074635"/>
                </a:lnTo>
                <a:lnTo>
                  <a:pt x="0" y="5074635"/>
                </a:lnTo>
                <a:close/>
              </a:path>
            </a:pathLst>
          </a:custGeom>
        </p:spPr>
      </p:pic>
      <p:pic>
        <p:nvPicPr>
          <p:cNvPr id="2" name="Imagem 1" descr="Lago com montanhas ao fundo&#10;&#10;Descrição gerada automaticamente">
            <a:extLst>
              <a:ext uri="{FF2B5EF4-FFF2-40B4-BE49-F238E27FC236}">
                <a16:creationId xmlns:a16="http://schemas.microsoft.com/office/drawing/2014/main" id="{F110D5CB-1455-47BD-B7DB-1E4A982C28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94" y="1340195"/>
            <a:ext cx="11914412" cy="433251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49282A4-94A8-47AA-8D0B-FF86DB4874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4" t="31002" r="11389" b="25574"/>
          <a:stretch/>
        </p:blipFill>
        <p:spPr>
          <a:xfrm>
            <a:off x="0" y="0"/>
            <a:ext cx="4545771" cy="113030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BFE46591-67C6-4675-9B9E-9F4E7F3371EC}"/>
              </a:ext>
            </a:extLst>
          </p:cNvPr>
          <p:cNvSpPr txBox="1">
            <a:spLocks/>
          </p:cNvSpPr>
          <p:nvPr/>
        </p:nvSpPr>
        <p:spPr>
          <a:xfrm>
            <a:off x="2025805" y="5676744"/>
            <a:ext cx="8140390" cy="878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BR" sz="3600" b="1"/>
              <a:t>Qual Pantanal?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620561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309214B-9B60-4A94-88B5-44CB8D263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04"/>
          <a:stretch>
            <a:fillRect/>
          </a:stretch>
        </p:blipFill>
        <p:spPr>
          <a:xfrm>
            <a:off x="0" y="1783365"/>
            <a:ext cx="12192000" cy="5074635"/>
          </a:xfrm>
          <a:custGeom>
            <a:avLst/>
            <a:gdLst>
              <a:gd name="connsiteX0" fmla="*/ 0 w 12192000"/>
              <a:gd name="connsiteY0" fmla="*/ 0 h 5074635"/>
              <a:gd name="connsiteX1" fmla="*/ 12192000 w 12192000"/>
              <a:gd name="connsiteY1" fmla="*/ 0 h 5074635"/>
              <a:gd name="connsiteX2" fmla="*/ 12192000 w 12192000"/>
              <a:gd name="connsiteY2" fmla="*/ 5074635 h 5074635"/>
              <a:gd name="connsiteX3" fmla="*/ 0 w 12192000"/>
              <a:gd name="connsiteY3" fmla="*/ 5074635 h 5074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074635">
                <a:moveTo>
                  <a:pt x="0" y="0"/>
                </a:moveTo>
                <a:lnTo>
                  <a:pt x="12192000" y="0"/>
                </a:lnTo>
                <a:lnTo>
                  <a:pt x="12192000" y="5074635"/>
                </a:lnTo>
                <a:lnTo>
                  <a:pt x="0" y="5074635"/>
                </a:lnTo>
                <a:close/>
              </a:path>
            </a:pathLst>
          </a:custGeom>
        </p:spPr>
      </p:pic>
      <p:pic>
        <p:nvPicPr>
          <p:cNvPr id="2" name="Imagem 3" descr="Ícone&#10;&#10;Descrição gerada automaticamente">
            <a:extLst>
              <a:ext uri="{FF2B5EF4-FFF2-40B4-BE49-F238E27FC236}">
                <a16:creationId xmlns:a16="http://schemas.microsoft.com/office/drawing/2014/main" id="{F5A2F50B-F2B5-4AE3-8709-051A2BFD5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788" y="2580332"/>
            <a:ext cx="1756912" cy="1473380"/>
          </a:xfrm>
          <a:prstGeom prst="rect">
            <a:avLst/>
          </a:prstGeom>
        </p:spPr>
      </p:pic>
      <p:pic>
        <p:nvPicPr>
          <p:cNvPr id="7" name="Imagem 6" descr="Mapa&#10;&#10;Descrição gerada automaticamente">
            <a:extLst>
              <a:ext uri="{FF2B5EF4-FFF2-40B4-BE49-F238E27FC236}">
                <a16:creationId xmlns:a16="http://schemas.microsoft.com/office/drawing/2014/main" id="{605D277D-8E27-4B9F-A0EC-B2F37C102A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647" y="0"/>
            <a:ext cx="9562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945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309214B-9B60-4A94-88B5-44CB8D263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04"/>
          <a:stretch>
            <a:fillRect/>
          </a:stretch>
        </p:blipFill>
        <p:spPr>
          <a:xfrm>
            <a:off x="0" y="1783365"/>
            <a:ext cx="12192000" cy="5074635"/>
          </a:xfrm>
          <a:custGeom>
            <a:avLst/>
            <a:gdLst>
              <a:gd name="connsiteX0" fmla="*/ 0 w 12192000"/>
              <a:gd name="connsiteY0" fmla="*/ 0 h 5074635"/>
              <a:gd name="connsiteX1" fmla="*/ 12192000 w 12192000"/>
              <a:gd name="connsiteY1" fmla="*/ 0 h 5074635"/>
              <a:gd name="connsiteX2" fmla="*/ 12192000 w 12192000"/>
              <a:gd name="connsiteY2" fmla="*/ 5074635 h 5074635"/>
              <a:gd name="connsiteX3" fmla="*/ 0 w 12192000"/>
              <a:gd name="connsiteY3" fmla="*/ 5074635 h 5074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074635">
                <a:moveTo>
                  <a:pt x="0" y="0"/>
                </a:moveTo>
                <a:lnTo>
                  <a:pt x="12192000" y="0"/>
                </a:lnTo>
                <a:lnTo>
                  <a:pt x="12192000" y="5074635"/>
                </a:lnTo>
                <a:lnTo>
                  <a:pt x="0" y="5074635"/>
                </a:lnTo>
                <a:close/>
              </a:path>
            </a:pathLst>
          </a:custGeom>
        </p:spPr>
      </p:pic>
      <p:pic>
        <p:nvPicPr>
          <p:cNvPr id="2" name="Imagem 3" descr="Ícone&#10;&#10;Descrição gerada automaticamente">
            <a:extLst>
              <a:ext uri="{FF2B5EF4-FFF2-40B4-BE49-F238E27FC236}">
                <a16:creationId xmlns:a16="http://schemas.microsoft.com/office/drawing/2014/main" id="{F5A2F50B-F2B5-4AE3-8709-051A2BFD5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788" y="2580332"/>
            <a:ext cx="1756912" cy="1473380"/>
          </a:xfrm>
          <a:prstGeom prst="rect">
            <a:avLst/>
          </a:prstGeom>
        </p:spPr>
      </p:pic>
      <p:pic>
        <p:nvPicPr>
          <p:cNvPr id="5" name="Imagem 4" descr="Mapa&#10;&#10;Descrição gerada automaticamente">
            <a:extLst>
              <a:ext uri="{FF2B5EF4-FFF2-40B4-BE49-F238E27FC236}">
                <a16:creationId xmlns:a16="http://schemas.microsoft.com/office/drawing/2014/main" id="{37AEE440-2CFF-4398-8B5E-AF43A3CFB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647" y="0"/>
            <a:ext cx="9562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36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309214B-9B60-4A94-88B5-44CB8D263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04"/>
          <a:stretch>
            <a:fillRect/>
          </a:stretch>
        </p:blipFill>
        <p:spPr>
          <a:xfrm>
            <a:off x="0" y="1783365"/>
            <a:ext cx="12192000" cy="5074635"/>
          </a:xfrm>
          <a:custGeom>
            <a:avLst/>
            <a:gdLst>
              <a:gd name="connsiteX0" fmla="*/ 0 w 12192000"/>
              <a:gd name="connsiteY0" fmla="*/ 0 h 5074635"/>
              <a:gd name="connsiteX1" fmla="*/ 12192000 w 12192000"/>
              <a:gd name="connsiteY1" fmla="*/ 0 h 5074635"/>
              <a:gd name="connsiteX2" fmla="*/ 12192000 w 12192000"/>
              <a:gd name="connsiteY2" fmla="*/ 5074635 h 5074635"/>
              <a:gd name="connsiteX3" fmla="*/ 0 w 12192000"/>
              <a:gd name="connsiteY3" fmla="*/ 5074635 h 5074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074635">
                <a:moveTo>
                  <a:pt x="0" y="0"/>
                </a:moveTo>
                <a:lnTo>
                  <a:pt x="12192000" y="0"/>
                </a:lnTo>
                <a:lnTo>
                  <a:pt x="12192000" y="5074635"/>
                </a:lnTo>
                <a:lnTo>
                  <a:pt x="0" y="5074635"/>
                </a:lnTo>
                <a:close/>
              </a:path>
            </a:pathLst>
          </a:custGeom>
        </p:spPr>
      </p:pic>
      <p:pic>
        <p:nvPicPr>
          <p:cNvPr id="3" name="Imagem 2" descr="Mapa&#10;&#10;Descrição gerada automaticamente">
            <a:extLst>
              <a:ext uri="{FF2B5EF4-FFF2-40B4-BE49-F238E27FC236}">
                <a16:creationId xmlns:a16="http://schemas.microsoft.com/office/drawing/2014/main" id="{B882A9FB-0991-45F0-99E1-8A920F9547B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647" y="0"/>
            <a:ext cx="9562353" cy="6858000"/>
          </a:xfrm>
          <a:prstGeom prst="rect">
            <a:avLst/>
          </a:prstGeom>
        </p:spPr>
      </p:pic>
      <p:pic>
        <p:nvPicPr>
          <p:cNvPr id="2" name="Imagem 3" descr="Ícone&#10;&#10;Descrição gerada automaticamente">
            <a:extLst>
              <a:ext uri="{FF2B5EF4-FFF2-40B4-BE49-F238E27FC236}">
                <a16:creationId xmlns:a16="http://schemas.microsoft.com/office/drawing/2014/main" id="{F5A2F50B-F2B5-4AE3-8709-051A2BFD5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788" y="2580332"/>
            <a:ext cx="1756912" cy="147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238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E472441FB52FD4883004EB64C1F139B" ma:contentTypeVersion="11" ma:contentTypeDescription="Crie um novo documento." ma:contentTypeScope="" ma:versionID="08c02e62b1fcf68bec7f1900657f6b63">
  <xsd:schema xmlns:xsd="http://www.w3.org/2001/XMLSchema" xmlns:xs="http://www.w3.org/2001/XMLSchema" xmlns:p="http://schemas.microsoft.com/office/2006/metadata/properties" xmlns:ns2="5912b37b-c889-4ab3-bff5-453ba98814cb" xmlns:ns3="b1dbd4a3-0453-4d82-8558-37ad1cc9b184" targetNamespace="http://schemas.microsoft.com/office/2006/metadata/properties" ma:root="true" ma:fieldsID="e81387ec407223e751baf9347440a2f5" ns2:_="" ns3:_="">
    <xsd:import namespace="5912b37b-c889-4ab3-bff5-453ba98814cb"/>
    <xsd:import namespace="b1dbd4a3-0453-4d82-8558-37ad1cc9b18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12b37b-c889-4ab3-bff5-453ba98814c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dbd4a3-0453-4d82-8558-37ad1cc9b1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97AB325-5015-48F9-9C32-654030B82DD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364749E-7185-456E-9065-77225476FED6}">
  <ds:schemaRefs>
    <ds:schemaRef ds:uri="5912b37b-c889-4ab3-bff5-453ba98814cb"/>
    <ds:schemaRef ds:uri="b1dbd4a3-0453-4d82-8558-37ad1cc9b18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CBFC2C9-7E61-4854-BB8A-D3F02AA33463}">
  <ds:schemaRefs>
    <ds:schemaRef ds:uri="http://purl.org/dc/elements/1.1/"/>
    <ds:schemaRef ds:uri="b1dbd4a3-0453-4d82-8558-37ad1cc9b184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5912b37b-c889-4ab3-bff5-453ba98814cb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178</Words>
  <Application>Microsoft Office PowerPoint</Application>
  <PresentationFormat>Widescreen</PresentationFormat>
  <Paragraphs>28</Paragraphs>
  <Slides>12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inherit</vt:lpstr>
      <vt:lpstr>Tahoma</vt:lpstr>
      <vt:lpstr>Tema do Office</vt:lpstr>
      <vt:lpstr> Observatorio Pantanal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        Obrigada!         @observatoriopantanal  www.observatoriopantanal.org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Observatorio Pantanal </dc:title>
  <dc:creator>Paula Isla Martins</dc:creator>
  <cp:lastModifiedBy>Áurea Garcia</cp:lastModifiedBy>
  <cp:revision>12</cp:revision>
  <dcterms:created xsi:type="dcterms:W3CDTF">2020-09-22T20:42:15Z</dcterms:created>
  <dcterms:modified xsi:type="dcterms:W3CDTF">2020-10-02T11:44:02Z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0x0101006E472441FB52FD4883004EB64C1F139B</vt:lpwstr>
  </property>
</Properties>
</file>