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57" r:id="rId6"/>
    <p:sldId id="258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13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7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58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34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38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3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18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94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00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58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856A-D72E-47F4-A791-E540357D3826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F1B4-C312-448A-8F14-655EED9F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Impacto das Tecnologias de Informação e Comunicação no processo legislativo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36876"/>
            <a:ext cx="9144000" cy="1655762"/>
          </a:xfrm>
        </p:spPr>
        <p:txBody>
          <a:bodyPr/>
          <a:lstStyle/>
          <a:p>
            <a:r>
              <a:rPr lang="pt-BR" dirty="0" smtClean="0"/>
              <a:t>Guilherme Brügger D’Amato</a:t>
            </a:r>
          </a:p>
          <a:p>
            <a:r>
              <a:rPr lang="pt-BR" dirty="0" smtClean="0"/>
              <a:t>Centro de Informática – Câmara dos Deputados</a:t>
            </a:r>
          </a:p>
          <a:p>
            <a:r>
              <a:rPr lang="pt-BR" dirty="0" smtClean="0"/>
              <a:t>guilherme.damato@camara.leg.br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6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8121" y="793630"/>
            <a:ext cx="9144000" cy="544326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Centro </a:t>
            </a:r>
            <a:r>
              <a:rPr lang="pt-BR" dirty="0"/>
              <a:t>de Informática da Câmara </a:t>
            </a:r>
            <a:r>
              <a:rPr lang="pt-BR" dirty="0" smtClean="0"/>
              <a:t>dos Deputados – criado em 1997</a:t>
            </a: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Final </a:t>
            </a:r>
            <a:r>
              <a:rPr lang="pt-BR" dirty="0"/>
              <a:t>dos anos </a:t>
            </a:r>
            <a:r>
              <a:rPr lang="pt-BR" dirty="0" smtClean="0"/>
              <a:t>1990: surge </a:t>
            </a:r>
            <a:r>
              <a:rPr lang="pt-BR" dirty="0"/>
              <a:t>o </a:t>
            </a:r>
            <a:r>
              <a:rPr lang="pt-BR" dirty="0" err="1"/>
              <a:t>Sileg</a:t>
            </a:r>
            <a:r>
              <a:rPr lang="pt-BR" dirty="0"/>
              <a:t> – </a:t>
            </a:r>
            <a:r>
              <a:rPr lang="pt-BR" dirty="0" smtClean="0"/>
              <a:t>Sistema de Informações Legislativas</a:t>
            </a: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Primeiros computadores e </a:t>
            </a:r>
            <a:r>
              <a:rPr lang="pt-BR" dirty="0"/>
              <a:t>rede de </a:t>
            </a:r>
            <a:r>
              <a:rPr lang="pt-BR" dirty="0" smtClean="0"/>
              <a:t>dados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D</a:t>
            </a:r>
            <a:r>
              <a:rPr lang="pt-BR" dirty="0" smtClean="0"/>
              <a:t>emais sistemas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Folha de pagamento, patrimônio, financeiro, e-mail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Bancos de dados de deputados e legislação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Processo </a:t>
            </a:r>
            <a:r>
              <a:rPr lang="pt-BR" dirty="0"/>
              <a:t>administrativo </a:t>
            </a:r>
            <a:r>
              <a:rPr lang="pt-BR" dirty="0" smtClean="0"/>
              <a:t>eletrônico –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Aplicativos para dispositivos móveis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Câmara Notícias - 2013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err="1" smtClean="0"/>
              <a:t>Infoleg</a:t>
            </a:r>
            <a:r>
              <a:rPr lang="pt-BR" dirty="0" smtClean="0"/>
              <a:t> - 2016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0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8121" y="793630"/>
            <a:ext cx="9144000" cy="5443268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/>
              <a:t>Portal Internet: Transparência ao </a:t>
            </a:r>
            <a:r>
              <a:rPr lang="pt-BR" sz="4000" dirty="0"/>
              <a:t>processo </a:t>
            </a:r>
            <a:r>
              <a:rPr lang="pt-BR" sz="4000" dirty="0" smtClean="0"/>
              <a:t>legislativo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Ficha </a:t>
            </a:r>
            <a:r>
              <a:rPr lang="pt-BR" sz="3600" dirty="0"/>
              <a:t>de </a:t>
            </a:r>
            <a:r>
              <a:rPr lang="pt-BR" sz="3600" dirty="0" smtClean="0"/>
              <a:t>tramitação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Disponibilização </a:t>
            </a:r>
            <a:r>
              <a:rPr lang="pt-BR" sz="3600" dirty="0"/>
              <a:t>dos </a:t>
            </a:r>
            <a:r>
              <a:rPr lang="pt-BR" sz="3600" dirty="0" smtClean="0"/>
              <a:t>discursos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Resultados </a:t>
            </a:r>
            <a:r>
              <a:rPr lang="pt-BR" sz="3600" dirty="0"/>
              <a:t>de </a:t>
            </a:r>
            <a:r>
              <a:rPr lang="pt-BR" sz="3600" dirty="0" smtClean="0"/>
              <a:t>votação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4000" dirty="0"/>
          </a:p>
          <a:p>
            <a:pPr algn="l"/>
            <a:r>
              <a:rPr lang="pt-BR" sz="4000" dirty="0" smtClean="0"/>
              <a:t>Dados Abertos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889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291529" y="310748"/>
            <a:ext cx="2901351" cy="2819234"/>
            <a:chOff x="8166338" y="301924"/>
            <a:chExt cx="2901351" cy="281923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338" y="301924"/>
              <a:ext cx="2901351" cy="2176014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8650113" y="2751826"/>
              <a:ext cx="1933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Internet das coisas</a:t>
              </a:r>
              <a:endParaRPr lang="pt-BR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983683" y="3191774"/>
            <a:ext cx="3048000" cy="2837416"/>
            <a:chOff x="851139" y="246931"/>
            <a:chExt cx="3048000" cy="283741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139" y="246931"/>
              <a:ext cx="3048000" cy="228600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946496" y="2715015"/>
              <a:ext cx="857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Nuvem</a:t>
              </a:r>
              <a:endParaRPr lang="pt-BR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17837" y="467035"/>
            <a:ext cx="3031522" cy="2032959"/>
            <a:chOff x="4349591" y="3121158"/>
            <a:chExt cx="3031522" cy="2032959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591" y="3121158"/>
              <a:ext cx="3031522" cy="1584039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4856389" y="4784785"/>
              <a:ext cx="2017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Dispositivos móveis</a:t>
              </a:r>
              <a:endParaRPr lang="pt-BR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97722" y="3566752"/>
            <a:ext cx="2871753" cy="2462438"/>
            <a:chOff x="723271" y="3635764"/>
            <a:chExt cx="2871753" cy="2462438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1" y="3635764"/>
              <a:ext cx="2871753" cy="1911021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1442861" y="5728870"/>
              <a:ext cx="1432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Redes Sociais</a:t>
              </a:r>
              <a:endParaRPr lang="pt-BR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835050" y="310748"/>
            <a:ext cx="3345265" cy="2275887"/>
            <a:chOff x="4106622" y="1660197"/>
            <a:chExt cx="3345265" cy="2275887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22" y="1660197"/>
              <a:ext cx="3345265" cy="1979282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5227607" y="3566752"/>
              <a:ext cx="1253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Mensagens</a:t>
              </a:r>
              <a:endParaRPr lang="pt-BR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713570" y="3620197"/>
            <a:ext cx="2314575" cy="2408993"/>
            <a:chOff x="4774810" y="3506098"/>
            <a:chExt cx="2314575" cy="2408993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810" y="3506098"/>
              <a:ext cx="2314575" cy="1971675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5390662" y="5545759"/>
              <a:ext cx="960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Big Data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8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5236" y="1512980"/>
            <a:ext cx="6544674" cy="3679540"/>
          </a:xfrm>
        </p:spPr>
      </p:pic>
    </p:spTree>
    <p:extLst>
      <p:ext uri="{BB962C8B-B14F-4D97-AF65-F5344CB8AC3E}">
        <p14:creationId xmlns:p14="http://schemas.microsoft.com/office/powerpoint/2010/main" val="13271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36" y="111983"/>
            <a:ext cx="3942272" cy="6018576"/>
          </a:xfrm>
        </p:spPr>
      </p:pic>
      <p:sp>
        <p:nvSpPr>
          <p:cNvPr id="5" name="CaixaDeTexto 4"/>
          <p:cNvSpPr txBox="1"/>
          <p:nvPr/>
        </p:nvSpPr>
        <p:spPr>
          <a:xfrm>
            <a:off x="4351688" y="6288657"/>
            <a:ext cx="329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Quarta-feira</a:t>
            </a:r>
            <a:r>
              <a:rPr lang="pt-BR" b="1" dirty="0"/>
              <a:t>, 1 de junho de </a:t>
            </a:r>
            <a:r>
              <a:rPr lang="pt-BR" b="1" dirty="0" smtClean="0"/>
              <a:t>2016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21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3616" y="2282197"/>
            <a:ext cx="9144000" cy="1655762"/>
          </a:xfrm>
        </p:spPr>
        <p:txBody>
          <a:bodyPr>
            <a:noAutofit/>
          </a:bodyPr>
          <a:lstStyle/>
          <a:p>
            <a:r>
              <a:rPr lang="pt-BR" sz="12000" dirty="0" smtClean="0"/>
              <a:t>Pessoas</a:t>
            </a:r>
            <a:endParaRPr lang="pt-BR" sz="12000" dirty="0"/>
          </a:p>
        </p:txBody>
      </p:sp>
    </p:spTree>
    <p:extLst>
      <p:ext uri="{BB962C8B-B14F-4D97-AF65-F5344CB8AC3E}">
        <p14:creationId xmlns:p14="http://schemas.microsoft.com/office/powerpoint/2010/main" val="35177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8121" y="277390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“Todos neste país deveriam aprender como programar um computador, porque isso ensina como pensar.”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- Steve Jobs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5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0868" y="772574"/>
            <a:ext cx="9578196" cy="4627561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Caso Câmara dos Deputados: Parceria SGM e Centro de Informática</a:t>
            </a:r>
          </a:p>
          <a:p>
            <a:endParaRPr lang="pt-BR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2800" dirty="0" smtClean="0"/>
              <a:t>Mais de 20.000 proposições em tramitação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2800" dirty="0" smtClean="0"/>
              <a:t>Mais de 1.500 proposições prontas para pauta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l"/>
            <a:r>
              <a:rPr lang="pt-BR" sz="2800" dirty="0" smtClean="0"/>
              <a:t>Proposta: Descentralização de recursos de TI para evolução do Sistema de Informações Legislativas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180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Impacto das Tecnologias de Informação e Comunicação no processo legislativo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das Tecnologias de Informação e Comunicação no processo legislativo</dc:title>
  <dc:creator>Guilherme Brügger D'Amato</dc:creator>
  <cp:lastModifiedBy>Guilherme Brügger D'Amato</cp:lastModifiedBy>
  <cp:revision>10</cp:revision>
  <dcterms:created xsi:type="dcterms:W3CDTF">2016-06-13T18:35:48Z</dcterms:created>
  <dcterms:modified xsi:type="dcterms:W3CDTF">2016-06-13T20:31:08Z</dcterms:modified>
</cp:coreProperties>
</file>