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366" r:id="rId3"/>
    <p:sldId id="406" r:id="rId4"/>
    <p:sldId id="390" r:id="rId5"/>
    <p:sldId id="408" r:id="rId6"/>
    <p:sldId id="407" r:id="rId7"/>
    <p:sldId id="404" r:id="rId8"/>
    <p:sldId id="410" r:id="rId9"/>
    <p:sldId id="389" r:id="rId10"/>
  </p:sldIdLst>
  <p:sldSz cx="9144000" cy="6858000" type="screen4x3"/>
  <p:notesSz cx="7302500" cy="95885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0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2" autoAdjust="0"/>
    <p:restoredTop sz="94714" autoAdjust="0"/>
  </p:normalViewPr>
  <p:slideViewPr>
    <p:cSldViewPr>
      <p:cViewPr varScale="1">
        <p:scale>
          <a:sx n="70" d="100"/>
          <a:sy n="70" d="100"/>
        </p:scale>
        <p:origin x="127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3020"/>
        <p:guide pos="23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137025" y="0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73603-E4E9-445A-BB03-91AE2C399470}" type="datetimeFigureOut">
              <a:rPr lang="pt-BR" smtClean="0"/>
              <a:pPr/>
              <a:t>7/6/2016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07488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137025" y="9107488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8537E-938F-4118-AE16-196F6AC40D9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465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136393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r">
              <a:defRPr sz="1300"/>
            </a:lvl1pPr>
          </a:lstStyle>
          <a:p>
            <a:fld id="{98EC6CD6-5B0C-48F2-8C60-932A421D585A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54125" y="719138"/>
            <a:ext cx="4794250" cy="359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15" tIns="48257" rIns="96515" bIns="48257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30250" y="4554538"/>
            <a:ext cx="5842000" cy="4314825"/>
          </a:xfrm>
          <a:prstGeom prst="rect">
            <a:avLst/>
          </a:prstGeom>
        </p:spPr>
        <p:txBody>
          <a:bodyPr vert="horz" lIns="96515" tIns="48257" rIns="96515" bIns="48257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136393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r">
              <a:defRPr sz="1300"/>
            </a:lvl1pPr>
          </a:lstStyle>
          <a:p>
            <a:fld id="{F40FE287-A3B1-41B7-AB9E-87DB9D38633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0021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1219200" y="3714752"/>
            <a:ext cx="6858000" cy="1143008"/>
          </a:xfrm>
        </p:spPr>
        <p:txBody>
          <a:bodyPr anchor="t" anchorCtr="0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kumimoji="0" lang="pt-BR" dirty="0" err="1"/>
              <a:t>Lorem</a:t>
            </a:r>
            <a:r>
              <a:rPr kumimoji="0" lang="pt-BR" dirty="0"/>
              <a:t> </a:t>
            </a:r>
            <a:r>
              <a:rPr kumimoji="0" lang="pt-BR" dirty="0" err="1"/>
              <a:t>ipsum</a:t>
            </a:r>
            <a:r>
              <a:rPr kumimoji="0" lang="pt-BR" dirty="0"/>
              <a:t> in </a:t>
            </a:r>
            <a:r>
              <a:rPr kumimoji="0" lang="pt-BR" dirty="0" err="1"/>
              <a:t>dolor</a:t>
            </a:r>
            <a:r>
              <a:rPr kumimoji="0" lang="pt-BR" dirty="0"/>
              <a:t> </a:t>
            </a:r>
            <a:r>
              <a:rPr kumimoji="0" lang="pt-BR" dirty="0" err="1"/>
              <a:t>sit</a:t>
            </a:r>
            <a:r>
              <a:rPr kumimoji="0" lang="pt-BR" dirty="0"/>
              <a:t> </a:t>
            </a:r>
            <a:r>
              <a:rPr kumimoji="0" lang="pt-BR" dirty="0" err="1"/>
              <a:t>amet</a:t>
            </a:r>
            <a:r>
              <a:rPr kumimoji="0" lang="pt-BR" dirty="0"/>
              <a:t> in </a:t>
            </a:r>
            <a:r>
              <a:rPr kumimoji="0" lang="pt-BR" dirty="0" err="1"/>
              <a:t>consectuer</a:t>
            </a:r>
            <a:endParaRPr kumimoji="0"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>
            <a:noAutofit/>
          </a:bodyPr>
          <a:lstStyle>
            <a:lvl1pPr marL="0" indent="0" algn="r">
              <a:buNone/>
              <a:defRPr sz="2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928662" y="6357958"/>
            <a:ext cx="1219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4">
                <a:lumMod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0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214282" y="1142984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 userDrawn="1"/>
        </p:nvSpPr>
        <p:spPr>
          <a:xfrm>
            <a:off x="214282" y="2600324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 userDrawn="1"/>
        </p:nvSpPr>
        <p:spPr>
          <a:xfrm>
            <a:off x="214282" y="3429000"/>
            <a:ext cx="214314" cy="613405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tângulo 10"/>
          <p:cNvSpPr/>
          <p:nvPr userDrawn="1"/>
        </p:nvSpPr>
        <p:spPr>
          <a:xfrm>
            <a:off x="214282" y="4143380"/>
            <a:ext cx="214314" cy="32861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6372204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29388" y="6492240"/>
            <a:ext cx="2289048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13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214546" y="6492240"/>
            <a:ext cx="350520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14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-32" y="6492264"/>
            <a:ext cx="1981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dirty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28E4C1E-639B-44A8-A8FC-C0C386A9F8DD}" type="datetimeFigureOut">
              <a:rPr lang="pt-BR" smtClean="0"/>
              <a:pPr/>
              <a:t>7/6/2016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pt-BR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Marlete dos Santos Lopes e Silva</a:t>
            </a:r>
            <a:endParaRPr lang="pt-BR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pt-BR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Dirigente Municipal de Educação de </a:t>
            </a:r>
            <a:r>
              <a:rPr lang="pt-BR" sz="1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Bujari</a:t>
            </a:r>
            <a:r>
              <a:rPr lang="pt-BR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 AC</a:t>
            </a:r>
            <a:endParaRPr lang="pt-BR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pt-BR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Presidenta da Undime/ </a:t>
            </a:r>
            <a:r>
              <a:rPr lang="pt-BR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</a:t>
            </a:r>
            <a:endParaRPr lang="pt-BR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1071546"/>
            <a:ext cx="1393812" cy="11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r"/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2º ano do Plano Nacional de Educação:     </a:t>
            </a:r>
            <a:r>
              <a:rPr lang="pt-BR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Desafios e perspectivas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Undime e o PNE</a:t>
            </a:r>
            <a:endParaRPr lang="pt-BR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58204" cy="516120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A Undime vem atuando na discussão e na tramitação do PNE no Congresso Nacional por meio de mobilização dos Dirigentes Municipais de Educação e suas equipes.</a:t>
            </a:r>
          </a:p>
          <a:p>
            <a:pPr algn="just">
              <a:buFont typeface="Wingdings" pitchFamily="2" charset="2"/>
              <a:buChar char="v"/>
            </a:pPr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Como entidade integrante do Comitê Diretivo, participou com suas seccionais, de todas as atividades da Campanha Nacional pelo Direito à Educação e do movimento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PNEpraValer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!.</a:t>
            </a:r>
          </a:p>
          <a:p>
            <a:pPr>
              <a:buFont typeface="Wingdings" pitchFamily="2" charset="2"/>
              <a:buChar char="v"/>
            </a:pPr>
            <a:endParaRPr lang="pt-BR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391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Realidade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58204" cy="516120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Maior esforço até o momento foi realizado pelos estados e, principalmente, pelos municípios: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elaboração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de seus Planos Decenais;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ampliação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de matrículas;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ampliação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quadros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de profissionais;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investimento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em reformas, ampliações e novas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unidades.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pt-BR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319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Desafios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58204" cy="554461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274320" lvl="1" indent="0" algn="just">
              <a:buNone/>
            </a:pP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que preocupa a </a:t>
            </a:r>
            <a:r>
              <a:rPr lang="pt-B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Undime</a:t>
            </a: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Wingdings" pitchFamily="2" charset="2"/>
              <a:buChar char="v"/>
            </a:pPr>
            <a:endParaRPr lang="pt-BR" sz="1000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queda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nas receitas da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educação,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provocada pela crise econômica e pela redução nas transferências de Programas como Brasil Carinhoso e Mais Educação;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dificuldade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para universalizar o acesso às crianças com 4 e 5 ano de idade (prédios, equipamentos, infraestrutura, profissionais da educação;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278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Desafios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58204" cy="554461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274320" lvl="1" indent="0" algn="just">
              <a:buNone/>
            </a:pP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que preocupa a </a:t>
            </a:r>
            <a:r>
              <a:rPr lang="pt-B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Undime</a:t>
            </a: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Wingdings" pitchFamily="2" charset="2"/>
              <a:buChar char="v"/>
            </a:pPr>
            <a:endParaRPr lang="pt-BR" sz="1000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dificuldade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para cumprir piso e carreira do magistério;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relação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tensa com sindicatos,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ao pleitearem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percentuais de reajustes acima da capacidade atual de receita dos municípios;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capacidade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limitada para garantir valorização motivada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pelo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desequilíbrio entre receitas e despesas em remuneração (descumprimento da LRF);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490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Desafios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58204" cy="554461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marL="274320" lvl="1" indent="0" algn="just">
              <a:buNone/>
            </a:pP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que preocupa a </a:t>
            </a:r>
            <a:r>
              <a:rPr lang="pt-BR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Undime</a:t>
            </a: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Wingdings" pitchFamily="2" charset="2"/>
              <a:buChar char="v"/>
            </a:pPr>
            <a:endParaRPr lang="pt-BR" sz="1000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baixa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perspectiva de ampliação imediata das receitas;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protelação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do debate para implementação do Sistema Nacional de Educação;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ausência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de discussão efetiva para implementação do Custo Aluno Qualidade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Inicial (CAQi).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274320" lvl="1" indent="0">
              <a:buNone/>
            </a:pPr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pt-BR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522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Desafios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2898" y="1143000"/>
            <a:ext cx="8258204" cy="5544616"/>
          </a:xfrm>
        </p:spPr>
        <p:txBody>
          <a:bodyPr>
            <a:noAutofit/>
          </a:bodyPr>
          <a:lstStyle/>
          <a:p>
            <a:pPr marL="274320" lvl="1" indent="0">
              <a:buNone/>
            </a:pPr>
            <a:r>
              <a:rPr lang="pt-BR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Algumas determinações do PNE que ainda não foram efetivamente implementadas:</a:t>
            </a:r>
          </a:p>
          <a:p>
            <a:pPr>
              <a:buFont typeface="Wingdings" pitchFamily="2" charset="2"/>
              <a:buChar char="v"/>
            </a:pPr>
            <a:endParaRPr lang="pt-BR" sz="500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700" dirty="0" smtClean="0">
                <a:latin typeface="Arial" pitchFamily="34" charset="0"/>
                <a:cs typeface="Arial" pitchFamily="34" charset="0"/>
              </a:rPr>
              <a:t>implantação </a:t>
            </a:r>
            <a:r>
              <a:rPr lang="pt-BR" sz="2700" dirty="0">
                <a:latin typeface="Arial" pitchFamily="34" charset="0"/>
                <a:cs typeface="Arial" pitchFamily="34" charset="0"/>
              </a:rPr>
              <a:t>de política nacional de formação continuada para os profissionais da educação (não os do magistério</a:t>
            </a:r>
            <a:r>
              <a:rPr lang="pt-BR" sz="2700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pt-BR" sz="2700" dirty="0">
                <a:latin typeface="Arial" pitchFamily="34" charset="0"/>
                <a:cs typeface="Arial" pitchFamily="34" charset="0"/>
              </a:rPr>
              <a:t>em regime de colaboração entre os entes federados </a:t>
            </a:r>
            <a:r>
              <a:rPr lang="pt-BR" sz="2700" dirty="0" smtClean="0">
                <a:latin typeface="Arial" pitchFamily="34" charset="0"/>
                <a:cs typeface="Arial" pitchFamily="34" charset="0"/>
              </a:rPr>
              <a:t>(estratégia </a:t>
            </a:r>
            <a:r>
              <a:rPr lang="pt-BR" sz="2700" dirty="0">
                <a:latin typeface="Arial" pitchFamily="34" charset="0"/>
                <a:cs typeface="Arial" pitchFamily="34" charset="0"/>
              </a:rPr>
              <a:t>11 da meta 15</a:t>
            </a:r>
            <a:r>
              <a:rPr lang="pt-BR" sz="2700" dirty="0" smtClean="0">
                <a:latin typeface="Arial" pitchFamily="34" charset="0"/>
                <a:cs typeface="Arial" pitchFamily="34" charset="0"/>
              </a:rPr>
              <a:t>);</a:t>
            </a:r>
            <a:endParaRPr lang="pt-BR" sz="2700" dirty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2700" dirty="0" smtClean="0">
                <a:latin typeface="Arial" pitchFamily="34" charset="0"/>
                <a:cs typeface="Arial" pitchFamily="34" charset="0"/>
              </a:rPr>
              <a:t>Instituição do Fórum </a:t>
            </a:r>
            <a:r>
              <a:rPr lang="pt-BR" sz="2700" dirty="0">
                <a:latin typeface="Arial" pitchFamily="34" charset="0"/>
                <a:cs typeface="Arial" pitchFamily="34" charset="0"/>
              </a:rPr>
              <a:t>Permanente para acompanhamento da atualização progressiva do valor do piso salarial nacional para os profissionais do magistério público da educação básica </a:t>
            </a:r>
            <a:r>
              <a:rPr lang="pt-BR" sz="2700" dirty="0" smtClean="0">
                <a:latin typeface="Arial" pitchFamily="34" charset="0"/>
                <a:cs typeface="Arial" pitchFamily="34" charset="0"/>
              </a:rPr>
              <a:t>(estratégia </a:t>
            </a:r>
            <a:r>
              <a:rPr lang="pt-BR" sz="2700" dirty="0">
                <a:latin typeface="Arial" pitchFamily="34" charset="0"/>
                <a:cs typeface="Arial" pitchFamily="34" charset="0"/>
              </a:rPr>
              <a:t>1 da meta </a:t>
            </a:r>
            <a:r>
              <a:rPr lang="pt-BR" sz="2700" dirty="0" smtClean="0">
                <a:latin typeface="Arial" pitchFamily="34" charset="0"/>
                <a:cs typeface="Arial" pitchFamily="34" charset="0"/>
              </a:rPr>
              <a:t>17);</a:t>
            </a:r>
            <a:endParaRPr lang="pt-BR" sz="27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804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Desafios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2898" y="1143000"/>
            <a:ext cx="8258204" cy="5544616"/>
          </a:xfrm>
        </p:spPr>
        <p:txBody>
          <a:bodyPr>
            <a:noAutofit/>
          </a:bodyPr>
          <a:lstStyle/>
          <a:p>
            <a:pPr marL="274320" lvl="1" indent="0" algn="just">
              <a:buNone/>
            </a:pPr>
            <a:r>
              <a:rPr lang="pt-BR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Algumas determinações do PNE que ainda não foram efetivamente implementadas:</a:t>
            </a:r>
          </a:p>
          <a:p>
            <a:pPr algn="just">
              <a:buFont typeface="Wingdings" pitchFamily="2" charset="2"/>
              <a:buChar char="v"/>
            </a:pPr>
            <a:endParaRPr lang="pt-BR" sz="500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700" dirty="0" smtClean="0">
                <a:latin typeface="Arial" pitchFamily="34" charset="0"/>
                <a:cs typeface="Arial" pitchFamily="34" charset="0"/>
              </a:rPr>
              <a:t>aprovação </a:t>
            </a:r>
            <a:r>
              <a:rPr lang="pt-BR" sz="2700" dirty="0">
                <a:latin typeface="Arial" pitchFamily="34" charset="0"/>
                <a:cs typeface="Arial" pitchFamily="34" charset="0"/>
              </a:rPr>
              <a:t>da Lei que instituiu o Sistema Nacional de Educação;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700" dirty="0" smtClean="0">
                <a:latin typeface="Arial" pitchFamily="34" charset="0"/>
                <a:cs typeface="Arial" pitchFamily="34" charset="0"/>
              </a:rPr>
              <a:t>aprovação </a:t>
            </a:r>
            <a:r>
              <a:rPr lang="pt-BR" sz="2700" dirty="0">
                <a:latin typeface="Arial" pitchFamily="34" charset="0"/>
                <a:cs typeface="Arial" pitchFamily="34" charset="0"/>
              </a:rPr>
              <a:t>da Lei de Responsabilidade Educacional (Estratégia 11 da meta 20</a:t>
            </a:r>
            <a:r>
              <a:rPr lang="pt-BR" sz="2700" dirty="0" smtClean="0">
                <a:latin typeface="Arial" pitchFamily="34" charset="0"/>
                <a:cs typeface="Arial" pitchFamily="34" charset="0"/>
              </a:rPr>
              <a:t>);</a:t>
            </a:r>
            <a:endParaRPr lang="pt-BR" sz="2700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2700" dirty="0" smtClean="0">
                <a:latin typeface="Arial" pitchFamily="34" charset="0"/>
                <a:cs typeface="Arial" pitchFamily="34" charset="0"/>
              </a:rPr>
              <a:t>aprovação </a:t>
            </a:r>
            <a:r>
              <a:rPr lang="pt-BR" sz="2700" dirty="0">
                <a:latin typeface="Arial" pitchFamily="34" charset="0"/>
                <a:cs typeface="Arial" pitchFamily="34" charset="0"/>
              </a:rPr>
              <a:t>de Lei para implementação do CAQi – Custo Aluno Qualidade </a:t>
            </a:r>
            <a:r>
              <a:rPr lang="pt-BR" sz="2700" dirty="0" smtClean="0">
                <a:latin typeface="Arial" pitchFamily="34" charset="0"/>
                <a:cs typeface="Arial" pitchFamily="34" charset="0"/>
              </a:rPr>
              <a:t>Inicial.</a:t>
            </a:r>
            <a:endParaRPr lang="pt-BR" sz="27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452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hangingPunct="1">
              <a:buFont typeface="Wingdings 3" pitchFamily="18" charset="2"/>
              <a:buNone/>
            </a:pPr>
            <a:r>
              <a:rPr lang="pt-BR" sz="4800" smtClean="0">
                <a:latin typeface="Arial" charset="0"/>
                <a:cs typeface="Arial" charset="0"/>
              </a:rPr>
              <a:t>Obrigada!</a:t>
            </a:r>
            <a:endParaRPr lang="pt-BR" sz="4800" dirty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1800" dirty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pt-BR" sz="3200" dirty="0">
                <a:latin typeface="Arial" charset="0"/>
                <a:cs typeface="Arial" charset="0"/>
              </a:rPr>
              <a:t>undimenacional@undime.org.br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pt-BR" sz="3200" dirty="0">
                <a:latin typeface="Arial" charset="0"/>
                <a:cs typeface="Arial" charset="0"/>
              </a:rPr>
              <a:t>www.undime.org.br</a:t>
            </a: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https://www.facebook.com/undime</a:t>
            </a: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https://twitter.com/undime</a:t>
            </a: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https://www.youtube.com/user/undimenac</a:t>
            </a:r>
          </a:p>
          <a:p>
            <a:pPr algn="ctr"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4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581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2582</TotalTime>
  <Words>421</Words>
  <Application>Microsoft Office PowerPoint</Application>
  <PresentationFormat>Apresentação na tela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Lucida Sans Unicode</vt:lpstr>
      <vt:lpstr>Wingdings</vt:lpstr>
      <vt:lpstr>Wingdings 3</vt:lpstr>
      <vt:lpstr>Origem</vt:lpstr>
      <vt:lpstr>2º ano do Plano Nacional de Educação:     Desafios e perspectivas </vt:lpstr>
      <vt:lpstr>A Undime e o PNE</vt:lpstr>
      <vt:lpstr>Realidade</vt:lpstr>
      <vt:lpstr>Desafios</vt:lpstr>
      <vt:lpstr>Desafios</vt:lpstr>
      <vt:lpstr>Desafios</vt:lpstr>
      <vt:lpstr>Desafios</vt:lpstr>
      <vt:lpstr>Desafios</vt:lpstr>
      <vt:lpstr>Apresentação do PowerPoint</vt:lpstr>
    </vt:vector>
  </TitlesOfParts>
  <Company>Undime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Manoel Filho</dc:creator>
  <cp:lastModifiedBy>undime nacional</cp:lastModifiedBy>
  <cp:revision>373</cp:revision>
  <dcterms:created xsi:type="dcterms:W3CDTF">2010-02-03T17:06:54Z</dcterms:created>
  <dcterms:modified xsi:type="dcterms:W3CDTF">2016-06-07T18:17:57Z</dcterms:modified>
</cp:coreProperties>
</file>