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handoutMasterIdLst>
    <p:handoutMasterId r:id="rId12"/>
  </p:handoutMasterIdLst>
  <p:sldIdLst>
    <p:sldId id="256" r:id="rId2"/>
    <p:sldId id="366" r:id="rId3"/>
    <p:sldId id="406" r:id="rId4"/>
    <p:sldId id="390" r:id="rId5"/>
    <p:sldId id="408" r:id="rId6"/>
    <p:sldId id="407" r:id="rId7"/>
    <p:sldId id="404" r:id="rId8"/>
    <p:sldId id="410" r:id="rId9"/>
    <p:sldId id="389" r:id="rId10"/>
  </p:sldIdLst>
  <p:sldSz cx="9144000" cy="6858000" type="screen4x3"/>
  <p:notesSz cx="7302500" cy="95885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0">
          <p15:clr>
            <a:srgbClr val="A4A3A4"/>
          </p15:clr>
        </p15:guide>
        <p15:guide id="2" pos="23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2" autoAdjust="0"/>
    <p:restoredTop sz="94714" autoAdjust="0"/>
  </p:normalViewPr>
  <p:slideViewPr>
    <p:cSldViewPr>
      <p:cViewPr varScale="1">
        <p:scale>
          <a:sx n="70" d="100"/>
          <a:sy n="70" d="100"/>
        </p:scale>
        <p:origin x="127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2814" y="-108"/>
      </p:cViewPr>
      <p:guideLst>
        <p:guide orient="horz" pos="3020"/>
        <p:guide pos="23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388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137025" y="0"/>
            <a:ext cx="316388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373603-E4E9-445A-BB03-91AE2C399470}" type="datetimeFigureOut">
              <a:rPr lang="pt-BR" smtClean="0"/>
              <a:pPr/>
              <a:t>7/6/2016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107488"/>
            <a:ext cx="316388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137025" y="9107488"/>
            <a:ext cx="316388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8537E-938F-4118-AE16-196F6AC40D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44658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4417" cy="479425"/>
          </a:xfrm>
          <a:prstGeom prst="rect">
            <a:avLst/>
          </a:prstGeom>
        </p:spPr>
        <p:txBody>
          <a:bodyPr vert="horz" lIns="96515" tIns="48257" rIns="96515" bIns="48257" rtlCol="0"/>
          <a:lstStyle>
            <a:lvl1pPr algn="l">
              <a:defRPr sz="13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136393" y="0"/>
            <a:ext cx="3164417" cy="479425"/>
          </a:xfrm>
          <a:prstGeom prst="rect">
            <a:avLst/>
          </a:prstGeom>
        </p:spPr>
        <p:txBody>
          <a:bodyPr vert="horz" lIns="96515" tIns="48257" rIns="96515" bIns="48257" rtlCol="0"/>
          <a:lstStyle>
            <a:lvl1pPr algn="r">
              <a:defRPr sz="1300"/>
            </a:lvl1pPr>
          </a:lstStyle>
          <a:p>
            <a:fld id="{98EC6CD6-5B0C-48F2-8C60-932A421D585A}" type="datetimeFigureOut">
              <a:rPr lang="pt-BR" smtClean="0"/>
              <a:pPr/>
              <a:t>7/6/2016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254125" y="719138"/>
            <a:ext cx="4794250" cy="3595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15" tIns="48257" rIns="96515" bIns="48257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30250" y="4554538"/>
            <a:ext cx="5842000" cy="4314825"/>
          </a:xfrm>
          <a:prstGeom prst="rect">
            <a:avLst/>
          </a:prstGeom>
        </p:spPr>
        <p:txBody>
          <a:bodyPr vert="horz" lIns="96515" tIns="48257" rIns="96515" bIns="48257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107411"/>
            <a:ext cx="3164417" cy="479425"/>
          </a:xfrm>
          <a:prstGeom prst="rect">
            <a:avLst/>
          </a:prstGeom>
        </p:spPr>
        <p:txBody>
          <a:bodyPr vert="horz" lIns="96515" tIns="48257" rIns="96515" bIns="48257" rtlCol="0" anchor="b"/>
          <a:lstStyle>
            <a:lvl1pPr algn="l">
              <a:defRPr sz="13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136393" y="9107411"/>
            <a:ext cx="3164417" cy="479425"/>
          </a:xfrm>
          <a:prstGeom prst="rect">
            <a:avLst/>
          </a:prstGeom>
        </p:spPr>
        <p:txBody>
          <a:bodyPr vert="horz" lIns="96515" tIns="48257" rIns="96515" bIns="48257" rtlCol="0" anchor="b"/>
          <a:lstStyle>
            <a:lvl1pPr algn="r">
              <a:defRPr sz="1300"/>
            </a:lvl1pPr>
          </a:lstStyle>
          <a:p>
            <a:fld id="{F40FE287-A3B1-41B7-AB9E-87DB9D38633B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0021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 hasCustomPrompt="1"/>
          </p:nvPr>
        </p:nvSpPr>
        <p:spPr>
          <a:xfrm>
            <a:off x="1219200" y="3714752"/>
            <a:ext cx="6858000" cy="1143008"/>
          </a:xfrm>
        </p:spPr>
        <p:txBody>
          <a:bodyPr anchor="t" anchorCtr="0">
            <a:noAutofit/>
          </a:bodyPr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pt-BR" dirty="0" err="1"/>
              <a:t>Lorem</a:t>
            </a:r>
            <a:r>
              <a:rPr kumimoji="0" lang="pt-BR" dirty="0"/>
              <a:t> </a:t>
            </a:r>
            <a:r>
              <a:rPr kumimoji="0" lang="pt-BR" dirty="0" err="1"/>
              <a:t>ipsum</a:t>
            </a:r>
            <a:r>
              <a:rPr kumimoji="0" lang="pt-BR" dirty="0"/>
              <a:t> in </a:t>
            </a:r>
            <a:r>
              <a:rPr kumimoji="0" lang="pt-BR" dirty="0" err="1"/>
              <a:t>dolor</a:t>
            </a:r>
            <a:r>
              <a:rPr kumimoji="0" lang="pt-BR" dirty="0"/>
              <a:t> </a:t>
            </a:r>
            <a:r>
              <a:rPr kumimoji="0" lang="pt-BR" dirty="0" err="1"/>
              <a:t>sit</a:t>
            </a:r>
            <a:r>
              <a:rPr kumimoji="0" lang="pt-BR" dirty="0"/>
              <a:t> </a:t>
            </a:r>
            <a:r>
              <a:rPr kumimoji="0" lang="pt-BR" dirty="0" err="1"/>
              <a:t>amet</a:t>
            </a:r>
            <a:r>
              <a:rPr kumimoji="0" lang="pt-BR" dirty="0"/>
              <a:t> in </a:t>
            </a:r>
            <a:r>
              <a:rPr kumimoji="0" lang="pt-BR" dirty="0" err="1"/>
              <a:t>consectuer</a:t>
            </a:r>
            <a:endParaRPr kumimoji="0" lang="en-US" dirty="0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>
            <a:noAutofit/>
          </a:bodyPr>
          <a:lstStyle>
            <a:lvl1pPr marL="0" indent="0" algn="r">
              <a:buNone/>
              <a:defRPr sz="2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628E4C1E-639B-44A8-A8FC-C0C386A9F8DD}" type="datetimeFigureOut">
              <a:rPr lang="pt-BR" smtClean="0"/>
              <a:pPr/>
              <a:t>7/6/2016</a:t>
            </a:fld>
            <a:endParaRPr lang="pt-BR" dirty="0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928662" y="6357958"/>
            <a:ext cx="1219200" cy="365760"/>
          </a:xfrm>
        </p:spPr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1" name="Retângu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4">
                <a:lumMod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3" name="Retângu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>
                <a:lumMod val="60000"/>
                <a:lumOff val="4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tângu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rgbClr val="FFC000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Retângu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bg2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t="46873"/>
          <a:stretch>
            <a:fillRect/>
          </a:stretch>
        </p:blipFill>
        <p:spPr bwMode="auto">
          <a:xfrm>
            <a:off x="0" y="0"/>
            <a:ext cx="9144000" cy="485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7/6/2016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7/6/2016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Triângulo isósceles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7/6/2016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pt-BR" dirty="0"/>
              <a:t>Clique para editar os estilos do texto mestre</a:t>
            </a:r>
          </a:p>
          <a:p>
            <a:pPr lvl="1" eaLnBrk="1" latinLnBrk="0" hangingPunct="1"/>
            <a:r>
              <a:rPr lang="pt-BR" dirty="0"/>
              <a:t>Segundo nível</a:t>
            </a:r>
          </a:p>
          <a:p>
            <a:pPr lvl="2" eaLnBrk="1" latinLnBrk="0" hangingPunct="1"/>
            <a:r>
              <a:rPr lang="pt-BR" dirty="0"/>
              <a:t>Terceiro nível</a:t>
            </a:r>
          </a:p>
          <a:p>
            <a:pPr lvl="3" eaLnBrk="1" latinLnBrk="0" hangingPunct="1"/>
            <a:r>
              <a:rPr lang="pt-BR" dirty="0"/>
              <a:t>Quarto nível</a:t>
            </a:r>
          </a:p>
          <a:p>
            <a:pPr lvl="4" eaLnBrk="1" latinLnBrk="0" hangingPunct="1"/>
            <a:r>
              <a:rPr lang="pt-BR" dirty="0"/>
              <a:t>Quinto nível</a:t>
            </a:r>
            <a:endParaRPr kumimoji="0" lang="en-US" dirty="0"/>
          </a:p>
        </p:txBody>
      </p:sp>
      <p:sp>
        <p:nvSpPr>
          <p:cNvPr id="7" name="Retângulo 6"/>
          <p:cNvSpPr/>
          <p:nvPr userDrawn="1"/>
        </p:nvSpPr>
        <p:spPr>
          <a:xfrm>
            <a:off x="214282" y="1142984"/>
            <a:ext cx="228600" cy="1280160"/>
          </a:xfrm>
          <a:prstGeom prst="rect">
            <a:avLst/>
          </a:prstGeom>
          <a:solidFill>
            <a:srgbClr val="FFC000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tângulo 8"/>
          <p:cNvSpPr/>
          <p:nvPr userDrawn="1"/>
        </p:nvSpPr>
        <p:spPr>
          <a:xfrm>
            <a:off x="214282" y="2600324"/>
            <a:ext cx="228600" cy="685800"/>
          </a:xfrm>
          <a:prstGeom prst="rect">
            <a:avLst/>
          </a:prstGeom>
          <a:solidFill>
            <a:schemeClr val="bg2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tângulo 9"/>
          <p:cNvSpPr/>
          <p:nvPr userDrawn="1"/>
        </p:nvSpPr>
        <p:spPr>
          <a:xfrm>
            <a:off x="214282" y="3429000"/>
            <a:ext cx="214314" cy="613405"/>
          </a:xfrm>
          <a:prstGeom prst="rect">
            <a:avLst/>
          </a:prstGeom>
          <a:solidFill>
            <a:srgbClr val="FFC000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tângulo 10"/>
          <p:cNvSpPr/>
          <p:nvPr userDrawn="1"/>
        </p:nvSpPr>
        <p:spPr>
          <a:xfrm>
            <a:off x="214282" y="4143380"/>
            <a:ext cx="214314" cy="328610"/>
          </a:xfrm>
          <a:prstGeom prst="rect">
            <a:avLst/>
          </a:prstGeom>
          <a:solidFill>
            <a:schemeClr val="bg2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628E4C1E-639B-44A8-A8FC-C0C386A9F8DD}" type="datetimeFigureOut">
              <a:rPr lang="pt-BR" smtClean="0"/>
              <a:pPr/>
              <a:t>7/6/2016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tângu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t="46873"/>
          <a:stretch>
            <a:fillRect/>
          </a:stretch>
        </p:blipFill>
        <p:spPr bwMode="auto">
          <a:xfrm>
            <a:off x="0" y="6372204"/>
            <a:ext cx="9144000" cy="485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429388" y="6492240"/>
            <a:ext cx="2289048" cy="365760"/>
          </a:xfrm>
        </p:spPr>
        <p:txBody>
          <a:bodyPr/>
          <a:lstStyle/>
          <a:p>
            <a:fld id="{628E4C1E-639B-44A8-A8FC-C0C386A9F8DD}" type="datetimeFigureOut">
              <a:rPr lang="pt-BR" smtClean="0"/>
              <a:pPr/>
              <a:t>7/6/2016</a:t>
            </a:fld>
            <a:endParaRPr lang="pt-BR" dirty="0"/>
          </a:p>
        </p:txBody>
      </p:sp>
      <p:sp>
        <p:nvSpPr>
          <p:cNvPr id="1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2214546" y="6492240"/>
            <a:ext cx="3505200" cy="36576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14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-32" y="6492264"/>
            <a:ext cx="1981200" cy="365760"/>
          </a:xfrm>
        </p:spPr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7/6/2016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7/6/2016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7/6/2016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7/6/2016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t-BR" dirty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7/6/2016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tângu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28E4C1E-639B-44A8-A8FC-C0C386A9F8DD}" type="datetimeFigureOut">
              <a:rPr lang="pt-BR" smtClean="0"/>
              <a:pPr/>
              <a:t>7/6/2016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8" name="Conector reto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Conector reto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Triângulo isósceles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pt-BR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Marlete dos Santos Lopes e Silva</a:t>
            </a:r>
            <a:endParaRPr lang="pt-BR" sz="1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pt-BR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Dirigente Municipal de Educação de </a:t>
            </a:r>
            <a:r>
              <a:rPr lang="pt-BR" sz="1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Bujari</a:t>
            </a:r>
            <a:r>
              <a:rPr lang="pt-BR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/ AC</a:t>
            </a:r>
            <a:endParaRPr lang="pt-BR" sz="1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pt-BR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Presidenta da Undime/ </a:t>
            </a:r>
            <a:r>
              <a:rPr lang="pt-BR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AC</a:t>
            </a:r>
            <a:endParaRPr lang="pt-BR" sz="1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1071546"/>
            <a:ext cx="1393812" cy="11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ítulo 4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algn="r"/>
            <a:r>
              <a:rPr lang="pt-B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2º ano do Plano Nacional de Educação:     </a:t>
            </a:r>
            <a:r>
              <a:rPr lang="pt-BR" sz="28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Desafios e perspectivas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pt-BR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 Undime e o PNE</a:t>
            </a:r>
            <a:endParaRPr lang="pt-BR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96752"/>
            <a:ext cx="8258204" cy="516120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A Undime vem atuando na discussão e na tramitação do PNE no Congresso Nacional por meio de mobilização dos Dirigentes Municipais de Educação e suas equipes.</a:t>
            </a:r>
          </a:p>
          <a:p>
            <a:pPr algn="just">
              <a:buFont typeface="Wingdings" pitchFamily="2" charset="2"/>
              <a:buChar char="v"/>
            </a:pPr>
            <a:endParaRPr lang="pt-BR" sz="1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Como entidade integrante do Comitê Diretivo, participou com suas seccionais, de todas as atividades da Campanha Nacional pelo Direito à Educação e do movimento </a:t>
            </a: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PNEpraValer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!.</a:t>
            </a:r>
          </a:p>
          <a:p>
            <a:pPr>
              <a:buFont typeface="Wingdings" pitchFamily="2" charset="2"/>
              <a:buChar char="v"/>
            </a:pPr>
            <a:endParaRPr lang="pt-BR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391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pt-BR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Realidade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96752"/>
            <a:ext cx="8258204" cy="516120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pt-BR" sz="2800" b="1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t-BR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Maior esforço até o momento foi realizado pelos estados e, principalmente, pelos municípios: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elaboração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de seus Planos Decenais;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ampliação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de matrículas;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ampliação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dos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quadros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de profissionais;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investimento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em reformas, ampliações e novas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unidades.</a:t>
            </a: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pt-BR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319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pt-BR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Desafios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52736"/>
            <a:ext cx="8258204" cy="554461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 marL="274320" lvl="1" indent="0" algn="just">
              <a:buNone/>
            </a:pPr>
            <a:r>
              <a:rPr lang="pt-B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 que preocupa a </a:t>
            </a:r>
            <a:r>
              <a:rPr lang="pt-BR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Undime</a:t>
            </a:r>
            <a:r>
              <a:rPr lang="pt-B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buFont typeface="Wingdings" pitchFamily="2" charset="2"/>
              <a:buChar char="v"/>
            </a:pPr>
            <a:endParaRPr lang="pt-BR" sz="1000" dirty="0">
              <a:latin typeface="Arial" pitchFamily="34" charset="0"/>
              <a:cs typeface="Arial" pitchFamily="34" charset="0"/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queda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nas receitas da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educação,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provocada pela crise econômica e pela redução nas transferências de Programas como Brasil Carinhoso e Mais Educação;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dificuldade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para universalizar o acesso às crianças com 4 e 5 ano de idade (prédios, equipamentos, infraestrutura, profissionais da educação;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v"/>
            </a:pP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278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pt-BR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Desafios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52736"/>
            <a:ext cx="8258204" cy="554461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 marL="274320" lvl="1" indent="0" algn="just">
              <a:buNone/>
            </a:pPr>
            <a:r>
              <a:rPr lang="pt-B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 que preocupa a </a:t>
            </a:r>
            <a:r>
              <a:rPr lang="pt-BR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Undime</a:t>
            </a:r>
            <a:r>
              <a:rPr lang="pt-B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buFont typeface="Wingdings" pitchFamily="2" charset="2"/>
              <a:buChar char="v"/>
            </a:pPr>
            <a:endParaRPr lang="pt-BR" sz="1000" dirty="0">
              <a:latin typeface="Arial" pitchFamily="34" charset="0"/>
              <a:cs typeface="Arial" pitchFamily="34" charset="0"/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dificuldade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para cumprir piso e carreira do magistério;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relação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tensa com sindicatos,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ao pleitearem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percentuais de reajustes acima da capacidade atual de receita dos municípios;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capacidade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limitada para garantir valorização motivada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pelo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desequilíbrio entre receitas e despesas em remuneração (descumprimento da LRF);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v"/>
            </a:pP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490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pt-BR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Desafios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52736"/>
            <a:ext cx="8258204" cy="554461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endParaRPr lang="pt-BR" sz="2800" b="1" dirty="0">
              <a:latin typeface="Arial" pitchFamily="34" charset="0"/>
              <a:cs typeface="Arial" pitchFamily="34" charset="0"/>
            </a:endParaRPr>
          </a:p>
          <a:p>
            <a:pPr marL="274320" lvl="1" indent="0" algn="just">
              <a:buNone/>
            </a:pPr>
            <a:r>
              <a:rPr lang="pt-B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 que preocupa a </a:t>
            </a:r>
            <a:r>
              <a:rPr lang="pt-BR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Undime</a:t>
            </a:r>
            <a:r>
              <a:rPr lang="pt-B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buFont typeface="Wingdings" pitchFamily="2" charset="2"/>
              <a:buChar char="v"/>
            </a:pPr>
            <a:endParaRPr lang="pt-BR" sz="1000" dirty="0">
              <a:latin typeface="Arial" pitchFamily="34" charset="0"/>
              <a:cs typeface="Arial" pitchFamily="34" charset="0"/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baixa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perspectiva de ampliação imediata das receitas;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protelação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do debate para implementação do Sistema Nacional de Educação;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ausência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de discussão efetiva para implementação do Custo Aluno Qualidade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Inicial (CAQi).</a:t>
            </a: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 marL="274320" lvl="1" indent="0">
              <a:buNone/>
            </a:pPr>
            <a:endParaRPr lang="pt-BR" sz="2800" b="1" dirty="0">
              <a:latin typeface="Arial" pitchFamily="34" charset="0"/>
              <a:cs typeface="Arial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pt-BR" sz="2800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pt-BR" sz="2800" b="1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v"/>
            </a:pPr>
            <a:endParaRPr lang="pt-BR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522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pt-BR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Desafios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42898" y="1143000"/>
            <a:ext cx="8258204" cy="5544616"/>
          </a:xfrm>
        </p:spPr>
        <p:txBody>
          <a:bodyPr>
            <a:noAutofit/>
          </a:bodyPr>
          <a:lstStyle/>
          <a:p>
            <a:pPr marL="274320" lvl="1" indent="0">
              <a:buNone/>
            </a:pPr>
            <a:r>
              <a:rPr lang="pt-BR" sz="27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Algumas determinações do PNE que ainda não foram efetivamente implementadas:</a:t>
            </a:r>
          </a:p>
          <a:p>
            <a:pPr>
              <a:buFont typeface="Wingdings" pitchFamily="2" charset="2"/>
              <a:buChar char="v"/>
            </a:pPr>
            <a:endParaRPr lang="pt-BR" sz="500" dirty="0">
              <a:latin typeface="Arial" pitchFamily="34" charset="0"/>
              <a:cs typeface="Arial" pitchFamily="34" charset="0"/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700" dirty="0" smtClean="0">
                <a:latin typeface="Arial" pitchFamily="34" charset="0"/>
                <a:cs typeface="Arial" pitchFamily="34" charset="0"/>
              </a:rPr>
              <a:t>implantação </a:t>
            </a:r>
            <a:r>
              <a:rPr lang="pt-BR" sz="2700" dirty="0">
                <a:latin typeface="Arial" pitchFamily="34" charset="0"/>
                <a:cs typeface="Arial" pitchFamily="34" charset="0"/>
              </a:rPr>
              <a:t>de política nacional de formação continuada para os profissionais da educação (não os do magistério</a:t>
            </a:r>
            <a:r>
              <a:rPr lang="pt-BR" sz="2700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pt-BR" sz="2700" dirty="0">
                <a:latin typeface="Arial" pitchFamily="34" charset="0"/>
                <a:cs typeface="Arial" pitchFamily="34" charset="0"/>
              </a:rPr>
              <a:t>em regime de colaboração entre os entes federados </a:t>
            </a:r>
            <a:r>
              <a:rPr lang="pt-BR" sz="2700" dirty="0" smtClean="0">
                <a:latin typeface="Arial" pitchFamily="34" charset="0"/>
                <a:cs typeface="Arial" pitchFamily="34" charset="0"/>
              </a:rPr>
              <a:t>(estratégia </a:t>
            </a:r>
            <a:r>
              <a:rPr lang="pt-BR" sz="2700" dirty="0">
                <a:latin typeface="Arial" pitchFamily="34" charset="0"/>
                <a:cs typeface="Arial" pitchFamily="34" charset="0"/>
              </a:rPr>
              <a:t>11 da meta 15</a:t>
            </a:r>
            <a:r>
              <a:rPr lang="pt-BR" sz="2700" dirty="0" smtClean="0">
                <a:latin typeface="Arial" pitchFamily="34" charset="0"/>
                <a:cs typeface="Arial" pitchFamily="34" charset="0"/>
              </a:rPr>
              <a:t>);</a:t>
            </a:r>
            <a:endParaRPr lang="pt-BR" sz="2700" dirty="0">
              <a:latin typeface="Arial" pitchFamily="34" charset="0"/>
              <a:cs typeface="Arial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700" dirty="0" smtClean="0">
                <a:latin typeface="Arial" pitchFamily="34" charset="0"/>
                <a:cs typeface="Arial" pitchFamily="34" charset="0"/>
              </a:rPr>
              <a:t>Instituição do Fórum </a:t>
            </a:r>
            <a:r>
              <a:rPr lang="pt-BR" sz="2700" dirty="0">
                <a:latin typeface="Arial" pitchFamily="34" charset="0"/>
                <a:cs typeface="Arial" pitchFamily="34" charset="0"/>
              </a:rPr>
              <a:t>Permanente para acompanhamento da atualização progressiva do valor do piso salarial nacional para os profissionais do magistério público da educação básica </a:t>
            </a:r>
            <a:r>
              <a:rPr lang="pt-BR" sz="2700" dirty="0" smtClean="0">
                <a:latin typeface="Arial" pitchFamily="34" charset="0"/>
                <a:cs typeface="Arial" pitchFamily="34" charset="0"/>
              </a:rPr>
              <a:t>(estratégia </a:t>
            </a:r>
            <a:r>
              <a:rPr lang="pt-BR" sz="2700" dirty="0">
                <a:latin typeface="Arial" pitchFamily="34" charset="0"/>
                <a:cs typeface="Arial" pitchFamily="34" charset="0"/>
              </a:rPr>
              <a:t>1 da meta </a:t>
            </a:r>
            <a:r>
              <a:rPr lang="pt-BR" sz="2700" dirty="0" smtClean="0">
                <a:latin typeface="Arial" pitchFamily="34" charset="0"/>
                <a:cs typeface="Arial" pitchFamily="34" charset="0"/>
              </a:rPr>
              <a:t>17);</a:t>
            </a:r>
            <a:endParaRPr lang="pt-BR" sz="27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804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pt-BR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Desafios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42898" y="1143000"/>
            <a:ext cx="8258204" cy="5544616"/>
          </a:xfrm>
        </p:spPr>
        <p:txBody>
          <a:bodyPr>
            <a:noAutofit/>
          </a:bodyPr>
          <a:lstStyle/>
          <a:p>
            <a:pPr marL="274320" lvl="1" indent="0" algn="just">
              <a:buNone/>
            </a:pPr>
            <a:r>
              <a:rPr lang="pt-BR" sz="27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Algumas determinações do PNE que ainda não foram efetivamente implementadas:</a:t>
            </a:r>
          </a:p>
          <a:p>
            <a:pPr algn="just">
              <a:buFont typeface="Wingdings" pitchFamily="2" charset="2"/>
              <a:buChar char="v"/>
            </a:pPr>
            <a:endParaRPr lang="pt-BR" sz="500" dirty="0">
              <a:latin typeface="Arial" pitchFamily="34" charset="0"/>
              <a:cs typeface="Arial" pitchFamily="34" charset="0"/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700" dirty="0" smtClean="0">
                <a:latin typeface="Arial" pitchFamily="34" charset="0"/>
                <a:cs typeface="Arial" pitchFamily="34" charset="0"/>
              </a:rPr>
              <a:t>aprovação </a:t>
            </a:r>
            <a:r>
              <a:rPr lang="pt-BR" sz="2700" dirty="0">
                <a:latin typeface="Arial" pitchFamily="34" charset="0"/>
                <a:cs typeface="Arial" pitchFamily="34" charset="0"/>
              </a:rPr>
              <a:t>da Lei que instituiu o Sistema Nacional de Educação;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700" dirty="0" smtClean="0">
                <a:latin typeface="Arial" pitchFamily="34" charset="0"/>
                <a:cs typeface="Arial" pitchFamily="34" charset="0"/>
              </a:rPr>
              <a:t>aprovação </a:t>
            </a:r>
            <a:r>
              <a:rPr lang="pt-BR" sz="2700" dirty="0">
                <a:latin typeface="Arial" pitchFamily="34" charset="0"/>
                <a:cs typeface="Arial" pitchFamily="34" charset="0"/>
              </a:rPr>
              <a:t>da Lei de Responsabilidade Educacional (Estratégia 11 da meta 20</a:t>
            </a:r>
            <a:r>
              <a:rPr lang="pt-BR" sz="2700" dirty="0" smtClean="0">
                <a:latin typeface="Arial" pitchFamily="34" charset="0"/>
                <a:cs typeface="Arial" pitchFamily="34" charset="0"/>
              </a:rPr>
              <a:t>);</a:t>
            </a:r>
            <a:endParaRPr lang="pt-BR" sz="2700" dirty="0">
              <a:latin typeface="Arial" pitchFamily="34" charset="0"/>
              <a:cs typeface="Arial" pitchFamily="34" charset="0"/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700" dirty="0" smtClean="0">
                <a:latin typeface="Arial" pitchFamily="34" charset="0"/>
                <a:cs typeface="Arial" pitchFamily="34" charset="0"/>
              </a:rPr>
              <a:t>aprovação </a:t>
            </a:r>
            <a:r>
              <a:rPr lang="pt-BR" sz="2700" dirty="0">
                <a:latin typeface="Arial" pitchFamily="34" charset="0"/>
                <a:cs typeface="Arial" pitchFamily="34" charset="0"/>
              </a:rPr>
              <a:t>de Lei para implementação do CAQi – Custo Aluno Qualidade </a:t>
            </a:r>
            <a:r>
              <a:rPr lang="pt-BR" sz="2700" dirty="0" smtClean="0">
                <a:latin typeface="Arial" pitchFamily="34" charset="0"/>
                <a:cs typeface="Arial" pitchFamily="34" charset="0"/>
              </a:rPr>
              <a:t>Inicial.</a:t>
            </a:r>
            <a:endParaRPr lang="pt-BR" sz="27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452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 eaLnBrk="1" hangingPunct="1">
              <a:buFont typeface="Wingdings 3" pitchFamily="18" charset="2"/>
              <a:buNone/>
            </a:pPr>
            <a:r>
              <a:rPr lang="pt-BR" sz="4800" smtClean="0">
                <a:latin typeface="Arial" charset="0"/>
                <a:cs typeface="Arial" charset="0"/>
              </a:rPr>
              <a:t>Obrigada!</a:t>
            </a:r>
            <a:endParaRPr lang="pt-BR" sz="4800" dirty="0">
              <a:latin typeface="Arial" charset="0"/>
              <a:cs typeface="Arial" charset="0"/>
            </a:endParaRPr>
          </a:p>
          <a:p>
            <a:pPr algn="ctr" eaLnBrk="1" hangingPunct="1">
              <a:buFont typeface="Wingdings 3" pitchFamily="18" charset="2"/>
              <a:buNone/>
            </a:pPr>
            <a:endParaRPr lang="pt-BR" sz="1800" dirty="0">
              <a:latin typeface="Arial" charset="0"/>
              <a:cs typeface="Arial" charset="0"/>
            </a:endParaRPr>
          </a:p>
          <a:p>
            <a:pPr algn="ctr" eaLnBrk="1" hangingPunct="1">
              <a:buFont typeface="Wingdings 3" pitchFamily="18" charset="2"/>
              <a:buNone/>
            </a:pPr>
            <a:r>
              <a:rPr lang="pt-BR" sz="3200" dirty="0">
                <a:latin typeface="Arial" charset="0"/>
                <a:cs typeface="Arial" charset="0"/>
              </a:rPr>
              <a:t>undimenacional@undime.org.br</a:t>
            </a:r>
          </a:p>
          <a:p>
            <a:pPr algn="ctr" eaLnBrk="1" hangingPunct="1">
              <a:buFont typeface="Wingdings 3" pitchFamily="18" charset="2"/>
              <a:buNone/>
            </a:pPr>
            <a:r>
              <a:rPr lang="pt-BR" sz="3200" dirty="0">
                <a:latin typeface="Arial" charset="0"/>
                <a:cs typeface="Arial" charset="0"/>
              </a:rPr>
              <a:t>www.undime.org.br</a:t>
            </a:r>
          </a:p>
          <a:p>
            <a:pPr algn="ctr">
              <a:buNone/>
            </a:pPr>
            <a:r>
              <a:rPr lang="pt-BR" sz="3200" dirty="0">
                <a:latin typeface="Arial" charset="0"/>
                <a:cs typeface="Arial" charset="0"/>
              </a:rPr>
              <a:t>https://www.facebook.com/undime</a:t>
            </a:r>
          </a:p>
          <a:p>
            <a:pPr algn="ctr">
              <a:buNone/>
            </a:pPr>
            <a:r>
              <a:rPr lang="pt-BR" sz="3200" dirty="0">
                <a:latin typeface="Arial" charset="0"/>
                <a:cs typeface="Arial" charset="0"/>
              </a:rPr>
              <a:t>https://twitter.com/undime</a:t>
            </a:r>
          </a:p>
          <a:p>
            <a:pPr algn="ctr">
              <a:buNone/>
            </a:pPr>
            <a:r>
              <a:rPr lang="pt-BR" sz="3200" dirty="0">
                <a:latin typeface="Arial" charset="0"/>
                <a:cs typeface="Arial" charset="0"/>
              </a:rPr>
              <a:t>https://www.youtube.com/user/undimenac</a:t>
            </a:r>
          </a:p>
          <a:p>
            <a:pPr algn="ctr">
              <a:buNone/>
            </a:pPr>
            <a:endParaRPr lang="pt-BR" sz="3200" dirty="0">
              <a:latin typeface="Arial" charset="0"/>
              <a:cs typeface="Arial" charset="0"/>
            </a:endParaRPr>
          </a:p>
          <a:p>
            <a:pPr algn="ctr">
              <a:buNone/>
            </a:pPr>
            <a:endParaRPr lang="pt-BR" sz="3600" dirty="0">
              <a:latin typeface="Arial" charset="0"/>
              <a:cs typeface="Arial" charset="0"/>
            </a:endParaRPr>
          </a:p>
          <a:p>
            <a:pPr algn="ctr" eaLnBrk="1" hangingPunct="1">
              <a:buFont typeface="Wingdings 3" pitchFamily="18" charset="2"/>
              <a:buNone/>
            </a:pPr>
            <a:endParaRPr lang="pt-BR" sz="3600" dirty="0">
              <a:latin typeface="Arial" charset="0"/>
              <a:cs typeface="Arial" charset="0"/>
            </a:endParaRPr>
          </a:p>
          <a:p>
            <a:pPr algn="ctr" eaLnBrk="1" hangingPunct="1">
              <a:buFont typeface="Wingdings 3" pitchFamily="18" charset="2"/>
              <a:buNone/>
            </a:pPr>
            <a:endParaRPr lang="pt-BR" sz="3600" dirty="0">
              <a:latin typeface="Arial" charset="0"/>
              <a:cs typeface="Arial" charset="0"/>
            </a:endParaRPr>
          </a:p>
          <a:p>
            <a:pPr algn="ctr">
              <a:buNone/>
            </a:pPr>
            <a:endParaRPr lang="pt-BR" sz="3600" dirty="0">
              <a:latin typeface="Arial" charset="0"/>
              <a:cs typeface="Arial" charset="0"/>
            </a:endParaRPr>
          </a:p>
          <a:p>
            <a:pPr algn="ctr">
              <a:buNone/>
            </a:pPr>
            <a:endParaRPr lang="pt-BR" sz="3600" dirty="0">
              <a:latin typeface="Arial" charset="0"/>
              <a:cs typeface="Arial" charset="0"/>
            </a:endParaRPr>
          </a:p>
          <a:p>
            <a:pPr algn="ctr" eaLnBrk="1" hangingPunct="1">
              <a:buFont typeface="Wingdings 3" pitchFamily="18" charset="2"/>
              <a:buNone/>
            </a:pPr>
            <a:endParaRPr lang="pt-BR" sz="40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5812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m">
  <a:themeElements>
    <a:clrScheme name="Origem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Origem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2582</TotalTime>
  <Words>421</Words>
  <Application>Microsoft Office PowerPoint</Application>
  <PresentationFormat>Apresentação na tela (4:3)</PresentationFormat>
  <Paragraphs>61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Arial</vt:lpstr>
      <vt:lpstr>Calibri</vt:lpstr>
      <vt:lpstr>Lucida Sans Unicode</vt:lpstr>
      <vt:lpstr>Wingdings</vt:lpstr>
      <vt:lpstr>Wingdings 3</vt:lpstr>
      <vt:lpstr>Origem</vt:lpstr>
      <vt:lpstr>2º ano do Plano Nacional de Educação:     Desafios e perspectivas </vt:lpstr>
      <vt:lpstr>A Undime e o PNE</vt:lpstr>
      <vt:lpstr>Realidade</vt:lpstr>
      <vt:lpstr>Desafios</vt:lpstr>
      <vt:lpstr>Desafios</vt:lpstr>
      <vt:lpstr>Desafios</vt:lpstr>
      <vt:lpstr>Desafios</vt:lpstr>
      <vt:lpstr>Desafios</vt:lpstr>
      <vt:lpstr>Apresentação do PowerPoint</vt:lpstr>
    </vt:vector>
  </TitlesOfParts>
  <Company>Undime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Manoel Filho</dc:creator>
  <cp:lastModifiedBy>undime nacional</cp:lastModifiedBy>
  <cp:revision>373</cp:revision>
  <dcterms:created xsi:type="dcterms:W3CDTF">2010-02-03T17:06:54Z</dcterms:created>
  <dcterms:modified xsi:type="dcterms:W3CDTF">2016-06-07T18:17:57Z</dcterms:modified>
</cp:coreProperties>
</file>