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0" r:id="rId3"/>
    <p:sldId id="329" r:id="rId4"/>
    <p:sldId id="324" r:id="rId5"/>
    <p:sldId id="317" r:id="rId6"/>
    <p:sldId id="272" r:id="rId7"/>
    <p:sldId id="270" r:id="rId8"/>
    <p:sldId id="328" r:id="rId9"/>
    <p:sldId id="306" r:id="rId10"/>
    <p:sldId id="326" r:id="rId11"/>
    <p:sldId id="304" r:id="rId12"/>
    <p:sldId id="303" r:id="rId13"/>
    <p:sldId id="322" r:id="rId14"/>
    <p:sldId id="319" r:id="rId15"/>
    <p:sldId id="323" r:id="rId16"/>
    <p:sldId id="325" r:id="rId17"/>
    <p:sldId id="327" r:id="rId18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ábio Maya Cavalcante (SPE)" initials="FMC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4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rporativo\spe\SPE\ACERVOPEE\CONTROLE%20PEE\An&#225;lise%20PEE\Gr&#225;ficos%20indicadores%20PE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ilson\AppData\Local\Microsoft\Windows\INetCache\Content.Outlook\RLCQNSGP\PEE%20Investimento%20por%20an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Custo do MWh economizado vs Tarifa média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Evolução do custo do MWh Economizado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'[1]QUERY_FOR_PLANILHA DE CONTR_000'!$A$3:$A$11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xVal>
          <c:yVal>
            <c:numRef>
              <c:f>'[1]QUERY_FOR_PLANILHA DE CONTR_000'!$G$3:$G$11</c:f>
              <c:numCache>
                <c:formatCode>General</c:formatCode>
                <c:ptCount val="9"/>
                <c:pt idx="0">
                  <c:v>117.245317692941</c:v>
                </c:pt>
                <c:pt idx="1">
                  <c:v>154.284858773818</c:v>
                </c:pt>
                <c:pt idx="2">
                  <c:v>161.845244436587</c:v>
                </c:pt>
                <c:pt idx="3">
                  <c:v>109.68557354053</c:v>
                </c:pt>
                <c:pt idx="4">
                  <c:v>132.36364516986001</c:v>
                </c:pt>
                <c:pt idx="5">
                  <c:v>106.72097745806001</c:v>
                </c:pt>
                <c:pt idx="6">
                  <c:v>163.87916839531499</c:v>
                </c:pt>
                <c:pt idx="7">
                  <c:v>96.758883900583598</c:v>
                </c:pt>
                <c:pt idx="8">
                  <c:v>171.50583852356101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FF6-446D-8ADA-39763C362374}"/>
            </c:ext>
          </c:extLst>
        </c:ser>
        <c:ser>
          <c:idx val="1"/>
          <c:order val="1"/>
          <c:tx>
            <c:v>Tarifa Média MT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'[1]QUERY_FOR_PLANILHA DE CONTR_000'!$A$3:$A$11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xVal>
          <c:yVal>
            <c:numRef>
              <c:f>'[1]Comparação Tarifa'!$O$4:$O$12</c:f>
              <c:numCache>
                <c:formatCode>General</c:formatCode>
                <c:ptCount val="9"/>
                <c:pt idx="0">
                  <c:v>223.18113060583948</c:v>
                </c:pt>
                <c:pt idx="1">
                  <c:v>235.66639120831766</c:v>
                </c:pt>
                <c:pt idx="2">
                  <c:v>235.95240350025119</c:v>
                </c:pt>
                <c:pt idx="3">
                  <c:v>249.94689197488731</c:v>
                </c:pt>
                <c:pt idx="4">
                  <c:v>260.10088951421125</c:v>
                </c:pt>
                <c:pt idx="5">
                  <c:v>229.37216191460664</c:v>
                </c:pt>
                <c:pt idx="6">
                  <c:v>254.22167827177168</c:v>
                </c:pt>
                <c:pt idx="7">
                  <c:v>377.0633166113135</c:v>
                </c:pt>
                <c:pt idx="8">
                  <c:v>397.07577262449956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FF6-446D-8ADA-39763C362374}"/>
            </c:ext>
          </c:extLst>
        </c:ser>
        <c:ser>
          <c:idx val="2"/>
          <c:order val="2"/>
          <c:tx>
            <c:v>Tarifa Média BT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'Gráficos e Tabelas'!$M$4:$M$12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xVal>
          <c:yVal>
            <c:numRef>
              <c:f>'Gráficos e Tabelas'!$V$4:$V$12</c:f>
              <c:numCache>
                <c:formatCode>_("R$"* #,##0.00_);_("R$"* \(#,##0.00\);_("R$"* "-"??_);_(@_)</c:formatCode>
                <c:ptCount val="9"/>
                <c:pt idx="0">
                  <c:v>271.9648898264561</c:v>
                </c:pt>
                <c:pt idx="1">
                  <c:v>304.35460089528954</c:v>
                </c:pt>
                <c:pt idx="2">
                  <c:v>311.99487548608329</c:v>
                </c:pt>
                <c:pt idx="3">
                  <c:v>300.9147425789659</c:v>
                </c:pt>
                <c:pt idx="4">
                  <c:v>316.04557974853066</c:v>
                </c:pt>
                <c:pt idx="5">
                  <c:v>299.36508434067548</c:v>
                </c:pt>
                <c:pt idx="6">
                  <c:v>293.8169072119436</c:v>
                </c:pt>
                <c:pt idx="7">
                  <c:v>411.10600513554874</c:v>
                </c:pt>
                <c:pt idx="8">
                  <c:v>436.57529426198931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5EF-4E2C-B7F5-695D8F417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689560"/>
        <c:axId val="341685248"/>
      </c:scatterChart>
      <c:valAx>
        <c:axId val="341689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1685248"/>
        <c:crosses val="autoZero"/>
        <c:crossBetween val="midCat"/>
      </c:valAx>
      <c:valAx>
        <c:axId val="34168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R$/MWh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16895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Investimento PEE por ano, em milhões</a:t>
            </a:r>
            <a:r>
              <a:rPr lang="pt-BR" baseline="0" dirty="0"/>
              <a:t> de R$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Planilha1!$B$4:$B$12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Planilha1!$C$4:$C$12</c:f>
              <c:numCache>
                <c:formatCode>_(* #,##0.00_);_(* \(#,##0.00\);_(* "-"??_);_(@_)</c:formatCode>
                <c:ptCount val="9"/>
                <c:pt idx="0">
                  <c:v>94.866456680000013</c:v>
                </c:pt>
                <c:pt idx="1">
                  <c:v>251.23246381000001</c:v>
                </c:pt>
                <c:pt idx="2">
                  <c:v>385.29911866000003</c:v>
                </c:pt>
                <c:pt idx="3">
                  <c:v>362.41346095999995</c:v>
                </c:pt>
                <c:pt idx="4">
                  <c:v>608.50834900999996</c:v>
                </c:pt>
                <c:pt idx="5">
                  <c:v>378.83249526999998</c:v>
                </c:pt>
                <c:pt idx="6">
                  <c:v>514.91516133999994</c:v>
                </c:pt>
                <c:pt idx="7">
                  <c:v>461.23334420999998</c:v>
                </c:pt>
                <c:pt idx="8">
                  <c:v>468.5090965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36-4F2C-91D3-5984827B9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688384"/>
        <c:axId val="341690344"/>
      </c:barChart>
      <c:catAx>
        <c:axId val="34168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1690344"/>
        <c:crosses val="autoZero"/>
        <c:auto val="1"/>
        <c:lblAlgn val="ctr"/>
        <c:lblOffset val="100"/>
        <c:noMultiLvlLbl val="0"/>
      </c:catAx>
      <c:valAx>
        <c:axId val="341690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168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2.png"/><Relationship Id="rId1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2.png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668CD1-6545-4D37-9BBE-7DBEFB154FF5}" type="doc">
      <dgm:prSet loTypeId="urn:microsoft.com/office/officeart/2008/layout/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7D92EA-3092-470F-850D-8F46B9A5A23B}">
      <dgm:prSet phldrT="[Texto]" custT="1"/>
      <dgm:spPr/>
      <dgm:t>
        <a:bodyPr/>
        <a:lstStyle/>
        <a:p>
          <a:pPr algn="ctr"/>
          <a:r>
            <a:rPr lang="pt-BR" sz="1400" b="1" i="1" dirty="0"/>
            <a:t>Retrofit</a:t>
          </a:r>
          <a:r>
            <a:rPr lang="pt-BR" sz="1400" b="1" dirty="0"/>
            <a:t> de Iluminação Pública</a:t>
          </a:r>
        </a:p>
      </dgm:t>
    </dgm:pt>
    <dgm:pt modelId="{DAACAED3-A57F-4D87-A55F-D06C7527923D}" type="parTrans" cxnId="{1F3D9A1E-4E6A-4376-A1A0-06D9EEC460DB}">
      <dgm:prSet/>
      <dgm:spPr/>
      <dgm:t>
        <a:bodyPr/>
        <a:lstStyle/>
        <a:p>
          <a:endParaRPr lang="en-US" sz="4800"/>
        </a:p>
      </dgm:t>
    </dgm:pt>
    <dgm:pt modelId="{72CE5175-BE6F-4582-B5AC-1BEE34B599AB}" type="sibTrans" cxnId="{1F3D9A1E-4E6A-4376-A1A0-06D9EEC460DB}">
      <dgm:prSet/>
      <dgm:spPr/>
      <dgm:t>
        <a:bodyPr/>
        <a:lstStyle/>
        <a:p>
          <a:endParaRPr lang="en-US" sz="4800"/>
        </a:p>
      </dgm:t>
    </dgm:pt>
    <dgm:pt modelId="{D902BEFB-A296-4E4A-98D4-A9EF2849872E}">
      <dgm:prSet phldrT="[Texto]" custT="1"/>
      <dgm:spPr/>
      <dgm:t>
        <a:bodyPr/>
        <a:lstStyle/>
        <a:p>
          <a:pPr algn="ctr"/>
          <a:r>
            <a:rPr lang="pt-BR" sz="1200" b="1" dirty="0"/>
            <a:t> </a:t>
          </a:r>
          <a:r>
            <a:rPr lang="pt-BR" sz="1400" b="1" i="1" dirty="0"/>
            <a:t>Retrofit</a:t>
          </a:r>
          <a:r>
            <a:rPr lang="pt-BR" sz="1800" b="1" dirty="0"/>
            <a:t> </a:t>
          </a:r>
          <a:r>
            <a:rPr lang="pt-BR" sz="1400" b="1" dirty="0"/>
            <a:t>na Indústria</a:t>
          </a:r>
          <a:endParaRPr lang="en-US" sz="1400" b="1" dirty="0"/>
        </a:p>
      </dgm:t>
    </dgm:pt>
    <dgm:pt modelId="{FD2A5E50-C90B-4170-BD80-DE5B4487354F}" type="parTrans" cxnId="{47663C2E-1299-4194-AFEE-5A2E717F3968}">
      <dgm:prSet/>
      <dgm:spPr/>
      <dgm:t>
        <a:bodyPr/>
        <a:lstStyle/>
        <a:p>
          <a:endParaRPr lang="en-US" sz="4800"/>
        </a:p>
      </dgm:t>
    </dgm:pt>
    <dgm:pt modelId="{1EC2E6A3-C413-454B-BF5A-349861FEAA09}" type="sibTrans" cxnId="{47663C2E-1299-4194-AFEE-5A2E717F3968}">
      <dgm:prSet/>
      <dgm:spPr/>
      <dgm:t>
        <a:bodyPr/>
        <a:lstStyle/>
        <a:p>
          <a:endParaRPr lang="en-US" sz="4800"/>
        </a:p>
      </dgm:t>
    </dgm:pt>
    <dgm:pt modelId="{56B931DE-BE0A-4B5D-AD22-6C6A17F14BA5}">
      <dgm:prSet phldrT="[Texto]" custT="1"/>
      <dgm:spPr/>
      <dgm:t>
        <a:bodyPr/>
        <a:lstStyle/>
        <a:p>
          <a:pPr algn="ctr"/>
          <a:r>
            <a:rPr lang="pt-BR" sz="1600" b="1" dirty="0"/>
            <a:t>Lâmpadas</a:t>
          </a:r>
        </a:p>
      </dgm:t>
    </dgm:pt>
    <dgm:pt modelId="{9F05AF54-D900-4409-81DF-D853D17FD4F1}" type="parTrans" cxnId="{7ACCE38E-03D6-4B6D-8AC9-E2E71D124C08}">
      <dgm:prSet/>
      <dgm:spPr/>
      <dgm:t>
        <a:bodyPr/>
        <a:lstStyle/>
        <a:p>
          <a:endParaRPr lang="en-US" sz="4800"/>
        </a:p>
      </dgm:t>
    </dgm:pt>
    <dgm:pt modelId="{79305CAA-D8A8-4ADA-800D-D7B302A013B3}" type="sibTrans" cxnId="{7ACCE38E-03D6-4B6D-8AC9-E2E71D124C08}">
      <dgm:prSet/>
      <dgm:spPr/>
      <dgm:t>
        <a:bodyPr/>
        <a:lstStyle/>
        <a:p>
          <a:endParaRPr lang="en-US" sz="4800"/>
        </a:p>
      </dgm:t>
    </dgm:pt>
    <dgm:pt modelId="{E09D78FE-72E0-4F7B-AB8F-21CA6D06FE02}">
      <dgm:prSet phldrT="[Texto]" custT="1"/>
      <dgm:spPr/>
      <dgm:t>
        <a:bodyPr/>
        <a:lstStyle/>
        <a:p>
          <a:pPr algn="ctr"/>
          <a:r>
            <a:rPr lang="pt-BR" sz="1600" b="1" dirty="0"/>
            <a:t>Refrigeração</a:t>
          </a:r>
        </a:p>
      </dgm:t>
    </dgm:pt>
    <dgm:pt modelId="{F3B4F0EF-9CD3-46B5-A231-4FF2CFB35288}" type="parTrans" cxnId="{DEECEE11-1650-4396-8AA5-26419BD56CA0}">
      <dgm:prSet/>
      <dgm:spPr/>
      <dgm:t>
        <a:bodyPr/>
        <a:lstStyle/>
        <a:p>
          <a:endParaRPr lang="en-US" sz="4800"/>
        </a:p>
      </dgm:t>
    </dgm:pt>
    <dgm:pt modelId="{3B56AE98-FB80-4F45-982F-4B9BE979EB3A}" type="sibTrans" cxnId="{DEECEE11-1650-4396-8AA5-26419BD56CA0}">
      <dgm:prSet/>
      <dgm:spPr/>
      <dgm:t>
        <a:bodyPr/>
        <a:lstStyle/>
        <a:p>
          <a:endParaRPr lang="en-US" sz="4800"/>
        </a:p>
      </dgm:t>
    </dgm:pt>
    <dgm:pt modelId="{B41C11BD-DBCD-4659-B783-A38DD7E12D1E}">
      <dgm:prSet phldrT="[Texto]" custT="1"/>
      <dgm:spPr/>
      <dgm:t>
        <a:bodyPr/>
        <a:lstStyle/>
        <a:p>
          <a:pPr algn="ctr"/>
          <a:r>
            <a:rPr lang="pt-BR" sz="1100" b="1" dirty="0"/>
            <a:t>Educacional</a:t>
          </a:r>
        </a:p>
      </dgm:t>
    </dgm:pt>
    <dgm:pt modelId="{91BF46F8-4293-493A-837C-E51F143BF539}" type="parTrans" cxnId="{4B85F148-CDA2-4230-8373-5CEC70A5ED74}">
      <dgm:prSet/>
      <dgm:spPr/>
      <dgm:t>
        <a:bodyPr/>
        <a:lstStyle/>
        <a:p>
          <a:endParaRPr lang="en-US" sz="4800"/>
        </a:p>
      </dgm:t>
    </dgm:pt>
    <dgm:pt modelId="{317A10C5-6FB5-46F5-9A4D-D5EED2308DCC}" type="sibTrans" cxnId="{4B85F148-CDA2-4230-8373-5CEC70A5ED74}">
      <dgm:prSet/>
      <dgm:spPr/>
      <dgm:t>
        <a:bodyPr/>
        <a:lstStyle/>
        <a:p>
          <a:endParaRPr lang="en-US" sz="4800"/>
        </a:p>
      </dgm:t>
    </dgm:pt>
    <dgm:pt modelId="{6EBDC1AA-ADC6-430C-81E9-F117DF124E7C}">
      <dgm:prSet phldrT="[Texto]" custT="1"/>
      <dgm:spPr/>
      <dgm:t>
        <a:bodyPr/>
        <a:lstStyle/>
        <a:p>
          <a:pPr algn="ctr"/>
          <a:r>
            <a:rPr lang="pt-BR" sz="1600" b="1" dirty="0"/>
            <a:t>AC </a:t>
          </a:r>
        </a:p>
      </dgm:t>
    </dgm:pt>
    <dgm:pt modelId="{2509700E-D1BE-492C-B0EB-BA639F4DD08B}" type="parTrans" cxnId="{259BF6F5-FC3C-4926-AE07-7120C18FA7C9}">
      <dgm:prSet/>
      <dgm:spPr/>
      <dgm:t>
        <a:bodyPr/>
        <a:lstStyle/>
        <a:p>
          <a:endParaRPr lang="en-US" sz="4800"/>
        </a:p>
      </dgm:t>
    </dgm:pt>
    <dgm:pt modelId="{3DE647CB-96A8-4A27-9202-C173A4C38511}" type="sibTrans" cxnId="{259BF6F5-FC3C-4926-AE07-7120C18FA7C9}">
      <dgm:prSet/>
      <dgm:spPr/>
      <dgm:t>
        <a:bodyPr/>
        <a:lstStyle/>
        <a:p>
          <a:endParaRPr lang="en-US" sz="4800"/>
        </a:p>
      </dgm:t>
    </dgm:pt>
    <dgm:pt modelId="{D8D92478-624E-402B-9451-A7DCE1475A08}">
      <dgm:prSet phldrT="[Texto]" custT="1"/>
      <dgm:spPr/>
      <dgm:t>
        <a:bodyPr/>
        <a:lstStyle/>
        <a:p>
          <a:pPr algn="ctr"/>
          <a:r>
            <a:rPr lang="pt-BR" sz="1600" b="1" dirty="0"/>
            <a:t>Micro</a:t>
          </a:r>
          <a:endParaRPr lang="pt-BR" sz="1050" b="1" dirty="0"/>
        </a:p>
        <a:p>
          <a:pPr algn="ctr"/>
          <a:r>
            <a:rPr lang="pt-BR" sz="1050" b="1" dirty="0"/>
            <a:t>geração</a:t>
          </a:r>
          <a:endParaRPr lang="en-US" sz="1050" b="1" dirty="0"/>
        </a:p>
      </dgm:t>
    </dgm:pt>
    <dgm:pt modelId="{9F9DCEB6-0C4A-452D-A3A2-2ADFBDA42818}" type="parTrans" cxnId="{7DB39236-4039-46AB-B5A0-1BE2A1651FFE}">
      <dgm:prSet/>
      <dgm:spPr/>
      <dgm:t>
        <a:bodyPr/>
        <a:lstStyle/>
        <a:p>
          <a:endParaRPr lang="en-US"/>
        </a:p>
      </dgm:t>
    </dgm:pt>
    <dgm:pt modelId="{849A35D6-3267-46C7-8AA0-337F73DC2702}" type="sibTrans" cxnId="{7DB39236-4039-46AB-B5A0-1BE2A1651FFE}">
      <dgm:prSet/>
      <dgm:spPr/>
      <dgm:t>
        <a:bodyPr/>
        <a:lstStyle/>
        <a:p>
          <a:endParaRPr lang="en-US"/>
        </a:p>
      </dgm:t>
    </dgm:pt>
    <dgm:pt modelId="{816BA35F-35B0-48BA-96A0-6483187E6CA3}" type="pres">
      <dgm:prSet presAssocID="{27668CD1-6545-4D37-9BBE-7DBEFB154FF5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6CF3B6-31E9-47D8-9DCD-B63B645F1B5D}" type="pres">
      <dgm:prSet presAssocID="{A37D92EA-3092-470F-850D-8F46B9A5A23B}" presName="composite" presStyleCnt="0"/>
      <dgm:spPr/>
    </dgm:pt>
    <dgm:pt modelId="{F113DA2A-63B9-4F33-A820-BEEF93F00770}" type="pres">
      <dgm:prSet presAssocID="{A37D92EA-3092-470F-850D-8F46B9A5A23B}" presName="Image" presStyleLbl="align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Iluminação de rua"/>
        </a:ext>
      </dgm:extLst>
    </dgm:pt>
    <dgm:pt modelId="{5FBFEF13-A2CF-41E8-9D5D-1E6CBC9BD42F}" type="pres">
      <dgm:prSet presAssocID="{A37D92EA-3092-470F-850D-8F46B9A5A23B}" presName="Accent" presStyleLbl="parChTrans1D1" presStyleIdx="0" presStyleCnt="7"/>
      <dgm:spPr/>
    </dgm:pt>
    <dgm:pt modelId="{5F3AB8F6-3B65-46C8-BF9C-5337EFDC76A8}" type="pres">
      <dgm:prSet presAssocID="{A37D92EA-3092-470F-850D-8F46B9A5A23B}" presName="Parent" presStyleLbl="revTx" presStyleIdx="0" presStyleCnt="7" custScaleX="1452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86F019-875B-448A-B18A-C651266BD6A4}" type="pres">
      <dgm:prSet presAssocID="{72CE5175-BE6F-4582-B5AC-1BEE34B599AB}" presName="sibTrans" presStyleCnt="0"/>
      <dgm:spPr/>
    </dgm:pt>
    <dgm:pt modelId="{D28E4FDB-FBB9-4C8E-A158-8CF6202937DA}" type="pres">
      <dgm:prSet presAssocID="{D902BEFB-A296-4E4A-98D4-A9EF2849872E}" presName="composite" presStyleCnt="0"/>
      <dgm:spPr/>
    </dgm:pt>
    <dgm:pt modelId="{60B3E28E-3DB2-42BE-AEFB-294DF29BA23E}" type="pres">
      <dgm:prSet presAssocID="{D902BEFB-A296-4E4A-98D4-A9EF2849872E}" presName="Image" presStyleLbl="align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Fábrica"/>
        </a:ext>
      </dgm:extLst>
    </dgm:pt>
    <dgm:pt modelId="{6EDCBFD6-F6D6-4B21-9082-D2C4A5ABA6B2}" type="pres">
      <dgm:prSet presAssocID="{D902BEFB-A296-4E4A-98D4-A9EF2849872E}" presName="Accent" presStyleLbl="parChTrans1D1" presStyleIdx="1" presStyleCnt="7"/>
      <dgm:spPr/>
    </dgm:pt>
    <dgm:pt modelId="{7A0EED58-F764-4387-BDAE-6321320398B9}" type="pres">
      <dgm:prSet presAssocID="{D902BEFB-A296-4E4A-98D4-A9EF2849872E}" presName="Parent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491F40-C85A-4E0A-9000-01654D0D078D}" type="pres">
      <dgm:prSet presAssocID="{1EC2E6A3-C413-454B-BF5A-349861FEAA09}" presName="sibTrans" presStyleCnt="0"/>
      <dgm:spPr/>
    </dgm:pt>
    <dgm:pt modelId="{1A196D71-335D-4D25-90EB-DD7EEF167BA6}" type="pres">
      <dgm:prSet presAssocID="{56B931DE-BE0A-4B5D-AD22-6C6A17F14BA5}" presName="composite" presStyleCnt="0"/>
      <dgm:spPr/>
    </dgm:pt>
    <dgm:pt modelId="{D7255C29-4BB6-491E-BD65-C23E7A2A6E86}" type="pres">
      <dgm:prSet presAssocID="{56B931DE-BE0A-4B5D-AD22-6C6A17F14BA5}" presName="Image" presStyleLbl="align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Lâmpada"/>
        </a:ext>
      </dgm:extLst>
    </dgm:pt>
    <dgm:pt modelId="{C4E8EFF6-ADBC-4353-9886-1ECB321BF3EA}" type="pres">
      <dgm:prSet presAssocID="{56B931DE-BE0A-4B5D-AD22-6C6A17F14BA5}" presName="Accent" presStyleLbl="parChTrans1D1" presStyleIdx="2" presStyleCnt="7"/>
      <dgm:spPr/>
    </dgm:pt>
    <dgm:pt modelId="{68629EC1-41E0-4B2D-BA46-F45CCCFA1FAE}" type="pres">
      <dgm:prSet presAssocID="{56B931DE-BE0A-4B5D-AD22-6C6A17F14BA5}" presName="Parent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A86ADE-61CA-44A1-8563-392D892BC076}" type="pres">
      <dgm:prSet presAssocID="{79305CAA-D8A8-4ADA-800D-D7B302A013B3}" presName="sibTrans" presStyleCnt="0"/>
      <dgm:spPr/>
    </dgm:pt>
    <dgm:pt modelId="{04B9DD60-11CF-438B-91E2-C4139755FA95}" type="pres">
      <dgm:prSet presAssocID="{E09D78FE-72E0-4F7B-AB8F-21CA6D06FE02}" presName="composite" presStyleCnt="0"/>
      <dgm:spPr/>
    </dgm:pt>
    <dgm:pt modelId="{8A0CC316-D7B1-4644-9066-5A9572DD59A5}" type="pres">
      <dgm:prSet presAssocID="{E09D78FE-72E0-4F7B-AB8F-21CA6D06FE02}" presName="Image" presStyleLbl="alignNode1" presStyleIdx="3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73C85A9-DC47-4B0F-9E51-14DA5611FBCA}" type="pres">
      <dgm:prSet presAssocID="{E09D78FE-72E0-4F7B-AB8F-21CA6D06FE02}" presName="Accent" presStyleLbl="parChTrans1D1" presStyleIdx="3" presStyleCnt="7"/>
      <dgm:spPr/>
    </dgm:pt>
    <dgm:pt modelId="{AA79616C-3AA9-40ED-823B-B35C92EC7806}" type="pres">
      <dgm:prSet presAssocID="{E09D78FE-72E0-4F7B-AB8F-21CA6D06FE02}" presName="Parent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9CC936-8CF8-4677-B826-CE2BBA13806C}" type="pres">
      <dgm:prSet presAssocID="{3B56AE98-FB80-4F45-982F-4B9BE979EB3A}" presName="sibTrans" presStyleCnt="0"/>
      <dgm:spPr/>
    </dgm:pt>
    <dgm:pt modelId="{414E0CFE-1083-4BC5-BE7E-ED871D19BBA7}" type="pres">
      <dgm:prSet presAssocID="{6EBDC1AA-ADC6-430C-81E9-F117DF124E7C}" presName="composite" presStyleCnt="0"/>
      <dgm:spPr/>
    </dgm:pt>
    <dgm:pt modelId="{1F6AF921-8931-443C-B4FD-823A5F69626A}" type="pres">
      <dgm:prSet presAssocID="{6EBDC1AA-ADC6-430C-81E9-F117DF124E7C}" presName="Image" presStyleLbl="align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2F55E69A-926A-4B44-BC9A-D0AA909A670C}" type="pres">
      <dgm:prSet presAssocID="{6EBDC1AA-ADC6-430C-81E9-F117DF124E7C}" presName="Accent" presStyleLbl="parChTrans1D1" presStyleIdx="4" presStyleCnt="7"/>
      <dgm:spPr/>
    </dgm:pt>
    <dgm:pt modelId="{CFC529F8-E6DC-4D1D-9B6D-748FFD95ABF1}" type="pres">
      <dgm:prSet presAssocID="{6EBDC1AA-ADC6-430C-81E9-F117DF124E7C}" presName="Parent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7EB734-006D-43AC-B1B7-DCAE028CAD69}" type="pres">
      <dgm:prSet presAssocID="{3DE647CB-96A8-4A27-9202-C173A4C38511}" presName="sibTrans" presStyleCnt="0"/>
      <dgm:spPr/>
    </dgm:pt>
    <dgm:pt modelId="{3416DD1F-F4D1-4837-BBFF-3F22559E7BE9}" type="pres">
      <dgm:prSet presAssocID="{B41C11BD-DBCD-4659-B783-A38DD7E12D1E}" presName="composite" presStyleCnt="0"/>
      <dgm:spPr/>
    </dgm:pt>
    <dgm:pt modelId="{C341F34E-9290-43A6-92D9-F7F2C36BB84C}" type="pres">
      <dgm:prSet presAssocID="{B41C11BD-DBCD-4659-B783-A38DD7E12D1E}" presName="Image" presStyleLbl="align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8B9B49C2-2BA5-473E-AACD-0814AF509668}" type="pres">
      <dgm:prSet presAssocID="{B41C11BD-DBCD-4659-B783-A38DD7E12D1E}" presName="Accent" presStyleLbl="parChTrans1D1" presStyleIdx="5" presStyleCnt="7"/>
      <dgm:spPr/>
    </dgm:pt>
    <dgm:pt modelId="{8A65D895-AF55-4976-8EE7-A3964C73552F}" type="pres">
      <dgm:prSet presAssocID="{B41C11BD-DBCD-4659-B783-A38DD7E12D1E}" presName="Paren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DC58F1-0A12-4A53-AA7E-059FA2FD0EF2}" type="pres">
      <dgm:prSet presAssocID="{317A10C5-6FB5-46F5-9A4D-D5EED2308DCC}" presName="sibTrans" presStyleCnt="0"/>
      <dgm:spPr/>
    </dgm:pt>
    <dgm:pt modelId="{D3217D2D-7378-4EE8-86F4-C73C1E769149}" type="pres">
      <dgm:prSet presAssocID="{D8D92478-624E-402B-9451-A7DCE1475A08}" presName="composite" presStyleCnt="0"/>
      <dgm:spPr/>
    </dgm:pt>
    <dgm:pt modelId="{0F0F7607-2A52-452D-BC6B-FA3A2362D960}" type="pres">
      <dgm:prSet presAssocID="{D8D92478-624E-402B-9451-A7DCE1475A08}" presName="Image" presStyleLbl="align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F7CC56F4-0C34-4ADA-BD2A-59AB0A817196}" type="pres">
      <dgm:prSet presAssocID="{D8D92478-624E-402B-9451-A7DCE1475A08}" presName="Accent" presStyleLbl="parChTrans1D1" presStyleIdx="6" presStyleCnt="7"/>
      <dgm:spPr/>
    </dgm:pt>
    <dgm:pt modelId="{1735B683-F03D-4197-9CE8-91F62E6DD5A6}" type="pres">
      <dgm:prSet presAssocID="{D8D92478-624E-402B-9451-A7DCE1475A08}" presName="Parent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ACCE38E-03D6-4B6D-8AC9-E2E71D124C08}" srcId="{27668CD1-6545-4D37-9BBE-7DBEFB154FF5}" destId="{56B931DE-BE0A-4B5D-AD22-6C6A17F14BA5}" srcOrd="2" destOrd="0" parTransId="{9F05AF54-D900-4409-81DF-D853D17FD4F1}" sibTransId="{79305CAA-D8A8-4ADA-800D-D7B302A013B3}"/>
    <dgm:cxn modelId="{2242EB8A-D966-47BD-B10D-3ECE4CAA1CAC}" type="presOf" srcId="{56B931DE-BE0A-4B5D-AD22-6C6A17F14BA5}" destId="{68629EC1-41E0-4B2D-BA46-F45CCCFA1FAE}" srcOrd="0" destOrd="0" presId="urn:microsoft.com/office/officeart/2008/layout/PictureLineup"/>
    <dgm:cxn modelId="{BCCF519C-9E05-4AC2-A396-D3103A988AA7}" type="presOf" srcId="{A37D92EA-3092-470F-850D-8F46B9A5A23B}" destId="{5F3AB8F6-3B65-46C8-BF9C-5337EFDC76A8}" srcOrd="0" destOrd="0" presId="urn:microsoft.com/office/officeart/2008/layout/PictureLineup"/>
    <dgm:cxn modelId="{DE4218EE-56A7-46C5-803C-5E595F6FC0D3}" type="presOf" srcId="{E09D78FE-72E0-4F7B-AB8F-21CA6D06FE02}" destId="{AA79616C-3AA9-40ED-823B-B35C92EC7806}" srcOrd="0" destOrd="0" presId="urn:microsoft.com/office/officeart/2008/layout/PictureLineup"/>
    <dgm:cxn modelId="{18E54D88-F44C-490D-8E74-A80268DCD8C9}" type="presOf" srcId="{D902BEFB-A296-4E4A-98D4-A9EF2849872E}" destId="{7A0EED58-F764-4387-BDAE-6321320398B9}" srcOrd="0" destOrd="0" presId="urn:microsoft.com/office/officeart/2008/layout/PictureLineup"/>
    <dgm:cxn modelId="{FCB9D7DB-FF9D-4C5A-9B91-29015750E693}" type="presOf" srcId="{D8D92478-624E-402B-9451-A7DCE1475A08}" destId="{1735B683-F03D-4197-9CE8-91F62E6DD5A6}" srcOrd="0" destOrd="0" presId="urn:microsoft.com/office/officeart/2008/layout/PictureLineup"/>
    <dgm:cxn modelId="{1F3D9A1E-4E6A-4376-A1A0-06D9EEC460DB}" srcId="{27668CD1-6545-4D37-9BBE-7DBEFB154FF5}" destId="{A37D92EA-3092-470F-850D-8F46B9A5A23B}" srcOrd="0" destOrd="0" parTransId="{DAACAED3-A57F-4D87-A55F-D06C7527923D}" sibTransId="{72CE5175-BE6F-4582-B5AC-1BEE34B599AB}"/>
    <dgm:cxn modelId="{144ACBCD-B17C-4AAF-AC70-E12E85D0F212}" type="presOf" srcId="{6EBDC1AA-ADC6-430C-81E9-F117DF124E7C}" destId="{CFC529F8-E6DC-4D1D-9B6D-748FFD95ABF1}" srcOrd="0" destOrd="0" presId="urn:microsoft.com/office/officeart/2008/layout/PictureLineup"/>
    <dgm:cxn modelId="{47663C2E-1299-4194-AFEE-5A2E717F3968}" srcId="{27668CD1-6545-4D37-9BBE-7DBEFB154FF5}" destId="{D902BEFB-A296-4E4A-98D4-A9EF2849872E}" srcOrd="1" destOrd="0" parTransId="{FD2A5E50-C90B-4170-BD80-DE5B4487354F}" sibTransId="{1EC2E6A3-C413-454B-BF5A-349861FEAA09}"/>
    <dgm:cxn modelId="{75C0ED17-C724-4524-AEA8-428CE16CB6F6}" type="presOf" srcId="{B41C11BD-DBCD-4659-B783-A38DD7E12D1E}" destId="{8A65D895-AF55-4976-8EE7-A3964C73552F}" srcOrd="0" destOrd="0" presId="urn:microsoft.com/office/officeart/2008/layout/PictureLineup"/>
    <dgm:cxn modelId="{259BF6F5-FC3C-4926-AE07-7120C18FA7C9}" srcId="{27668CD1-6545-4D37-9BBE-7DBEFB154FF5}" destId="{6EBDC1AA-ADC6-430C-81E9-F117DF124E7C}" srcOrd="4" destOrd="0" parTransId="{2509700E-D1BE-492C-B0EB-BA639F4DD08B}" sibTransId="{3DE647CB-96A8-4A27-9202-C173A4C38511}"/>
    <dgm:cxn modelId="{51800C6E-61AB-42E8-A6F8-31BAE0558407}" type="presOf" srcId="{27668CD1-6545-4D37-9BBE-7DBEFB154FF5}" destId="{816BA35F-35B0-48BA-96A0-6483187E6CA3}" srcOrd="0" destOrd="0" presId="urn:microsoft.com/office/officeart/2008/layout/PictureLineup"/>
    <dgm:cxn modelId="{7DB39236-4039-46AB-B5A0-1BE2A1651FFE}" srcId="{27668CD1-6545-4D37-9BBE-7DBEFB154FF5}" destId="{D8D92478-624E-402B-9451-A7DCE1475A08}" srcOrd="6" destOrd="0" parTransId="{9F9DCEB6-0C4A-452D-A3A2-2ADFBDA42818}" sibTransId="{849A35D6-3267-46C7-8AA0-337F73DC2702}"/>
    <dgm:cxn modelId="{4B85F148-CDA2-4230-8373-5CEC70A5ED74}" srcId="{27668CD1-6545-4D37-9BBE-7DBEFB154FF5}" destId="{B41C11BD-DBCD-4659-B783-A38DD7E12D1E}" srcOrd="5" destOrd="0" parTransId="{91BF46F8-4293-493A-837C-E51F143BF539}" sibTransId="{317A10C5-6FB5-46F5-9A4D-D5EED2308DCC}"/>
    <dgm:cxn modelId="{DEECEE11-1650-4396-8AA5-26419BD56CA0}" srcId="{27668CD1-6545-4D37-9BBE-7DBEFB154FF5}" destId="{E09D78FE-72E0-4F7B-AB8F-21CA6D06FE02}" srcOrd="3" destOrd="0" parTransId="{F3B4F0EF-9CD3-46B5-A231-4FF2CFB35288}" sibTransId="{3B56AE98-FB80-4F45-982F-4B9BE979EB3A}"/>
    <dgm:cxn modelId="{D3702D38-0073-416E-8819-F8C593A09836}" type="presParOf" srcId="{816BA35F-35B0-48BA-96A0-6483187E6CA3}" destId="{236CF3B6-31E9-47D8-9DCD-B63B645F1B5D}" srcOrd="0" destOrd="0" presId="urn:microsoft.com/office/officeart/2008/layout/PictureLineup"/>
    <dgm:cxn modelId="{3244BFCF-48B1-49B9-A46C-4B247E616180}" type="presParOf" srcId="{236CF3B6-31E9-47D8-9DCD-B63B645F1B5D}" destId="{F113DA2A-63B9-4F33-A820-BEEF93F00770}" srcOrd="0" destOrd="0" presId="urn:microsoft.com/office/officeart/2008/layout/PictureLineup"/>
    <dgm:cxn modelId="{8DB66203-D9D8-454D-89B4-C642B3AAD753}" type="presParOf" srcId="{236CF3B6-31E9-47D8-9DCD-B63B645F1B5D}" destId="{5FBFEF13-A2CF-41E8-9D5D-1E6CBC9BD42F}" srcOrd="1" destOrd="0" presId="urn:microsoft.com/office/officeart/2008/layout/PictureLineup"/>
    <dgm:cxn modelId="{B45E12A5-7EAA-49B1-A2C8-461B5951FB38}" type="presParOf" srcId="{236CF3B6-31E9-47D8-9DCD-B63B645F1B5D}" destId="{5F3AB8F6-3B65-46C8-BF9C-5337EFDC76A8}" srcOrd="2" destOrd="0" presId="urn:microsoft.com/office/officeart/2008/layout/PictureLineup"/>
    <dgm:cxn modelId="{59F84CA4-087A-43B7-A4F2-0A94932263E4}" type="presParOf" srcId="{816BA35F-35B0-48BA-96A0-6483187E6CA3}" destId="{4F86F019-875B-448A-B18A-C651266BD6A4}" srcOrd="1" destOrd="0" presId="urn:microsoft.com/office/officeart/2008/layout/PictureLineup"/>
    <dgm:cxn modelId="{2049FBB3-B308-4806-9139-9FE49F1AAA6C}" type="presParOf" srcId="{816BA35F-35B0-48BA-96A0-6483187E6CA3}" destId="{D28E4FDB-FBB9-4C8E-A158-8CF6202937DA}" srcOrd="2" destOrd="0" presId="urn:microsoft.com/office/officeart/2008/layout/PictureLineup"/>
    <dgm:cxn modelId="{DC5357DD-7149-4D77-9B8F-0DA4027BA5EF}" type="presParOf" srcId="{D28E4FDB-FBB9-4C8E-A158-8CF6202937DA}" destId="{60B3E28E-3DB2-42BE-AEFB-294DF29BA23E}" srcOrd="0" destOrd="0" presId="urn:microsoft.com/office/officeart/2008/layout/PictureLineup"/>
    <dgm:cxn modelId="{4E1CB938-8EC0-4616-9BBA-86CAF7B6BA29}" type="presParOf" srcId="{D28E4FDB-FBB9-4C8E-A158-8CF6202937DA}" destId="{6EDCBFD6-F6D6-4B21-9082-D2C4A5ABA6B2}" srcOrd="1" destOrd="0" presId="urn:microsoft.com/office/officeart/2008/layout/PictureLineup"/>
    <dgm:cxn modelId="{84A5B369-CB33-4ADB-BC93-DA146B2A8AE0}" type="presParOf" srcId="{D28E4FDB-FBB9-4C8E-A158-8CF6202937DA}" destId="{7A0EED58-F764-4387-BDAE-6321320398B9}" srcOrd="2" destOrd="0" presId="urn:microsoft.com/office/officeart/2008/layout/PictureLineup"/>
    <dgm:cxn modelId="{F65FCDD3-5187-4205-9683-F86CF8802740}" type="presParOf" srcId="{816BA35F-35B0-48BA-96A0-6483187E6CA3}" destId="{4D491F40-C85A-4E0A-9000-01654D0D078D}" srcOrd="3" destOrd="0" presId="urn:microsoft.com/office/officeart/2008/layout/PictureLineup"/>
    <dgm:cxn modelId="{DBB8BBDD-E861-4395-A7CF-3F243A07A662}" type="presParOf" srcId="{816BA35F-35B0-48BA-96A0-6483187E6CA3}" destId="{1A196D71-335D-4D25-90EB-DD7EEF167BA6}" srcOrd="4" destOrd="0" presId="urn:microsoft.com/office/officeart/2008/layout/PictureLineup"/>
    <dgm:cxn modelId="{6D7C0395-C6E0-4B8F-97C7-38053839711C}" type="presParOf" srcId="{1A196D71-335D-4D25-90EB-DD7EEF167BA6}" destId="{D7255C29-4BB6-491E-BD65-C23E7A2A6E86}" srcOrd="0" destOrd="0" presId="urn:microsoft.com/office/officeart/2008/layout/PictureLineup"/>
    <dgm:cxn modelId="{148D5316-FDF8-487E-8BFC-84EE727D8934}" type="presParOf" srcId="{1A196D71-335D-4D25-90EB-DD7EEF167BA6}" destId="{C4E8EFF6-ADBC-4353-9886-1ECB321BF3EA}" srcOrd="1" destOrd="0" presId="urn:microsoft.com/office/officeart/2008/layout/PictureLineup"/>
    <dgm:cxn modelId="{DF1C2D37-787C-4471-902E-3C20E10763E6}" type="presParOf" srcId="{1A196D71-335D-4D25-90EB-DD7EEF167BA6}" destId="{68629EC1-41E0-4B2D-BA46-F45CCCFA1FAE}" srcOrd="2" destOrd="0" presId="urn:microsoft.com/office/officeart/2008/layout/PictureLineup"/>
    <dgm:cxn modelId="{2BB76704-C397-4E1C-8FA5-828BF3F4B5B2}" type="presParOf" srcId="{816BA35F-35B0-48BA-96A0-6483187E6CA3}" destId="{E4A86ADE-61CA-44A1-8563-392D892BC076}" srcOrd="5" destOrd="0" presId="urn:microsoft.com/office/officeart/2008/layout/PictureLineup"/>
    <dgm:cxn modelId="{E70C9EE3-AE57-47B3-A70D-091C2AF6C249}" type="presParOf" srcId="{816BA35F-35B0-48BA-96A0-6483187E6CA3}" destId="{04B9DD60-11CF-438B-91E2-C4139755FA95}" srcOrd="6" destOrd="0" presId="urn:microsoft.com/office/officeart/2008/layout/PictureLineup"/>
    <dgm:cxn modelId="{CA9ADDFE-F7F2-49E6-9F55-1E4E530139D7}" type="presParOf" srcId="{04B9DD60-11CF-438B-91E2-C4139755FA95}" destId="{8A0CC316-D7B1-4644-9066-5A9572DD59A5}" srcOrd="0" destOrd="0" presId="urn:microsoft.com/office/officeart/2008/layout/PictureLineup"/>
    <dgm:cxn modelId="{CC255FC5-8A43-497B-96A5-36F71610DB94}" type="presParOf" srcId="{04B9DD60-11CF-438B-91E2-C4139755FA95}" destId="{D73C85A9-DC47-4B0F-9E51-14DA5611FBCA}" srcOrd="1" destOrd="0" presId="urn:microsoft.com/office/officeart/2008/layout/PictureLineup"/>
    <dgm:cxn modelId="{F3B9DB8C-249D-4BFD-9E39-CA01DDA959BF}" type="presParOf" srcId="{04B9DD60-11CF-438B-91E2-C4139755FA95}" destId="{AA79616C-3AA9-40ED-823B-B35C92EC7806}" srcOrd="2" destOrd="0" presId="urn:microsoft.com/office/officeart/2008/layout/PictureLineup"/>
    <dgm:cxn modelId="{64396B6B-F87C-4B57-A3FD-8B6DA603731E}" type="presParOf" srcId="{816BA35F-35B0-48BA-96A0-6483187E6CA3}" destId="{F69CC936-8CF8-4677-B826-CE2BBA13806C}" srcOrd="7" destOrd="0" presId="urn:microsoft.com/office/officeart/2008/layout/PictureLineup"/>
    <dgm:cxn modelId="{4042DEF8-250D-4053-B8BB-8321DA210CB7}" type="presParOf" srcId="{816BA35F-35B0-48BA-96A0-6483187E6CA3}" destId="{414E0CFE-1083-4BC5-BE7E-ED871D19BBA7}" srcOrd="8" destOrd="0" presId="urn:microsoft.com/office/officeart/2008/layout/PictureLineup"/>
    <dgm:cxn modelId="{50F08C23-16A5-447B-88CB-1E65671D0DCF}" type="presParOf" srcId="{414E0CFE-1083-4BC5-BE7E-ED871D19BBA7}" destId="{1F6AF921-8931-443C-B4FD-823A5F69626A}" srcOrd="0" destOrd="0" presId="urn:microsoft.com/office/officeart/2008/layout/PictureLineup"/>
    <dgm:cxn modelId="{9A85CF98-1382-4D6A-8A71-9C5E84CED643}" type="presParOf" srcId="{414E0CFE-1083-4BC5-BE7E-ED871D19BBA7}" destId="{2F55E69A-926A-4B44-BC9A-D0AA909A670C}" srcOrd="1" destOrd="0" presId="urn:microsoft.com/office/officeart/2008/layout/PictureLineup"/>
    <dgm:cxn modelId="{3D318B71-3A51-4DEE-92C9-50A64EA8A213}" type="presParOf" srcId="{414E0CFE-1083-4BC5-BE7E-ED871D19BBA7}" destId="{CFC529F8-E6DC-4D1D-9B6D-748FFD95ABF1}" srcOrd="2" destOrd="0" presId="urn:microsoft.com/office/officeart/2008/layout/PictureLineup"/>
    <dgm:cxn modelId="{4EA33ACC-448F-4110-9E2D-34604D760BD1}" type="presParOf" srcId="{816BA35F-35B0-48BA-96A0-6483187E6CA3}" destId="{9D7EB734-006D-43AC-B1B7-DCAE028CAD69}" srcOrd="9" destOrd="0" presId="urn:microsoft.com/office/officeart/2008/layout/PictureLineup"/>
    <dgm:cxn modelId="{BE972BF0-7DDE-4985-8177-6A1490E7311B}" type="presParOf" srcId="{816BA35F-35B0-48BA-96A0-6483187E6CA3}" destId="{3416DD1F-F4D1-4837-BBFF-3F22559E7BE9}" srcOrd="10" destOrd="0" presId="urn:microsoft.com/office/officeart/2008/layout/PictureLineup"/>
    <dgm:cxn modelId="{BC73E6FA-EDEC-41AC-86DE-90EDAB2B31BF}" type="presParOf" srcId="{3416DD1F-F4D1-4837-BBFF-3F22559E7BE9}" destId="{C341F34E-9290-43A6-92D9-F7F2C36BB84C}" srcOrd="0" destOrd="0" presId="urn:microsoft.com/office/officeart/2008/layout/PictureLineup"/>
    <dgm:cxn modelId="{898B97EB-1E81-492C-A431-C9294BB47755}" type="presParOf" srcId="{3416DD1F-F4D1-4837-BBFF-3F22559E7BE9}" destId="{8B9B49C2-2BA5-473E-AACD-0814AF509668}" srcOrd="1" destOrd="0" presId="urn:microsoft.com/office/officeart/2008/layout/PictureLineup"/>
    <dgm:cxn modelId="{F93180BA-1748-4277-8BE3-DB8EC9971C02}" type="presParOf" srcId="{3416DD1F-F4D1-4837-BBFF-3F22559E7BE9}" destId="{8A65D895-AF55-4976-8EE7-A3964C73552F}" srcOrd="2" destOrd="0" presId="urn:microsoft.com/office/officeart/2008/layout/PictureLineup"/>
    <dgm:cxn modelId="{6A4B2447-B808-4863-80FD-890DB0A9F91F}" type="presParOf" srcId="{816BA35F-35B0-48BA-96A0-6483187E6CA3}" destId="{37DC58F1-0A12-4A53-AA7E-059FA2FD0EF2}" srcOrd="11" destOrd="0" presId="urn:microsoft.com/office/officeart/2008/layout/PictureLineup"/>
    <dgm:cxn modelId="{CB33C1DE-FE66-403F-A99B-08C341BCEFA0}" type="presParOf" srcId="{816BA35F-35B0-48BA-96A0-6483187E6CA3}" destId="{D3217D2D-7378-4EE8-86F4-C73C1E769149}" srcOrd="12" destOrd="0" presId="urn:microsoft.com/office/officeart/2008/layout/PictureLineup"/>
    <dgm:cxn modelId="{5D086692-812F-45E8-99FD-757D2F47E4AE}" type="presParOf" srcId="{D3217D2D-7378-4EE8-86F4-C73C1E769149}" destId="{0F0F7607-2A52-452D-BC6B-FA3A2362D960}" srcOrd="0" destOrd="0" presId="urn:microsoft.com/office/officeart/2008/layout/PictureLineup"/>
    <dgm:cxn modelId="{E9A5E3C4-8EBD-4AFA-BF4C-0E2D6C31059B}" type="presParOf" srcId="{D3217D2D-7378-4EE8-86F4-C73C1E769149}" destId="{F7CC56F4-0C34-4ADA-BD2A-59AB0A817196}" srcOrd="1" destOrd="0" presId="urn:microsoft.com/office/officeart/2008/layout/PictureLineup"/>
    <dgm:cxn modelId="{7E451723-6084-43ED-9BA7-08FB71DCFF7E}" type="presParOf" srcId="{D3217D2D-7378-4EE8-86F4-C73C1E769149}" destId="{1735B683-F03D-4197-9CE8-91F62E6DD5A6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D1BCC-DF8B-4C70-9370-0B0A525F6818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</dgm:pt>
    <dgm:pt modelId="{076B3EEE-AA43-49B0-A5A2-688BD9D76BF0}">
      <dgm:prSet phldrT="[Texto]"/>
      <dgm:spPr/>
      <dgm:t>
        <a:bodyPr/>
        <a:lstStyle/>
        <a:p>
          <a:r>
            <a:rPr lang="pt-BR" b="1" dirty="0">
              <a:solidFill>
                <a:schemeClr val="tx2">
                  <a:lumMod val="60000"/>
                  <a:lumOff val="40000"/>
                </a:schemeClr>
              </a:solidFill>
            </a:rPr>
            <a:t>510,40kWp</a:t>
          </a:r>
          <a:endParaRPr lang="en-US" b="1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D910DE-95C0-4B04-A7F6-C02A483025EA}" type="parTrans" cxnId="{4561247E-BE01-4E66-8F30-19A268EFDBDC}">
      <dgm:prSet/>
      <dgm:spPr/>
      <dgm:t>
        <a:bodyPr/>
        <a:lstStyle/>
        <a:p>
          <a:endParaRPr lang="en-US"/>
        </a:p>
      </dgm:t>
    </dgm:pt>
    <dgm:pt modelId="{C19C0A08-81A7-4607-BBFB-FB958DAE2FD7}" type="sibTrans" cxnId="{4561247E-BE01-4E66-8F30-19A268EFDBDC}">
      <dgm:prSet/>
      <dgm:spPr/>
      <dgm:t>
        <a:bodyPr/>
        <a:lstStyle/>
        <a:p>
          <a:endParaRPr lang="en-US"/>
        </a:p>
      </dgm:t>
    </dgm:pt>
    <dgm:pt modelId="{FB0BE552-4C5E-48C4-B6AC-7FA2BACC36A6}">
      <dgm:prSet phldrT="[Texto]"/>
      <dgm:spPr/>
      <dgm:t>
        <a:bodyPr/>
        <a:lstStyle/>
        <a:p>
          <a:r>
            <a:rPr lang="pt-BR" b="1" dirty="0">
              <a:solidFill>
                <a:srgbClr val="00B050"/>
              </a:solidFill>
            </a:rPr>
            <a:t>710MWh/ano</a:t>
          </a:r>
          <a:endParaRPr lang="en-US" b="1" dirty="0">
            <a:solidFill>
              <a:srgbClr val="00B050"/>
            </a:solidFill>
          </a:endParaRPr>
        </a:p>
      </dgm:t>
    </dgm:pt>
    <dgm:pt modelId="{E7B2F763-2F49-4894-8861-8F02D9F14C9A}" type="parTrans" cxnId="{1114A8F0-4201-44CE-9FFF-94F6B7CE3F15}">
      <dgm:prSet/>
      <dgm:spPr/>
      <dgm:t>
        <a:bodyPr/>
        <a:lstStyle/>
        <a:p>
          <a:endParaRPr lang="en-US"/>
        </a:p>
      </dgm:t>
    </dgm:pt>
    <dgm:pt modelId="{A0DE90F1-CE24-406A-B4BB-9AFC4CA6C431}" type="sibTrans" cxnId="{1114A8F0-4201-44CE-9FFF-94F6B7CE3F15}">
      <dgm:prSet/>
      <dgm:spPr/>
      <dgm:t>
        <a:bodyPr/>
        <a:lstStyle/>
        <a:p>
          <a:endParaRPr lang="en-US"/>
        </a:p>
      </dgm:t>
    </dgm:pt>
    <dgm:pt modelId="{8A558CB8-E76E-4EA2-AA80-EFC6B3E40F21}">
      <dgm:prSet phldrT="[Texto]"/>
      <dgm:spPr/>
      <dgm:t>
        <a:bodyPr/>
        <a:lstStyle/>
        <a:p>
          <a:r>
            <a:rPr lang="pt-BR" b="1" dirty="0">
              <a:solidFill>
                <a:schemeClr val="accent6"/>
              </a:solidFill>
            </a:rPr>
            <a:t>R$ 1,8 milhões</a:t>
          </a:r>
          <a:endParaRPr lang="en-US" b="1" dirty="0">
            <a:solidFill>
              <a:schemeClr val="accent6"/>
            </a:solidFill>
          </a:endParaRPr>
        </a:p>
      </dgm:t>
    </dgm:pt>
    <dgm:pt modelId="{B81CF4CF-A9E2-4B4D-9C00-8282204A264D}" type="parTrans" cxnId="{9DF3CF55-EDD3-4405-B96F-3D1491EC8A68}">
      <dgm:prSet/>
      <dgm:spPr/>
      <dgm:t>
        <a:bodyPr/>
        <a:lstStyle/>
        <a:p>
          <a:endParaRPr lang="en-US"/>
        </a:p>
      </dgm:t>
    </dgm:pt>
    <dgm:pt modelId="{2F6CD5C4-2158-4DF0-995C-3CFBA44D48E4}" type="sibTrans" cxnId="{9DF3CF55-EDD3-4405-B96F-3D1491EC8A68}">
      <dgm:prSet/>
      <dgm:spPr/>
      <dgm:t>
        <a:bodyPr/>
        <a:lstStyle/>
        <a:p>
          <a:endParaRPr lang="en-US"/>
        </a:p>
      </dgm:t>
    </dgm:pt>
    <dgm:pt modelId="{0D8D9AF7-B2C9-40DA-A2AA-9CCB79CFFB16}">
      <dgm:prSet phldrT="[Texto]"/>
      <dgm:spPr/>
      <dgm:t>
        <a:bodyPr/>
        <a:lstStyle/>
        <a:p>
          <a:r>
            <a:rPr lang="pt-BR" dirty="0"/>
            <a:t>Potência total instalada de 1.760 módulos de 1,65m</a:t>
          </a:r>
          <a:r>
            <a:rPr lang="pt-BR" baseline="30000" dirty="0"/>
            <a:t>2</a:t>
          </a:r>
          <a:r>
            <a:rPr lang="pt-BR" baseline="0" dirty="0"/>
            <a:t>.</a:t>
          </a:r>
          <a:endParaRPr lang="en-US" baseline="0" dirty="0"/>
        </a:p>
      </dgm:t>
    </dgm:pt>
    <dgm:pt modelId="{B859FB9D-89C5-4F14-8ABE-464EBF44CA81}" type="parTrans" cxnId="{16228C21-53B0-448E-96CB-224C4E2094A0}">
      <dgm:prSet/>
      <dgm:spPr/>
      <dgm:t>
        <a:bodyPr/>
        <a:lstStyle/>
        <a:p>
          <a:endParaRPr lang="en-US"/>
        </a:p>
      </dgm:t>
    </dgm:pt>
    <dgm:pt modelId="{7C71C24B-08A3-411E-BB7D-31F4D56DC3D4}" type="sibTrans" cxnId="{16228C21-53B0-448E-96CB-224C4E2094A0}">
      <dgm:prSet/>
      <dgm:spPr/>
      <dgm:t>
        <a:bodyPr/>
        <a:lstStyle/>
        <a:p>
          <a:endParaRPr lang="en-US"/>
        </a:p>
      </dgm:t>
    </dgm:pt>
    <dgm:pt modelId="{3BAC62C4-4227-4A98-A28D-B18A6E5FABC0}">
      <dgm:prSet phldrT="[Texto]"/>
      <dgm:spPr/>
      <dgm:t>
        <a:bodyPr/>
        <a:lstStyle/>
        <a:p>
          <a:r>
            <a:rPr lang="pt-BR" dirty="0"/>
            <a:t>Geração média anual prevista para todos os blocos.</a:t>
          </a:r>
          <a:endParaRPr lang="en-US" dirty="0"/>
        </a:p>
      </dgm:t>
    </dgm:pt>
    <dgm:pt modelId="{A54C989C-6EF5-4041-8102-EEADBC76885B}" type="parTrans" cxnId="{F5201EA9-7AA8-4A59-BE56-7ADDAC016BED}">
      <dgm:prSet/>
      <dgm:spPr/>
      <dgm:t>
        <a:bodyPr/>
        <a:lstStyle/>
        <a:p>
          <a:endParaRPr lang="en-US"/>
        </a:p>
      </dgm:t>
    </dgm:pt>
    <dgm:pt modelId="{C16661B8-DEE3-41CF-83D4-E2EFD7E507C4}" type="sibTrans" cxnId="{F5201EA9-7AA8-4A59-BE56-7ADDAC016BED}">
      <dgm:prSet/>
      <dgm:spPr/>
      <dgm:t>
        <a:bodyPr/>
        <a:lstStyle/>
        <a:p>
          <a:endParaRPr lang="en-US"/>
        </a:p>
      </dgm:t>
    </dgm:pt>
    <dgm:pt modelId="{06C44E95-EF42-41D4-BF85-D49F517CF672}">
      <dgm:prSet phldrT="[Texto]"/>
      <dgm:spPr/>
      <dgm:t>
        <a:bodyPr/>
        <a:lstStyle/>
        <a:p>
          <a:r>
            <a:rPr lang="pt-BR" dirty="0"/>
            <a:t>Valor a ser investido.</a:t>
          </a:r>
          <a:endParaRPr lang="en-US" dirty="0"/>
        </a:p>
      </dgm:t>
    </dgm:pt>
    <dgm:pt modelId="{C9C8513A-DDF7-40A8-9A10-7082640A9501}" type="parTrans" cxnId="{10F725CD-6D80-41CF-BFA0-5936683855DA}">
      <dgm:prSet/>
      <dgm:spPr/>
      <dgm:t>
        <a:bodyPr/>
        <a:lstStyle/>
        <a:p>
          <a:endParaRPr lang="en-US"/>
        </a:p>
      </dgm:t>
    </dgm:pt>
    <dgm:pt modelId="{7D3A4898-E77E-4C89-A4A2-D2B7B9A2C128}" type="sibTrans" cxnId="{10F725CD-6D80-41CF-BFA0-5936683855DA}">
      <dgm:prSet/>
      <dgm:spPr/>
      <dgm:t>
        <a:bodyPr/>
        <a:lstStyle/>
        <a:p>
          <a:endParaRPr lang="en-US"/>
        </a:p>
      </dgm:t>
    </dgm:pt>
    <dgm:pt modelId="{CE6F7831-BF99-460C-898E-95CAB63A1B64}">
      <dgm:prSet phldrT="[Texto]"/>
      <dgm:spPr/>
      <dgm:t>
        <a:bodyPr/>
        <a:lstStyle/>
        <a:p>
          <a:r>
            <a:rPr lang="pt-BR" b="1" dirty="0">
              <a:solidFill>
                <a:srgbClr val="92D050"/>
              </a:solidFill>
            </a:rPr>
            <a:t>20%</a:t>
          </a:r>
          <a:endParaRPr lang="en-US" b="1" dirty="0">
            <a:solidFill>
              <a:srgbClr val="92D050"/>
            </a:solidFill>
          </a:endParaRPr>
        </a:p>
      </dgm:t>
    </dgm:pt>
    <dgm:pt modelId="{92E089AA-CE9D-4274-9FEC-3132CFD4583F}" type="parTrans" cxnId="{2B26F817-A193-4473-A9A9-86FA26158722}">
      <dgm:prSet/>
      <dgm:spPr/>
      <dgm:t>
        <a:bodyPr/>
        <a:lstStyle/>
        <a:p>
          <a:endParaRPr lang="en-US"/>
        </a:p>
      </dgm:t>
    </dgm:pt>
    <dgm:pt modelId="{E52EEDD2-B0CC-4E22-AC8D-B3FFF5D43DF7}" type="sibTrans" cxnId="{2B26F817-A193-4473-A9A9-86FA26158722}">
      <dgm:prSet/>
      <dgm:spPr/>
      <dgm:t>
        <a:bodyPr/>
        <a:lstStyle/>
        <a:p>
          <a:endParaRPr lang="en-US"/>
        </a:p>
      </dgm:t>
    </dgm:pt>
    <dgm:pt modelId="{40A6995D-BC35-4E3D-80C5-8BEAC781129E}">
      <dgm:prSet phldrT="[Texto]"/>
      <dgm:spPr/>
      <dgm:t>
        <a:bodyPr/>
        <a:lstStyle/>
        <a:p>
          <a:r>
            <a:rPr lang="pt-BR" dirty="0"/>
            <a:t>Percentual de atendimento do consumo anual da ANEEL com base em diagnóstico de 2014.</a:t>
          </a:r>
          <a:endParaRPr lang="en-US" dirty="0"/>
        </a:p>
      </dgm:t>
    </dgm:pt>
    <dgm:pt modelId="{66726D32-1DD5-400C-8143-3BDB1D652CCC}" type="parTrans" cxnId="{F1FA7401-96D6-47AA-8297-5F2DD93698AB}">
      <dgm:prSet/>
      <dgm:spPr/>
      <dgm:t>
        <a:bodyPr/>
        <a:lstStyle/>
        <a:p>
          <a:endParaRPr lang="en-US"/>
        </a:p>
      </dgm:t>
    </dgm:pt>
    <dgm:pt modelId="{B0F262D8-2387-4040-83B8-E0AC1E0BCAEF}" type="sibTrans" cxnId="{F1FA7401-96D6-47AA-8297-5F2DD93698AB}">
      <dgm:prSet/>
      <dgm:spPr/>
      <dgm:t>
        <a:bodyPr/>
        <a:lstStyle/>
        <a:p>
          <a:endParaRPr lang="en-US"/>
        </a:p>
      </dgm:t>
    </dgm:pt>
    <dgm:pt modelId="{7C5BAFEE-7F7D-4EE7-B8F6-763B8D46902A}" type="pres">
      <dgm:prSet presAssocID="{937D1BCC-DF8B-4C70-9370-0B0A525F6818}" presName="theList" presStyleCnt="0">
        <dgm:presLayoutVars>
          <dgm:dir/>
          <dgm:animLvl val="lvl"/>
          <dgm:resizeHandles val="exact"/>
        </dgm:presLayoutVars>
      </dgm:prSet>
      <dgm:spPr/>
    </dgm:pt>
    <dgm:pt modelId="{E2495DDA-168C-4361-8FAA-14C71B85F429}" type="pres">
      <dgm:prSet presAssocID="{076B3EEE-AA43-49B0-A5A2-688BD9D76BF0}" presName="compNode" presStyleCnt="0"/>
      <dgm:spPr/>
    </dgm:pt>
    <dgm:pt modelId="{20DCF05C-3D0A-43CC-8F56-826280086520}" type="pres">
      <dgm:prSet presAssocID="{076B3EEE-AA43-49B0-A5A2-688BD9D76BF0}" presName="aNode" presStyleLbl="bgShp" presStyleIdx="0" presStyleCnt="4"/>
      <dgm:spPr/>
      <dgm:t>
        <a:bodyPr/>
        <a:lstStyle/>
        <a:p>
          <a:endParaRPr lang="pt-BR"/>
        </a:p>
      </dgm:t>
    </dgm:pt>
    <dgm:pt modelId="{4E256AD2-EB25-41A6-AE9F-8D353586D051}" type="pres">
      <dgm:prSet presAssocID="{076B3EEE-AA43-49B0-A5A2-688BD9D76BF0}" presName="textNode" presStyleLbl="bgShp" presStyleIdx="0" presStyleCnt="4"/>
      <dgm:spPr/>
      <dgm:t>
        <a:bodyPr/>
        <a:lstStyle/>
        <a:p>
          <a:endParaRPr lang="pt-BR"/>
        </a:p>
      </dgm:t>
    </dgm:pt>
    <dgm:pt modelId="{67158AF2-7659-46E0-AFEB-5B93D24012F0}" type="pres">
      <dgm:prSet presAssocID="{076B3EEE-AA43-49B0-A5A2-688BD9D76BF0}" presName="compChildNode" presStyleCnt="0"/>
      <dgm:spPr/>
    </dgm:pt>
    <dgm:pt modelId="{52F168A0-2795-41E0-8ABD-09CDFE76A01D}" type="pres">
      <dgm:prSet presAssocID="{076B3EEE-AA43-49B0-A5A2-688BD9D76BF0}" presName="theInnerList" presStyleCnt="0"/>
      <dgm:spPr/>
    </dgm:pt>
    <dgm:pt modelId="{255E9038-1ECF-490A-B77F-6BE893F19E31}" type="pres">
      <dgm:prSet presAssocID="{0D8D9AF7-B2C9-40DA-A2AA-9CCB79CFFB16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A9B059-1569-4736-B7CC-638FB2554BED}" type="pres">
      <dgm:prSet presAssocID="{076B3EEE-AA43-49B0-A5A2-688BD9D76BF0}" presName="aSpace" presStyleCnt="0"/>
      <dgm:spPr/>
    </dgm:pt>
    <dgm:pt modelId="{4280A5E5-ED84-4F2E-9032-B9E3AE4CEE54}" type="pres">
      <dgm:prSet presAssocID="{FB0BE552-4C5E-48C4-B6AC-7FA2BACC36A6}" presName="compNode" presStyleCnt="0"/>
      <dgm:spPr/>
    </dgm:pt>
    <dgm:pt modelId="{17853647-1D3A-4F1D-8312-77CA61C79C9C}" type="pres">
      <dgm:prSet presAssocID="{FB0BE552-4C5E-48C4-B6AC-7FA2BACC36A6}" presName="aNode" presStyleLbl="bgShp" presStyleIdx="1" presStyleCnt="4"/>
      <dgm:spPr/>
      <dgm:t>
        <a:bodyPr/>
        <a:lstStyle/>
        <a:p>
          <a:endParaRPr lang="pt-BR"/>
        </a:p>
      </dgm:t>
    </dgm:pt>
    <dgm:pt modelId="{CCDC0D4F-2F0E-465E-97E4-C01C3D60EE9C}" type="pres">
      <dgm:prSet presAssocID="{FB0BE552-4C5E-48C4-B6AC-7FA2BACC36A6}" presName="textNode" presStyleLbl="bgShp" presStyleIdx="1" presStyleCnt="4"/>
      <dgm:spPr/>
      <dgm:t>
        <a:bodyPr/>
        <a:lstStyle/>
        <a:p>
          <a:endParaRPr lang="pt-BR"/>
        </a:p>
      </dgm:t>
    </dgm:pt>
    <dgm:pt modelId="{FB640442-F712-42AD-8112-A5D3E824418D}" type="pres">
      <dgm:prSet presAssocID="{FB0BE552-4C5E-48C4-B6AC-7FA2BACC36A6}" presName="compChildNode" presStyleCnt="0"/>
      <dgm:spPr/>
    </dgm:pt>
    <dgm:pt modelId="{6BFAD7F1-2CD2-4EFD-AD0B-4D983572496F}" type="pres">
      <dgm:prSet presAssocID="{FB0BE552-4C5E-48C4-B6AC-7FA2BACC36A6}" presName="theInnerList" presStyleCnt="0"/>
      <dgm:spPr/>
    </dgm:pt>
    <dgm:pt modelId="{EAD14B3C-08F5-40A6-91F6-2D38F3C23C37}" type="pres">
      <dgm:prSet presAssocID="{3BAC62C4-4227-4A98-A28D-B18A6E5FABC0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54232F-25E9-4CE6-BC31-14AB3C6F6259}" type="pres">
      <dgm:prSet presAssocID="{FB0BE552-4C5E-48C4-B6AC-7FA2BACC36A6}" presName="aSpace" presStyleCnt="0"/>
      <dgm:spPr/>
    </dgm:pt>
    <dgm:pt modelId="{DE8E2C63-F6DE-4073-8CF9-5ADC039984CF}" type="pres">
      <dgm:prSet presAssocID="{CE6F7831-BF99-460C-898E-95CAB63A1B64}" presName="compNode" presStyleCnt="0"/>
      <dgm:spPr/>
    </dgm:pt>
    <dgm:pt modelId="{3CDA4185-B6B4-48DB-807E-9A0CEDA98BEB}" type="pres">
      <dgm:prSet presAssocID="{CE6F7831-BF99-460C-898E-95CAB63A1B64}" presName="aNode" presStyleLbl="bgShp" presStyleIdx="2" presStyleCnt="4"/>
      <dgm:spPr/>
      <dgm:t>
        <a:bodyPr/>
        <a:lstStyle/>
        <a:p>
          <a:endParaRPr lang="pt-BR"/>
        </a:p>
      </dgm:t>
    </dgm:pt>
    <dgm:pt modelId="{2EEBEDFA-00F9-4F08-9BCB-C4A4E9D531B3}" type="pres">
      <dgm:prSet presAssocID="{CE6F7831-BF99-460C-898E-95CAB63A1B64}" presName="textNode" presStyleLbl="bgShp" presStyleIdx="2" presStyleCnt="4"/>
      <dgm:spPr/>
      <dgm:t>
        <a:bodyPr/>
        <a:lstStyle/>
        <a:p>
          <a:endParaRPr lang="pt-BR"/>
        </a:p>
      </dgm:t>
    </dgm:pt>
    <dgm:pt modelId="{1EDF3F76-CD0A-4559-893C-33790DCE5C6D}" type="pres">
      <dgm:prSet presAssocID="{CE6F7831-BF99-460C-898E-95CAB63A1B64}" presName="compChildNode" presStyleCnt="0"/>
      <dgm:spPr/>
    </dgm:pt>
    <dgm:pt modelId="{C9B61BF1-0845-4387-BF90-B419D90149C2}" type="pres">
      <dgm:prSet presAssocID="{CE6F7831-BF99-460C-898E-95CAB63A1B64}" presName="theInnerList" presStyleCnt="0"/>
      <dgm:spPr/>
    </dgm:pt>
    <dgm:pt modelId="{4C1803F3-0286-4B67-A0D5-7E67C5FA7A1A}" type="pres">
      <dgm:prSet presAssocID="{40A6995D-BC35-4E3D-80C5-8BEAC781129E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A192D4-DB3B-4268-B1A0-20BF25490538}" type="pres">
      <dgm:prSet presAssocID="{CE6F7831-BF99-460C-898E-95CAB63A1B64}" presName="aSpace" presStyleCnt="0"/>
      <dgm:spPr/>
    </dgm:pt>
    <dgm:pt modelId="{D03BE448-C5A2-4994-981F-F97B2685BBCB}" type="pres">
      <dgm:prSet presAssocID="{8A558CB8-E76E-4EA2-AA80-EFC6B3E40F21}" presName="compNode" presStyleCnt="0"/>
      <dgm:spPr/>
    </dgm:pt>
    <dgm:pt modelId="{948C5165-591C-4FE9-B7B6-2696E5421F48}" type="pres">
      <dgm:prSet presAssocID="{8A558CB8-E76E-4EA2-AA80-EFC6B3E40F21}" presName="aNode" presStyleLbl="bgShp" presStyleIdx="3" presStyleCnt="4"/>
      <dgm:spPr/>
      <dgm:t>
        <a:bodyPr/>
        <a:lstStyle/>
        <a:p>
          <a:endParaRPr lang="pt-BR"/>
        </a:p>
      </dgm:t>
    </dgm:pt>
    <dgm:pt modelId="{DF563F78-5578-42E7-8748-0CBBFCA31729}" type="pres">
      <dgm:prSet presAssocID="{8A558CB8-E76E-4EA2-AA80-EFC6B3E40F21}" presName="textNode" presStyleLbl="bgShp" presStyleIdx="3" presStyleCnt="4"/>
      <dgm:spPr/>
      <dgm:t>
        <a:bodyPr/>
        <a:lstStyle/>
        <a:p>
          <a:endParaRPr lang="pt-BR"/>
        </a:p>
      </dgm:t>
    </dgm:pt>
    <dgm:pt modelId="{711C838C-956F-4C54-B5C7-3E8F46985D0B}" type="pres">
      <dgm:prSet presAssocID="{8A558CB8-E76E-4EA2-AA80-EFC6B3E40F21}" presName="compChildNode" presStyleCnt="0"/>
      <dgm:spPr/>
    </dgm:pt>
    <dgm:pt modelId="{AB9CF38B-F72E-4D3D-9714-A72EA329C5D9}" type="pres">
      <dgm:prSet presAssocID="{8A558CB8-E76E-4EA2-AA80-EFC6B3E40F21}" presName="theInnerList" presStyleCnt="0"/>
      <dgm:spPr/>
    </dgm:pt>
    <dgm:pt modelId="{418A6640-2D2A-4E3C-918C-7ECB9C8455B8}" type="pres">
      <dgm:prSet presAssocID="{06C44E95-EF42-41D4-BF85-D49F517CF672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561247E-BE01-4E66-8F30-19A268EFDBDC}" srcId="{937D1BCC-DF8B-4C70-9370-0B0A525F6818}" destId="{076B3EEE-AA43-49B0-A5A2-688BD9D76BF0}" srcOrd="0" destOrd="0" parTransId="{97D910DE-95C0-4B04-A7F6-C02A483025EA}" sibTransId="{C19C0A08-81A7-4607-BBFB-FB958DAE2FD7}"/>
    <dgm:cxn modelId="{F5201EA9-7AA8-4A59-BE56-7ADDAC016BED}" srcId="{FB0BE552-4C5E-48C4-B6AC-7FA2BACC36A6}" destId="{3BAC62C4-4227-4A98-A28D-B18A6E5FABC0}" srcOrd="0" destOrd="0" parTransId="{A54C989C-6EF5-4041-8102-EEADBC76885B}" sibTransId="{C16661B8-DEE3-41CF-83D4-E2EFD7E507C4}"/>
    <dgm:cxn modelId="{45FB85B6-CD62-48E4-90BF-3DD83E7DDCDF}" type="presOf" srcId="{076B3EEE-AA43-49B0-A5A2-688BD9D76BF0}" destId="{20DCF05C-3D0A-43CC-8F56-826280086520}" srcOrd="0" destOrd="0" presId="urn:microsoft.com/office/officeart/2005/8/layout/lProcess2"/>
    <dgm:cxn modelId="{9DF3CF55-EDD3-4405-B96F-3D1491EC8A68}" srcId="{937D1BCC-DF8B-4C70-9370-0B0A525F6818}" destId="{8A558CB8-E76E-4EA2-AA80-EFC6B3E40F21}" srcOrd="3" destOrd="0" parTransId="{B81CF4CF-A9E2-4B4D-9C00-8282204A264D}" sibTransId="{2F6CD5C4-2158-4DF0-995C-3CFBA44D48E4}"/>
    <dgm:cxn modelId="{FA73CEA5-5ED0-4990-99E6-C95C6399B4ED}" type="presOf" srcId="{076B3EEE-AA43-49B0-A5A2-688BD9D76BF0}" destId="{4E256AD2-EB25-41A6-AE9F-8D353586D051}" srcOrd="1" destOrd="0" presId="urn:microsoft.com/office/officeart/2005/8/layout/lProcess2"/>
    <dgm:cxn modelId="{D8D3817B-8466-4BF0-AAD2-9B2064D4CE94}" type="presOf" srcId="{8A558CB8-E76E-4EA2-AA80-EFC6B3E40F21}" destId="{DF563F78-5578-42E7-8748-0CBBFCA31729}" srcOrd="1" destOrd="0" presId="urn:microsoft.com/office/officeart/2005/8/layout/lProcess2"/>
    <dgm:cxn modelId="{2B26F817-A193-4473-A9A9-86FA26158722}" srcId="{937D1BCC-DF8B-4C70-9370-0B0A525F6818}" destId="{CE6F7831-BF99-460C-898E-95CAB63A1B64}" srcOrd="2" destOrd="0" parTransId="{92E089AA-CE9D-4274-9FEC-3132CFD4583F}" sibTransId="{E52EEDD2-B0CC-4E22-AC8D-B3FFF5D43DF7}"/>
    <dgm:cxn modelId="{EE97DCE5-6880-48C2-A55F-20614D42AB66}" type="presOf" srcId="{CE6F7831-BF99-460C-898E-95CAB63A1B64}" destId="{2EEBEDFA-00F9-4F08-9BCB-C4A4E9D531B3}" srcOrd="1" destOrd="0" presId="urn:microsoft.com/office/officeart/2005/8/layout/lProcess2"/>
    <dgm:cxn modelId="{9EE3531C-BF9E-43FC-865C-98D928122CCB}" type="presOf" srcId="{937D1BCC-DF8B-4C70-9370-0B0A525F6818}" destId="{7C5BAFEE-7F7D-4EE7-B8F6-763B8D46902A}" srcOrd="0" destOrd="0" presId="urn:microsoft.com/office/officeart/2005/8/layout/lProcess2"/>
    <dgm:cxn modelId="{044277EA-C80D-40E9-86CE-711341114D37}" type="presOf" srcId="{CE6F7831-BF99-460C-898E-95CAB63A1B64}" destId="{3CDA4185-B6B4-48DB-807E-9A0CEDA98BEB}" srcOrd="0" destOrd="0" presId="urn:microsoft.com/office/officeart/2005/8/layout/lProcess2"/>
    <dgm:cxn modelId="{FCD12A19-E400-4B9A-9D55-8175DDA2E11E}" type="presOf" srcId="{FB0BE552-4C5E-48C4-B6AC-7FA2BACC36A6}" destId="{17853647-1D3A-4F1D-8312-77CA61C79C9C}" srcOrd="0" destOrd="0" presId="urn:microsoft.com/office/officeart/2005/8/layout/lProcess2"/>
    <dgm:cxn modelId="{4F33D892-CCCB-4372-BF1D-E174675EE4BC}" type="presOf" srcId="{0D8D9AF7-B2C9-40DA-A2AA-9CCB79CFFB16}" destId="{255E9038-1ECF-490A-B77F-6BE893F19E31}" srcOrd="0" destOrd="0" presId="urn:microsoft.com/office/officeart/2005/8/layout/lProcess2"/>
    <dgm:cxn modelId="{F33629D3-8562-49BD-9EF2-0C059938E610}" type="presOf" srcId="{8A558CB8-E76E-4EA2-AA80-EFC6B3E40F21}" destId="{948C5165-591C-4FE9-B7B6-2696E5421F48}" srcOrd="0" destOrd="0" presId="urn:microsoft.com/office/officeart/2005/8/layout/lProcess2"/>
    <dgm:cxn modelId="{819B96CA-86E8-41EF-8956-FF0ECE93820B}" type="presOf" srcId="{FB0BE552-4C5E-48C4-B6AC-7FA2BACC36A6}" destId="{CCDC0D4F-2F0E-465E-97E4-C01C3D60EE9C}" srcOrd="1" destOrd="0" presId="urn:microsoft.com/office/officeart/2005/8/layout/lProcess2"/>
    <dgm:cxn modelId="{58275881-F7C8-422F-AF3D-32B6F66CC8AC}" type="presOf" srcId="{40A6995D-BC35-4E3D-80C5-8BEAC781129E}" destId="{4C1803F3-0286-4B67-A0D5-7E67C5FA7A1A}" srcOrd="0" destOrd="0" presId="urn:microsoft.com/office/officeart/2005/8/layout/lProcess2"/>
    <dgm:cxn modelId="{16228C21-53B0-448E-96CB-224C4E2094A0}" srcId="{076B3EEE-AA43-49B0-A5A2-688BD9D76BF0}" destId="{0D8D9AF7-B2C9-40DA-A2AA-9CCB79CFFB16}" srcOrd="0" destOrd="0" parTransId="{B859FB9D-89C5-4F14-8ABE-464EBF44CA81}" sibTransId="{7C71C24B-08A3-411E-BB7D-31F4D56DC3D4}"/>
    <dgm:cxn modelId="{F1FA7401-96D6-47AA-8297-5F2DD93698AB}" srcId="{CE6F7831-BF99-460C-898E-95CAB63A1B64}" destId="{40A6995D-BC35-4E3D-80C5-8BEAC781129E}" srcOrd="0" destOrd="0" parTransId="{66726D32-1DD5-400C-8143-3BDB1D652CCC}" sibTransId="{B0F262D8-2387-4040-83B8-E0AC1E0BCAEF}"/>
    <dgm:cxn modelId="{10F725CD-6D80-41CF-BFA0-5936683855DA}" srcId="{8A558CB8-E76E-4EA2-AA80-EFC6B3E40F21}" destId="{06C44E95-EF42-41D4-BF85-D49F517CF672}" srcOrd="0" destOrd="0" parTransId="{C9C8513A-DDF7-40A8-9A10-7082640A9501}" sibTransId="{7D3A4898-E77E-4C89-A4A2-D2B7B9A2C128}"/>
    <dgm:cxn modelId="{30CC5996-545A-4D06-B912-85271E15536B}" type="presOf" srcId="{06C44E95-EF42-41D4-BF85-D49F517CF672}" destId="{418A6640-2D2A-4E3C-918C-7ECB9C8455B8}" srcOrd="0" destOrd="0" presId="urn:microsoft.com/office/officeart/2005/8/layout/lProcess2"/>
    <dgm:cxn modelId="{1114A8F0-4201-44CE-9FFF-94F6B7CE3F15}" srcId="{937D1BCC-DF8B-4C70-9370-0B0A525F6818}" destId="{FB0BE552-4C5E-48C4-B6AC-7FA2BACC36A6}" srcOrd="1" destOrd="0" parTransId="{E7B2F763-2F49-4894-8861-8F02D9F14C9A}" sibTransId="{A0DE90F1-CE24-406A-B4BB-9AFC4CA6C431}"/>
    <dgm:cxn modelId="{F6CB51A3-ECA2-4579-9FAA-6BF8C49ED724}" type="presOf" srcId="{3BAC62C4-4227-4A98-A28D-B18A6E5FABC0}" destId="{EAD14B3C-08F5-40A6-91F6-2D38F3C23C37}" srcOrd="0" destOrd="0" presId="urn:microsoft.com/office/officeart/2005/8/layout/lProcess2"/>
    <dgm:cxn modelId="{22D33B94-FD6F-4644-8036-23A27DBDA0CF}" type="presParOf" srcId="{7C5BAFEE-7F7D-4EE7-B8F6-763B8D46902A}" destId="{E2495DDA-168C-4361-8FAA-14C71B85F429}" srcOrd="0" destOrd="0" presId="urn:microsoft.com/office/officeart/2005/8/layout/lProcess2"/>
    <dgm:cxn modelId="{38BAB051-A085-4C97-B297-6B405A32F416}" type="presParOf" srcId="{E2495DDA-168C-4361-8FAA-14C71B85F429}" destId="{20DCF05C-3D0A-43CC-8F56-826280086520}" srcOrd="0" destOrd="0" presId="urn:microsoft.com/office/officeart/2005/8/layout/lProcess2"/>
    <dgm:cxn modelId="{3BF51173-49C1-4B29-B029-27820B0C85A3}" type="presParOf" srcId="{E2495DDA-168C-4361-8FAA-14C71B85F429}" destId="{4E256AD2-EB25-41A6-AE9F-8D353586D051}" srcOrd="1" destOrd="0" presId="urn:microsoft.com/office/officeart/2005/8/layout/lProcess2"/>
    <dgm:cxn modelId="{ACC35AD7-1962-45C9-B0A9-F3F2A0E2F81E}" type="presParOf" srcId="{E2495DDA-168C-4361-8FAA-14C71B85F429}" destId="{67158AF2-7659-46E0-AFEB-5B93D24012F0}" srcOrd="2" destOrd="0" presId="urn:microsoft.com/office/officeart/2005/8/layout/lProcess2"/>
    <dgm:cxn modelId="{CE02F802-958D-4D54-AE7D-1366DF897B9F}" type="presParOf" srcId="{67158AF2-7659-46E0-AFEB-5B93D24012F0}" destId="{52F168A0-2795-41E0-8ABD-09CDFE76A01D}" srcOrd="0" destOrd="0" presId="urn:microsoft.com/office/officeart/2005/8/layout/lProcess2"/>
    <dgm:cxn modelId="{0D14124F-E2B8-48BC-A746-9654590E3CBB}" type="presParOf" srcId="{52F168A0-2795-41E0-8ABD-09CDFE76A01D}" destId="{255E9038-1ECF-490A-B77F-6BE893F19E31}" srcOrd="0" destOrd="0" presId="urn:microsoft.com/office/officeart/2005/8/layout/lProcess2"/>
    <dgm:cxn modelId="{0AC37796-586D-45A3-8A61-F03227DC7566}" type="presParOf" srcId="{7C5BAFEE-7F7D-4EE7-B8F6-763B8D46902A}" destId="{9AA9B059-1569-4736-B7CC-638FB2554BED}" srcOrd="1" destOrd="0" presId="urn:microsoft.com/office/officeart/2005/8/layout/lProcess2"/>
    <dgm:cxn modelId="{C46D8D45-8845-40BA-A601-739929A32E7F}" type="presParOf" srcId="{7C5BAFEE-7F7D-4EE7-B8F6-763B8D46902A}" destId="{4280A5E5-ED84-4F2E-9032-B9E3AE4CEE54}" srcOrd="2" destOrd="0" presId="urn:microsoft.com/office/officeart/2005/8/layout/lProcess2"/>
    <dgm:cxn modelId="{F2C8C0B9-CB31-418A-8906-634D02A5ED1B}" type="presParOf" srcId="{4280A5E5-ED84-4F2E-9032-B9E3AE4CEE54}" destId="{17853647-1D3A-4F1D-8312-77CA61C79C9C}" srcOrd="0" destOrd="0" presId="urn:microsoft.com/office/officeart/2005/8/layout/lProcess2"/>
    <dgm:cxn modelId="{B80E3182-1E1A-41EB-AB24-A6A104212B4B}" type="presParOf" srcId="{4280A5E5-ED84-4F2E-9032-B9E3AE4CEE54}" destId="{CCDC0D4F-2F0E-465E-97E4-C01C3D60EE9C}" srcOrd="1" destOrd="0" presId="urn:microsoft.com/office/officeart/2005/8/layout/lProcess2"/>
    <dgm:cxn modelId="{29C54E06-1ADA-4F9D-848A-D3E620C69B69}" type="presParOf" srcId="{4280A5E5-ED84-4F2E-9032-B9E3AE4CEE54}" destId="{FB640442-F712-42AD-8112-A5D3E824418D}" srcOrd="2" destOrd="0" presId="urn:microsoft.com/office/officeart/2005/8/layout/lProcess2"/>
    <dgm:cxn modelId="{89C4534E-4FD8-4034-BA7C-691B170D252B}" type="presParOf" srcId="{FB640442-F712-42AD-8112-A5D3E824418D}" destId="{6BFAD7F1-2CD2-4EFD-AD0B-4D983572496F}" srcOrd="0" destOrd="0" presId="urn:microsoft.com/office/officeart/2005/8/layout/lProcess2"/>
    <dgm:cxn modelId="{3FB550D3-CB57-4303-8860-59A82242173A}" type="presParOf" srcId="{6BFAD7F1-2CD2-4EFD-AD0B-4D983572496F}" destId="{EAD14B3C-08F5-40A6-91F6-2D38F3C23C37}" srcOrd="0" destOrd="0" presId="urn:microsoft.com/office/officeart/2005/8/layout/lProcess2"/>
    <dgm:cxn modelId="{65D65432-B7CA-463C-86C3-7245B2591242}" type="presParOf" srcId="{7C5BAFEE-7F7D-4EE7-B8F6-763B8D46902A}" destId="{D654232F-25E9-4CE6-BC31-14AB3C6F6259}" srcOrd="3" destOrd="0" presId="urn:microsoft.com/office/officeart/2005/8/layout/lProcess2"/>
    <dgm:cxn modelId="{313868C8-61C8-4366-9BDE-523F806B1C24}" type="presParOf" srcId="{7C5BAFEE-7F7D-4EE7-B8F6-763B8D46902A}" destId="{DE8E2C63-F6DE-4073-8CF9-5ADC039984CF}" srcOrd="4" destOrd="0" presId="urn:microsoft.com/office/officeart/2005/8/layout/lProcess2"/>
    <dgm:cxn modelId="{3B4689A2-10C9-48F7-A8E4-7B5DF64CA408}" type="presParOf" srcId="{DE8E2C63-F6DE-4073-8CF9-5ADC039984CF}" destId="{3CDA4185-B6B4-48DB-807E-9A0CEDA98BEB}" srcOrd="0" destOrd="0" presId="urn:microsoft.com/office/officeart/2005/8/layout/lProcess2"/>
    <dgm:cxn modelId="{2D70ACFF-4CBA-4E53-8D9C-00140A39B9EB}" type="presParOf" srcId="{DE8E2C63-F6DE-4073-8CF9-5ADC039984CF}" destId="{2EEBEDFA-00F9-4F08-9BCB-C4A4E9D531B3}" srcOrd="1" destOrd="0" presId="urn:microsoft.com/office/officeart/2005/8/layout/lProcess2"/>
    <dgm:cxn modelId="{68F19164-80E3-4EE6-B68E-D066641A5E88}" type="presParOf" srcId="{DE8E2C63-F6DE-4073-8CF9-5ADC039984CF}" destId="{1EDF3F76-CD0A-4559-893C-33790DCE5C6D}" srcOrd="2" destOrd="0" presId="urn:microsoft.com/office/officeart/2005/8/layout/lProcess2"/>
    <dgm:cxn modelId="{41CC64E5-03DE-43BB-8415-0C433C6C132B}" type="presParOf" srcId="{1EDF3F76-CD0A-4559-893C-33790DCE5C6D}" destId="{C9B61BF1-0845-4387-BF90-B419D90149C2}" srcOrd="0" destOrd="0" presId="urn:microsoft.com/office/officeart/2005/8/layout/lProcess2"/>
    <dgm:cxn modelId="{04F43137-205D-46B3-A3C6-DC0B28233C40}" type="presParOf" srcId="{C9B61BF1-0845-4387-BF90-B419D90149C2}" destId="{4C1803F3-0286-4B67-A0D5-7E67C5FA7A1A}" srcOrd="0" destOrd="0" presId="urn:microsoft.com/office/officeart/2005/8/layout/lProcess2"/>
    <dgm:cxn modelId="{2F44EA53-3AAC-471C-B106-CC3409D46B3D}" type="presParOf" srcId="{7C5BAFEE-7F7D-4EE7-B8F6-763B8D46902A}" destId="{7AA192D4-DB3B-4268-B1A0-20BF25490538}" srcOrd="5" destOrd="0" presId="urn:microsoft.com/office/officeart/2005/8/layout/lProcess2"/>
    <dgm:cxn modelId="{BD9886A2-20E5-4FFE-8F02-3B0EC0399025}" type="presParOf" srcId="{7C5BAFEE-7F7D-4EE7-B8F6-763B8D46902A}" destId="{D03BE448-C5A2-4994-981F-F97B2685BBCB}" srcOrd="6" destOrd="0" presId="urn:microsoft.com/office/officeart/2005/8/layout/lProcess2"/>
    <dgm:cxn modelId="{B9C68D6E-65F7-41D0-98FE-9940AA97DF72}" type="presParOf" srcId="{D03BE448-C5A2-4994-981F-F97B2685BBCB}" destId="{948C5165-591C-4FE9-B7B6-2696E5421F48}" srcOrd="0" destOrd="0" presId="urn:microsoft.com/office/officeart/2005/8/layout/lProcess2"/>
    <dgm:cxn modelId="{2C540350-B618-4869-87C1-0A1357C3B649}" type="presParOf" srcId="{D03BE448-C5A2-4994-981F-F97B2685BBCB}" destId="{DF563F78-5578-42E7-8748-0CBBFCA31729}" srcOrd="1" destOrd="0" presId="urn:microsoft.com/office/officeart/2005/8/layout/lProcess2"/>
    <dgm:cxn modelId="{33F63531-695F-444D-A7F0-E2A8114C6A1D}" type="presParOf" srcId="{D03BE448-C5A2-4994-981F-F97B2685BBCB}" destId="{711C838C-956F-4C54-B5C7-3E8F46985D0B}" srcOrd="2" destOrd="0" presId="urn:microsoft.com/office/officeart/2005/8/layout/lProcess2"/>
    <dgm:cxn modelId="{D353346C-0C8D-4CAF-9800-9C536092806F}" type="presParOf" srcId="{711C838C-956F-4C54-B5C7-3E8F46985D0B}" destId="{AB9CF38B-F72E-4D3D-9714-A72EA329C5D9}" srcOrd="0" destOrd="0" presId="urn:microsoft.com/office/officeart/2005/8/layout/lProcess2"/>
    <dgm:cxn modelId="{BA055382-EFD7-43FF-A550-2EB53049BB0C}" type="presParOf" srcId="{AB9CF38B-F72E-4D3D-9714-A72EA329C5D9}" destId="{418A6640-2D2A-4E3C-918C-7ECB9C8455B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3DA2A-63B9-4F33-A820-BEEF93F00770}">
      <dsp:nvSpPr>
        <dsp:cNvPr id="0" name=""/>
        <dsp:cNvSpPr/>
      </dsp:nvSpPr>
      <dsp:spPr>
        <a:xfrm>
          <a:off x="178175" y="716465"/>
          <a:ext cx="783863" cy="78386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BFEF13-A2CF-41E8-9D5D-1E6CBC9BD42F}">
      <dsp:nvSpPr>
        <dsp:cNvPr id="0" name=""/>
        <dsp:cNvSpPr/>
      </dsp:nvSpPr>
      <dsp:spPr>
        <a:xfrm>
          <a:off x="178175" y="716465"/>
          <a:ext cx="78" cy="1567727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AB8F6-3B65-46C8-BF9C-5337EFDC76A8}">
      <dsp:nvSpPr>
        <dsp:cNvPr id="0" name=""/>
        <dsp:cNvSpPr/>
      </dsp:nvSpPr>
      <dsp:spPr>
        <a:xfrm>
          <a:off x="956" y="1500329"/>
          <a:ext cx="1138303" cy="783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i="1" kern="1200" dirty="0"/>
            <a:t>Retrofit</a:t>
          </a:r>
          <a:r>
            <a:rPr lang="pt-BR" sz="1400" b="1" kern="1200" dirty="0"/>
            <a:t> de Iluminação Pública</a:t>
          </a:r>
        </a:p>
      </dsp:txBody>
      <dsp:txXfrm>
        <a:off x="956" y="1500329"/>
        <a:ext cx="1138303" cy="783863"/>
      </dsp:txXfrm>
    </dsp:sp>
    <dsp:sp modelId="{60B3E28E-3DB2-42BE-AEFB-294DF29BA23E}">
      <dsp:nvSpPr>
        <dsp:cNvPr id="0" name=""/>
        <dsp:cNvSpPr/>
      </dsp:nvSpPr>
      <dsp:spPr>
        <a:xfrm>
          <a:off x="1139564" y="716465"/>
          <a:ext cx="783863" cy="78386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CBFD6-F6D6-4B21-9082-D2C4A5ABA6B2}">
      <dsp:nvSpPr>
        <dsp:cNvPr id="0" name=""/>
        <dsp:cNvSpPr/>
      </dsp:nvSpPr>
      <dsp:spPr>
        <a:xfrm>
          <a:off x="1139564" y="716465"/>
          <a:ext cx="78" cy="1567727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EED58-F764-4387-BDAE-6321320398B9}">
      <dsp:nvSpPr>
        <dsp:cNvPr id="0" name=""/>
        <dsp:cNvSpPr/>
      </dsp:nvSpPr>
      <dsp:spPr>
        <a:xfrm>
          <a:off x="1139564" y="1500329"/>
          <a:ext cx="783863" cy="783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/>
            <a:t> </a:t>
          </a:r>
          <a:r>
            <a:rPr lang="pt-BR" sz="1400" b="1" i="1" kern="1200" dirty="0"/>
            <a:t>Retrofit</a:t>
          </a:r>
          <a:r>
            <a:rPr lang="pt-BR" sz="1800" b="1" kern="1200" dirty="0"/>
            <a:t> </a:t>
          </a:r>
          <a:r>
            <a:rPr lang="pt-BR" sz="1400" b="1" kern="1200" dirty="0"/>
            <a:t>na Indústria</a:t>
          </a:r>
          <a:endParaRPr lang="en-US" sz="1400" b="1" kern="1200" dirty="0"/>
        </a:p>
      </dsp:txBody>
      <dsp:txXfrm>
        <a:off x="1139564" y="1500329"/>
        <a:ext cx="783863" cy="783863"/>
      </dsp:txXfrm>
    </dsp:sp>
    <dsp:sp modelId="{D7255C29-4BB6-491E-BD65-C23E7A2A6E86}">
      <dsp:nvSpPr>
        <dsp:cNvPr id="0" name=""/>
        <dsp:cNvSpPr/>
      </dsp:nvSpPr>
      <dsp:spPr>
        <a:xfrm>
          <a:off x="1923733" y="716465"/>
          <a:ext cx="783863" cy="78386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8EFF6-ADBC-4353-9886-1ECB321BF3EA}">
      <dsp:nvSpPr>
        <dsp:cNvPr id="0" name=""/>
        <dsp:cNvSpPr/>
      </dsp:nvSpPr>
      <dsp:spPr>
        <a:xfrm>
          <a:off x="1923733" y="716465"/>
          <a:ext cx="78" cy="1567727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29EC1-41E0-4B2D-BA46-F45CCCFA1FAE}">
      <dsp:nvSpPr>
        <dsp:cNvPr id="0" name=""/>
        <dsp:cNvSpPr/>
      </dsp:nvSpPr>
      <dsp:spPr>
        <a:xfrm>
          <a:off x="1923733" y="1500329"/>
          <a:ext cx="783863" cy="783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Lâmpadas</a:t>
          </a:r>
        </a:p>
      </dsp:txBody>
      <dsp:txXfrm>
        <a:off x="1923733" y="1500329"/>
        <a:ext cx="783863" cy="783863"/>
      </dsp:txXfrm>
    </dsp:sp>
    <dsp:sp modelId="{8A0CC316-D7B1-4644-9066-5A9572DD59A5}">
      <dsp:nvSpPr>
        <dsp:cNvPr id="0" name=""/>
        <dsp:cNvSpPr/>
      </dsp:nvSpPr>
      <dsp:spPr>
        <a:xfrm>
          <a:off x="2707902" y="716465"/>
          <a:ext cx="783863" cy="78386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C85A9-DC47-4B0F-9E51-14DA5611FBCA}">
      <dsp:nvSpPr>
        <dsp:cNvPr id="0" name=""/>
        <dsp:cNvSpPr/>
      </dsp:nvSpPr>
      <dsp:spPr>
        <a:xfrm>
          <a:off x="2707902" y="716465"/>
          <a:ext cx="78" cy="1567727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9616C-3AA9-40ED-823B-B35C92EC7806}">
      <dsp:nvSpPr>
        <dsp:cNvPr id="0" name=""/>
        <dsp:cNvSpPr/>
      </dsp:nvSpPr>
      <dsp:spPr>
        <a:xfrm>
          <a:off x="2707902" y="1500329"/>
          <a:ext cx="783863" cy="783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Refrigeração</a:t>
          </a:r>
        </a:p>
      </dsp:txBody>
      <dsp:txXfrm>
        <a:off x="2707902" y="1500329"/>
        <a:ext cx="783863" cy="783863"/>
      </dsp:txXfrm>
    </dsp:sp>
    <dsp:sp modelId="{1F6AF921-8931-443C-B4FD-823A5F69626A}">
      <dsp:nvSpPr>
        <dsp:cNvPr id="0" name=""/>
        <dsp:cNvSpPr/>
      </dsp:nvSpPr>
      <dsp:spPr>
        <a:xfrm>
          <a:off x="3492071" y="716465"/>
          <a:ext cx="783863" cy="78386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5E69A-926A-4B44-BC9A-D0AA909A670C}">
      <dsp:nvSpPr>
        <dsp:cNvPr id="0" name=""/>
        <dsp:cNvSpPr/>
      </dsp:nvSpPr>
      <dsp:spPr>
        <a:xfrm>
          <a:off x="3492071" y="716465"/>
          <a:ext cx="78" cy="1567727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529F8-E6DC-4D1D-9B6D-748FFD95ABF1}">
      <dsp:nvSpPr>
        <dsp:cNvPr id="0" name=""/>
        <dsp:cNvSpPr/>
      </dsp:nvSpPr>
      <dsp:spPr>
        <a:xfrm>
          <a:off x="3492071" y="1500329"/>
          <a:ext cx="783863" cy="783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AC </a:t>
          </a:r>
        </a:p>
      </dsp:txBody>
      <dsp:txXfrm>
        <a:off x="3492071" y="1500329"/>
        <a:ext cx="783863" cy="783863"/>
      </dsp:txXfrm>
    </dsp:sp>
    <dsp:sp modelId="{C341F34E-9290-43A6-92D9-F7F2C36BB84C}">
      <dsp:nvSpPr>
        <dsp:cNvPr id="0" name=""/>
        <dsp:cNvSpPr/>
      </dsp:nvSpPr>
      <dsp:spPr>
        <a:xfrm>
          <a:off x="4276240" y="716465"/>
          <a:ext cx="783863" cy="783863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B49C2-2BA5-473E-AACD-0814AF509668}">
      <dsp:nvSpPr>
        <dsp:cNvPr id="0" name=""/>
        <dsp:cNvSpPr/>
      </dsp:nvSpPr>
      <dsp:spPr>
        <a:xfrm>
          <a:off x="4276240" y="716465"/>
          <a:ext cx="78" cy="1567727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5D895-AF55-4976-8EE7-A3964C73552F}">
      <dsp:nvSpPr>
        <dsp:cNvPr id="0" name=""/>
        <dsp:cNvSpPr/>
      </dsp:nvSpPr>
      <dsp:spPr>
        <a:xfrm>
          <a:off x="4276240" y="1500329"/>
          <a:ext cx="783863" cy="783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/>
            <a:t>Educacional</a:t>
          </a:r>
        </a:p>
      </dsp:txBody>
      <dsp:txXfrm>
        <a:off x="4276240" y="1500329"/>
        <a:ext cx="783863" cy="783863"/>
      </dsp:txXfrm>
    </dsp:sp>
    <dsp:sp modelId="{0F0F7607-2A52-452D-BC6B-FA3A2362D960}">
      <dsp:nvSpPr>
        <dsp:cNvPr id="0" name=""/>
        <dsp:cNvSpPr/>
      </dsp:nvSpPr>
      <dsp:spPr>
        <a:xfrm>
          <a:off x="5060409" y="716465"/>
          <a:ext cx="783863" cy="783863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C56F4-0C34-4ADA-BD2A-59AB0A817196}">
      <dsp:nvSpPr>
        <dsp:cNvPr id="0" name=""/>
        <dsp:cNvSpPr/>
      </dsp:nvSpPr>
      <dsp:spPr>
        <a:xfrm>
          <a:off x="5060409" y="716465"/>
          <a:ext cx="78" cy="1567727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5B683-F03D-4197-9CE8-91F62E6DD5A6}">
      <dsp:nvSpPr>
        <dsp:cNvPr id="0" name=""/>
        <dsp:cNvSpPr/>
      </dsp:nvSpPr>
      <dsp:spPr>
        <a:xfrm>
          <a:off x="5060409" y="1500329"/>
          <a:ext cx="783863" cy="783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/>
            <a:t>Micro</a:t>
          </a:r>
          <a:endParaRPr lang="pt-BR" sz="105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1" kern="1200" dirty="0"/>
            <a:t>geração</a:t>
          </a:r>
          <a:endParaRPr lang="en-US" sz="1050" b="1" kern="1200" dirty="0"/>
        </a:p>
      </dsp:txBody>
      <dsp:txXfrm>
        <a:off x="5060409" y="1500329"/>
        <a:ext cx="783863" cy="783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CF05C-3D0A-43CC-8F56-826280086520}">
      <dsp:nvSpPr>
        <dsp:cNvPr id="0" name=""/>
        <dsp:cNvSpPr/>
      </dsp:nvSpPr>
      <dsp:spPr>
        <a:xfrm>
          <a:off x="1984" y="0"/>
          <a:ext cx="1946895" cy="428625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510,40kWp</a:t>
          </a:r>
          <a:endParaRPr lang="en-US" sz="2300" b="1" kern="1200" baseline="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1984" y="0"/>
        <a:ext cx="1946895" cy="1285875"/>
      </dsp:txXfrm>
    </dsp:sp>
    <dsp:sp modelId="{255E9038-1ECF-490A-B77F-6BE893F19E31}">
      <dsp:nvSpPr>
        <dsp:cNvPr id="0" name=""/>
        <dsp:cNvSpPr/>
      </dsp:nvSpPr>
      <dsp:spPr>
        <a:xfrm>
          <a:off x="196673" y="1285875"/>
          <a:ext cx="1557516" cy="27860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Potência total instalada de 1.760 módulos de 1,65m</a:t>
          </a:r>
          <a:r>
            <a:rPr lang="pt-BR" sz="2000" kern="1200" baseline="30000" dirty="0"/>
            <a:t>2</a:t>
          </a:r>
          <a:r>
            <a:rPr lang="pt-BR" sz="2000" kern="1200" baseline="0" dirty="0"/>
            <a:t>.</a:t>
          </a:r>
          <a:endParaRPr lang="en-US" sz="2000" kern="1200" baseline="0" dirty="0"/>
        </a:p>
      </dsp:txBody>
      <dsp:txXfrm>
        <a:off x="242291" y="1331493"/>
        <a:ext cx="1466280" cy="2694826"/>
      </dsp:txXfrm>
    </dsp:sp>
    <dsp:sp modelId="{17853647-1D3A-4F1D-8312-77CA61C79C9C}">
      <dsp:nvSpPr>
        <dsp:cNvPr id="0" name=""/>
        <dsp:cNvSpPr/>
      </dsp:nvSpPr>
      <dsp:spPr>
        <a:xfrm>
          <a:off x="2094896" y="0"/>
          <a:ext cx="1946895" cy="428625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>
              <a:solidFill>
                <a:srgbClr val="00B050"/>
              </a:solidFill>
            </a:rPr>
            <a:t>710MWh/ano</a:t>
          </a:r>
          <a:endParaRPr lang="en-US" sz="2300" b="1" kern="1200" dirty="0">
            <a:solidFill>
              <a:srgbClr val="00B050"/>
            </a:solidFill>
          </a:endParaRPr>
        </a:p>
      </dsp:txBody>
      <dsp:txXfrm>
        <a:off x="2094896" y="0"/>
        <a:ext cx="1946895" cy="1285875"/>
      </dsp:txXfrm>
    </dsp:sp>
    <dsp:sp modelId="{EAD14B3C-08F5-40A6-91F6-2D38F3C23C37}">
      <dsp:nvSpPr>
        <dsp:cNvPr id="0" name=""/>
        <dsp:cNvSpPr/>
      </dsp:nvSpPr>
      <dsp:spPr>
        <a:xfrm>
          <a:off x="2289585" y="1285875"/>
          <a:ext cx="1557516" cy="2786062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Geração média anual prevista para todos os blocos.</a:t>
          </a:r>
          <a:endParaRPr lang="en-US" sz="2000" kern="1200" dirty="0"/>
        </a:p>
      </dsp:txBody>
      <dsp:txXfrm>
        <a:off x="2335203" y="1331493"/>
        <a:ext cx="1466280" cy="2694826"/>
      </dsp:txXfrm>
    </dsp:sp>
    <dsp:sp modelId="{3CDA4185-B6B4-48DB-807E-9A0CEDA98BEB}">
      <dsp:nvSpPr>
        <dsp:cNvPr id="0" name=""/>
        <dsp:cNvSpPr/>
      </dsp:nvSpPr>
      <dsp:spPr>
        <a:xfrm>
          <a:off x="4187808" y="0"/>
          <a:ext cx="1946895" cy="428625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>
              <a:solidFill>
                <a:srgbClr val="92D050"/>
              </a:solidFill>
            </a:rPr>
            <a:t>20%</a:t>
          </a:r>
          <a:endParaRPr lang="en-US" sz="2300" b="1" kern="1200" dirty="0">
            <a:solidFill>
              <a:srgbClr val="92D050"/>
            </a:solidFill>
          </a:endParaRPr>
        </a:p>
      </dsp:txBody>
      <dsp:txXfrm>
        <a:off x="4187808" y="0"/>
        <a:ext cx="1946895" cy="1285875"/>
      </dsp:txXfrm>
    </dsp:sp>
    <dsp:sp modelId="{4C1803F3-0286-4B67-A0D5-7E67C5FA7A1A}">
      <dsp:nvSpPr>
        <dsp:cNvPr id="0" name=""/>
        <dsp:cNvSpPr/>
      </dsp:nvSpPr>
      <dsp:spPr>
        <a:xfrm>
          <a:off x="4382498" y="1285875"/>
          <a:ext cx="1557516" cy="2786062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Percentual de atendimento do consumo anual da ANEEL com base em diagnóstico de 2014.</a:t>
          </a:r>
          <a:endParaRPr lang="en-US" sz="2000" kern="1200" dirty="0"/>
        </a:p>
      </dsp:txBody>
      <dsp:txXfrm>
        <a:off x="4428116" y="1331493"/>
        <a:ext cx="1466280" cy="2694826"/>
      </dsp:txXfrm>
    </dsp:sp>
    <dsp:sp modelId="{948C5165-591C-4FE9-B7B6-2696E5421F48}">
      <dsp:nvSpPr>
        <dsp:cNvPr id="0" name=""/>
        <dsp:cNvSpPr/>
      </dsp:nvSpPr>
      <dsp:spPr>
        <a:xfrm>
          <a:off x="6280720" y="0"/>
          <a:ext cx="1946895" cy="428625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>
              <a:solidFill>
                <a:schemeClr val="accent6"/>
              </a:solidFill>
            </a:rPr>
            <a:t>R$ 1,8 milhões</a:t>
          </a:r>
          <a:endParaRPr lang="en-US" sz="2300" b="1" kern="1200" dirty="0">
            <a:solidFill>
              <a:schemeClr val="accent6"/>
            </a:solidFill>
          </a:endParaRPr>
        </a:p>
      </dsp:txBody>
      <dsp:txXfrm>
        <a:off x="6280720" y="0"/>
        <a:ext cx="1946895" cy="1285875"/>
      </dsp:txXfrm>
    </dsp:sp>
    <dsp:sp modelId="{418A6640-2D2A-4E3C-918C-7ECB9C8455B8}">
      <dsp:nvSpPr>
        <dsp:cNvPr id="0" name=""/>
        <dsp:cNvSpPr/>
      </dsp:nvSpPr>
      <dsp:spPr>
        <a:xfrm>
          <a:off x="6475410" y="1285875"/>
          <a:ext cx="1557516" cy="2786062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Valor a ser investido.</a:t>
          </a:r>
          <a:endParaRPr lang="en-US" sz="2000" kern="1200" dirty="0"/>
        </a:p>
      </dsp:txBody>
      <dsp:txXfrm>
        <a:off x="6521028" y="1331493"/>
        <a:ext cx="1466280" cy="2694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253FB-8D56-416B-84EF-C0608DDA02FB}" type="datetimeFigureOut">
              <a:rPr lang="pt-BR" smtClean="0"/>
              <a:t>03/05/2018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6C0EC-88E6-4EA1-93A4-7828ADC20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247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D29B6-C269-4C36-A308-547C6E147A85}" type="datetimeFigureOut">
              <a:rPr lang="pt-BR" smtClean="0"/>
              <a:t>03/05/2018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74B57-C691-41E8-B51C-0DB2704AC0A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402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Distribuidoras tem obrigação de gasto mas não de resultado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B1769-9FC2-43C1-917E-5E15FE83F0ED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89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Nesta visão geral</a:t>
            </a:r>
            <a:r>
              <a:rPr lang="pt-BR" baseline="0" dirty="0"/>
              <a:t> do programa de P&amp;D ANEEL podemos identificar a origem e destino do recurso e o seu volume, tanto para P&amp;D quanto para o PEE. Sendo que somados, P&amp;D e PEE a ANEEL regula, fiscaliza, aprova e acompanha a execução de um volume anual de R$ 1 bilhão de reais.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E1164-5469-42A7-AE36-B24F61B814C9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7363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Estimativa de potência por bloco: H 83,52kWp, I 232kWp e J 194,88kWp, TOTAL = 510,40kWp, com a instalação total de 1760 módulos de 1,65m2;</a:t>
            </a:r>
          </a:p>
          <a:p>
            <a:r>
              <a:rPr lang="pt-BR" dirty="0"/>
              <a:t>Estimativa de geração de 5,82kWh/m2/dia, o que fornecerá por bloco em termos de energia: H 115MWh/ano, I 330MWh/ano e J 275MWh/ano, prevendo-se uma geração anual entre 650 e 800MWh, numa média de 710MWh/ano, atendendo assim 18 e 20% do consumo anual da ANEEL,  tomando como base o levantamento feito no diagnóstico energético de 2014;</a:t>
            </a:r>
          </a:p>
          <a:p>
            <a:r>
              <a:rPr lang="pt-BR" dirty="0"/>
              <a:t>A previsão do valor a ser investido é em torno de R$ 3,5 milhões.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0E4D3-195C-49D8-9A4C-2F930CC5FC4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2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2C-6225-458C-91BD-05C150756EA5}" type="datetimeFigureOut">
              <a:rPr lang="pt-BR" smtClean="0"/>
              <a:t>03/05/2018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DA71-3078-4698-A7DD-04EEACE8B0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295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2C-6225-458C-91BD-05C150756EA5}" type="datetimeFigureOut">
              <a:rPr lang="pt-BR" smtClean="0"/>
              <a:t>03/05/2018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DA71-3078-4698-A7DD-04EEACE8B0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521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2C-6225-458C-91BD-05C150756EA5}" type="datetimeFigureOut">
              <a:rPr lang="pt-BR" smtClean="0"/>
              <a:t>03/05/2018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DA71-3078-4698-A7DD-04EEACE8B0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9754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6936" y="561474"/>
            <a:ext cx="7696200" cy="70585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TEXTO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1043493" y="1493968"/>
            <a:ext cx="10090672" cy="72210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1592133" y="2442718"/>
            <a:ext cx="9552790" cy="3449190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8068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6936" y="561474"/>
            <a:ext cx="7696200" cy="70585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TEXTO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1043493" y="1493968"/>
            <a:ext cx="10090672" cy="7221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1592134" y="2442718"/>
            <a:ext cx="9552791" cy="3449190"/>
          </a:xfrm>
        </p:spPr>
        <p:txBody>
          <a:bodyPr>
            <a:normAutofit/>
          </a:bodyPr>
          <a:lstStyle>
            <a:lvl1pPr marL="257175" indent="-257175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1800"/>
            </a:lvl1pPr>
            <a:lvl2pPr marL="514350" indent="-17145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1800"/>
            </a:lvl2pPr>
            <a:lvl3pPr marL="857250" indent="-17145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1800"/>
            </a:lvl3pPr>
            <a:lvl4pPr marL="1200150" indent="-17145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1800"/>
            </a:lvl4pPr>
            <a:lvl5pPr marL="1543050" indent="-17145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18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1085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6936" y="561474"/>
            <a:ext cx="7696200" cy="70585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TEXTO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1043493" y="1493968"/>
            <a:ext cx="10090672" cy="72210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1592133" y="2442718"/>
            <a:ext cx="9552790" cy="3449190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669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3"/>
          </p:nvPr>
        </p:nvSpPr>
        <p:spPr>
          <a:xfrm>
            <a:off x="838200" y="1352550"/>
            <a:ext cx="10464800" cy="47085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10191751" y="1"/>
            <a:ext cx="2000250" cy="593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/>
          <a:srcRect b="31972"/>
          <a:stretch/>
        </p:blipFill>
        <p:spPr>
          <a:xfrm>
            <a:off x="10314368" y="210812"/>
            <a:ext cx="1661108" cy="3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83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2C-6225-458C-91BD-05C150756EA5}" type="datetimeFigureOut">
              <a:rPr lang="pt-BR" smtClean="0"/>
              <a:t>03/05/2018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DA71-3078-4698-A7DD-04EEACE8B0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893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2C-6225-458C-91BD-05C150756EA5}" type="datetimeFigureOut">
              <a:rPr lang="pt-BR" smtClean="0"/>
              <a:t>03/05/2018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DA71-3078-4698-A7DD-04EEACE8B0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790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2C-6225-458C-91BD-05C150756EA5}" type="datetimeFigureOut">
              <a:rPr lang="pt-BR" smtClean="0"/>
              <a:t>03/05/2018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DA71-3078-4698-A7DD-04EEACE8B0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491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2C-6225-458C-91BD-05C150756EA5}" type="datetimeFigureOut">
              <a:rPr lang="pt-BR" smtClean="0"/>
              <a:t>03/05/2018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DA71-3078-4698-A7DD-04EEACE8B0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107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2C-6225-458C-91BD-05C150756EA5}" type="datetimeFigureOut">
              <a:rPr lang="pt-BR" smtClean="0"/>
              <a:t>03/05/2018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DA71-3078-4698-A7DD-04EEACE8B0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983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2C-6225-458C-91BD-05C150756EA5}" type="datetimeFigureOut">
              <a:rPr lang="pt-BR" smtClean="0"/>
              <a:t>03/05/2018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DA71-3078-4698-A7DD-04EEACE8B0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21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2C-6225-458C-91BD-05C150756EA5}" type="datetimeFigureOut">
              <a:rPr lang="pt-BR" smtClean="0"/>
              <a:t>03/05/2018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DA71-3078-4698-A7DD-04EEACE8B0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65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582C-6225-458C-91BD-05C150756EA5}" type="datetimeFigureOut">
              <a:rPr lang="pt-BR" smtClean="0"/>
              <a:t>03/05/2018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2DA71-3078-4698-A7DD-04EEACE8B0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947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A582C-6225-458C-91BD-05C150756EA5}" type="datetimeFigureOut">
              <a:rPr lang="pt-BR" smtClean="0"/>
              <a:t>03/05/2018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2DA71-3078-4698-A7DD-04EEACE8B03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518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ailson@aneel.gov.b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6429" y="1122363"/>
            <a:ext cx="10433957" cy="23876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importância dos estudos e projetos em Eficiência Energética no âmbito do Setor Elétrico Brasileiro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6429" y="3616098"/>
            <a:ext cx="10552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Superintendente de Pesquisa e Desenvolvimento e Eficiência Energética – SPE</a:t>
            </a:r>
            <a:endParaRPr lang="pt-BR" sz="2400" b="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Rectangle 45"/>
          <p:cNvSpPr>
            <a:spLocks noChangeArrowheads="1"/>
          </p:cNvSpPr>
          <p:nvPr/>
        </p:nvSpPr>
        <p:spPr bwMode="auto">
          <a:xfrm>
            <a:off x="8514445" y="5456694"/>
            <a:ext cx="2667000" cy="69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pt-BR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Brasília</a:t>
            </a:r>
          </a:p>
          <a:p>
            <a:pPr algn="ctr" eaLnBrk="0" hangingPunct="0"/>
            <a:r>
              <a:rPr lang="pt-BR" sz="2000" b="1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3 de maio de 2018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8107C74-F739-4319-BA89-218EED2F3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82" y="5045673"/>
            <a:ext cx="4270248" cy="12024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29073" y="4247040"/>
            <a:ext cx="10552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Ailson de Souza Barbosa</a:t>
            </a:r>
            <a:endParaRPr lang="pt-BR" sz="2400" b="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dirty="0"/>
          </a:p>
          <a:p>
            <a:pPr eaLnBrk="1" hangingPunct="1"/>
            <a:endParaRPr lang="pt-BR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32657"/>
            <a:ext cx="9144000" cy="1514475"/>
          </a:xfrm>
        </p:spPr>
        <p:txBody>
          <a:bodyPr>
            <a:normAutofit/>
          </a:bodyPr>
          <a:lstStyle/>
          <a:p>
            <a:pPr eaLnBrk="1" hangingPunct="1"/>
            <a:r>
              <a:rPr lang="pt-BR" b="1" dirty="0">
                <a:solidFill>
                  <a:schemeClr val="accent2"/>
                </a:solidFill>
                <a:latin typeface="+mn-lt"/>
              </a:rPr>
              <a:t>Investimentos e Resultados Obtidos</a:t>
            </a:r>
            <a:r>
              <a:rPr lang="pt-BR" sz="32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pt-BR" sz="3200" b="1" dirty="0">
                <a:solidFill>
                  <a:schemeClr val="accent2"/>
                </a:solidFill>
                <a:latin typeface="+mn-lt"/>
              </a:rPr>
            </a:br>
            <a:endParaRPr lang="pt-BR" sz="2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631504" y="1349049"/>
            <a:ext cx="91440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542925" algn="l"/>
              </a:tabLst>
              <a:defRPr/>
            </a:pPr>
            <a:r>
              <a:rPr lang="pt-BR" sz="2000" b="1" dirty="0">
                <a:solidFill>
                  <a:srgbClr val="0000FF"/>
                </a:solidFill>
              </a:rPr>
              <a:t>1998 a 2015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pt-BR" sz="160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Cerca de 4.000 projetos</a:t>
            </a:r>
          </a:p>
          <a:p>
            <a:pPr>
              <a:defRPr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Economia de Energia Acumulada no período de 46 TWh</a:t>
            </a:r>
          </a:p>
          <a:p>
            <a:pPr>
              <a:defRPr/>
            </a:pPr>
            <a:r>
              <a:rPr lang="pt-BR" sz="2400" dirty="0"/>
              <a:t>(representa 6 meses de geração de Itaipu)</a:t>
            </a:r>
          </a:p>
          <a:p>
            <a:pPr>
              <a:defRPr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pt-BR" sz="2400" dirty="0"/>
              <a:t>Retirada de Demanda na Ponta 2,3 GW</a:t>
            </a:r>
          </a:p>
        </p:txBody>
      </p:sp>
      <p:pic>
        <p:nvPicPr>
          <p:cNvPr id="1026" name="Picture 2" descr="Resultado de imagem para result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695" y="3599889"/>
            <a:ext cx="4667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3C1F59E-0781-4E76-98A8-A9833D266A26}"/>
              </a:ext>
            </a:extLst>
          </p:cNvPr>
          <p:cNvSpPr txBox="1"/>
          <p:nvPr/>
        </p:nvSpPr>
        <p:spPr>
          <a:xfrm>
            <a:off x="1752600" y="56261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Aneel/PEE</a:t>
            </a:r>
          </a:p>
        </p:txBody>
      </p:sp>
    </p:spTree>
    <p:extLst>
      <p:ext uri="{BB962C8B-B14F-4D97-AF65-F5344CB8AC3E}">
        <p14:creationId xmlns:p14="http://schemas.microsoft.com/office/powerpoint/2010/main" val="369960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0700" y="1981200"/>
            <a:ext cx="10947400" cy="4371976"/>
          </a:xfrm>
        </p:spPr>
        <p:txBody>
          <a:bodyPr>
            <a:normAutofit/>
          </a:bodyPr>
          <a:lstStyle/>
          <a:p>
            <a:r>
              <a:rPr lang="pt-BR" dirty="0">
                <a:latin typeface="Trebuchet MS" panose="020B0603020202020204" pitchFamily="34" charset="0"/>
              </a:rPr>
              <a:t>Das propostas de projetos recebidas: </a:t>
            </a:r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11</a:t>
            </a:r>
            <a:r>
              <a:rPr lang="pt-BR" dirty="0">
                <a:solidFill>
                  <a:srgbClr val="00B050"/>
                </a:solidFill>
                <a:latin typeface="Trebuchet MS" panose="020B0603020202020204" pitchFamily="34" charset="0"/>
              </a:rPr>
              <a:t> </a:t>
            </a:r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aprovadas</a:t>
            </a:r>
            <a:r>
              <a:rPr lang="pt-BR" dirty="0">
                <a:latin typeface="Trebuchet MS" panose="020B0603020202020204" pitchFamily="34" charset="0"/>
              </a:rPr>
              <a:t>, </a:t>
            </a:r>
            <a:r>
              <a:rPr lang="pt-B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11 aprovadas com recomendações</a:t>
            </a:r>
            <a:r>
              <a:rPr lang="pt-BR" dirty="0">
                <a:latin typeface="Trebuchet MS" panose="020B0603020202020204" pitchFamily="34" charset="0"/>
              </a:rPr>
              <a:t> e 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 reprovadas</a:t>
            </a:r>
            <a:endParaRPr lang="pt-BR" dirty="0">
              <a:latin typeface="Trebuchet MS" panose="020B0603020202020204" pitchFamily="34" charset="0"/>
            </a:endParaRPr>
          </a:p>
          <a:p>
            <a:r>
              <a:rPr lang="pt-BR" dirty="0">
                <a:latin typeface="Trebuchet MS" panose="020B0603020202020204" pitchFamily="34" charset="0"/>
              </a:rPr>
              <a:t>Aprovação de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R$ 136 milhões</a:t>
            </a:r>
            <a:r>
              <a:rPr lang="pt-BR" dirty="0">
                <a:latin typeface="Trebuchet MS" panose="020B0603020202020204" pitchFamily="34" charset="0"/>
              </a:rPr>
              <a:t> em investimentos (</a:t>
            </a:r>
            <a:r>
              <a:rPr lang="pt-B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44 %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pt-BR" dirty="0">
                <a:latin typeface="Trebuchet MS" panose="020B0603020202020204" pitchFamily="34" charset="0"/>
              </a:rPr>
              <a:t>do total recebido)</a:t>
            </a:r>
          </a:p>
          <a:p>
            <a:r>
              <a:rPr lang="pt-BR" dirty="0">
                <a:latin typeface="Trebuchet MS" panose="020B0603020202020204" pitchFamily="34" charset="0"/>
              </a:rPr>
              <a:t>Capacidade aprovada de </a:t>
            </a:r>
            <a:r>
              <a:rPr lang="pt-B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7,4 MWp </a:t>
            </a:r>
            <a:r>
              <a:rPr lang="pt-BR" dirty="0">
                <a:latin typeface="Trebuchet MS" panose="020B0603020202020204" pitchFamily="34" charset="0"/>
              </a:rPr>
              <a:t>em plantas de GD nas IPES</a:t>
            </a:r>
          </a:p>
          <a:p>
            <a:r>
              <a:rPr lang="pt-B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RCB global de 0,85 </a:t>
            </a:r>
            <a:r>
              <a:rPr lang="pt-BR" dirty="0">
                <a:latin typeface="Trebuchet MS" panose="020B0603020202020204" pitchFamily="34" charset="0"/>
              </a:rPr>
              <a:t>e cerca de </a:t>
            </a:r>
            <a:r>
              <a:rPr lang="pt-BR" b="1" dirty="0">
                <a:solidFill>
                  <a:srgbClr val="7030A0"/>
                </a:solidFill>
                <a:latin typeface="Trebuchet MS" panose="020B0603020202020204" pitchFamily="34" charset="0"/>
              </a:rPr>
              <a:t>R</a:t>
            </a:r>
            <a:r>
              <a:rPr lang="pt-B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$ 10 milhões de economia </a:t>
            </a:r>
            <a:r>
              <a:rPr lang="pt-BR" dirty="0">
                <a:latin typeface="Trebuchet MS" panose="020B0603020202020204" pitchFamily="34" charset="0"/>
              </a:rPr>
              <a:t>anual nas faturas de energia elétrica</a:t>
            </a:r>
          </a:p>
          <a:p>
            <a:r>
              <a:rPr lang="pt-B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455</a:t>
            </a:r>
            <a:r>
              <a:rPr lang="pt-BR" dirty="0">
                <a:latin typeface="Trebuchet MS" panose="020B0603020202020204" pitchFamily="34" charset="0"/>
              </a:rPr>
              <a:t> </a:t>
            </a:r>
            <a:r>
              <a:rPr lang="pt-B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profissionais</a:t>
            </a:r>
            <a:r>
              <a:rPr lang="pt-BR" dirty="0">
                <a:latin typeface="Trebuchet MS" panose="020B0603020202020204" pitchFamily="34" charset="0"/>
              </a:rPr>
              <a:t> e pesquisadores envolvidos aprovados</a:t>
            </a:r>
          </a:p>
          <a:p>
            <a:endParaRPr lang="pt-BR" dirty="0">
              <a:latin typeface="Trebuchet MS" panose="020B0603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FAA89F6B-27F9-42DB-B3A1-68B3D1F6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449264"/>
            <a:ext cx="10719908" cy="1531936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Chamada de Projeto Prioritário de EE e </a:t>
            </a:r>
            <a:br>
              <a:rPr lang="pt-BR" sz="2800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pt-BR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Estratégico de P&amp;D nº 01/2016 – “Eficiência Energética e Minigeração em Instituições Públicas de Educação Superior”</a:t>
            </a:r>
          </a:p>
        </p:txBody>
      </p:sp>
    </p:spTree>
    <p:extLst>
      <p:ext uri="{BB962C8B-B14F-4D97-AF65-F5344CB8AC3E}">
        <p14:creationId xmlns:p14="http://schemas.microsoft.com/office/powerpoint/2010/main" val="4228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8086" y="224374"/>
            <a:ext cx="6782886" cy="6074826"/>
          </a:xfrm>
          <a:prstGeom prst="rect">
            <a:avLst/>
          </a:prstGeom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6330291" y="886127"/>
          <a:ext cx="2334205" cy="5413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1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</a:rPr>
                        <a:t>Instituição beneficiada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u="none" strike="noStrike" dirty="0">
                          <a:effectLst/>
                        </a:rPr>
                        <a:t>UF</a:t>
                      </a:r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UFAC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AC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UFAL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AL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UNILAB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CE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UnB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DF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UFG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GO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IFG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GO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UNIFAL - Poços de Caldas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MG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IFSul MG - Poços de Caldas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MG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UFMG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MG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UFPI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PI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UTFPR - Curitiba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PR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UEM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PR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UTFPR - Pato Branco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PR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UFPR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PR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UEL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PR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UFF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RJ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UNIR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RO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IFRO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RO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IFSM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RS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HU-USP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SP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Escola Politécnica - USP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SP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IFSP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SP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UFABC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SP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FATEC Sorocaba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SP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FAU - USP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SP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UNICAMP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SP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93324"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IFSP - Boituva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u="none" strike="noStrike" dirty="0">
                          <a:effectLst/>
                        </a:rPr>
                        <a:t>SP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70" marR="7770" marT="7770" marB="0" anchor="b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4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5800" y="857250"/>
            <a:ext cx="8255000" cy="857250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Usina Fotovoltaica da ANEEL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860151"/>
              </p:ext>
            </p:extLst>
          </p:nvPr>
        </p:nvGraphicFramePr>
        <p:xfrm>
          <a:off x="1981200" y="1714500"/>
          <a:ext cx="8229600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789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69" y="3484901"/>
            <a:ext cx="4104456" cy="274794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96127" y="3810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Projeto do Edifício Sede da ANEEL</a:t>
            </a:r>
          </a:p>
          <a:p>
            <a:pPr algn="ctr"/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(Projeto Piloto)</a:t>
            </a:r>
          </a:p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516729" y="290977"/>
            <a:ext cx="4850296" cy="272829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4" y="1371600"/>
            <a:ext cx="5418666" cy="304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B59B94B-F571-4E61-8E6F-4A71B61189C6}"/>
              </a:ext>
            </a:extLst>
          </p:cNvPr>
          <p:cNvSpPr/>
          <p:nvPr/>
        </p:nvSpPr>
        <p:spPr>
          <a:xfrm>
            <a:off x="1842969" y="465985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Recursos do PEE da CEB</a:t>
            </a:r>
          </a:p>
          <a:p>
            <a:pPr algn="ctr"/>
            <a:r>
              <a:rPr lang="pt-BR" dirty="0"/>
              <a:t>Com Contrato de Desempenho</a:t>
            </a:r>
          </a:p>
          <a:p>
            <a:pPr algn="ctr"/>
            <a:r>
              <a:rPr lang="pt-BR" dirty="0"/>
              <a:t>Retrofit da Iluminação e Ar condicionado</a:t>
            </a:r>
          </a:p>
          <a:p>
            <a:pPr algn="ctr"/>
            <a:r>
              <a:rPr lang="pt-BR" dirty="0"/>
              <a:t>Usina solar fotovoltaica</a:t>
            </a:r>
          </a:p>
          <a:p>
            <a:pPr algn="ctr"/>
            <a:r>
              <a:rPr lang="pt-BR" dirty="0"/>
              <a:t>Eletroposto</a:t>
            </a:r>
          </a:p>
          <a:p>
            <a:pPr algn="ctr"/>
            <a:r>
              <a:rPr lang="pt-BR" dirty="0"/>
              <a:t>Certificação Predial</a:t>
            </a:r>
          </a:p>
        </p:txBody>
      </p:sp>
    </p:spTree>
    <p:extLst>
      <p:ext uri="{BB962C8B-B14F-4D97-AF65-F5344CB8AC3E}">
        <p14:creationId xmlns:p14="http://schemas.microsoft.com/office/powerpoint/2010/main" val="3631345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t-BR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Cenário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Futuro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pt-BR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pt-BR" sz="49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80149" y="2396981"/>
            <a:ext cx="3449620" cy="2668400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312048" y="1420336"/>
            <a:ext cx="5181600" cy="4351338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074972" y="2231153"/>
            <a:ext cx="2517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/>
                </a:solidFill>
                <a:latin typeface="Trebuchet MS" panose="020B0603020202020204" pitchFamily="34" charset="0"/>
                <a:ea typeface="+mj-ea"/>
                <a:cs typeface="+mj-cs"/>
              </a:rPr>
              <a:t>Leilão de Eficiência Energética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39368" y="1962212"/>
            <a:ext cx="54433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/>
                </a:solidFill>
                <a:latin typeface="Trebuchet MS" panose="020B0603020202020204" pitchFamily="34" charset="0"/>
                <a:ea typeface="+mj-ea"/>
                <a:cs typeface="+mj-cs"/>
              </a:rPr>
              <a:t>Eficientização Energética de Prédios Públicos - Contrato de Desempenho</a:t>
            </a:r>
          </a:p>
          <a:p>
            <a:endParaRPr lang="pt-BR" sz="2000" b="1" dirty="0">
              <a:solidFill>
                <a:schemeClr val="accent6"/>
              </a:solidFill>
              <a:latin typeface="Trebuchet MS" panose="020B0603020202020204" pitchFamily="34" charset="0"/>
              <a:ea typeface="+mj-ea"/>
              <a:cs typeface="+mj-cs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6" y="2839442"/>
            <a:ext cx="4104456" cy="27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88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Cenário Futuro</a:t>
            </a:r>
            <a:endParaRPr lang="pt-BR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51379"/>
            <a:ext cx="5157787" cy="403320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accent6"/>
                </a:solidFill>
                <a:latin typeface="Trebuchet MS" panose="020B0603020202020204" pitchFamily="34" charset="0"/>
                <a:ea typeface="+mj-ea"/>
                <a:cs typeface="+mj-cs"/>
              </a:rPr>
              <a:t>Geração e armazenamento de energia elétrica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81382" y="1787855"/>
            <a:ext cx="5183188" cy="4852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000" dirty="0">
                <a:solidFill>
                  <a:schemeClr val="accent6"/>
                </a:solidFill>
                <a:latin typeface="Trebuchet MS" panose="020B0603020202020204" pitchFamily="34" charset="0"/>
                <a:ea typeface="+mj-ea"/>
                <a:cs typeface="+mj-cs"/>
              </a:rPr>
              <a:t>Radiação solar global diária - média anual típica (Wh/m2 .dia)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1324" y="2505075"/>
            <a:ext cx="3689448" cy="1943903"/>
          </a:xfrm>
          <a:prstGeom prst="rect">
            <a:avLst/>
          </a:prstGeom>
        </p:spPr>
      </p:pic>
      <p:pic>
        <p:nvPicPr>
          <p:cNvPr id="23" name="Espaço Reservado para Conteúdo 22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16" y="2505075"/>
            <a:ext cx="3709955" cy="368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048" y="4448978"/>
            <a:ext cx="3095914" cy="19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72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1524000" y="4724401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0000FF"/>
                </a:solidFill>
              </a:rPr>
              <a:t>Superintendência de Pesquisa e Desenvolvimento e</a:t>
            </a:r>
            <a:br>
              <a:rPr lang="pt-BR" altLang="pt-BR" sz="2000" dirty="0">
                <a:solidFill>
                  <a:srgbClr val="0000FF"/>
                </a:solidFill>
              </a:rPr>
            </a:br>
            <a:r>
              <a:rPr lang="pt-BR" altLang="pt-BR" sz="2000" dirty="0">
                <a:solidFill>
                  <a:srgbClr val="0000FF"/>
                </a:solidFill>
              </a:rPr>
              <a:t>Eficiência Energética – SPE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4151314" y="5661026"/>
            <a:ext cx="3889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rgbClr val="808000"/>
                </a:solidFill>
              </a:rPr>
              <a:t>Tel.: (61) 2192-8918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hlinkClick r:id="rId2"/>
              </a:rPr>
              <a:t>ailson@aneel.gov.br</a:t>
            </a:r>
            <a:endParaRPr lang="pt-BR" altLang="pt-BR" sz="2000" dirty="0"/>
          </a:p>
        </p:txBody>
      </p:sp>
      <p:pic>
        <p:nvPicPr>
          <p:cNvPr id="3174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412875"/>
            <a:ext cx="66563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4298850" y="3422562"/>
            <a:ext cx="31069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808000"/>
                </a:solidFill>
              </a:rPr>
              <a:t>SGAN 603 Módulo J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808000"/>
                </a:solidFill>
              </a:rPr>
              <a:t>CEP 70830-030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808000"/>
                </a:solidFill>
              </a:rPr>
              <a:t>Brasília – DF </a:t>
            </a:r>
          </a:p>
        </p:txBody>
      </p:sp>
    </p:spTree>
    <p:extLst>
      <p:ext uri="{BB962C8B-B14F-4D97-AF65-F5344CB8AC3E}">
        <p14:creationId xmlns:p14="http://schemas.microsoft.com/office/powerpoint/2010/main" val="39780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Evolução dos Custos (dólar/kWh) 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pt-BR" dirty="0"/>
              <a:t>Custo por fonte: $/kWh</a:t>
            </a:r>
            <a:endParaRPr lang="pt-BR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19261" y="1708746"/>
            <a:ext cx="5550485" cy="448091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39788" y="6422571"/>
            <a:ext cx="627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Fórum Econômico Mundial - 2017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8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Custos das Ações de Eficiência Energética</a:t>
            </a:r>
            <a:br>
              <a:rPr lang="pt-B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(comparação com a Tarifa –Grupo B e Grupo A )</a:t>
            </a:r>
            <a:endParaRPr lang="pt-BR" dirty="0">
              <a:latin typeface="+mn-lt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728759"/>
              </p:ext>
            </p:extLst>
          </p:nvPr>
        </p:nvGraphicFramePr>
        <p:xfrm>
          <a:off x="2422264" y="1863818"/>
          <a:ext cx="6400800" cy="39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72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0354" y="776386"/>
            <a:ext cx="8437880" cy="519614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Programa de Eficiência Energética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auto">
          <a:xfrm>
            <a:off x="106018" y="2325459"/>
            <a:ext cx="9805205" cy="2746467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800000"/>
            <a:headEnd/>
            <a:tailEnd/>
          </a:ln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endParaRPr lang="en-US" sz="1100" b="1" dirty="0">
              <a:latin typeface="+mj-lt"/>
            </a:endParaRPr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3847992" y="3503951"/>
            <a:ext cx="995707" cy="9932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 dirty="0">
              <a:solidFill>
                <a:schemeClr val="bg1"/>
              </a:solidFill>
              <a:latin typeface="+mj-lt"/>
              <a:cs typeface="Roboto Regular"/>
            </a:endParaRPr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5745571" y="2148351"/>
            <a:ext cx="995707" cy="9932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 dirty="0">
              <a:solidFill>
                <a:schemeClr val="bg1"/>
              </a:solidFill>
              <a:latin typeface="+mj-lt"/>
              <a:cs typeface="Roboto Regular"/>
            </a:endParaRP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7643150" y="2674568"/>
            <a:ext cx="995707" cy="9932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 dirty="0">
              <a:solidFill>
                <a:schemeClr val="bg1"/>
              </a:solidFill>
              <a:latin typeface="+mj-lt"/>
              <a:cs typeface="Roboto Regular"/>
            </a:endParaRPr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1950413" y="2882642"/>
            <a:ext cx="995707" cy="9932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600" dirty="0">
              <a:solidFill>
                <a:schemeClr val="bg1"/>
              </a:solidFill>
              <a:latin typeface="+mj-lt"/>
              <a:cs typeface="Roboto Regular"/>
            </a:endParaRPr>
          </a:p>
        </p:txBody>
      </p:sp>
      <p:grpSp>
        <p:nvGrpSpPr>
          <p:cNvPr id="10" name="Group 53"/>
          <p:cNvGrpSpPr/>
          <p:nvPr/>
        </p:nvGrpSpPr>
        <p:grpSpPr>
          <a:xfrm>
            <a:off x="9584027" y="1841901"/>
            <a:ext cx="1316348" cy="790008"/>
            <a:chOff x="10452101" y="1779589"/>
            <a:chExt cx="365125" cy="219075"/>
          </a:xfrm>
        </p:grpSpPr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10550526" y="1900239"/>
              <a:ext cx="112713" cy="98425"/>
            </a:xfrm>
            <a:custGeom>
              <a:avLst/>
              <a:gdLst>
                <a:gd name="T0" fmla="*/ 71 w 71"/>
                <a:gd name="T1" fmla="*/ 3 h 62"/>
                <a:gd name="T2" fmla="*/ 0 w 71"/>
                <a:gd name="T3" fmla="*/ 62 h 62"/>
                <a:gd name="T4" fmla="*/ 14 w 71"/>
                <a:gd name="T5" fmla="*/ 0 h 62"/>
                <a:gd name="T6" fmla="*/ 71 w 71"/>
                <a:gd name="T7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62">
                  <a:moveTo>
                    <a:pt x="71" y="3"/>
                  </a:moveTo>
                  <a:lnTo>
                    <a:pt x="0" y="62"/>
                  </a:lnTo>
                  <a:lnTo>
                    <a:pt x="1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b="1" dirty="0">
                <a:latin typeface="+mj-lt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10452101" y="1779589"/>
              <a:ext cx="365125" cy="188913"/>
            </a:xfrm>
            <a:custGeom>
              <a:avLst/>
              <a:gdLst>
                <a:gd name="T0" fmla="*/ 230 w 230"/>
                <a:gd name="T1" fmla="*/ 0 h 119"/>
                <a:gd name="T2" fmla="*/ 0 w 230"/>
                <a:gd name="T3" fmla="*/ 26 h 119"/>
                <a:gd name="T4" fmla="*/ 140 w 230"/>
                <a:gd name="T5" fmla="*/ 119 h 119"/>
                <a:gd name="T6" fmla="*/ 230 w 230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19">
                  <a:moveTo>
                    <a:pt x="230" y="0"/>
                  </a:moveTo>
                  <a:lnTo>
                    <a:pt x="0" y="26"/>
                  </a:lnTo>
                  <a:lnTo>
                    <a:pt x="140" y="11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b="1" dirty="0">
                <a:latin typeface="+mj-lt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10531476" y="1792289"/>
              <a:ext cx="258763" cy="206375"/>
            </a:xfrm>
            <a:custGeom>
              <a:avLst/>
              <a:gdLst>
                <a:gd name="T0" fmla="*/ 163 w 163"/>
                <a:gd name="T1" fmla="*/ 0 h 130"/>
                <a:gd name="T2" fmla="*/ 0 w 163"/>
                <a:gd name="T3" fmla="*/ 52 h 130"/>
                <a:gd name="T4" fmla="*/ 12 w 163"/>
                <a:gd name="T5" fmla="*/ 130 h 130"/>
                <a:gd name="T6" fmla="*/ 26 w 163"/>
                <a:gd name="T7" fmla="*/ 68 h 130"/>
                <a:gd name="T8" fmla="*/ 163 w 163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30">
                  <a:moveTo>
                    <a:pt x="163" y="0"/>
                  </a:moveTo>
                  <a:lnTo>
                    <a:pt x="0" y="52"/>
                  </a:lnTo>
                  <a:lnTo>
                    <a:pt x="12" y="130"/>
                  </a:lnTo>
                  <a:lnTo>
                    <a:pt x="26" y="6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 b="1" dirty="0">
                <a:latin typeface="+mj-lt"/>
              </a:endParaRPr>
            </a:p>
          </p:txBody>
        </p:sp>
      </p:grpSp>
      <p:sp>
        <p:nvSpPr>
          <p:cNvPr id="14" name="Subtitle 2"/>
          <p:cNvSpPr txBox="1">
            <a:spLocks/>
          </p:cNvSpPr>
          <p:nvPr/>
        </p:nvSpPr>
        <p:spPr>
          <a:xfrm>
            <a:off x="1434137" y="4458212"/>
            <a:ext cx="2047511" cy="113573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</a:pPr>
            <a:r>
              <a:rPr lang="pt-BR" sz="1800" dirty="0">
                <a:latin typeface="+mj-lt"/>
                <a:ea typeface="Lato Light" charset="0"/>
                <a:cs typeface="Lato Light" charset="0"/>
              </a:rPr>
              <a:t>Distribuidoras devem gastar 0,5% das receitas em EE</a:t>
            </a:r>
            <a:endParaRPr lang="en-US" sz="1800" dirty="0">
              <a:latin typeface="+mj-lt"/>
              <a:ea typeface="Lato Light" charset="0"/>
              <a:cs typeface="Lato Light" charset="0"/>
            </a:endParaRPr>
          </a:p>
        </p:txBody>
      </p:sp>
      <p:sp>
        <p:nvSpPr>
          <p:cNvPr id="15" name="TextBox 26"/>
          <p:cNvSpPr txBox="1"/>
          <p:nvPr/>
        </p:nvSpPr>
        <p:spPr>
          <a:xfrm>
            <a:off x="1543225" y="4018024"/>
            <a:ext cx="1827744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Lei # 9.991</a:t>
            </a:r>
          </a:p>
        </p:txBody>
      </p:sp>
      <p:sp>
        <p:nvSpPr>
          <p:cNvPr id="17" name="TextBox 28"/>
          <p:cNvSpPr txBox="1"/>
          <p:nvPr/>
        </p:nvSpPr>
        <p:spPr>
          <a:xfrm>
            <a:off x="2776065" y="2064213"/>
            <a:ext cx="3064301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Regulação da ANEEL</a:t>
            </a:r>
          </a:p>
          <a:p>
            <a:pPr algn="ctr"/>
            <a:endParaRPr lang="en-US" sz="2400" b="1" dirty="0">
              <a:solidFill>
                <a:schemeClr val="tx2"/>
              </a:solidFill>
              <a:latin typeface="+mj-lt"/>
              <a:ea typeface="Lato Black" charset="0"/>
              <a:cs typeface="Lato Black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5229294" y="3730958"/>
            <a:ext cx="2047511" cy="175949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</a:pPr>
            <a:r>
              <a:rPr lang="en-US" sz="1800" dirty="0">
                <a:latin typeface="+mj-lt"/>
                <a:ea typeface="Lato Light" charset="0"/>
                <a:cs typeface="Lato Light" charset="0"/>
              </a:rPr>
              <a:t>Maior Liberdade no gasto dos recursos</a:t>
            </a:r>
          </a:p>
          <a:p>
            <a:pPr>
              <a:lnSpc>
                <a:spcPts val="2020"/>
              </a:lnSpc>
            </a:pPr>
            <a:r>
              <a:rPr lang="en-US" sz="1800" dirty="0">
                <a:latin typeface="+mj-lt"/>
                <a:ea typeface="Lato Light" charset="0"/>
                <a:cs typeface="Lato Light" charset="0"/>
              </a:rPr>
              <a:t>e </a:t>
            </a:r>
          </a:p>
          <a:p>
            <a:pPr>
              <a:lnSpc>
                <a:spcPts val="2020"/>
              </a:lnSpc>
            </a:pPr>
            <a:r>
              <a:rPr lang="en-US" sz="1800" dirty="0">
                <a:latin typeface="+mj-lt"/>
                <a:ea typeface="Lato Light" charset="0"/>
                <a:cs typeface="Lato Light" charset="0"/>
              </a:rPr>
              <a:t>Destina recursos ao Procel</a:t>
            </a:r>
          </a:p>
        </p:txBody>
      </p:sp>
      <p:sp>
        <p:nvSpPr>
          <p:cNvPr id="19" name="TextBox 30"/>
          <p:cNvSpPr txBox="1"/>
          <p:nvPr/>
        </p:nvSpPr>
        <p:spPr>
          <a:xfrm>
            <a:off x="5247815" y="3290770"/>
            <a:ext cx="2008884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Lei # 13.280</a:t>
            </a:r>
          </a:p>
        </p:txBody>
      </p:sp>
      <p:sp>
        <p:nvSpPr>
          <p:cNvPr id="21" name="TextBox 34"/>
          <p:cNvSpPr txBox="1"/>
          <p:nvPr/>
        </p:nvSpPr>
        <p:spPr>
          <a:xfrm>
            <a:off x="7085906" y="1518848"/>
            <a:ext cx="2110193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+mj-lt"/>
                <a:ea typeface="Lato Black" charset="0"/>
                <a:cs typeface="Lato Black" charset="0"/>
              </a:rPr>
              <a:t>Repensar o Modelo do SEB</a:t>
            </a:r>
            <a:endParaRPr lang="en-US" sz="2400" b="1" dirty="0">
              <a:solidFill>
                <a:schemeClr val="tx2"/>
              </a:solidFill>
              <a:latin typeface="+mj-lt"/>
              <a:ea typeface="Lato Black" charset="0"/>
              <a:cs typeface="Lato Black" charset="0"/>
            </a:endParaRPr>
          </a:p>
        </p:txBody>
      </p:sp>
      <p:sp>
        <p:nvSpPr>
          <p:cNvPr id="22" name="TextBox 41"/>
          <p:cNvSpPr txBox="1"/>
          <p:nvPr/>
        </p:nvSpPr>
        <p:spPr>
          <a:xfrm>
            <a:off x="2084309" y="323119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ea typeface="Lato" charset="0"/>
                <a:cs typeface="Lato" charset="0"/>
              </a:rPr>
              <a:t>2000</a:t>
            </a:r>
          </a:p>
        </p:txBody>
      </p:sp>
      <p:sp>
        <p:nvSpPr>
          <p:cNvPr id="24" name="TextBox 43"/>
          <p:cNvSpPr txBox="1"/>
          <p:nvPr/>
        </p:nvSpPr>
        <p:spPr>
          <a:xfrm>
            <a:off x="5957943" y="248866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ea typeface="Lato" charset="0"/>
                <a:cs typeface="Lato" charset="0"/>
              </a:rPr>
              <a:t>2016</a:t>
            </a:r>
          </a:p>
        </p:txBody>
      </p:sp>
      <p:sp>
        <p:nvSpPr>
          <p:cNvPr id="25" name="TextBox 44"/>
          <p:cNvSpPr txBox="1"/>
          <p:nvPr/>
        </p:nvSpPr>
        <p:spPr>
          <a:xfrm>
            <a:off x="7783506" y="300043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  <a:ea typeface="Lato" charset="0"/>
                <a:cs typeface="Lato" charset="0"/>
              </a:rPr>
              <a:t>2018</a:t>
            </a: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7483025" y="3774770"/>
            <a:ext cx="2047511" cy="247353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</a:pPr>
            <a:r>
              <a:rPr lang="en-US" sz="1800" dirty="0">
                <a:latin typeface="+mj-lt"/>
                <a:ea typeface="Lato Light" charset="0"/>
                <a:cs typeface="Lato Light" charset="0"/>
              </a:rPr>
              <a:t>Atendimento ao mercado priorizando </a:t>
            </a:r>
            <a:r>
              <a:rPr lang="en-US" sz="1800" dirty="0" err="1" smtClean="0">
                <a:latin typeface="+mj-lt"/>
                <a:ea typeface="Lato Light" charset="0"/>
                <a:cs typeface="Lato Light" charset="0"/>
              </a:rPr>
              <a:t>os</a:t>
            </a:r>
            <a:r>
              <a:rPr lang="en-US" sz="1800" dirty="0" smtClean="0">
                <a:latin typeface="+mj-lt"/>
                <a:ea typeface="Lato Light" charset="0"/>
                <a:cs typeface="Lato Light" charset="0"/>
              </a:rPr>
              <a:t> </a:t>
            </a:r>
            <a:r>
              <a:rPr lang="en-US" sz="1800" dirty="0" err="1" smtClean="0">
                <a:latin typeface="+mj-lt"/>
                <a:ea typeface="Lato Light" charset="0"/>
                <a:cs typeface="Lato Light" charset="0"/>
              </a:rPr>
              <a:t>Recuros</a:t>
            </a:r>
            <a:r>
              <a:rPr lang="en-US" sz="1800" dirty="0" smtClean="0">
                <a:latin typeface="+mj-lt"/>
                <a:ea typeface="Lato Light" charset="0"/>
                <a:cs typeface="Lato Light" charset="0"/>
              </a:rPr>
              <a:t> </a:t>
            </a:r>
            <a:r>
              <a:rPr lang="en-US" sz="1800" dirty="0" err="1" smtClean="0">
                <a:latin typeface="+mj-lt"/>
                <a:ea typeface="Lato Light" charset="0"/>
                <a:cs typeface="Lato Light" charset="0"/>
              </a:rPr>
              <a:t>Energéticos</a:t>
            </a:r>
            <a:r>
              <a:rPr lang="en-US" sz="1800" dirty="0" smtClean="0">
                <a:latin typeface="+mj-lt"/>
                <a:ea typeface="Lato Light" charset="0"/>
                <a:cs typeface="Lato Light" charset="0"/>
              </a:rPr>
              <a:t> </a:t>
            </a:r>
            <a:r>
              <a:rPr lang="en-US" sz="1800" dirty="0" err="1" smtClean="0">
                <a:latin typeface="+mj-lt"/>
                <a:ea typeface="Lato Light" charset="0"/>
                <a:cs typeface="Lato Light" charset="0"/>
              </a:rPr>
              <a:t>Ddistribuídos</a:t>
            </a:r>
            <a:r>
              <a:rPr lang="en-US" sz="1800" dirty="0" smtClean="0">
                <a:latin typeface="+mj-lt"/>
                <a:ea typeface="Lato Light" charset="0"/>
                <a:cs typeface="Lato Light" charset="0"/>
              </a:rPr>
              <a:t> - REDs </a:t>
            </a:r>
            <a:r>
              <a:rPr lang="en-US" sz="1800" dirty="0">
                <a:latin typeface="+mj-lt"/>
                <a:ea typeface="Lato Light" charset="0"/>
                <a:cs typeface="Lato Light" charset="0"/>
              </a:rPr>
              <a:t>e a inovação no SEB</a:t>
            </a:r>
          </a:p>
          <a:p>
            <a:pPr>
              <a:lnSpc>
                <a:spcPts val="2020"/>
              </a:lnSpc>
            </a:pPr>
            <a:endParaRPr lang="en-US" sz="1800" dirty="0">
              <a:latin typeface="+mj-lt"/>
              <a:ea typeface="Lato Light" charset="0"/>
              <a:cs typeface="Lato Light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519469" y="1615382"/>
            <a:ext cx="2047511" cy="36628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</a:pPr>
            <a:endParaRPr lang="en-US" sz="1800" dirty="0">
              <a:latin typeface="+mj-lt"/>
              <a:ea typeface="Lato Light" charset="0"/>
              <a:cs typeface="Lato Light" charset="0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871A121D-571D-42B3-8FFD-49E421C4778C}"/>
              </a:ext>
            </a:extLst>
          </p:cNvPr>
          <p:cNvGrpSpPr/>
          <p:nvPr/>
        </p:nvGrpSpPr>
        <p:grpSpPr>
          <a:xfrm>
            <a:off x="3285240" y="2689068"/>
            <a:ext cx="2166310" cy="3459010"/>
            <a:chOff x="3285240" y="2689068"/>
            <a:chExt cx="2166310" cy="3459010"/>
          </a:xfrm>
        </p:grpSpPr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3285240" y="2689068"/>
              <a:ext cx="2047511" cy="879249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20"/>
                </a:lnSpc>
              </a:pPr>
              <a:r>
                <a:rPr lang="pt-BR" sz="1800" dirty="0">
                  <a:latin typeface="+mj-lt"/>
                  <a:ea typeface="Lato Light" charset="0"/>
                  <a:cs typeface="Lato Light" charset="0"/>
                </a:rPr>
                <a:t>RENs # 176/2005 300/2008 e 556/2013  </a:t>
              </a:r>
              <a:endParaRPr lang="en-US" sz="1800" dirty="0">
                <a:latin typeface="+mj-lt"/>
                <a:ea typeface="Lato Light" charset="0"/>
                <a:cs typeface="Lato Light" charset="0"/>
              </a:endParaRPr>
            </a:p>
          </p:txBody>
        </p:sp>
        <p:sp>
          <p:nvSpPr>
            <p:cNvPr id="23" name="TextBox 42"/>
            <p:cNvSpPr txBox="1"/>
            <p:nvPr/>
          </p:nvSpPr>
          <p:spPr>
            <a:xfrm>
              <a:off x="3956928" y="3556359"/>
              <a:ext cx="7922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+mj-lt"/>
                  <a:ea typeface="Lato" charset="0"/>
                  <a:cs typeface="Lato" charset="0"/>
                </a:rPr>
                <a:t>2005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+mj-lt"/>
                  <a:ea typeface="Lato" charset="0"/>
                  <a:cs typeface="Lato" charset="0"/>
                </a:rPr>
                <a:t>a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  <a:latin typeface="+mj-lt"/>
                  <a:ea typeface="Lato" charset="0"/>
                  <a:cs typeface="Lato" charset="0"/>
                </a:rPr>
                <a:t>2013</a:t>
              </a:r>
            </a:p>
          </p:txBody>
        </p:sp>
        <p:sp>
          <p:nvSpPr>
            <p:cNvPr id="29" name="Subtitle 2"/>
            <p:cNvSpPr txBox="1">
              <a:spLocks/>
            </p:cNvSpPr>
            <p:nvPr/>
          </p:nvSpPr>
          <p:spPr>
            <a:xfrm>
              <a:off x="3404039" y="4589668"/>
              <a:ext cx="2047511" cy="1558410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20"/>
                </a:lnSpc>
              </a:pPr>
              <a:r>
                <a:rPr lang="en-US" sz="1800" dirty="0">
                  <a:ea typeface="Lato Light" charset="0"/>
                  <a:cs typeface="Lato Light" charset="0"/>
                </a:rPr>
                <a:t>Foco em resultados:</a:t>
              </a:r>
            </a:p>
            <a:p>
              <a:pPr>
                <a:lnSpc>
                  <a:spcPts val="2020"/>
                </a:lnSpc>
              </a:pPr>
              <a:r>
                <a:rPr lang="en-US" sz="1800" dirty="0">
                  <a:ea typeface="Lato Light" charset="0"/>
                  <a:cs typeface="Lato Light" charset="0"/>
                </a:rPr>
                <a:t>MeV</a:t>
              </a:r>
            </a:p>
            <a:p>
              <a:pPr>
                <a:lnSpc>
                  <a:spcPts val="2020"/>
                </a:lnSpc>
              </a:pPr>
              <a:r>
                <a:rPr lang="en-US" sz="1800" dirty="0">
                  <a:ea typeface="Lato Light" charset="0"/>
                  <a:cs typeface="Lato Light" charset="0"/>
                </a:rPr>
                <a:t>Chamada Pública</a:t>
              </a:r>
            </a:p>
            <a:p>
              <a:pPr>
                <a:lnSpc>
                  <a:spcPts val="2020"/>
                </a:lnSpc>
              </a:pPr>
              <a:r>
                <a:rPr lang="en-US" sz="1800" b="1" dirty="0">
                  <a:latin typeface="+mj-lt"/>
                  <a:ea typeface="Lato Light" charset="0"/>
                  <a:cs typeface="Lato Light" charset="0"/>
                </a:rPr>
                <a:t>RCB≤ 0,8</a:t>
              </a:r>
              <a:r>
                <a:rPr lang="pt-BR" sz="1800" b="1" dirty="0">
                  <a:latin typeface="+mj-lt"/>
                  <a:ea typeface="Lato Light" charset="0"/>
                  <a:cs typeface="Lato Light" charset="0"/>
                </a:rPr>
                <a:t> </a:t>
              </a:r>
              <a:endParaRPr lang="en-US" sz="1800" b="1" dirty="0">
                <a:latin typeface="+mj-lt"/>
                <a:ea typeface="Lato Light" charset="0"/>
                <a:cs typeface="Lat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0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/>
      <p:bldP spid="15" grpId="0"/>
      <p:bldP spid="17" grpId="0"/>
      <p:bldP spid="18" grpId="0"/>
      <p:bldP spid="19" grpId="0"/>
      <p:bldP spid="21" grpId="0"/>
      <p:bldP spid="22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Recursos Energéticos </a:t>
            </a:r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Distribuídos - RED</a:t>
            </a:r>
            <a:endParaRPr lang="pt-BR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625" y="2409293"/>
            <a:ext cx="7524750" cy="37528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924388" y="1690688"/>
            <a:ext cx="2197542" cy="7930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5245" tIns="36830" rIns="55245" bIns="3683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0000"/>
                </a:solidFill>
              </a:rPr>
              <a:t>Eficiência Energética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51975" y="1616263"/>
            <a:ext cx="2197542" cy="7930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5245" tIns="36830" rIns="55245" bIns="3683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solidFill>
                  <a:srgbClr val="FF0000"/>
                </a:solidFill>
              </a:rPr>
              <a:t>Geração Distribuída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84171" y="1690688"/>
            <a:ext cx="2373086" cy="7930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5245" tIns="36830" rIns="55245" bIns="36830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0000"/>
                </a:solidFill>
              </a:rPr>
              <a:t>Armazenamento Distribuído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60833" y="1653476"/>
            <a:ext cx="2197542" cy="7930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5245" tIns="36830" rIns="55245" bIns="36830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0000"/>
                </a:solidFill>
              </a:rPr>
              <a:t>Resposta</a:t>
            </a:r>
            <a:r>
              <a:rPr lang="en-US" sz="2900" b="1" kern="1200" dirty="0">
                <a:solidFill>
                  <a:srgbClr val="FF0000"/>
                </a:solidFill>
              </a:rPr>
              <a:t> à </a:t>
            </a:r>
            <a:r>
              <a:rPr lang="en-US" sz="2400" b="1" dirty="0">
                <a:solidFill>
                  <a:srgbClr val="FF0000"/>
                </a:solidFill>
              </a:rPr>
              <a:t>Demanda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333625" y="3599855"/>
            <a:ext cx="183288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Geração distribuída de fontes renováveis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49517" y="3575253"/>
            <a:ext cx="177779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Armazenamento local para uso durante o pico ou backup</a:t>
            </a:r>
          </a:p>
          <a:p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082405" y="3575253"/>
            <a:ext cx="183288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Redução da energia e demanda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970390" y="3576310"/>
            <a:ext cx="183288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Redução do pico de demanda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80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0"/>
          </p:nvPr>
        </p:nvSpPr>
        <p:spPr>
          <a:xfrm>
            <a:off x="685800" y="2060848"/>
            <a:ext cx="10985500" cy="3449190"/>
          </a:xfrm>
        </p:spPr>
        <p:txBody>
          <a:bodyPr>
            <a:noAutofit/>
          </a:bodyPr>
          <a:lstStyle/>
          <a:p>
            <a:pPr marL="200025" indent="-200025">
              <a:lnSpc>
                <a:spcPct val="130000"/>
              </a:lnSpc>
              <a:spcAft>
                <a:spcPct val="30000"/>
              </a:spcAft>
            </a:pPr>
            <a:r>
              <a:rPr lang="en-US" sz="2400" b="1" i="1" dirty="0"/>
              <a:t>Origem - Lei # 9.991, 24/07/2000</a:t>
            </a:r>
          </a:p>
          <a:p>
            <a:pPr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pt-BR" altLang="pt-BR" sz="2400" i="1" dirty="0"/>
              <a:t>Política pública de estímulo à Pesquisa e Desenvolvimento (P&amp;D) e à Eficiência Energética (EE) no setor de energia elétrica, por meio da aplicação compulsória de recursos provenientes da Receita Operacional Líquida (ROL) das empresas do setor</a:t>
            </a:r>
          </a:p>
          <a:p>
            <a:pPr algn="just">
              <a:lnSpc>
                <a:spcPct val="13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9A995A80-7C63-4034-9ACA-9B27EFE6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65164"/>
            <a:ext cx="8241154" cy="705852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Marco legal PEE e P&amp;D</a:t>
            </a:r>
          </a:p>
        </p:txBody>
      </p:sp>
    </p:spTree>
    <p:extLst>
      <p:ext uri="{BB962C8B-B14F-4D97-AF65-F5344CB8AC3E}">
        <p14:creationId xmlns:p14="http://schemas.microsoft.com/office/powerpoint/2010/main" val="19447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892" y="449264"/>
            <a:ext cx="8241154" cy="705852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2"/>
                </a:solidFill>
                <a:latin typeface="+mn-lt"/>
              </a:rPr>
              <a:t>Lei nº 9.991/2000</a:t>
            </a:r>
          </a:p>
        </p:txBody>
      </p:sp>
      <p:sp>
        <p:nvSpPr>
          <p:cNvPr id="55" name="Espaço Reservado para Texto 5"/>
          <p:cNvSpPr>
            <a:spLocks noGrp="1"/>
          </p:cNvSpPr>
          <p:nvPr>
            <p:ph type="body" sz="quarter" idx="11"/>
          </p:nvPr>
        </p:nvSpPr>
        <p:spPr>
          <a:xfrm>
            <a:off x="1149103" y="1272717"/>
            <a:ext cx="5404097" cy="410881"/>
          </a:xfrm>
        </p:spPr>
        <p:txBody>
          <a:bodyPr>
            <a:noAutofit/>
          </a:bodyPr>
          <a:lstStyle/>
          <a:p>
            <a:r>
              <a:rPr lang="pt-BR" sz="2400" dirty="0">
                <a:solidFill>
                  <a:srgbClr val="004C62"/>
                </a:solidFill>
              </a:rPr>
              <a:t>Composição/Destinação de recursos</a:t>
            </a: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xmlns="" id="{EA0FD8F8-D6F5-401F-B262-3BB9171F56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22" y="3522750"/>
            <a:ext cx="1049940" cy="652288"/>
          </a:xfrm>
          <a:prstGeom prst="rect">
            <a:avLst/>
          </a:prstGeom>
        </p:spPr>
      </p:pic>
      <p:pic>
        <p:nvPicPr>
          <p:cNvPr id="63" name="Imagem 62">
            <a:extLst>
              <a:ext uri="{FF2B5EF4-FFF2-40B4-BE49-F238E27FC236}">
                <a16:creationId xmlns:a16="http://schemas.microsoft.com/office/drawing/2014/main" xmlns="" id="{10E7609C-D310-4E35-8FC4-16C252C8E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09" y="4364038"/>
            <a:ext cx="834835" cy="518652"/>
          </a:xfrm>
          <a:prstGeom prst="rect">
            <a:avLst/>
          </a:prstGeom>
        </p:spPr>
      </p:pic>
      <p:sp>
        <p:nvSpPr>
          <p:cNvPr id="64" name="Retângulo 63">
            <a:extLst>
              <a:ext uri="{FF2B5EF4-FFF2-40B4-BE49-F238E27FC236}">
                <a16:creationId xmlns:a16="http://schemas.microsoft.com/office/drawing/2014/main" xmlns="" id="{E54F3875-359E-49EF-8937-8A5FC14638D2}"/>
              </a:ext>
            </a:extLst>
          </p:cNvPr>
          <p:cNvSpPr/>
          <p:nvPr/>
        </p:nvSpPr>
        <p:spPr>
          <a:xfrm>
            <a:off x="3657600" y="4364038"/>
            <a:ext cx="6046788" cy="1289050"/>
          </a:xfrm>
          <a:prstGeom prst="rect">
            <a:avLst/>
          </a:prstGeom>
          <a:solidFill>
            <a:srgbClr val="0155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 dirty="0"/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xmlns="" id="{BB14D4EF-EEC3-49EB-857F-9BB5E527DEF2}"/>
              </a:ext>
            </a:extLst>
          </p:cNvPr>
          <p:cNvSpPr/>
          <p:nvPr/>
        </p:nvSpPr>
        <p:spPr>
          <a:xfrm>
            <a:off x="2519363" y="2044700"/>
            <a:ext cx="7200900" cy="3608388"/>
          </a:xfrm>
          <a:prstGeom prst="rect">
            <a:avLst/>
          </a:prstGeom>
          <a:noFill/>
          <a:ln>
            <a:solidFill>
              <a:srgbClr val="01558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 dirty="0"/>
          </a:p>
        </p:txBody>
      </p:sp>
      <p:grpSp>
        <p:nvGrpSpPr>
          <p:cNvPr id="66" name="Grupo 6">
            <a:extLst>
              <a:ext uri="{FF2B5EF4-FFF2-40B4-BE49-F238E27FC236}">
                <a16:creationId xmlns:a16="http://schemas.microsoft.com/office/drawing/2014/main" xmlns="" id="{93E5AD9D-D57A-4733-AADD-F9E0C5D8B6B9}"/>
              </a:ext>
            </a:extLst>
          </p:cNvPr>
          <p:cNvGrpSpPr>
            <a:grpSpLocks/>
          </p:cNvGrpSpPr>
          <p:nvPr/>
        </p:nvGrpSpPr>
        <p:grpSpPr bwMode="auto">
          <a:xfrm>
            <a:off x="2430463" y="1830389"/>
            <a:ext cx="7334250" cy="287337"/>
            <a:chOff x="1109419" y="3431363"/>
            <a:chExt cx="1461267" cy="281859"/>
          </a:xfrm>
        </p:grpSpPr>
        <p:sp>
          <p:nvSpPr>
            <p:cNvPr id="67" name="Text Box 40">
              <a:extLst>
                <a:ext uri="{FF2B5EF4-FFF2-40B4-BE49-F238E27FC236}">
                  <a16:creationId xmlns:a16="http://schemas.microsoft.com/office/drawing/2014/main" xmlns="" id="{35455437-F5BA-4CEF-950D-E99AFF6DF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419" y="3431363"/>
              <a:ext cx="368891" cy="27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200" dirty="0">
                  <a:solidFill>
                    <a:srgbClr val="00B213"/>
                  </a:solidFill>
                </a:rPr>
                <a:t>ROL = </a:t>
              </a:r>
              <a:r>
                <a:rPr lang="pt-BR" altLang="pt-BR" sz="1200" dirty="0"/>
                <a:t>R$ 186,24 bi</a:t>
              </a:r>
            </a:p>
          </p:txBody>
        </p:sp>
        <p:sp>
          <p:nvSpPr>
            <p:cNvPr id="68" name="Text Box 41">
              <a:extLst>
                <a:ext uri="{FF2B5EF4-FFF2-40B4-BE49-F238E27FC236}">
                  <a16:creationId xmlns:a16="http://schemas.microsoft.com/office/drawing/2014/main" xmlns="" id="{405EAB81-1AF4-4894-8FAA-09451090A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868" y="3440336"/>
              <a:ext cx="317104" cy="27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200" dirty="0">
                  <a:solidFill>
                    <a:srgbClr val="00B213"/>
                  </a:solidFill>
                </a:rPr>
                <a:t>1% ROL = </a:t>
              </a:r>
              <a:r>
                <a:rPr lang="pt-BR" altLang="pt-BR" sz="1200" dirty="0"/>
                <a:t>R$ 1,86 bi</a:t>
              </a:r>
            </a:p>
          </p:txBody>
        </p:sp>
        <p:sp>
          <p:nvSpPr>
            <p:cNvPr id="69" name="Text Box 42">
              <a:extLst>
                <a:ext uri="{FF2B5EF4-FFF2-40B4-BE49-F238E27FC236}">
                  <a16:creationId xmlns:a16="http://schemas.microsoft.com/office/drawing/2014/main" xmlns="" id="{EEFAF485-10A9-4A8E-A48E-6291A1E72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5240" y="3431363"/>
              <a:ext cx="555446" cy="27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200" dirty="0">
                  <a:solidFill>
                    <a:srgbClr val="00B213"/>
                  </a:solidFill>
                </a:rPr>
                <a:t>ROL(D) = </a:t>
              </a:r>
              <a:r>
                <a:rPr lang="pt-BR" altLang="pt-BR" sz="1200" dirty="0"/>
                <a:t>R$ 122,17 bi </a:t>
              </a:r>
              <a:r>
                <a:rPr lang="pt-BR" altLang="pt-BR" sz="1200" dirty="0">
                  <a:solidFill>
                    <a:srgbClr val="00B213"/>
                  </a:solidFill>
                </a:rPr>
                <a:t>=&gt; </a:t>
              </a:r>
              <a:r>
                <a:rPr lang="pt-BR" altLang="pt-BR" sz="1200" dirty="0"/>
                <a:t>65,6%</a:t>
              </a:r>
              <a:r>
                <a:rPr lang="pt-BR" altLang="pt-BR" sz="1200" dirty="0">
                  <a:solidFill>
                    <a:srgbClr val="00B213"/>
                  </a:solidFill>
                </a:rPr>
                <a:t> (ROL)</a:t>
              </a:r>
            </a:p>
          </p:txBody>
        </p:sp>
      </p:grpSp>
      <p:grpSp>
        <p:nvGrpSpPr>
          <p:cNvPr id="70" name="Grupo 10">
            <a:extLst>
              <a:ext uri="{FF2B5EF4-FFF2-40B4-BE49-F238E27FC236}">
                <a16:creationId xmlns:a16="http://schemas.microsoft.com/office/drawing/2014/main" xmlns="" id="{8D5E9006-53DC-4C61-8F70-A925FCD44A34}"/>
              </a:ext>
            </a:extLst>
          </p:cNvPr>
          <p:cNvGrpSpPr>
            <a:grpSpLocks/>
          </p:cNvGrpSpPr>
          <p:nvPr/>
        </p:nvGrpSpPr>
        <p:grpSpPr bwMode="auto">
          <a:xfrm>
            <a:off x="4541839" y="4606926"/>
            <a:ext cx="4789487" cy="1069975"/>
            <a:chOff x="3101611" y="3673466"/>
            <a:chExt cx="4717668" cy="1060044"/>
          </a:xfrm>
        </p:grpSpPr>
        <p:grpSp>
          <p:nvGrpSpPr>
            <p:cNvPr id="71" name="Grupo 11">
              <a:extLst>
                <a:ext uri="{FF2B5EF4-FFF2-40B4-BE49-F238E27FC236}">
                  <a16:creationId xmlns:a16="http://schemas.microsoft.com/office/drawing/2014/main" xmlns="" id="{053B35C3-0831-47E8-8AFA-0807CB9DAC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1611" y="3883241"/>
              <a:ext cx="4717668" cy="850269"/>
              <a:chOff x="3585924" y="3837479"/>
              <a:chExt cx="4717668" cy="850269"/>
            </a:xfrm>
          </p:grpSpPr>
          <p:sp>
            <p:nvSpPr>
              <p:cNvPr id="76" name="Line 28">
                <a:extLst>
                  <a:ext uri="{FF2B5EF4-FFF2-40B4-BE49-F238E27FC236}">
                    <a16:creationId xmlns:a16="http://schemas.microsoft.com/office/drawing/2014/main" xmlns="" id="{C34A39DA-B839-4AC7-B1F6-C364C7997B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5924" y="3951694"/>
                <a:ext cx="437835" cy="0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pt-BR" sz="750" dirty="0"/>
              </a:p>
            </p:txBody>
          </p:sp>
          <p:sp>
            <p:nvSpPr>
              <p:cNvPr id="77" name="Text Box 52">
                <a:extLst>
                  <a:ext uri="{FF2B5EF4-FFF2-40B4-BE49-F238E27FC236}">
                    <a16:creationId xmlns:a16="http://schemas.microsoft.com/office/drawing/2014/main" xmlns="" id="{D5A66B8E-E72A-4D5E-9320-BEB92FBB7C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09116" y="4412515"/>
                <a:ext cx="1249392" cy="275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R$ 610,9Mi</a:t>
                </a:r>
              </a:p>
            </p:txBody>
          </p:sp>
          <p:sp>
            <p:nvSpPr>
              <p:cNvPr id="78" name="Text Box 52">
                <a:extLst>
                  <a:ext uri="{FF2B5EF4-FFF2-40B4-BE49-F238E27FC236}">
                    <a16:creationId xmlns:a16="http://schemas.microsoft.com/office/drawing/2014/main" xmlns="" id="{A745C187-4815-4795-8BCD-244CF28D91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19952" y="3836883"/>
                <a:ext cx="1083640" cy="275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BR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R$ 488,7Mi</a:t>
                </a:r>
              </a:p>
            </p:txBody>
          </p:sp>
        </p:grp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xmlns="" id="{F9205DB6-D98E-450B-A53E-6720D9BDA566}"/>
                </a:ext>
              </a:extLst>
            </p:cNvPr>
            <p:cNvSpPr/>
            <p:nvPr/>
          </p:nvSpPr>
          <p:spPr>
            <a:xfrm>
              <a:off x="3620758" y="3686048"/>
              <a:ext cx="734937" cy="734482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dirty="0">
                  <a:solidFill>
                    <a:srgbClr val="00922C"/>
                  </a:solidFill>
                </a:rPr>
                <a:t>0,5%</a:t>
              </a:r>
            </a:p>
            <a:p>
              <a:pPr algn="ctr">
                <a:defRPr/>
              </a:pPr>
              <a:r>
                <a:rPr lang="pt-BR" sz="1200" dirty="0">
                  <a:solidFill>
                    <a:srgbClr val="00922C"/>
                  </a:solidFill>
                </a:rPr>
                <a:t>ROL</a:t>
              </a:r>
            </a:p>
            <a:p>
              <a:pPr algn="ctr"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73" name="Line 28">
              <a:extLst>
                <a:ext uri="{FF2B5EF4-FFF2-40B4-BE49-F238E27FC236}">
                  <a16:creationId xmlns:a16="http://schemas.microsoft.com/office/drawing/2014/main" xmlns="" id="{895DAED5-494A-43E7-A632-C1C0BE87DB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7952" y="3999029"/>
              <a:ext cx="437835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pt-BR" sz="750" dirty="0"/>
            </a:p>
          </p:txBody>
        </p:sp>
        <p:sp>
          <p:nvSpPr>
            <p:cNvPr id="74" name="Line 28">
              <a:extLst>
                <a:ext uri="{FF2B5EF4-FFF2-40B4-BE49-F238E27FC236}">
                  <a16:creationId xmlns:a16="http://schemas.microsoft.com/office/drawing/2014/main" xmlns="" id="{FB592D91-DAD9-4A6F-BFCF-0DBDBA12BA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44256" y="3764686"/>
              <a:ext cx="561366" cy="22490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pt-BR" sz="750" dirty="0"/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xmlns="" id="{94AB60D6-835E-49F3-8C25-EEF9BF7FBF2C}"/>
                </a:ext>
              </a:extLst>
            </p:cNvPr>
            <p:cNvSpPr/>
            <p:nvPr/>
          </p:nvSpPr>
          <p:spPr>
            <a:xfrm>
              <a:off x="4920188" y="3673466"/>
              <a:ext cx="747446" cy="76121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dirty="0">
                  <a:solidFill>
                    <a:srgbClr val="00922C"/>
                  </a:solidFill>
                </a:rPr>
                <a:t>Total</a:t>
              </a:r>
            </a:p>
            <a:p>
              <a:pPr algn="ctr"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EE</a:t>
              </a:r>
            </a:p>
          </p:txBody>
        </p:sp>
      </p:grpSp>
      <p:sp>
        <p:nvSpPr>
          <p:cNvPr id="79" name="Retângulo 78">
            <a:extLst>
              <a:ext uri="{FF2B5EF4-FFF2-40B4-BE49-F238E27FC236}">
                <a16:creationId xmlns:a16="http://schemas.microsoft.com/office/drawing/2014/main" xmlns="" id="{E6B4FDF8-4EC2-4BEF-80B4-A0B26E7CDE09}"/>
              </a:ext>
            </a:extLst>
          </p:cNvPr>
          <p:cNvSpPr/>
          <p:nvPr/>
        </p:nvSpPr>
        <p:spPr>
          <a:xfrm>
            <a:off x="3571875" y="2100264"/>
            <a:ext cx="6089650" cy="2200275"/>
          </a:xfrm>
          <a:prstGeom prst="rect">
            <a:avLst/>
          </a:prstGeom>
          <a:solidFill>
            <a:srgbClr val="9CA0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 dirty="0"/>
          </a:p>
        </p:txBody>
      </p:sp>
      <p:grpSp>
        <p:nvGrpSpPr>
          <p:cNvPr id="80" name="Grupo 23">
            <a:extLst>
              <a:ext uri="{FF2B5EF4-FFF2-40B4-BE49-F238E27FC236}">
                <a16:creationId xmlns:a16="http://schemas.microsoft.com/office/drawing/2014/main" xmlns="" id="{64A70720-DA19-4EE5-BC41-2B08285F66FA}"/>
              </a:ext>
            </a:extLst>
          </p:cNvPr>
          <p:cNvGrpSpPr>
            <a:grpSpLocks/>
          </p:cNvGrpSpPr>
          <p:nvPr/>
        </p:nvGrpSpPr>
        <p:grpSpPr bwMode="auto">
          <a:xfrm>
            <a:off x="3614738" y="2695575"/>
            <a:ext cx="927100" cy="2655888"/>
            <a:chOff x="2153013" y="1691868"/>
            <a:chExt cx="914400" cy="2615997"/>
          </a:xfrm>
        </p:grpSpPr>
        <p:sp>
          <p:nvSpPr>
            <p:cNvPr id="81" name="Elipse 80">
              <a:extLst>
                <a:ext uri="{FF2B5EF4-FFF2-40B4-BE49-F238E27FC236}">
                  <a16:creationId xmlns:a16="http://schemas.microsoft.com/office/drawing/2014/main" xmlns="" id="{05697043-F35E-41FC-9554-CE9186C3373A}"/>
                </a:ext>
              </a:extLst>
            </p:cNvPr>
            <p:cNvSpPr/>
            <p:nvPr/>
          </p:nvSpPr>
          <p:spPr>
            <a:xfrm>
              <a:off x="2210945" y="3490072"/>
              <a:ext cx="815758" cy="817793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dirty="0">
                  <a:solidFill>
                    <a:srgbClr val="00B213"/>
                  </a:solidFill>
                </a:rPr>
                <a:t>EE</a:t>
              </a:r>
            </a:p>
          </p:txBody>
        </p: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xmlns="" id="{2821D394-1721-4370-99B9-2E9795CDFD01}"/>
                </a:ext>
              </a:extLst>
            </p:cNvPr>
            <p:cNvSpPr/>
            <p:nvPr/>
          </p:nvSpPr>
          <p:spPr>
            <a:xfrm>
              <a:off x="2153013" y="1691868"/>
              <a:ext cx="914400" cy="914739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dirty="0">
                  <a:solidFill>
                    <a:srgbClr val="00B213"/>
                  </a:solidFill>
                </a:rPr>
                <a:t>P&amp;D</a:t>
              </a:r>
            </a:p>
          </p:txBody>
        </p:sp>
      </p:grpSp>
      <p:grpSp>
        <p:nvGrpSpPr>
          <p:cNvPr id="83" name="Grupo 26">
            <a:extLst>
              <a:ext uri="{FF2B5EF4-FFF2-40B4-BE49-F238E27FC236}">
                <a16:creationId xmlns:a16="http://schemas.microsoft.com/office/drawing/2014/main" xmlns="" id="{8DE6FA9D-51CA-4652-A827-8F9AC1AE991D}"/>
              </a:ext>
            </a:extLst>
          </p:cNvPr>
          <p:cNvGrpSpPr>
            <a:grpSpLocks/>
          </p:cNvGrpSpPr>
          <p:nvPr/>
        </p:nvGrpSpPr>
        <p:grpSpPr bwMode="auto">
          <a:xfrm>
            <a:off x="4457700" y="2185989"/>
            <a:ext cx="5113338" cy="2130425"/>
            <a:chOff x="2998726" y="1099845"/>
            <a:chExt cx="5037488" cy="2098009"/>
          </a:xfrm>
        </p:grpSpPr>
        <p:sp>
          <p:nvSpPr>
            <p:cNvPr id="84" name="Text Box 46">
              <a:extLst>
                <a:ext uri="{FF2B5EF4-FFF2-40B4-BE49-F238E27FC236}">
                  <a16:creationId xmlns:a16="http://schemas.microsoft.com/office/drawing/2014/main" xmlns="" id="{CD733CDE-3C99-4501-9681-32D7638DC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1730" y="2544376"/>
              <a:ext cx="1174527" cy="295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350" b="1" dirty="0">
                  <a:solidFill>
                    <a:schemeClr val="bg1"/>
                  </a:solidFill>
                </a:rPr>
                <a:t>R$ 1,26 bi</a:t>
              </a:r>
            </a:p>
          </p:txBody>
        </p:sp>
        <p:grpSp>
          <p:nvGrpSpPr>
            <p:cNvPr id="85" name="Grupo 28">
              <a:extLst>
                <a:ext uri="{FF2B5EF4-FFF2-40B4-BE49-F238E27FC236}">
                  <a16:creationId xmlns:a16="http://schemas.microsoft.com/office/drawing/2014/main" xmlns="" id="{59C2D259-21AF-43CA-9740-C786CDDF1E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57139" y="1099845"/>
              <a:ext cx="1779075" cy="2098009"/>
              <a:chOff x="6745648" y="1034182"/>
              <a:chExt cx="1200492" cy="2098009"/>
            </a:xfrm>
          </p:grpSpPr>
          <p:sp>
            <p:nvSpPr>
              <p:cNvPr id="102" name="Text Box 35">
                <a:extLst>
                  <a:ext uri="{FF2B5EF4-FFF2-40B4-BE49-F238E27FC236}">
                    <a16:creationId xmlns:a16="http://schemas.microsoft.com/office/drawing/2014/main" xmlns="" id="{FFF99A5B-06E6-4671-82F0-3DFA24BE8A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4171" y="1783024"/>
                <a:ext cx="1164028" cy="272022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  <a:latin typeface="Arial" charset="0"/>
                  </a:defRPr>
                </a:lvl1pPr>
                <a:lvl2pPr marL="742950" indent="-285750" algn="ctr">
                  <a:defRPr b="1">
                    <a:solidFill>
                      <a:srgbClr val="FFFFFF"/>
                    </a:solidFill>
                    <a:latin typeface="Arial" charset="0"/>
                  </a:defRPr>
                </a:lvl2pPr>
                <a:lvl3pPr marL="1143000" indent="-228600" algn="ctr">
                  <a:defRPr b="1">
                    <a:solidFill>
                      <a:srgbClr val="FFFFFF"/>
                    </a:solidFill>
                    <a:latin typeface="Arial" charset="0"/>
                  </a:defRPr>
                </a:lvl3pPr>
                <a:lvl4pPr marL="1600200" indent="-228600" algn="ctr">
                  <a:defRPr b="1">
                    <a:solidFill>
                      <a:srgbClr val="FFFFFF"/>
                    </a:solidFill>
                    <a:latin typeface="Arial" charset="0"/>
                  </a:defRPr>
                </a:lvl4pPr>
                <a:lvl5pPr marL="2057400" indent="-228600" algn="ctr">
                  <a:defRPr b="1">
                    <a:solidFill>
                      <a:srgbClr val="FFFFFF"/>
                    </a:solidFill>
                    <a:latin typeface="Arial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FF"/>
                    </a:solidFill>
                    <a:latin typeface="Arial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FF"/>
                    </a:solidFill>
                    <a:latin typeface="Arial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FF"/>
                    </a:solidFill>
                    <a:latin typeface="Arial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FF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pt-BR" sz="1200" b="0" dirty="0">
                    <a:solidFill>
                      <a:srgbClr val="00922C"/>
                    </a:solidFill>
                    <a:latin typeface="Trebuchet MS" panose="020B0603020202020204" pitchFamily="34" charset="0"/>
                  </a:rPr>
                  <a:t>0,2% </a:t>
                </a:r>
                <a:r>
                  <a:rPr lang="pt-BR" sz="1200" b="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MME</a:t>
                </a:r>
              </a:p>
            </p:txBody>
          </p:sp>
          <p:sp>
            <p:nvSpPr>
              <p:cNvPr id="103" name="Text Box 34">
                <a:extLst>
                  <a:ext uri="{FF2B5EF4-FFF2-40B4-BE49-F238E27FC236}">
                    <a16:creationId xmlns:a16="http://schemas.microsoft.com/office/drawing/2014/main" xmlns="" id="{E2807FFF-9A83-489A-A5B5-45A13C18ED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5175" y="1034182"/>
                <a:ext cx="1200965" cy="273585"/>
              </a:xfrm>
              <a:prstGeom prst="rect">
                <a:avLst/>
              </a:prstGeom>
              <a:ln>
                <a:noFill/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algn="ctr">
                  <a:defRPr b="1">
                    <a:solidFill>
                      <a:srgbClr val="FFFFFF"/>
                    </a:solidFill>
                    <a:latin typeface="Arial" charset="0"/>
                  </a:defRPr>
                </a:lvl1pPr>
                <a:lvl2pPr marL="742950" indent="-285750" algn="ctr">
                  <a:defRPr b="1">
                    <a:solidFill>
                      <a:srgbClr val="FFFFFF"/>
                    </a:solidFill>
                    <a:latin typeface="Arial" charset="0"/>
                  </a:defRPr>
                </a:lvl2pPr>
                <a:lvl3pPr marL="1143000" indent="-228600" algn="ctr">
                  <a:defRPr b="1">
                    <a:solidFill>
                      <a:srgbClr val="FFFFFF"/>
                    </a:solidFill>
                    <a:latin typeface="Arial" charset="0"/>
                  </a:defRPr>
                </a:lvl3pPr>
                <a:lvl4pPr marL="1600200" indent="-228600" algn="ctr">
                  <a:defRPr b="1">
                    <a:solidFill>
                      <a:srgbClr val="FFFFFF"/>
                    </a:solidFill>
                    <a:latin typeface="Arial" charset="0"/>
                  </a:defRPr>
                </a:lvl4pPr>
                <a:lvl5pPr marL="2057400" indent="-228600" algn="ctr">
                  <a:defRPr b="1">
                    <a:solidFill>
                      <a:srgbClr val="FFFFFF"/>
                    </a:solidFill>
                    <a:latin typeface="Arial" charset="0"/>
                  </a:defRPr>
                </a:lvl5pPr>
                <a:lvl6pPr marL="2514600" indent="-228600" algn="ctr" fontAlgn="base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FF"/>
                    </a:solidFill>
                    <a:latin typeface="Arial" charset="0"/>
                  </a:defRPr>
                </a:lvl6pPr>
                <a:lvl7pPr marL="2971800" indent="-228600" algn="ctr" fontAlgn="base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FF"/>
                    </a:solidFill>
                    <a:latin typeface="Arial" charset="0"/>
                  </a:defRPr>
                </a:lvl7pPr>
                <a:lvl8pPr marL="3429000" indent="-228600" algn="ctr" fontAlgn="base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FF"/>
                    </a:solidFill>
                    <a:latin typeface="Arial" charset="0"/>
                  </a:defRPr>
                </a:lvl8pPr>
                <a:lvl9pPr marL="3886200" indent="-228600" algn="ctr" fontAlgn="base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FF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pt-BR" sz="1200" b="0" dirty="0">
                    <a:solidFill>
                      <a:srgbClr val="00922C"/>
                    </a:solidFill>
                    <a:latin typeface="Trebuchet MS" panose="020B0603020202020204" pitchFamily="34" charset="0"/>
                  </a:rPr>
                  <a:t>0,4% </a:t>
                </a:r>
                <a:r>
                  <a:rPr lang="pt-BR" sz="1200" b="0" dirty="0">
                    <a:solidFill>
                      <a:schemeClr val="tx1"/>
                    </a:solidFill>
                    <a:latin typeface="Trebuchet MS" panose="020B0603020202020204" pitchFamily="34" charset="0"/>
                  </a:rPr>
                  <a:t>FNDCT</a:t>
                </a:r>
              </a:p>
            </p:txBody>
          </p:sp>
          <p:sp>
            <p:nvSpPr>
              <p:cNvPr id="104" name="Text Box 49">
                <a:extLst>
                  <a:ext uri="{FF2B5EF4-FFF2-40B4-BE49-F238E27FC236}">
                    <a16:creationId xmlns:a16="http://schemas.microsoft.com/office/drawing/2014/main" xmlns="" id="{E5C88B5C-A5F1-421C-8BF4-634CDD58F7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1123" y="1295865"/>
                <a:ext cx="757871" cy="272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1200" dirty="0">
                    <a:solidFill>
                      <a:schemeClr val="bg1"/>
                    </a:solidFill>
                  </a:rPr>
                  <a:t>R$ 502,7Mi</a:t>
                </a:r>
              </a:p>
            </p:txBody>
          </p:sp>
          <p:sp>
            <p:nvSpPr>
              <p:cNvPr id="105" name="Text Box 50">
                <a:extLst>
                  <a:ext uri="{FF2B5EF4-FFF2-40B4-BE49-F238E27FC236}">
                    <a16:creationId xmlns:a16="http://schemas.microsoft.com/office/drawing/2014/main" xmlns="" id="{B585F9C0-7ECF-4CEC-929B-9B4C0C4046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3577" y="2859304"/>
                <a:ext cx="755417" cy="272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1200" dirty="0">
                    <a:solidFill>
                      <a:schemeClr val="bg1"/>
                    </a:solidFill>
                  </a:rPr>
                  <a:t>R$ 502,7Mi</a:t>
                </a:r>
              </a:p>
            </p:txBody>
          </p:sp>
          <p:sp>
            <p:nvSpPr>
              <p:cNvPr id="106" name="Text Box 51">
                <a:extLst>
                  <a:ext uri="{FF2B5EF4-FFF2-40B4-BE49-F238E27FC236}">
                    <a16:creationId xmlns:a16="http://schemas.microsoft.com/office/drawing/2014/main" xmlns="" id="{3534DF97-835D-42F7-AE07-6092E30F1F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4075" y="2037772"/>
                <a:ext cx="743634" cy="272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ctr" eaLnBrk="1" hangingPunct="1"/>
                <a:r>
                  <a:rPr lang="pt-BR" altLang="pt-BR" sz="1200" dirty="0">
                    <a:solidFill>
                      <a:schemeClr val="bg1"/>
                    </a:solidFill>
                  </a:rPr>
                  <a:t>R$ 251,3Mi</a:t>
                </a:r>
              </a:p>
            </p:txBody>
          </p:sp>
        </p:grpSp>
        <p:grpSp>
          <p:nvGrpSpPr>
            <p:cNvPr id="86" name="Grupo 29">
              <a:extLst>
                <a:ext uri="{FF2B5EF4-FFF2-40B4-BE49-F238E27FC236}">
                  <a16:creationId xmlns:a16="http://schemas.microsoft.com/office/drawing/2014/main" xmlns="" id="{6CCEC2BC-3885-446D-90E9-D9FCF47A5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4830" y="1123295"/>
              <a:ext cx="608377" cy="1904155"/>
              <a:chOff x="2980654" y="939530"/>
              <a:chExt cx="608377" cy="1904155"/>
            </a:xfrm>
          </p:grpSpPr>
          <p:sp>
            <p:nvSpPr>
              <p:cNvPr id="99" name="Elipse 98">
                <a:extLst>
                  <a:ext uri="{FF2B5EF4-FFF2-40B4-BE49-F238E27FC236}">
                    <a16:creationId xmlns:a16="http://schemas.microsoft.com/office/drawing/2014/main" xmlns="" id="{B8885DD1-7FF2-405B-BDB1-70F3A80C3AA6}"/>
                  </a:ext>
                </a:extLst>
              </p:cNvPr>
              <p:cNvSpPr/>
              <p:nvPr/>
            </p:nvSpPr>
            <p:spPr>
              <a:xfrm>
                <a:off x="2990037" y="939530"/>
                <a:ext cx="598994" cy="59719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000" dirty="0">
                    <a:solidFill>
                      <a:srgbClr val="00922C"/>
                    </a:solidFill>
                  </a:rPr>
                  <a:t>1%</a:t>
                </a:r>
              </a:p>
              <a:p>
                <a:pPr algn="ctr">
                  <a:defRPr/>
                </a:pPr>
                <a:r>
                  <a:rPr lang="pt-BR" sz="1000" dirty="0">
                    <a:solidFill>
                      <a:srgbClr val="00922C"/>
                    </a:solidFill>
                  </a:rPr>
                  <a:t>ROL</a:t>
                </a:r>
              </a:p>
              <a:p>
                <a:pPr algn="ctr">
                  <a:defRPr/>
                </a:pPr>
                <a:r>
                  <a:rPr lang="pt-BR" sz="1000" dirty="0">
                    <a:solidFill>
                      <a:schemeClr val="tx1"/>
                    </a:solidFill>
                  </a:rPr>
                  <a:t>G</a:t>
                </a:r>
              </a:p>
            </p:txBody>
          </p:sp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xmlns="" id="{63230F57-9C1C-47A8-A3A0-18297DAA7FC5}"/>
                  </a:ext>
                </a:extLst>
              </p:cNvPr>
              <p:cNvSpPr/>
              <p:nvPr/>
            </p:nvSpPr>
            <p:spPr>
              <a:xfrm>
                <a:off x="2990037" y="1596135"/>
                <a:ext cx="598994" cy="59719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1125" dirty="0">
                    <a:solidFill>
                      <a:srgbClr val="00922C"/>
                    </a:solidFill>
                  </a:rPr>
                  <a:t>1%</a:t>
                </a:r>
              </a:p>
              <a:p>
                <a:pPr algn="ctr">
                  <a:defRPr/>
                </a:pPr>
                <a:r>
                  <a:rPr lang="pt-BR" sz="1000" dirty="0">
                    <a:solidFill>
                      <a:srgbClr val="00922C"/>
                    </a:solidFill>
                  </a:rPr>
                  <a:t>ROL</a:t>
                </a:r>
              </a:p>
              <a:p>
                <a:pPr algn="ctr">
                  <a:defRPr/>
                </a:pPr>
                <a:r>
                  <a:rPr lang="pt-BR" sz="1125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xmlns="" id="{0081A448-18DE-45A1-8F16-84AA2E2D3510}"/>
                  </a:ext>
                </a:extLst>
              </p:cNvPr>
              <p:cNvSpPr/>
              <p:nvPr/>
            </p:nvSpPr>
            <p:spPr>
              <a:xfrm>
                <a:off x="2980654" y="2232502"/>
                <a:ext cx="598994" cy="61118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900" dirty="0">
                    <a:solidFill>
                      <a:srgbClr val="00922C"/>
                    </a:solidFill>
                  </a:rPr>
                  <a:t>0,5%</a:t>
                </a:r>
              </a:p>
              <a:p>
                <a:pPr algn="ctr">
                  <a:defRPr/>
                </a:pPr>
                <a:r>
                  <a:rPr lang="pt-BR" sz="1000" dirty="0">
                    <a:solidFill>
                      <a:srgbClr val="00922C"/>
                    </a:solidFill>
                  </a:rPr>
                  <a:t>ROL</a:t>
                </a:r>
              </a:p>
              <a:p>
                <a:pPr algn="ctr">
                  <a:defRPr/>
                </a:pPr>
                <a:r>
                  <a:rPr lang="pt-BR" sz="1000" dirty="0">
                    <a:solidFill>
                      <a:schemeClr val="tx1"/>
                    </a:solidFill>
                  </a:rPr>
                  <a:t>D</a:t>
                </a:r>
              </a:p>
            </p:txBody>
          </p:sp>
        </p:grpSp>
        <p:sp>
          <p:nvSpPr>
            <p:cNvPr id="87" name="Line 28">
              <a:extLst>
                <a:ext uri="{FF2B5EF4-FFF2-40B4-BE49-F238E27FC236}">
                  <a16:creationId xmlns:a16="http://schemas.microsoft.com/office/drawing/2014/main" xmlns="" id="{CBCD8F5D-CFC7-4B69-88F1-902D932733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8442" y="1426584"/>
              <a:ext cx="434778" cy="343936"/>
            </a:xfrm>
            <a:prstGeom prst="line">
              <a:avLst/>
            </a:prstGeom>
            <a:ln>
              <a:solidFill>
                <a:srgbClr val="015583"/>
              </a:solidFill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pt-BR" sz="750" dirty="0"/>
            </a:p>
          </p:txBody>
        </p:sp>
        <p:sp>
          <p:nvSpPr>
            <p:cNvPr id="88" name="Line 28">
              <a:extLst>
                <a:ext uri="{FF2B5EF4-FFF2-40B4-BE49-F238E27FC236}">
                  <a16:creationId xmlns:a16="http://schemas.microsoft.com/office/drawing/2014/main" xmlns="" id="{EFBFE0BE-DCBC-4216-A18F-92D1E0BB4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8726" y="2372408"/>
              <a:ext cx="464494" cy="309542"/>
            </a:xfrm>
            <a:prstGeom prst="line">
              <a:avLst/>
            </a:prstGeom>
            <a:ln>
              <a:solidFill>
                <a:srgbClr val="015583"/>
              </a:solidFill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pt-BR" sz="750" dirty="0"/>
            </a:p>
          </p:txBody>
        </p:sp>
        <p:sp>
          <p:nvSpPr>
            <p:cNvPr id="89" name="Line 28">
              <a:extLst>
                <a:ext uri="{FF2B5EF4-FFF2-40B4-BE49-F238E27FC236}">
                  <a16:creationId xmlns:a16="http://schemas.microsoft.com/office/drawing/2014/main" xmlns="" id="{28165016-D58A-42E1-A007-030D392CB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714" y="2086315"/>
              <a:ext cx="394116" cy="0"/>
            </a:xfrm>
            <a:prstGeom prst="line">
              <a:avLst/>
            </a:prstGeom>
            <a:ln>
              <a:solidFill>
                <a:srgbClr val="015583"/>
              </a:solidFill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pt-BR" sz="750" dirty="0"/>
            </a:p>
          </p:txBody>
        </p:sp>
        <p:sp>
          <p:nvSpPr>
            <p:cNvPr id="90" name="Line 28">
              <a:extLst>
                <a:ext uri="{FF2B5EF4-FFF2-40B4-BE49-F238E27FC236}">
                  <a16:creationId xmlns:a16="http://schemas.microsoft.com/office/drawing/2014/main" xmlns="" id="{AFBF5288-01CC-4057-9389-5764CEFBAF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1312" y="1518821"/>
              <a:ext cx="461365" cy="354879"/>
            </a:xfrm>
            <a:prstGeom prst="line">
              <a:avLst/>
            </a:prstGeom>
            <a:ln>
              <a:solidFill>
                <a:srgbClr val="015583"/>
              </a:solidFill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pt-BR" sz="750" dirty="0"/>
            </a:p>
          </p:txBody>
        </p:sp>
        <p:sp>
          <p:nvSpPr>
            <p:cNvPr id="91" name="Line 28">
              <a:extLst>
                <a:ext uri="{FF2B5EF4-FFF2-40B4-BE49-F238E27FC236}">
                  <a16:creationId xmlns:a16="http://schemas.microsoft.com/office/drawing/2014/main" xmlns="" id="{996D0548-CFFB-4819-A8A1-352C5F073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9417" y="2306747"/>
              <a:ext cx="542691" cy="282965"/>
            </a:xfrm>
            <a:prstGeom prst="line">
              <a:avLst/>
            </a:prstGeom>
            <a:ln>
              <a:solidFill>
                <a:srgbClr val="015583"/>
              </a:solidFill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pt-BR" sz="750" dirty="0"/>
            </a:p>
          </p:txBody>
        </p:sp>
        <p:sp>
          <p:nvSpPr>
            <p:cNvPr id="92" name="Line 28">
              <a:extLst>
                <a:ext uri="{FF2B5EF4-FFF2-40B4-BE49-F238E27FC236}">
                  <a16:creationId xmlns:a16="http://schemas.microsoft.com/office/drawing/2014/main" xmlns="" id="{BD82E109-CC85-4672-BA15-86F46559F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9178" y="2076935"/>
              <a:ext cx="416011" cy="20324"/>
            </a:xfrm>
            <a:prstGeom prst="line">
              <a:avLst/>
            </a:prstGeom>
            <a:ln>
              <a:solidFill>
                <a:srgbClr val="015583"/>
              </a:solidFill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pt-BR" sz="750" dirty="0"/>
            </a:p>
          </p:txBody>
        </p:sp>
        <p:sp>
          <p:nvSpPr>
            <p:cNvPr id="93" name="Elipse 92">
              <a:extLst>
                <a:ext uri="{FF2B5EF4-FFF2-40B4-BE49-F238E27FC236}">
                  <a16:creationId xmlns:a16="http://schemas.microsoft.com/office/drawing/2014/main" xmlns="" id="{4CAB2BDF-8D4D-489D-853C-D63A3BFE9456}"/>
                </a:ext>
              </a:extLst>
            </p:cNvPr>
            <p:cNvSpPr/>
            <p:nvPr/>
          </p:nvSpPr>
          <p:spPr>
            <a:xfrm>
              <a:off x="4644003" y="1601678"/>
              <a:ext cx="914912" cy="914557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200" dirty="0">
                  <a:solidFill>
                    <a:srgbClr val="00922C"/>
                  </a:solidFill>
                </a:rPr>
                <a:t>Total</a:t>
              </a:r>
            </a:p>
            <a:p>
              <a:pPr algn="ctr">
                <a:defRPr/>
              </a:pPr>
              <a:r>
                <a:rPr lang="pt-BR" sz="1200" dirty="0">
                  <a:solidFill>
                    <a:schemeClr val="tx1"/>
                  </a:solidFill>
                </a:rPr>
                <a:t>P&amp;D</a:t>
              </a:r>
            </a:p>
          </p:txBody>
        </p:sp>
        <p:sp>
          <p:nvSpPr>
            <p:cNvPr id="94" name="Line 28">
              <a:extLst>
                <a:ext uri="{FF2B5EF4-FFF2-40B4-BE49-F238E27FC236}">
                  <a16:creationId xmlns:a16="http://schemas.microsoft.com/office/drawing/2014/main" xmlns="" id="{14FDDFED-7150-4793-B457-FEE14B7D5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5310" y="2045668"/>
              <a:ext cx="541127" cy="0"/>
            </a:xfrm>
            <a:prstGeom prst="line">
              <a:avLst/>
            </a:prstGeom>
            <a:ln>
              <a:solidFill>
                <a:srgbClr val="015583"/>
              </a:solidFill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pt-BR" sz="750" dirty="0"/>
            </a:p>
          </p:txBody>
        </p:sp>
        <p:sp>
          <p:nvSpPr>
            <p:cNvPr id="95" name="Line 28">
              <a:extLst>
                <a:ext uri="{FF2B5EF4-FFF2-40B4-BE49-F238E27FC236}">
                  <a16:creationId xmlns:a16="http://schemas.microsoft.com/office/drawing/2014/main" xmlns="" id="{92F0684B-79BF-40E7-92A2-2A60722FF4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8630" y="1426584"/>
              <a:ext cx="592738" cy="356443"/>
            </a:xfrm>
            <a:prstGeom prst="line">
              <a:avLst/>
            </a:prstGeom>
            <a:ln>
              <a:solidFill>
                <a:srgbClr val="015583"/>
              </a:solidFill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pt-BR" sz="750" dirty="0"/>
            </a:p>
          </p:txBody>
        </p:sp>
        <p:sp>
          <p:nvSpPr>
            <p:cNvPr id="96" name="Line 28">
              <a:extLst>
                <a:ext uri="{FF2B5EF4-FFF2-40B4-BE49-F238E27FC236}">
                  <a16:creationId xmlns:a16="http://schemas.microsoft.com/office/drawing/2014/main" xmlns="" id="{A2F83817-D3CA-49C1-B653-EEB16CCF2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7113" y="2319254"/>
              <a:ext cx="570842" cy="353316"/>
            </a:xfrm>
            <a:prstGeom prst="line">
              <a:avLst/>
            </a:prstGeom>
            <a:ln>
              <a:solidFill>
                <a:srgbClr val="015583"/>
              </a:solidFill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pt-BR" sz="750" dirty="0"/>
            </a:p>
          </p:txBody>
        </p:sp>
        <p:sp>
          <p:nvSpPr>
            <p:cNvPr id="97" name="Retângulo 96">
              <a:extLst>
                <a:ext uri="{FF2B5EF4-FFF2-40B4-BE49-F238E27FC236}">
                  <a16:creationId xmlns:a16="http://schemas.microsoft.com/office/drawing/2014/main" xmlns="" id="{58485C88-8951-40CE-8D2E-53A4967A7713}"/>
                </a:ext>
              </a:extLst>
            </p:cNvPr>
            <p:cNvSpPr/>
            <p:nvPr/>
          </p:nvSpPr>
          <p:spPr>
            <a:xfrm>
              <a:off x="6270512" y="2481842"/>
              <a:ext cx="1649969" cy="415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900" dirty="0">
                <a:solidFill>
                  <a:srgbClr val="00922C"/>
                </a:solidFill>
                <a:cs typeface="Adobe Arabic" panose="02040503050201020203" pitchFamily="18" charset="-78"/>
              </a:endParaRPr>
            </a:p>
          </p:txBody>
        </p:sp>
        <p:sp>
          <p:nvSpPr>
            <p:cNvPr id="98" name="CaixaDeTexto 102">
              <a:extLst>
                <a:ext uri="{FF2B5EF4-FFF2-40B4-BE49-F238E27FC236}">
                  <a16:creationId xmlns:a16="http://schemas.microsoft.com/office/drawing/2014/main" xmlns="" id="{B6A3C33C-A93F-40DE-8258-F7ECED997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2968" y="2537073"/>
              <a:ext cx="486712" cy="27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/>
              <a:r>
                <a:rPr lang="pt-BR" altLang="pt-BR" sz="1200" dirty="0">
                  <a:solidFill>
                    <a:srgbClr val="00922C"/>
                  </a:solidFill>
                  <a:ea typeface="Adobe Arabic"/>
                  <a:cs typeface="Adobe Arabic"/>
                </a:rPr>
                <a:t>0,4%</a:t>
              </a:r>
            </a:p>
          </p:txBody>
        </p:sp>
      </p:grpSp>
      <p:sp>
        <p:nvSpPr>
          <p:cNvPr id="107" name="Text Box 51">
            <a:extLst>
              <a:ext uri="{FF2B5EF4-FFF2-40B4-BE49-F238E27FC236}">
                <a16:creationId xmlns:a16="http://schemas.microsoft.com/office/drawing/2014/main" xmlns="" id="{1E42C2E4-A91F-4663-9E66-F556626E6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364" y="3092450"/>
            <a:ext cx="1138237" cy="13033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Arial" charset="0"/>
              </a:defRPr>
            </a:lvl1pPr>
            <a:lvl2pPr marL="742950" indent="-285750" algn="ctr">
              <a:defRPr b="1">
                <a:solidFill>
                  <a:srgbClr val="FFFFFF"/>
                </a:solidFill>
                <a:latin typeface="Arial" charset="0"/>
              </a:defRPr>
            </a:lvl2pPr>
            <a:lvl3pPr marL="1143000" indent="-228600" algn="ctr">
              <a:defRPr b="1">
                <a:solidFill>
                  <a:srgbClr val="FFFFFF"/>
                </a:solidFill>
                <a:latin typeface="Arial" charset="0"/>
              </a:defRPr>
            </a:lvl3pPr>
            <a:lvl4pPr marL="1600200" indent="-228600" algn="ctr"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algn="ctr">
              <a:defRPr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spcBef>
                <a:spcPts val="225"/>
              </a:spcBef>
              <a:spcAft>
                <a:spcPts val="225"/>
              </a:spcAft>
              <a:defRPr/>
            </a:pPr>
            <a:endParaRPr lang="en-US" sz="12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pt-BR" sz="1200" dirty="0">
                <a:solidFill>
                  <a:srgbClr val="00922C"/>
                </a:solidFill>
                <a:latin typeface="Trebuchet MS" panose="020B0603020202020204" pitchFamily="34" charset="0"/>
              </a:rPr>
              <a:t>1% ROL</a:t>
            </a:r>
          </a:p>
          <a:p>
            <a:pPr>
              <a:spcBef>
                <a:spcPts val="225"/>
              </a:spcBef>
              <a:spcAft>
                <a:spcPts val="225"/>
              </a:spcAft>
              <a:defRPr/>
            </a:pPr>
            <a:r>
              <a:rPr lang="pt-BR" sz="1200" b="0" dirty="0">
                <a:solidFill>
                  <a:schemeClr val="tx1"/>
                </a:solidFill>
                <a:latin typeface="Trebuchet MS" panose="020B0603020202020204" pitchFamily="34" charset="0"/>
              </a:rPr>
              <a:t>Receita Operacional Líquida</a:t>
            </a:r>
          </a:p>
          <a:p>
            <a:pPr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1200" b="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en-US" sz="12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8" name="Text Box 35">
            <a:extLst>
              <a:ext uri="{FF2B5EF4-FFF2-40B4-BE49-F238E27FC236}">
                <a16:creationId xmlns:a16="http://schemas.microsoft.com/office/drawing/2014/main" xmlns="" id="{6CA8E75B-8E2A-4A3E-B36E-E3BBD2BD6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5151439"/>
            <a:ext cx="1751012" cy="27622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defRPr b="1">
                <a:solidFill>
                  <a:srgbClr val="FFFFFF"/>
                </a:solidFill>
                <a:latin typeface="Arial" charset="0"/>
              </a:defRPr>
            </a:lvl1pPr>
            <a:lvl2pPr marL="742950" indent="-285750" algn="ctr">
              <a:defRPr b="1">
                <a:solidFill>
                  <a:srgbClr val="FFFFFF"/>
                </a:solidFill>
                <a:latin typeface="Arial" charset="0"/>
              </a:defRPr>
            </a:lvl2pPr>
            <a:lvl3pPr marL="1143000" indent="-228600" algn="ctr">
              <a:defRPr b="1">
                <a:solidFill>
                  <a:srgbClr val="FFFFFF"/>
                </a:solidFill>
                <a:latin typeface="Arial" charset="0"/>
              </a:defRPr>
            </a:lvl3pPr>
            <a:lvl4pPr marL="1600200" indent="-228600" algn="ctr">
              <a:defRPr b="1">
                <a:solidFill>
                  <a:srgbClr val="FFFFFF"/>
                </a:solidFill>
                <a:latin typeface="Arial" charset="0"/>
              </a:defRPr>
            </a:lvl4pPr>
            <a:lvl5pPr marL="2057400" indent="-228600" algn="ctr">
              <a:defRPr b="1">
                <a:solidFill>
                  <a:srgbClr val="FFFFFF"/>
                </a:solidFill>
                <a:latin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pt-BR" sz="1200" b="0" dirty="0">
                <a:solidFill>
                  <a:srgbClr val="00922C"/>
                </a:solidFill>
                <a:latin typeface="Trebuchet MS" panose="020B0603020202020204" pitchFamily="34" charset="0"/>
              </a:rPr>
              <a:t>0,1% </a:t>
            </a:r>
            <a:r>
              <a:rPr lang="pt-BR" sz="1200" b="0" dirty="0">
                <a:solidFill>
                  <a:schemeClr val="tx1"/>
                </a:solidFill>
                <a:latin typeface="Trebuchet MS" panose="020B0603020202020204" pitchFamily="34" charset="0"/>
              </a:rPr>
              <a:t>PROCEL</a:t>
            </a:r>
          </a:p>
        </p:txBody>
      </p:sp>
      <p:sp>
        <p:nvSpPr>
          <p:cNvPr id="109" name="Retângulo 108">
            <a:extLst>
              <a:ext uri="{FF2B5EF4-FFF2-40B4-BE49-F238E27FC236}">
                <a16:creationId xmlns:a16="http://schemas.microsoft.com/office/drawing/2014/main" xmlns="" id="{73CC84C7-1457-4C5F-9E7F-F0686570016D}"/>
              </a:ext>
            </a:extLst>
          </p:cNvPr>
          <p:cNvSpPr/>
          <p:nvPr/>
        </p:nvSpPr>
        <p:spPr>
          <a:xfrm>
            <a:off x="7872414" y="4451350"/>
            <a:ext cx="1754187" cy="39528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900" dirty="0">
              <a:solidFill>
                <a:srgbClr val="00922C"/>
              </a:solidFill>
              <a:cs typeface="Adobe Arabic" panose="02040503050201020203" pitchFamily="18" charset="-78"/>
            </a:endParaRPr>
          </a:p>
        </p:txBody>
      </p:sp>
      <p:sp>
        <p:nvSpPr>
          <p:cNvPr id="110" name="CaixaDeTexto 117">
            <a:extLst>
              <a:ext uri="{FF2B5EF4-FFF2-40B4-BE49-F238E27FC236}">
                <a16:creationId xmlns:a16="http://schemas.microsoft.com/office/drawing/2014/main" xmlns="" id="{65A7011E-D2E6-4062-B24D-C7740ED70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1488" y="4522789"/>
            <a:ext cx="493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pt-BR" altLang="pt-BR" sz="1200" dirty="0">
                <a:solidFill>
                  <a:srgbClr val="00922C"/>
                </a:solidFill>
                <a:ea typeface="Adobe Arabic"/>
                <a:cs typeface="Adobe Arabic"/>
              </a:rPr>
              <a:t>0,4%</a:t>
            </a:r>
          </a:p>
        </p:txBody>
      </p:sp>
      <p:sp>
        <p:nvSpPr>
          <p:cNvPr id="111" name="Text Box 51">
            <a:extLst>
              <a:ext uri="{FF2B5EF4-FFF2-40B4-BE49-F238E27FC236}">
                <a16:creationId xmlns:a16="http://schemas.microsoft.com/office/drawing/2014/main" xmlns="" id="{701397B2-5B04-414F-99BC-584D035B0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8950" y="5403851"/>
            <a:ext cx="11191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/>
            <a:r>
              <a:rPr lang="pt-BR" altLang="pt-BR" sz="1200" dirty="0">
                <a:solidFill>
                  <a:schemeClr val="bg1"/>
                </a:solidFill>
              </a:rPr>
              <a:t>R$ 122,17Mi</a:t>
            </a:r>
          </a:p>
        </p:txBody>
      </p:sp>
      <p:sp>
        <p:nvSpPr>
          <p:cNvPr id="112" name="Line 28">
            <a:extLst>
              <a:ext uri="{FF2B5EF4-FFF2-40B4-BE49-F238E27FC236}">
                <a16:creationId xmlns:a16="http://schemas.microsoft.com/office/drawing/2014/main" xmlns="" id="{1063D6D1-E3BB-41AA-92B1-10263B157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4714" y="5005388"/>
            <a:ext cx="593725" cy="254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 sz="750" dirty="0"/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xmlns="" id="{36DDE47E-6F33-42D9-913A-EC8E94B55F4E}"/>
              </a:ext>
            </a:extLst>
          </p:cNvPr>
          <p:cNvSpPr txBox="1"/>
          <p:nvPr/>
        </p:nvSpPr>
        <p:spPr>
          <a:xfrm>
            <a:off x="2430463" y="5781675"/>
            <a:ext cx="5156200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050" dirty="0">
                <a:solidFill>
                  <a:srgbClr val="00809E"/>
                </a:solidFill>
              </a:rPr>
              <a:t>(*) Valores de 2016.</a:t>
            </a: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xmlns="" id="{C742EC80-775C-46E6-80D0-25528A280921}"/>
              </a:ext>
            </a:extLst>
          </p:cNvPr>
          <p:cNvSpPr txBox="1"/>
          <p:nvPr/>
        </p:nvSpPr>
        <p:spPr>
          <a:xfrm>
            <a:off x="8100664" y="3553626"/>
            <a:ext cx="192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AGENTES DO </a:t>
            </a:r>
          </a:p>
          <a:p>
            <a:pPr algn="ctr"/>
            <a:r>
              <a:rPr lang="pt-BR" sz="1200" dirty="0">
                <a:latin typeface="Trebuchet MS" panose="020B0603020202020204" pitchFamily="34" charset="0"/>
              </a:rPr>
              <a:t>SETOR ELÉTRICO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xmlns="" id="{66D17D65-9A0C-43B3-A942-76C68A57A16F}"/>
              </a:ext>
            </a:extLst>
          </p:cNvPr>
          <p:cNvSpPr txBox="1"/>
          <p:nvPr/>
        </p:nvSpPr>
        <p:spPr>
          <a:xfrm>
            <a:off x="8149083" y="4427192"/>
            <a:ext cx="192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AGENTES DO </a:t>
            </a:r>
          </a:p>
          <a:p>
            <a:pPr algn="ctr"/>
            <a:r>
              <a:rPr lang="pt-BR" sz="1200" dirty="0">
                <a:latin typeface="Trebuchet MS" panose="020B0603020202020204" pitchFamily="34" charset="0"/>
              </a:rPr>
              <a:t>SETOR ELÉTRICO</a:t>
            </a:r>
          </a:p>
        </p:txBody>
      </p:sp>
      <p:sp>
        <p:nvSpPr>
          <p:cNvPr id="116" name="Elipse 115">
            <a:extLst>
              <a:ext uri="{FF2B5EF4-FFF2-40B4-BE49-F238E27FC236}">
                <a16:creationId xmlns:a16="http://schemas.microsoft.com/office/drawing/2014/main" xmlns="" id="{DC3CE7FF-0B9E-478F-B939-2F47FE593FED}"/>
              </a:ext>
            </a:extLst>
          </p:cNvPr>
          <p:cNvSpPr/>
          <p:nvPr/>
        </p:nvSpPr>
        <p:spPr>
          <a:xfrm>
            <a:off x="7531100" y="4284650"/>
            <a:ext cx="2266950" cy="85725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9181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726816" y="3433299"/>
            <a:ext cx="2448272" cy="870285"/>
          </a:xfrm>
          <a:prstGeom prst="flowChartProcess">
            <a:avLst/>
          </a:prstGeom>
          <a:gradFill>
            <a:gsLst>
              <a:gs pos="25650">
                <a:srgbClr val="00B050"/>
              </a:gs>
              <a:gs pos="0">
                <a:srgbClr val="92D050"/>
              </a:gs>
              <a:gs pos="10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ANEEL</a:t>
            </a:r>
          </a:p>
          <a:p>
            <a:pPr algn="ctr"/>
            <a:r>
              <a:rPr lang="pt-B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pt-B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e Agências Estaduais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835400" y="3416456"/>
            <a:ext cx="2559050" cy="990600"/>
          </a:xfrm>
          <a:prstGeom prst="flowChartProcess">
            <a:avLst/>
          </a:prstGeom>
          <a:gradFill>
            <a:gsLst>
              <a:gs pos="25650">
                <a:srgbClr val="00B050"/>
              </a:gs>
              <a:gs pos="0">
                <a:srgbClr val="92D050"/>
              </a:gs>
              <a:gs pos="10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pt-B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Distribuidoras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835400" y="5092856"/>
            <a:ext cx="2559050" cy="990600"/>
          </a:xfrm>
          <a:prstGeom prst="flowChartProcess">
            <a:avLst/>
          </a:prstGeom>
          <a:gradFill>
            <a:gsLst>
              <a:gs pos="25650">
                <a:srgbClr val="00B050"/>
              </a:gs>
              <a:gs pos="0">
                <a:srgbClr val="92D050"/>
              </a:gs>
              <a:gs pos="10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pt-BR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Consumidores</a:t>
            </a:r>
          </a:p>
          <a:p>
            <a:pPr algn="ctr"/>
            <a:endParaRPr lang="pt-BR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835400" y="1740056"/>
            <a:ext cx="2559050" cy="990600"/>
          </a:xfrm>
          <a:prstGeom prst="flowChartProcess">
            <a:avLst/>
          </a:prstGeom>
          <a:gradFill>
            <a:gsLst>
              <a:gs pos="25650">
                <a:srgbClr val="00B050"/>
              </a:gs>
              <a:gs pos="0">
                <a:srgbClr val="92D050"/>
              </a:gs>
              <a:gs pos="100000">
                <a:srgbClr val="000066"/>
              </a:gs>
              <a:gs pos="100000">
                <a:srgbClr val="0000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Fornecedores/</a:t>
            </a:r>
          </a:p>
          <a:p>
            <a:pPr algn="ctr">
              <a:defRPr/>
            </a:pPr>
            <a:r>
              <a:rPr lang="pt-B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ESCOS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876800" y="4407056"/>
            <a:ext cx="426508" cy="685800"/>
          </a:xfrm>
          <a:prstGeom prst="upDownArrow">
            <a:avLst>
              <a:gd name="adj1" fmla="val 50000"/>
              <a:gd name="adj2" fmla="val 34839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Calibri" panose="020F0502020204030204" pitchFamily="34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889500" y="2730656"/>
            <a:ext cx="398992" cy="685800"/>
          </a:xfrm>
          <a:prstGeom prst="upDownArrow">
            <a:avLst>
              <a:gd name="adj1" fmla="val 50000"/>
              <a:gd name="adj2" fmla="val 3724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Calibri" panose="020F0502020204030204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703589" y="5125290"/>
            <a:ext cx="1951952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anose="020F0502020204030204" pitchFamily="34" charset="0"/>
                <a:cs typeface="Times New Roman" pitchFamily="18" charset="0"/>
              </a:rPr>
              <a:t>Beneficiários das ações e potenciais proponentes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435850" y="4486149"/>
            <a:ext cx="3030204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anose="020F0502020204030204" pitchFamily="34" charset="0"/>
                <a:cs typeface="Times New Roman" pitchFamily="18" charset="0"/>
              </a:rPr>
              <a:t>Regulamentação, Avaliação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anose="020F0502020204030204" pitchFamily="34" charset="0"/>
                <a:cs typeface="Times New Roman" pitchFamily="18" charset="0"/>
              </a:rPr>
              <a:t> e Fiscalização </a:t>
            </a: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6647477" y="1587656"/>
            <a:ext cx="0" cy="510540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6407669" y="3688356"/>
            <a:ext cx="1319147" cy="388344"/>
          </a:xfrm>
          <a:prstGeom prst="leftRightArrow">
            <a:avLst>
              <a:gd name="adj1" fmla="val 50000"/>
              <a:gd name="adj2" fmla="val 35556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Calibri" panose="020F0502020204030204" pitchFamily="34" charset="0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713250" y="3474290"/>
            <a:ext cx="1951952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anose="020F0502020204030204" pitchFamily="34" charset="0"/>
                <a:cs typeface="Times New Roman" pitchFamily="18" charset="0"/>
              </a:rPr>
              <a:t>Propor projetos e garantir seus resultados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614689" y="1807326"/>
            <a:ext cx="2130753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libri" panose="020F0502020204030204" pitchFamily="34" charset="0"/>
                <a:cs typeface="Times New Roman" pitchFamily="18" charset="0"/>
              </a:rPr>
              <a:t>Executar ou fornecer equipamentos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40283216-85AF-4E11-8618-4B628911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85" y="403072"/>
            <a:ext cx="7744177" cy="66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BR" sz="4000" b="1" dirty="0">
                <a:solidFill>
                  <a:schemeClr val="accent2"/>
                </a:solidFill>
              </a:rPr>
              <a:t>Arranjo Institucional</a:t>
            </a:r>
            <a:endParaRPr lang="pt-BR" sz="4000" b="1" i="1" dirty="0">
              <a:solidFill>
                <a:srgbClr val="ACAA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6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 txBox="1">
            <a:spLocks/>
          </p:cNvSpPr>
          <p:nvPr/>
        </p:nvSpPr>
        <p:spPr>
          <a:xfrm>
            <a:off x="353950" y="690753"/>
            <a:ext cx="9929737" cy="51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2"/>
                </a:solidFill>
                <a:latin typeface="+mn-lt"/>
              </a:rPr>
              <a:t>Programa de Eficiência Energética -  PEE</a:t>
            </a:r>
          </a:p>
          <a:p>
            <a:r>
              <a:rPr lang="en-US" dirty="0">
                <a:solidFill>
                  <a:srgbClr val="003366"/>
                </a:solidFill>
                <a:latin typeface="Calibri" panose="020F0502020204030204" pitchFamily="34" charset="0"/>
              </a:rPr>
              <a:t>Investimentos no período de 2008-2016</a:t>
            </a:r>
          </a:p>
        </p:txBody>
      </p:sp>
      <p:sp>
        <p:nvSpPr>
          <p:cNvPr id="27" name="TextBox 12"/>
          <p:cNvSpPr txBox="1"/>
          <p:nvPr/>
        </p:nvSpPr>
        <p:spPr>
          <a:xfrm>
            <a:off x="819164" y="5475339"/>
            <a:ext cx="477114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ACAA00"/>
              </a:buClr>
            </a:pPr>
            <a:r>
              <a:rPr lang="en-US" sz="2000" dirty="0">
                <a:solidFill>
                  <a:srgbClr val="004C62"/>
                </a:solidFill>
                <a:latin typeface="Calibri" panose="020F0502020204030204" pitchFamily="34" charset="0"/>
              </a:rPr>
              <a:t>Total de investimentos: </a:t>
            </a:r>
            <a:r>
              <a:rPr lang="en-US" sz="2000" b="1" dirty="0">
                <a:solidFill>
                  <a:srgbClr val="004C62"/>
                </a:solidFill>
                <a:latin typeface="Calibri" panose="020F0502020204030204" pitchFamily="34" charset="0"/>
              </a:rPr>
              <a:t>R$ 3,5 bilhões</a:t>
            </a:r>
            <a:endParaRPr lang="en-US" sz="2000" dirty="0">
              <a:solidFill>
                <a:srgbClr val="004C62"/>
              </a:solidFill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ACAA00"/>
              </a:buClr>
            </a:pPr>
            <a:r>
              <a:rPr lang="en-US" sz="1600" dirty="0">
                <a:solidFill>
                  <a:srgbClr val="004C62"/>
                </a:solidFill>
                <a:latin typeface="Calibri" panose="020F0502020204030204" pitchFamily="34" charset="0"/>
              </a:rPr>
              <a:t>Fonte: Movimentação Financeira- PEE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C7303541-19CA-4BA5-80E5-F3541B9684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528337"/>
              </p:ext>
            </p:extLst>
          </p:nvPr>
        </p:nvGraphicFramePr>
        <p:xfrm>
          <a:off x="6007394" y="1797844"/>
          <a:ext cx="5845229" cy="3000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E3C811C-C5E1-476F-A27F-A2988B1D75CE}"/>
              </a:ext>
            </a:extLst>
          </p:cNvPr>
          <p:cNvSpPr/>
          <p:nvPr/>
        </p:nvSpPr>
        <p:spPr>
          <a:xfrm>
            <a:off x="6007394" y="1923679"/>
            <a:ext cx="162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pt-BR" altLang="pt-BR" b="1" dirty="0">
                <a:solidFill>
                  <a:srgbClr val="004C62"/>
                </a:solidFill>
              </a:rPr>
              <a:t>Ações Elegíveis</a:t>
            </a:r>
            <a:endParaRPr lang="pt-BR" altLang="pt-BR" sz="2800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8D8ABFF4-DB6D-4C8C-8986-3EC3B7A23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50199"/>
              </p:ext>
            </p:extLst>
          </p:nvPr>
        </p:nvGraphicFramePr>
        <p:xfrm>
          <a:off x="605020" y="1661918"/>
          <a:ext cx="5199432" cy="3360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Retângulo 1"/>
          <p:cNvSpPr/>
          <p:nvPr/>
        </p:nvSpPr>
        <p:spPr>
          <a:xfrm>
            <a:off x="6007394" y="54753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Regulamentação vigente PEE: Resolução Normativa nº 556, de 18/06/2013</a:t>
            </a:r>
          </a:p>
        </p:txBody>
      </p:sp>
    </p:spTree>
    <p:extLst>
      <p:ext uri="{BB962C8B-B14F-4D97-AF65-F5344CB8AC3E}">
        <p14:creationId xmlns:p14="http://schemas.microsoft.com/office/powerpoint/2010/main" val="42941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12400</TotalTime>
  <Words>948</Words>
  <Application>Microsoft Office PowerPoint</Application>
  <PresentationFormat>Widescreen</PresentationFormat>
  <Paragraphs>228</Paragraphs>
  <Slides>17</Slides>
  <Notes>3</Notes>
  <HiddenSlides>2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31" baseType="lpstr">
      <vt:lpstr>Adobe Arabic</vt:lpstr>
      <vt:lpstr>Arial</vt:lpstr>
      <vt:lpstr>Arial Narrow</vt:lpstr>
      <vt:lpstr>Calibri</vt:lpstr>
      <vt:lpstr>Calibri Light</vt:lpstr>
      <vt:lpstr>Lato</vt:lpstr>
      <vt:lpstr>Lato Black</vt:lpstr>
      <vt:lpstr>Lato Light</vt:lpstr>
      <vt:lpstr>Open Sans Light</vt:lpstr>
      <vt:lpstr>Roboto Regular</vt:lpstr>
      <vt:lpstr>Times New Roman</vt:lpstr>
      <vt:lpstr>Trebuchet MS</vt:lpstr>
      <vt:lpstr>Wingdings</vt:lpstr>
      <vt:lpstr>Tema do Office</vt:lpstr>
      <vt:lpstr>A importância dos estudos e projetos em Eficiência Energética no âmbito do Setor Elétrico Brasileiro</vt:lpstr>
      <vt:lpstr>Evolução dos Custos (dólar/kWh)  Custo por fonte: $/kWh</vt:lpstr>
      <vt:lpstr>Custos das Ações de Eficiência Energética (comparação com a Tarifa –Grupo B e Grupo A )</vt:lpstr>
      <vt:lpstr>Programa de Eficiência Energética</vt:lpstr>
      <vt:lpstr>Recursos Energéticos Distribuídos - RED</vt:lpstr>
      <vt:lpstr>Marco legal PEE e P&amp;D</vt:lpstr>
      <vt:lpstr>Lei nº 9.991/2000</vt:lpstr>
      <vt:lpstr>Apresentação do PowerPoint</vt:lpstr>
      <vt:lpstr>Apresentação do PowerPoint</vt:lpstr>
      <vt:lpstr>Investimentos e Resultados Obtidos </vt:lpstr>
      <vt:lpstr>Chamada de Projeto Prioritário de EE e  Estratégico de P&amp;D nº 01/2016 – “Eficiência Energética e Minigeração em Instituições Públicas de Educação Superior”</vt:lpstr>
      <vt:lpstr>Apresentação do PowerPoint</vt:lpstr>
      <vt:lpstr>Usina Fotovoltaica da ANEEL</vt:lpstr>
      <vt:lpstr>Apresentação do PowerPoint</vt:lpstr>
      <vt:lpstr> Cenário Futuro </vt:lpstr>
      <vt:lpstr>Cenário Futuro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da Chamada de Projeto      de P&amp;D nº 21 – Armazenamento de Energia</dc:title>
  <dc:creator>Fábio Stacke Silva (SPE)</dc:creator>
  <cp:lastModifiedBy>Ailson de Souza Barbosa (ASD)</cp:lastModifiedBy>
  <cp:revision>255</cp:revision>
  <cp:lastPrinted>2018-05-03T18:19:11Z</cp:lastPrinted>
  <dcterms:created xsi:type="dcterms:W3CDTF">2017-03-07T18:42:15Z</dcterms:created>
  <dcterms:modified xsi:type="dcterms:W3CDTF">2018-05-03T19:07:19Z</dcterms:modified>
</cp:coreProperties>
</file>