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9"/>
  </p:notesMasterIdLst>
  <p:handoutMasterIdLst>
    <p:handoutMasterId r:id="rId20"/>
  </p:handoutMasterIdLst>
  <p:sldIdLst>
    <p:sldId id="1004" r:id="rId2"/>
    <p:sldId id="1008" r:id="rId3"/>
    <p:sldId id="1006" r:id="rId4"/>
    <p:sldId id="1015" r:id="rId5"/>
    <p:sldId id="1019" r:id="rId6"/>
    <p:sldId id="1020" r:id="rId7"/>
    <p:sldId id="1021" r:id="rId8"/>
    <p:sldId id="1022" r:id="rId9"/>
    <p:sldId id="1023" r:id="rId10"/>
    <p:sldId id="1014" r:id="rId11"/>
    <p:sldId id="1028" r:id="rId12"/>
    <p:sldId id="1027" r:id="rId13"/>
    <p:sldId id="1009" r:id="rId14"/>
    <p:sldId id="1025" r:id="rId15"/>
    <p:sldId id="1026" r:id="rId16"/>
    <p:sldId id="1013" r:id="rId17"/>
    <p:sldId id="1024" r:id="rId18"/>
  </p:sldIdLst>
  <p:sldSz cx="9144000" cy="6858000" type="screen4x3"/>
  <p:notesSz cx="6670675" cy="9929813"/>
  <p:defaultTextStyle>
    <a:defPPr>
      <a:defRPr lang="pt-BR"/>
    </a:defPPr>
    <a:lvl1pPr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1pPr>
    <a:lvl2pPr marL="4572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2pPr>
    <a:lvl3pPr marL="9144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3pPr>
    <a:lvl4pPr marL="13716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4pPr>
    <a:lvl5pPr marL="1828800" algn="l" rtl="0" eaLnBrk="0" fontAlgn="base" hangingPunct="0">
      <a:spcBef>
        <a:spcPct val="0"/>
      </a:spcBef>
      <a:spcAft>
        <a:spcPct val="0"/>
      </a:spcAft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5pPr>
    <a:lvl6pPr marL="2286000" algn="l" defTabSz="914400" rtl="0" eaLnBrk="1" latinLnBrk="0" hangingPunct="1"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6pPr>
    <a:lvl7pPr marL="2743200" algn="l" defTabSz="914400" rtl="0" eaLnBrk="1" latinLnBrk="0" hangingPunct="1"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7pPr>
    <a:lvl8pPr marL="3200400" algn="l" defTabSz="914400" rtl="0" eaLnBrk="1" latinLnBrk="0" hangingPunct="1"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8pPr>
    <a:lvl9pPr marL="3657600" algn="l" defTabSz="914400" rtl="0" eaLnBrk="1" latinLnBrk="0" hangingPunct="1">
      <a:defRPr kern="1200">
        <a:solidFill>
          <a:schemeClr val="tx1"/>
        </a:solidFill>
        <a:latin typeface="Trebuchet MS" pitchFamily="34" charset="0"/>
        <a:ea typeface="+mn-ea"/>
        <a:cs typeface="Arial" charset="0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srgbClr val="FF0000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7AE85"/>
    <a:srgbClr val="996633"/>
    <a:srgbClr val="E6CDB4"/>
    <a:srgbClr val="FDDCDB"/>
    <a:srgbClr val="333333"/>
    <a:srgbClr val="FF9933"/>
    <a:srgbClr val="1663D4"/>
    <a:srgbClr val="5F5F5F"/>
    <a:srgbClr val="56565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00A15C55-8517-42AA-B614-E9B94910E393}" styleName="Estilo Médio 2 - Ênfase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21E4AEA4-8DFA-4A89-87EB-49C32662AFE0}" styleName="Estilo Médio 2 - Ênfase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3296810-A885-4BE3-A3E7-6D5BEEA58F35}" styleName="Estilo Médio 2 - Ênfase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7DF18680-E054-41AD-8BC1-D1AEF772440D}" styleName="Estilo Médio 2 - Ênfase 5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5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5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5"/>
          </a:solidFill>
        </a:fill>
      </a:tcStyle>
    </a:firstRow>
  </a:tblStyle>
  <a:tblStyle styleId="{8A107856-5554-42FB-B03E-39F5DBC370BA}" styleName="Estilo Médio 4 - Ênfas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85BE263C-DBD7-4A20-BB59-AAB30ACAA65A}" styleName="Estilo Médio 3 - Ênfase 2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25400" cmpd="sng">
              <a:solidFill>
                <a:schemeClr val="dk1"/>
              </a:solidFill>
            </a:ln>
          </a:top>
          <a:bottom>
            <a:ln w="25400" cmpd="sng">
              <a:solidFill>
                <a:schemeClr val="dk1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dk1">
              <a:tint val="20000"/>
            </a:schemeClr>
          </a:solidFill>
        </a:fill>
      </a:tcStyle>
    </a:band1H>
    <a:band1V>
      <a:tcStyle>
        <a:tcBdr/>
        <a:fill>
          <a:solidFill>
            <a:schemeClr val="dk1">
              <a:tint val="20000"/>
            </a:schemeClr>
          </a:solidFill>
        </a:fill>
      </a:tcStyle>
    </a:band1V>
    <a:la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lt1"/>
          </a:solidFill>
        </a:fill>
      </a:tcStyle>
    </a:lastRow>
    <a:seCell>
      <a:tcTxStyle b="on">
        <a:fontRef idx="minor">
          <a:scrgbClr r="0" g="0" b="0"/>
        </a:fontRef>
        <a:schemeClr val="dk1"/>
      </a:tcTxStyle>
      <a:tcStyle>
        <a:tcBdr/>
      </a:tcStyle>
    </a:seCell>
    <a:swCell>
      <a:tcTxStyle b="on">
        <a:fontRef idx="minor">
          <a:scrgbClr r="0" g="0" b="0"/>
        </a:fontRef>
        <a:schemeClr val="dk1"/>
      </a:tcTxStyle>
      <a:tcStyle>
        <a:tcBdr/>
      </a:tcStyle>
    </a:swCell>
    <a:firstRow>
      <a:tcTxStyle b="on">
        <a:fontRef idx="minor">
          <a:scrgbClr r="0" g="0" b="0"/>
        </a:fontRef>
        <a:schemeClr val="lt1"/>
      </a:tcTxStyle>
      <a:tcStyle>
        <a:tcBdr>
          <a:bottom>
            <a:ln w="25400" cmpd="sng">
              <a:solidFill>
                <a:schemeClr val="dk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9DCAF9ED-07DC-4A11-8D7F-57B35C25682E}" styleName="Estilo Médio 1 - Ênfase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>
              <a:noFill/>
            </a:ln>
          </a:insideV>
        </a:tcBdr>
        <a:fill>
          <a:solidFill>
            <a:schemeClr val="lt1"/>
          </a:solidFill>
        </a:fill>
      </a:tcStyle>
    </a:wholeTbl>
    <a:band1H>
      <a:tcStyle>
        <a:tcBdr/>
        <a:fill>
          <a:solidFill>
            <a:schemeClr val="accent2">
              <a:tint val="20000"/>
            </a:schemeClr>
          </a:solidFill>
        </a:fill>
      </a:tcStyle>
    </a:band1H>
    <a:band1V>
      <a:tcStyle>
        <a:tcBdr/>
        <a:fill>
          <a:solidFill>
            <a:schemeClr val="accent2">
              <a:tint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solidFill>
            <a:schemeClr val="lt1"/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2"/>
          </a:solidFill>
        </a:fill>
      </a:tcStyle>
    </a:firstRow>
  </a:tblStyle>
  <a:tblStyle styleId="{D03447BB-5D67-496B-8E87-E561075AD55C}" styleName="Estilo Escuro 1 - Ênfase 3">
    <a:wholeTbl>
      <a:tcTxStyle>
        <a:fontRef idx="minor">
          <a:scrgbClr r="0" g="0" b="0"/>
        </a:fontRef>
        <a:schemeClr val="lt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3"/>
          </a:solidFill>
        </a:fill>
      </a:tcStyle>
    </a:wholeTbl>
    <a:band1H>
      <a:tcStyle>
        <a:tcBdr/>
        <a:fill>
          <a:solidFill>
            <a:schemeClr val="accent3">
              <a:shade val="60000"/>
            </a:schemeClr>
          </a:solidFill>
        </a:fill>
      </a:tcStyle>
    </a:band1H>
    <a:band1V>
      <a:tcStyle>
        <a:tcBdr/>
        <a:fill>
          <a:solidFill>
            <a:schemeClr val="accent3">
              <a:shade val="60000"/>
            </a:schemeClr>
          </a:solidFill>
        </a:fill>
      </a:tcStyle>
    </a:band1V>
    <a:lastCol>
      <a:tcTxStyle b="on"/>
      <a:tcStyle>
        <a:tcBdr>
          <a:left>
            <a:ln w="25400" cmpd="sng">
              <a:solidFill>
                <a:schemeClr val="lt1"/>
              </a:solidFill>
            </a:ln>
          </a:left>
        </a:tcBdr>
        <a:fill>
          <a:solidFill>
            <a:schemeClr val="accent3">
              <a:shade val="60000"/>
            </a:schemeClr>
          </a:solidFill>
        </a:fill>
      </a:tcStyle>
    </a:lastCol>
    <a:firstCol>
      <a:tcTxStyle b="on"/>
      <a:tcStyle>
        <a:tcBdr>
          <a:right>
            <a:ln w="25400" cmpd="sng">
              <a:solidFill>
                <a:schemeClr val="lt1"/>
              </a:solidFill>
            </a:ln>
          </a:right>
        </a:tcBdr>
        <a:fill>
          <a:solidFill>
            <a:schemeClr val="accent3">
              <a:shade val="60000"/>
            </a:schemeClr>
          </a:solidFill>
        </a:fill>
      </a:tcStyle>
    </a:firstCol>
    <a:lastRow>
      <a:tcTxStyle b="on"/>
      <a:tcStyle>
        <a:tcBdr>
          <a:top>
            <a:ln w="25400" cmpd="sng">
              <a:solidFill>
                <a:schemeClr val="lt1"/>
              </a:solidFill>
            </a:ln>
          </a:top>
        </a:tcBdr>
        <a:fill>
          <a:solidFill>
            <a:schemeClr val="accent3">
              <a:shade val="40000"/>
            </a:schemeClr>
          </a:solidFill>
        </a:fill>
      </a:tcStyle>
    </a:lastRow>
    <a:seCell>
      <a:tcStyle>
        <a:tcBdr>
          <a:left>
            <a:ln>
              <a:noFill/>
            </a:ln>
          </a:left>
        </a:tcBdr>
      </a:tcStyle>
    </a:seCell>
    <a:swCell>
      <a:tcStyle>
        <a:tcBdr>
          <a:right>
            <a:ln>
              <a:noFill/>
            </a:ln>
          </a:right>
        </a:tcBdr>
      </a:tcStyle>
    </a:swCell>
    <a:firstRow>
      <a:tcTxStyle b="on"/>
      <a:tcStyle>
        <a:tcBdr>
          <a:bottom>
            <a:ln w="254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  <a:neCell>
      <a:tcStyle>
        <a:tcBdr>
          <a:left>
            <a:ln>
              <a:noFill/>
            </a:ln>
          </a:left>
        </a:tcBdr>
      </a:tcStyle>
    </a:neCell>
    <a:nwCell>
      <a:tcStyle>
        <a:tcBdr>
          <a:right>
            <a:ln>
              <a:noFill/>
            </a:ln>
          </a:right>
        </a:tcBdr>
      </a:tcStyle>
    </a:nwCell>
  </a:tblStyle>
  <a:tblStyle styleId="{0E3FDE45-AF77-4B5C-9715-49D594BDF05E}" styleName="Estilo Claro 1 - Ênfase 2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912C8C85-51F0-491E-9774-3900AFEF0FD7}" styleName="Estilo Claro 2 - Ênfase 6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6"/>
            </a:lnRef>
          </a:top>
          <a:bottom>
            <a:lnRef idx="1">
              <a:schemeClr val="accent6"/>
            </a:lnRef>
          </a:bottom>
        </a:tcBdr>
      </a:tcStyle>
    </a:band1H>
    <a:band1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1V>
    <a:band2V>
      <a:tcStyle>
        <a:tcBdr>
          <a:left>
            <a:lnRef idx="1">
              <a:schemeClr val="accent6"/>
            </a:lnRef>
          </a:left>
          <a:right>
            <a:lnRef idx="1">
              <a:schemeClr val="accent6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6"/>
        </a:fillRef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433" autoAdjust="0"/>
    <p:restoredTop sz="94783" autoAdjust="0"/>
  </p:normalViewPr>
  <p:slideViewPr>
    <p:cSldViewPr>
      <p:cViewPr varScale="1">
        <p:scale>
          <a:sx n="72" d="100"/>
          <a:sy n="72" d="100"/>
        </p:scale>
        <p:origin x="384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3177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presProps" Target="pres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handoutMaster" Target="handoutMasters/handoutMaster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ableStyles" Target="tableStyles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theme" Target="theme/theme1.xml"/><Relationship Id="rId10" Type="http://schemas.openxmlformats.org/officeDocument/2006/relationships/slide" Target="slides/slide9.xml"/><Relationship Id="rId19" Type="http://schemas.openxmlformats.org/officeDocument/2006/relationships/notesMaster" Target="notesMasters/notesMaster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90838" cy="496888"/>
          </a:xfrm>
          <a:prstGeom prst="rect">
            <a:avLst/>
          </a:prstGeom>
        </p:spPr>
        <p:txBody>
          <a:bodyPr vert="horz" lIns="90023" tIns="45011" rIns="90023" bIns="45011" rtlCol="0"/>
          <a:lstStyle>
            <a:lvl1pPr algn="l"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sz="quarter" idx="1"/>
          </p:nvPr>
        </p:nvSpPr>
        <p:spPr>
          <a:xfrm>
            <a:off x="3778250" y="0"/>
            <a:ext cx="2890838" cy="496888"/>
          </a:xfrm>
          <a:prstGeom prst="rect">
            <a:avLst/>
          </a:prstGeom>
        </p:spPr>
        <p:txBody>
          <a:bodyPr vert="horz" lIns="90023" tIns="45011" rIns="90023" bIns="45011" rtlCol="0"/>
          <a:lstStyle>
            <a:lvl1pPr algn="r"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fld id="{CDED3425-D76D-4E5E-8D4A-073946855D1C}" type="datetimeFigureOut">
              <a:rPr lang="pt-BR"/>
              <a:pPr>
                <a:defRPr/>
              </a:pPr>
              <a:t>17/05/2017</a:t>
            </a:fld>
            <a:endParaRPr lang="pt-BR"/>
          </a:p>
        </p:txBody>
      </p:sp>
      <p:sp>
        <p:nvSpPr>
          <p:cNvPr id="4" name="Espaço Reservado para Rodapé 3"/>
          <p:cNvSpPr>
            <a:spLocks noGrp="1"/>
          </p:cNvSpPr>
          <p:nvPr>
            <p:ph type="ftr" sz="quarter" idx="2"/>
          </p:nvPr>
        </p:nvSpPr>
        <p:spPr>
          <a:xfrm>
            <a:off x="0" y="9431338"/>
            <a:ext cx="2890838" cy="496887"/>
          </a:xfrm>
          <a:prstGeom prst="rect">
            <a:avLst/>
          </a:prstGeom>
        </p:spPr>
        <p:txBody>
          <a:bodyPr vert="horz" lIns="90023" tIns="45011" rIns="90023" bIns="45011" rtlCol="0" anchor="b"/>
          <a:lstStyle>
            <a:lvl1pPr algn="l" eaLnBrk="1" hangingPunct="1">
              <a:defRPr sz="1200"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5" name="Espaço Reservado para Número de Slide 4"/>
          <p:cNvSpPr>
            <a:spLocks noGrp="1"/>
          </p:cNvSpPr>
          <p:nvPr>
            <p:ph type="sldNum" sz="quarter" idx="3"/>
          </p:nvPr>
        </p:nvSpPr>
        <p:spPr>
          <a:xfrm>
            <a:off x="3778250" y="9431338"/>
            <a:ext cx="2890838" cy="496887"/>
          </a:xfrm>
          <a:prstGeom prst="rect">
            <a:avLst/>
          </a:prstGeom>
        </p:spPr>
        <p:txBody>
          <a:bodyPr vert="horz" wrap="square" lIns="90023" tIns="45011" rIns="90023" bIns="45011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200">
                <a:cs typeface="Arial" charset="0"/>
              </a:defRPr>
            </a:lvl1pPr>
          </a:lstStyle>
          <a:p>
            <a:pPr>
              <a:defRPr/>
            </a:pPr>
            <a:fld id="{56F36B69-2BA7-470A-93B5-E584C348EA81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57212690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Espaço Reservado para Cabeçalh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890838" cy="496888"/>
          </a:xfrm>
          <a:prstGeom prst="rect">
            <a:avLst/>
          </a:prstGeom>
        </p:spPr>
        <p:txBody>
          <a:bodyPr vert="horz" lIns="94848" tIns="47424" rIns="94848" bIns="47424" rtlCol="0"/>
          <a:lstStyle>
            <a:lvl1pPr algn="l" eaLnBrk="1" hangingPunct="1">
              <a:defRPr sz="1300"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3" name="Espaço Reservado para Data 2"/>
          <p:cNvSpPr>
            <a:spLocks noGrp="1"/>
          </p:cNvSpPr>
          <p:nvPr>
            <p:ph type="dt" idx="1"/>
          </p:nvPr>
        </p:nvSpPr>
        <p:spPr>
          <a:xfrm>
            <a:off x="3778250" y="0"/>
            <a:ext cx="2890838" cy="496888"/>
          </a:xfrm>
          <a:prstGeom prst="rect">
            <a:avLst/>
          </a:prstGeom>
        </p:spPr>
        <p:txBody>
          <a:bodyPr vert="horz" lIns="94848" tIns="47424" rIns="94848" bIns="47424" rtlCol="0"/>
          <a:lstStyle>
            <a:lvl1pPr algn="r" eaLnBrk="1" hangingPunct="1">
              <a:defRPr sz="1300">
                <a:cs typeface="+mn-cs"/>
              </a:defRPr>
            </a:lvl1pPr>
          </a:lstStyle>
          <a:p>
            <a:pPr>
              <a:defRPr/>
            </a:pPr>
            <a:fld id="{3AE8682B-D971-4F6D-852E-D3EA351B1124}" type="datetimeFigureOut">
              <a:rPr lang="pt-BR"/>
              <a:pPr>
                <a:defRPr/>
              </a:pPr>
              <a:t>17/05/2017</a:t>
            </a:fld>
            <a:endParaRPr lang="pt-BR"/>
          </a:p>
        </p:txBody>
      </p:sp>
      <p:sp>
        <p:nvSpPr>
          <p:cNvPr id="4" name="Espaço Reservado para Imagem de Slide 3"/>
          <p:cNvSpPr>
            <a:spLocks noGrp="1" noRot="1" noChangeAspect="1"/>
          </p:cNvSpPr>
          <p:nvPr>
            <p:ph type="sldImg" idx="2"/>
          </p:nvPr>
        </p:nvSpPr>
        <p:spPr>
          <a:xfrm>
            <a:off x="852488" y="744538"/>
            <a:ext cx="4965700" cy="37242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848" tIns="47424" rIns="94848" bIns="47424" rtlCol="0" anchor="ctr"/>
          <a:lstStyle/>
          <a:p>
            <a:pPr lvl="0"/>
            <a:endParaRPr lang="pt-BR" noProof="0" smtClean="0"/>
          </a:p>
        </p:txBody>
      </p:sp>
      <p:sp>
        <p:nvSpPr>
          <p:cNvPr id="5" name="Espaço Reservado para Anotações 4"/>
          <p:cNvSpPr>
            <a:spLocks noGrp="1"/>
          </p:cNvSpPr>
          <p:nvPr>
            <p:ph type="body" sz="quarter" idx="3"/>
          </p:nvPr>
        </p:nvSpPr>
        <p:spPr>
          <a:xfrm>
            <a:off x="666750" y="4716463"/>
            <a:ext cx="5337175" cy="4468812"/>
          </a:xfrm>
          <a:prstGeom prst="rect">
            <a:avLst/>
          </a:prstGeom>
        </p:spPr>
        <p:txBody>
          <a:bodyPr vert="horz" lIns="94848" tIns="47424" rIns="94848" bIns="47424" rtlCol="0">
            <a:normAutofit/>
          </a:bodyPr>
          <a:lstStyle/>
          <a:p>
            <a:pPr lvl="0"/>
            <a:r>
              <a:rPr lang="pt-BR" noProof="0" smtClean="0"/>
              <a:t>Clique para editar os estilos do texto mestre</a:t>
            </a:r>
          </a:p>
          <a:p>
            <a:pPr lvl="1"/>
            <a:r>
              <a:rPr lang="pt-BR" noProof="0" smtClean="0"/>
              <a:t>Segundo nível</a:t>
            </a:r>
          </a:p>
          <a:p>
            <a:pPr lvl="2"/>
            <a:r>
              <a:rPr lang="pt-BR" noProof="0" smtClean="0"/>
              <a:t>Terceiro nível</a:t>
            </a:r>
          </a:p>
          <a:p>
            <a:pPr lvl="3"/>
            <a:r>
              <a:rPr lang="pt-BR" noProof="0" smtClean="0"/>
              <a:t>Quarto nível</a:t>
            </a:r>
          </a:p>
          <a:p>
            <a:pPr lvl="4"/>
            <a:r>
              <a:rPr lang="pt-BR" noProof="0" smtClean="0"/>
              <a:t>Quinto nível</a:t>
            </a:r>
          </a:p>
        </p:txBody>
      </p:sp>
      <p:sp>
        <p:nvSpPr>
          <p:cNvPr id="6" name="Espaço Reservado para Rodapé 5"/>
          <p:cNvSpPr>
            <a:spLocks noGrp="1"/>
          </p:cNvSpPr>
          <p:nvPr>
            <p:ph type="ftr" sz="quarter" idx="4"/>
          </p:nvPr>
        </p:nvSpPr>
        <p:spPr>
          <a:xfrm>
            <a:off x="0" y="9431338"/>
            <a:ext cx="2890838" cy="496887"/>
          </a:xfrm>
          <a:prstGeom prst="rect">
            <a:avLst/>
          </a:prstGeom>
        </p:spPr>
        <p:txBody>
          <a:bodyPr vert="horz" lIns="94848" tIns="47424" rIns="94848" bIns="47424" rtlCol="0" anchor="b"/>
          <a:lstStyle>
            <a:lvl1pPr algn="l" eaLnBrk="1" hangingPunct="1">
              <a:defRPr sz="1300">
                <a:cs typeface="+mn-cs"/>
              </a:defRPr>
            </a:lvl1pPr>
          </a:lstStyle>
          <a:p>
            <a:pPr>
              <a:defRPr/>
            </a:pPr>
            <a:endParaRPr lang="pt-BR"/>
          </a:p>
        </p:txBody>
      </p:sp>
      <p:sp>
        <p:nvSpPr>
          <p:cNvPr id="7" name="Espaço Reservado para Número de Slide 6"/>
          <p:cNvSpPr>
            <a:spLocks noGrp="1"/>
          </p:cNvSpPr>
          <p:nvPr>
            <p:ph type="sldNum" sz="quarter" idx="5"/>
          </p:nvPr>
        </p:nvSpPr>
        <p:spPr>
          <a:xfrm>
            <a:off x="3778250" y="9431338"/>
            <a:ext cx="2890838" cy="496887"/>
          </a:xfrm>
          <a:prstGeom prst="rect">
            <a:avLst/>
          </a:prstGeom>
        </p:spPr>
        <p:txBody>
          <a:bodyPr vert="horz" wrap="square" lIns="94848" tIns="47424" rIns="94848" bIns="47424" numCol="1" anchor="b" anchorCtr="0" compatLnSpc="1">
            <a:prstTxWarp prst="textNoShape">
              <a:avLst/>
            </a:prstTxWarp>
          </a:bodyPr>
          <a:lstStyle>
            <a:lvl1pPr algn="r" eaLnBrk="1" hangingPunct="1">
              <a:defRPr sz="1300">
                <a:cs typeface="Arial" charset="0"/>
              </a:defRPr>
            </a:lvl1pPr>
          </a:lstStyle>
          <a:p>
            <a:pPr>
              <a:defRPr/>
            </a:pPr>
            <a:fld id="{21400B79-ED26-4B50-8693-E95A3341CB21}" type="slidenum">
              <a:rPr lang="pt-BR" altLang="pt-BR"/>
              <a:pPr>
                <a:defRPr/>
              </a:pPr>
              <a:t>‹nº›</a:t>
            </a:fld>
            <a:endParaRPr lang="pt-BR" altLang="pt-BR"/>
          </a:p>
        </p:txBody>
      </p:sp>
    </p:spTree>
    <p:extLst>
      <p:ext uri="{BB962C8B-B14F-4D97-AF65-F5344CB8AC3E}">
        <p14:creationId xmlns:p14="http://schemas.microsoft.com/office/powerpoint/2010/main" val="2604073864"/>
      </p:ext>
    </p:extLst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Slide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Subtítulo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pt-BR" smtClean="0"/>
              <a:t>Clique para editar o estilo do subtítulo mestre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e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e texto vertica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/>
          <p:cNvSpPr>
            <a:spLocks noGrp="1"/>
          </p:cNvSpPr>
          <p:nvPr>
            <p:ph type="title" orient="vert"/>
          </p:nvPr>
        </p:nvSpPr>
        <p:spPr>
          <a:xfrm>
            <a:off x="6638925" y="157163"/>
            <a:ext cx="2058988" cy="5768975"/>
          </a:xfrm>
        </p:spPr>
        <p:txBody>
          <a:bodyPr vert="eaVert"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Vertical 2"/>
          <p:cNvSpPr>
            <a:spLocks noGrp="1"/>
          </p:cNvSpPr>
          <p:nvPr>
            <p:ph type="body" orient="vert" idx="1"/>
          </p:nvPr>
        </p:nvSpPr>
        <p:spPr>
          <a:xfrm>
            <a:off x="457200" y="157163"/>
            <a:ext cx="6029325" cy="5768975"/>
          </a:xfrm>
        </p:spPr>
        <p:txBody>
          <a:bodyPr vert="eaVert"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Cabeçalho da Se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</p:cSld>
  <p:clrMapOvr>
    <a:masterClrMapping/>
  </p:clrMapOvr>
  <p:transition/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uas Partes de Conteúd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sz="half" idx="1"/>
          </p:nvPr>
        </p:nvSpPr>
        <p:spPr>
          <a:xfrm>
            <a:off x="457200" y="692150"/>
            <a:ext cx="4038600" cy="52339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648200" y="692150"/>
            <a:ext cx="4038600" cy="5233988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çã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</p:spPr>
        <p:txBody>
          <a:bodyPr/>
          <a:lstStyle>
            <a:lvl1pPr>
              <a:defRPr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Texto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4" name="Espaço Reservado para Conteúdo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5" name="Espaço Reservado para Texto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  <p:sp>
        <p:nvSpPr>
          <p:cNvPr id="6" name="Espaço Reservado para Conteúdo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ment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Clique para editar o título mestre</a:t>
            </a:r>
            <a:endParaRPr lang="pt-BR"/>
          </a:p>
        </p:txBody>
      </p:sp>
    </p:spTree>
  </p:cSld>
  <p:clrMapOvr>
    <a:masterClrMapping/>
  </p:clrMapOvr>
  <p:transition/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m br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  <p:transition/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údo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Conteúdo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pt-BR" smtClean="0"/>
              <a:t>Clique para editar o texto mestre</a:t>
            </a:r>
          </a:p>
          <a:p>
            <a:pPr lvl="1"/>
            <a:r>
              <a:rPr lang="pt-BR" smtClean="0"/>
              <a:t>Segundo nível</a:t>
            </a:r>
          </a:p>
          <a:p>
            <a:pPr lvl="2"/>
            <a:r>
              <a:rPr lang="pt-BR" smtClean="0"/>
              <a:t>Terceiro nível</a:t>
            </a:r>
          </a:p>
          <a:p>
            <a:pPr lvl="3"/>
            <a:r>
              <a:rPr lang="pt-BR" smtClean="0"/>
              <a:t>Quarto nível</a:t>
            </a:r>
          </a:p>
          <a:p>
            <a:pPr lvl="4"/>
            <a:r>
              <a:rPr lang="pt-BR" smtClean="0"/>
              <a:t>Quinto nível</a:t>
            </a:r>
            <a:endParaRPr lang="pt-BR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</p:cSld>
  <p:clrMapOvr>
    <a:masterClrMapping/>
  </p:clrMapOvr>
  <p:transition/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m com Legend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pt-BR" smtClean="0"/>
              <a:t>Clique para editar o título mestre</a:t>
            </a:r>
            <a:endParaRPr lang="pt-BR"/>
          </a:p>
        </p:txBody>
      </p:sp>
      <p:sp>
        <p:nvSpPr>
          <p:cNvPr id="3" name="Espaço Reservado para Imagem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pt-BR" noProof="0" smtClean="0"/>
          </a:p>
        </p:txBody>
      </p:sp>
      <p:sp>
        <p:nvSpPr>
          <p:cNvPr id="4" name="Espaço Reservado para Texto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pt-BR" smtClean="0"/>
              <a:t>Clique para editar o texto mestre</a:t>
            </a:r>
          </a:p>
        </p:txBody>
      </p:sp>
    </p:spTree>
  </p:cSld>
  <p:clrMapOvr>
    <a:masterClrMapping/>
  </p:clrMapOvr>
  <p:transition/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10" descr="Comunicacao_interna_planodefundo"/>
          <p:cNvPicPr>
            <a:picLocks noChangeAspect="1" noChangeArrowheads="1"/>
          </p:cNvPicPr>
          <p:nvPr userDrawn="1"/>
        </p:nvPicPr>
        <p:blipFill>
          <a:blip r:embed="rId13" cstate="print"/>
          <a:srcRect/>
          <a:stretch>
            <a:fillRect/>
          </a:stretch>
        </p:blipFill>
        <p:spPr bwMode="auto">
          <a:xfrm>
            <a:off x="0" y="-1588"/>
            <a:ext cx="9144000" cy="68595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027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68313" y="157163"/>
            <a:ext cx="8229600" cy="41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Título da apresentação seguido do Setor Responsável</a:t>
            </a:r>
          </a:p>
        </p:txBody>
      </p:sp>
      <p:sp>
        <p:nvSpPr>
          <p:cNvPr id="1028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692150"/>
            <a:ext cx="8229600" cy="523398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pt-BR" altLang="pt-BR" smtClean="0"/>
              <a:t>Área de Conteúdo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/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Trebuchet MS" pitchFamily="34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Trebuchet MS" pitchFamily="34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Trebuchet MS" pitchFamily="34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Trebuchet MS" pitchFamily="34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Trebuchet MS" pitchFamily="34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Trebuchet MS" pitchFamily="34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Trebuchet MS" pitchFamily="34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2000">
          <a:solidFill>
            <a:schemeClr val="bg1"/>
          </a:solidFill>
          <a:latin typeface="Trebuchet MS" pitchFamily="34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pt-BR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jpeg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AutoShape 4" descr="Resultado de imagem para prevenção acidentes  mt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051" name="AutoShape 6" descr="Resultado de imagem para prevenção acidentes  mt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2052" name="AutoShape 8" descr="Resultado de imagem para prevenção acidentes  mt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3" name="CaixaDeTexto 12"/>
          <p:cNvSpPr txBox="1"/>
          <p:nvPr/>
        </p:nvSpPr>
        <p:spPr>
          <a:xfrm>
            <a:off x="428625" y="785813"/>
            <a:ext cx="8429625" cy="784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49263" indent="-449263" algn="just">
              <a:defRPr/>
            </a:pPr>
            <a:endParaRPr lang="pt-BR" sz="2300" dirty="0">
              <a:solidFill>
                <a:schemeClr val="accent6"/>
              </a:solidFill>
            </a:endParaRPr>
          </a:p>
          <a:p>
            <a:pPr marL="539750" indent="-539750" algn="just">
              <a:buFont typeface="+mj-lt"/>
              <a:buAutoNum type="arabicPeriod"/>
              <a:defRPr/>
            </a:pPr>
            <a:endParaRPr lang="pt-BR" sz="2200" dirty="0">
              <a:solidFill>
                <a:schemeClr val="accent6"/>
              </a:solidFill>
            </a:endParaRPr>
          </a:p>
        </p:txBody>
      </p:sp>
      <p:sp>
        <p:nvSpPr>
          <p:cNvPr id="2054" name="Título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 </a:t>
            </a:r>
          </a:p>
        </p:txBody>
      </p:sp>
      <p:sp>
        <p:nvSpPr>
          <p:cNvPr id="10" name="Título 3"/>
          <p:cNvSpPr txBox="1">
            <a:spLocks/>
          </p:cNvSpPr>
          <p:nvPr/>
        </p:nvSpPr>
        <p:spPr bwMode="auto">
          <a:xfrm>
            <a:off x="0" y="0"/>
            <a:ext cx="9144000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pt-BR" sz="1900" kern="0" dirty="0">
                <a:solidFill>
                  <a:schemeClr val="bg1"/>
                </a:solidFill>
                <a:latin typeface="+mj-lt"/>
                <a:ea typeface="+mj-ea"/>
              </a:rPr>
              <a:t>Audiência Pública –  Comissão de Agricultura e Reforma Agrária</a:t>
            </a:r>
            <a:endParaRPr lang="pt-BR" sz="1900" kern="0" dirty="0">
              <a:solidFill>
                <a:schemeClr val="bg1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058" name="Retângulo 13"/>
          <p:cNvSpPr>
            <a:spLocks noChangeArrowheads="1"/>
          </p:cNvSpPr>
          <p:nvPr/>
        </p:nvSpPr>
        <p:spPr bwMode="auto">
          <a:xfrm>
            <a:off x="468313" y="620713"/>
            <a:ext cx="8281987" cy="51704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endParaRPr lang="pt-BR" sz="3000" b="1" dirty="0">
              <a:solidFill>
                <a:schemeClr val="accent6"/>
              </a:solidFill>
              <a:cs typeface="Times New Roman" pitchFamily="18" charset="0"/>
            </a:endParaRPr>
          </a:p>
          <a:p>
            <a:pPr algn="ctr">
              <a:defRPr/>
            </a:pPr>
            <a:r>
              <a:rPr lang="pt-BR" sz="3000" b="1" dirty="0">
                <a:solidFill>
                  <a:schemeClr val="accent6"/>
                </a:solidFill>
                <a:cs typeface="Times New Roman" pitchFamily="18" charset="0"/>
              </a:rPr>
              <a:t>Senado Federal</a:t>
            </a:r>
          </a:p>
          <a:p>
            <a:pPr algn="ctr">
              <a:defRPr/>
            </a:pPr>
            <a:endParaRPr lang="pt-BR" sz="3000" b="1" dirty="0">
              <a:solidFill>
                <a:schemeClr val="accent6"/>
              </a:solidFill>
              <a:cs typeface="Times New Roman" pitchFamily="18" charset="0"/>
            </a:endParaRPr>
          </a:p>
          <a:p>
            <a:pPr algn="ctr">
              <a:defRPr/>
            </a:pPr>
            <a:r>
              <a:rPr lang="pt-BR" sz="3000" b="1" dirty="0">
                <a:solidFill>
                  <a:schemeClr val="accent6"/>
                </a:solidFill>
                <a:cs typeface="Times New Roman" pitchFamily="18" charset="0"/>
              </a:rPr>
              <a:t>Audiência Pública</a:t>
            </a:r>
          </a:p>
          <a:p>
            <a:pPr algn="ctr">
              <a:defRPr/>
            </a:pPr>
            <a:r>
              <a:rPr lang="pt-BR" sz="3000" b="1" dirty="0">
                <a:solidFill>
                  <a:schemeClr val="accent6"/>
                </a:solidFill>
                <a:cs typeface="Times New Roman" pitchFamily="18" charset="0"/>
              </a:rPr>
              <a:t>Comissão de Agricultura e Reforma Agrária</a:t>
            </a:r>
          </a:p>
          <a:p>
            <a:pPr algn="ctr">
              <a:defRPr/>
            </a:pPr>
            <a:endParaRPr lang="pt-BR" sz="3000" b="1" dirty="0">
              <a:solidFill>
                <a:schemeClr val="accent6"/>
              </a:solidFill>
              <a:cs typeface="Times New Roman" pitchFamily="18" charset="0"/>
            </a:endParaRPr>
          </a:p>
          <a:p>
            <a:pPr algn="ctr">
              <a:defRPr/>
            </a:pPr>
            <a:r>
              <a:rPr lang="pt-BR" sz="3000" b="1" dirty="0">
                <a:solidFill>
                  <a:schemeClr val="accent6"/>
                </a:solidFill>
                <a:cs typeface="Times New Roman" pitchFamily="18" charset="0"/>
              </a:rPr>
              <a:t>Projeto de lei 436/2012</a:t>
            </a:r>
          </a:p>
          <a:p>
            <a:pPr algn="ctr">
              <a:defRPr/>
            </a:pPr>
            <a:endParaRPr lang="pt-BR" sz="3000" b="1" dirty="0">
              <a:solidFill>
                <a:schemeClr val="accent6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pt-BR" sz="3000" b="1" dirty="0">
              <a:solidFill>
                <a:schemeClr val="accent6"/>
              </a:solidFill>
              <a:cs typeface="Times New Roman" pitchFamily="18" charset="0"/>
            </a:endParaRPr>
          </a:p>
          <a:p>
            <a:pPr algn="ctr">
              <a:defRPr/>
            </a:pPr>
            <a:r>
              <a:rPr lang="pt-BR" sz="2000" b="1" dirty="0">
                <a:solidFill>
                  <a:schemeClr val="accent6"/>
                </a:solidFill>
                <a:cs typeface="Times New Roman" pitchFamily="18" charset="0"/>
              </a:rPr>
              <a:t>Departamento de Segurança e Saúde no Trabalho</a:t>
            </a:r>
          </a:p>
          <a:p>
            <a:pPr algn="ctr">
              <a:defRPr/>
            </a:pPr>
            <a:r>
              <a:rPr lang="pt-BR" sz="2000" b="1" dirty="0">
                <a:solidFill>
                  <a:schemeClr val="accent6"/>
                </a:solidFill>
                <a:cs typeface="Times New Roman" pitchFamily="18" charset="0"/>
              </a:rPr>
              <a:t>Secretaria de Inspeção do Trabalho</a:t>
            </a:r>
          </a:p>
          <a:p>
            <a:pPr algn="ctr">
              <a:defRPr/>
            </a:pPr>
            <a:r>
              <a:rPr lang="pt-BR" sz="2000" b="1" dirty="0">
                <a:solidFill>
                  <a:schemeClr val="accent6"/>
                </a:solidFill>
                <a:cs typeface="Times New Roman" pitchFamily="18" charset="0"/>
              </a:rPr>
              <a:t>Ministério do Trabalho</a:t>
            </a:r>
            <a:endParaRPr lang="pt-BR" sz="3000" dirty="0">
              <a:solidFill>
                <a:schemeClr val="accent6"/>
              </a:solidFill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7885113" y="6165850"/>
            <a:ext cx="985837" cy="3587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pic>
        <p:nvPicPr>
          <p:cNvPr id="2" name="Picture 13" descr="C:\Users\jose.jesus\Downloads\TRABALHO-GOVERNO-FEDERAL-positiva (2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3663" y="6092825"/>
            <a:ext cx="2484437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4" descr="Resultado de imagem para prevenção acidentes  mt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2291" name="AutoShape 6" descr="Resultado de imagem para prevenção acidentes  mt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2292" name="AutoShape 8" descr="Resultado de imagem para prevenção acidentes  mt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2294" name="Título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 </a:t>
            </a:r>
          </a:p>
        </p:txBody>
      </p:sp>
      <p:sp>
        <p:nvSpPr>
          <p:cNvPr id="2058" name="Retângulo 13"/>
          <p:cNvSpPr>
            <a:spLocks noChangeArrowheads="1"/>
          </p:cNvSpPr>
          <p:nvPr/>
        </p:nvSpPr>
        <p:spPr bwMode="auto">
          <a:xfrm>
            <a:off x="468313" y="620713"/>
            <a:ext cx="8281987" cy="409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endParaRPr lang="pt-BR" sz="3000" b="1" dirty="0">
              <a:solidFill>
                <a:schemeClr val="accent6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pt-BR" sz="3000" b="1" dirty="0">
              <a:solidFill>
                <a:schemeClr val="accent6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pt-BR" sz="3000" b="1" dirty="0">
              <a:solidFill>
                <a:schemeClr val="accent6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pt-BR" sz="3000" b="1" dirty="0">
              <a:solidFill>
                <a:schemeClr val="accent6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pt-BR" sz="3000" b="1" dirty="0">
              <a:solidFill>
                <a:schemeClr val="accent6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pt-BR" sz="3000" b="1" dirty="0">
              <a:solidFill>
                <a:schemeClr val="accent6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pt-BR" sz="2000" b="1" dirty="0">
              <a:solidFill>
                <a:schemeClr val="accent6"/>
              </a:solidFill>
              <a:cs typeface="Times New Roman" pitchFamily="18" charset="0"/>
            </a:endParaRPr>
          </a:p>
          <a:p>
            <a:pPr algn="ctr">
              <a:defRPr/>
            </a:pPr>
            <a:r>
              <a:rPr lang="pt-BR" sz="3000" dirty="0">
                <a:solidFill>
                  <a:schemeClr val="accent6"/>
                </a:solidFill>
                <a:cs typeface="Times New Roman" pitchFamily="18" charset="0"/>
              </a:rPr>
              <a:t/>
            </a:r>
            <a:br>
              <a:rPr lang="pt-BR" sz="3000" dirty="0">
                <a:solidFill>
                  <a:schemeClr val="accent6"/>
                </a:solidFill>
                <a:cs typeface="Times New Roman" pitchFamily="18" charset="0"/>
              </a:rPr>
            </a:br>
            <a:endParaRPr lang="pt-BR" sz="3000" dirty="0">
              <a:solidFill>
                <a:schemeClr val="accent6"/>
              </a:solidFill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7885113" y="6165850"/>
            <a:ext cx="985837" cy="3587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pic>
        <p:nvPicPr>
          <p:cNvPr id="12298" name="Picture 13" descr="C:\Users\jose.jesus\Downloads\TRABALHO-GOVERNO-FEDERAL-positiva (2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3663" y="6092825"/>
            <a:ext cx="2484437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1" name="Tabela 10"/>
          <p:cNvGraphicFramePr>
            <a:graphicFrameLocks noGrp="1"/>
          </p:cNvGraphicFramePr>
          <p:nvPr/>
        </p:nvGraphicFramePr>
        <p:xfrm>
          <a:off x="251520" y="1268760"/>
          <a:ext cx="8568954" cy="3931920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1428159"/>
                <a:gridCol w="1428159"/>
                <a:gridCol w="1428159"/>
                <a:gridCol w="1428159"/>
                <a:gridCol w="1428159"/>
                <a:gridCol w="1428159"/>
              </a:tblGrid>
              <a:tr h="936104">
                <a:tc>
                  <a:txBody>
                    <a:bodyPr/>
                    <a:lstStyle/>
                    <a:p>
                      <a:pPr algn="ctr"/>
                      <a:r>
                        <a:rPr lang="pt-BR" sz="2100" dirty="0"/>
                        <a:t>Ano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100" dirty="0" smtClean="0"/>
                        <a:t>Ações</a:t>
                      </a:r>
                      <a:endParaRPr lang="pt-BR" sz="2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100" dirty="0" smtClean="0"/>
                        <a:t>Com</a:t>
                      </a:r>
                      <a:r>
                        <a:rPr lang="pt-BR" sz="2100" baseline="0" dirty="0" smtClean="0"/>
                        <a:t> irregularidades </a:t>
                      </a:r>
                    </a:p>
                    <a:p>
                      <a:pPr algn="ctr"/>
                      <a:r>
                        <a:rPr lang="pt-BR" sz="2100" baseline="0" dirty="0" smtClean="0"/>
                        <a:t>%</a:t>
                      </a:r>
                      <a:endParaRPr lang="pt-BR" sz="2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100" dirty="0" err="1" smtClean="0"/>
                        <a:t>A.I.</a:t>
                      </a:r>
                      <a:endParaRPr lang="pt-BR" sz="2100" dirty="0" smtClean="0"/>
                    </a:p>
                    <a:p>
                      <a:pPr algn="ctr"/>
                      <a:r>
                        <a:rPr lang="pt-BR" sz="2100" dirty="0" smtClean="0"/>
                        <a:t>NR</a:t>
                      </a:r>
                      <a:endParaRPr lang="pt-BR" sz="2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100" dirty="0" err="1" smtClean="0"/>
                        <a:t>A.I.</a:t>
                      </a:r>
                      <a:r>
                        <a:rPr lang="pt-BR" sz="2100" dirty="0" smtClean="0"/>
                        <a:t> NR</a:t>
                      </a:r>
                      <a:r>
                        <a:rPr lang="pt-BR" sz="2100" baseline="0" dirty="0" smtClean="0"/>
                        <a:t> 36</a:t>
                      </a:r>
                      <a:endParaRPr lang="pt-BR" sz="2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100" dirty="0" err="1" smtClean="0"/>
                        <a:t>A.I.</a:t>
                      </a:r>
                      <a:r>
                        <a:rPr lang="pt-BR" sz="2100" dirty="0" smtClean="0"/>
                        <a:t> Jornada</a:t>
                      </a:r>
                      <a:r>
                        <a:rPr lang="pt-BR" sz="2100" baseline="0" dirty="0" smtClean="0"/>
                        <a:t> ou Descanso</a:t>
                      </a:r>
                      <a:endParaRPr lang="pt-BR" sz="2100" dirty="0"/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pt-BR" sz="2200" dirty="0"/>
                        <a:t>2011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200" dirty="0"/>
                        <a:t>562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kern="1200" dirty="0"/>
                        <a:t>87</a:t>
                      </a:r>
                      <a:endParaRPr lang="pt-BR" sz="2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859</a:t>
                      </a: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-</a:t>
                      </a:r>
                      <a:endParaRPr lang="pt-BR" dirty="0"/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11.991 </a:t>
                      </a:r>
                      <a:endParaRPr lang="pt-BR" sz="22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ctr"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pt-BR" sz="2200"/>
                        <a:t>2012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200" dirty="0"/>
                        <a:t>644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kern="1200" dirty="0"/>
                        <a:t>84</a:t>
                      </a:r>
                      <a:endParaRPr lang="pt-BR" sz="2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1231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dirty="0" smtClean="0"/>
                        <a:t>-</a:t>
                      </a:r>
                      <a:endParaRPr lang="pt-BR" dirty="0"/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16.195 </a:t>
                      </a:r>
                      <a:endParaRPr lang="pt-BR" sz="22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pt-BR" sz="2200"/>
                        <a:t>2013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200" dirty="0"/>
                        <a:t>592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kern="1200" dirty="0"/>
                        <a:t>78</a:t>
                      </a:r>
                      <a:endParaRPr lang="pt-BR" sz="2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1949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110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15.811 </a:t>
                      </a:r>
                      <a:endParaRPr lang="pt-BR" sz="22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pt-BR" sz="2200" dirty="0"/>
                        <a:t>2014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200" dirty="0"/>
                        <a:t>775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kern="1200" dirty="0"/>
                        <a:t>86</a:t>
                      </a:r>
                      <a:endParaRPr lang="pt-BR" sz="2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4203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1729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37.796 </a:t>
                      </a:r>
                      <a:endParaRPr lang="pt-BR" sz="22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pt-BR" sz="2200"/>
                        <a:t>2015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200" dirty="0"/>
                        <a:t>603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kern="1200" dirty="0"/>
                        <a:t>75</a:t>
                      </a:r>
                      <a:endParaRPr lang="pt-BR" sz="2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2791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1250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22.509 </a:t>
                      </a:r>
                      <a:endParaRPr lang="pt-BR" sz="22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pt-BR" sz="2200" dirty="0"/>
                        <a:t>2016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200" dirty="0"/>
                        <a:t>257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kern="1200" dirty="0"/>
                        <a:t>73</a:t>
                      </a:r>
                      <a:endParaRPr lang="pt-BR" sz="2200" kern="1200" dirty="0">
                        <a:solidFill>
                          <a:schemeClr val="tx1"/>
                        </a:solidFill>
                        <a:latin typeface="+mn-lt"/>
                        <a:ea typeface="+mn-ea"/>
                        <a:cs typeface="+mn-cs"/>
                      </a:endParaRP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1538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kern="1200" dirty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717</a:t>
                      </a:r>
                    </a:p>
                  </a:txBody>
                  <a:tcPr marL="9525" marR="9525" marT="9525" marB="0" anchor="b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b="0" i="0" u="none" strike="noStrike" dirty="0" smtClean="0">
                          <a:solidFill>
                            <a:srgbClr val="000000"/>
                          </a:solidFill>
                          <a:latin typeface="+mn-lt"/>
                        </a:rPr>
                        <a:t>15.998 </a:t>
                      </a:r>
                      <a:endParaRPr lang="pt-BR" sz="2200" b="0" i="0" u="none" strike="noStrike" dirty="0">
                        <a:solidFill>
                          <a:srgbClr val="000000"/>
                        </a:solidFill>
                        <a:latin typeface="+mn-lt"/>
                      </a:endParaRP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12" name="Título 7"/>
          <p:cNvSpPr txBox="1">
            <a:spLocks/>
          </p:cNvSpPr>
          <p:nvPr/>
        </p:nvSpPr>
        <p:spPr bwMode="auto">
          <a:xfrm>
            <a:off x="395536" y="707232"/>
            <a:ext cx="8229600" cy="41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Resultados da Inspeção do Trabalho - Abate</a:t>
            </a:r>
          </a:p>
        </p:txBody>
      </p:sp>
      <p:sp>
        <p:nvSpPr>
          <p:cNvPr id="15" name="Título 3"/>
          <p:cNvSpPr txBox="1">
            <a:spLocks/>
          </p:cNvSpPr>
          <p:nvPr/>
        </p:nvSpPr>
        <p:spPr bwMode="auto">
          <a:xfrm>
            <a:off x="0" y="0"/>
            <a:ext cx="9144000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pt-BR" sz="1900" kern="0" dirty="0">
                <a:solidFill>
                  <a:schemeClr val="bg1"/>
                </a:solidFill>
              </a:rPr>
              <a:t>Audiência Pública –  Comissão de Agricultura e Reforma Agrária</a:t>
            </a:r>
          </a:p>
        </p:txBody>
      </p:sp>
      <p:sp>
        <p:nvSpPr>
          <p:cNvPr id="16" name="CaixaDeTexto 15"/>
          <p:cNvSpPr txBox="1"/>
          <p:nvPr/>
        </p:nvSpPr>
        <p:spPr>
          <a:xfrm>
            <a:off x="323528" y="5363924"/>
            <a:ext cx="25187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err="1" smtClean="0"/>
              <a:t>A.I.</a:t>
            </a:r>
            <a:r>
              <a:rPr lang="pt-BR" dirty="0" smtClean="0"/>
              <a:t> = Auto de Infração</a:t>
            </a:r>
            <a:endParaRPr lang="pt-BR" dirty="0"/>
          </a:p>
        </p:txBody>
      </p:sp>
      <p:sp>
        <p:nvSpPr>
          <p:cNvPr id="17" name="Título 7"/>
          <p:cNvSpPr txBox="1">
            <a:spLocks/>
          </p:cNvSpPr>
          <p:nvPr/>
        </p:nvSpPr>
        <p:spPr bwMode="auto">
          <a:xfrm>
            <a:off x="251520" y="5661248"/>
            <a:ext cx="8229600" cy="41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1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Fonte: Sistema Federal de Inspeção</a:t>
            </a:r>
            <a:r>
              <a:rPr kumimoji="0" lang="pt-BR" sz="1600" b="0" i="1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do Trabalho</a:t>
            </a:r>
            <a:endParaRPr kumimoji="0" lang="pt-BR" sz="1600" b="0" i="1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290" name="AutoShape 4" descr="Resultado de imagem para prevenção acidentes  mt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2291" name="AutoShape 6" descr="Resultado de imagem para prevenção acidentes  mt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2292" name="AutoShape 8" descr="Resultado de imagem para prevenção acidentes  mt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2294" name="Título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dirty="0" smtClean="0"/>
              <a:t> </a:t>
            </a:r>
          </a:p>
        </p:txBody>
      </p:sp>
      <p:sp>
        <p:nvSpPr>
          <p:cNvPr id="2058" name="Retângulo 13"/>
          <p:cNvSpPr>
            <a:spLocks noChangeArrowheads="1"/>
          </p:cNvSpPr>
          <p:nvPr/>
        </p:nvSpPr>
        <p:spPr bwMode="auto">
          <a:xfrm>
            <a:off x="468313" y="620713"/>
            <a:ext cx="8281987" cy="409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endParaRPr lang="pt-BR" sz="3000" b="1" dirty="0">
              <a:solidFill>
                <a:schemeClr val="accent6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pt-BR" sz="3000" b="1" dirty="0">
              <a:solidFill>
                <a:schemeClr val="accent6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pt-BR" sz="3000" b="1" dirty="0">
              <a:solidFill>
                <a:schemeClr val="accent6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pt-BR" sz="3000" b="1" dirty="0">
              <a:solidFill>
                <a:schemeClr val="accent6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pt-BR" sz="3000" b="1" dirty="0">
              <a:solidFill>
                <a:schemeClr val="accent6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pt-BR" sz="3000" b="1" dirty="0">
              <a:solidFill>
                <a:schemeClr val="accent6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pt-BR" sz="2000" b="1" dirty="0">
              <a:solidFill>
                <a:schemeClr val="accent6"/>
              </a:solidFill>
              <a:cs typeface="Times New Roman" pitchFamily="18" charset="0"/>
            </a:endParaRPr>
          </a:p>
          <a:p>
            <a:pPr algn="ctr">
              <a:defRPr/>
            </a:pPr>
            <a:r>
              <a:rPr lang="pt-BR" sz="3000" dirty="0">
                <a:solidFill>
                  <a:schemeClr val="accent6"/>
                </a:solidFill>
                <a:cs typeface="Times New Roman" pitchFamily="18" charset="0"/>
              </a:rPr>
              <a:t/>
            </a:r>
            <a:br>
              <a:rPr lang="pt-BR" sz="3000" dirty="0">
                <a:solidFill>
                  <a:schemeClr val="accent6"/>
                </a:solidFill>
                <a:cs typeface="Times New Roman" pitchFamily="18" charset="0"/>
              </a:rPr>
            </a:br>
            <a:endParaRPr lang="pt-BR" sz="3000" dirty="0">
              <a:solidFill>
                <a:schemeClr val="accent6"/>
              </a:solidFill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7885113" y="6165850"/>
            <a:ext cx="985837" cy="3587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pic>
        <p:nvPicPr>
          <p:cNvPr id="12298" name="Picture 13" descr="C:\Users\jose.jesus\Downloads\TRABALHO-GOVERNO-FEDERAL-positiva (2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3663" y="6092825"/>
            <a:ext cx="2484437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1" name="Tabela 10"/>
          <p:cNvGraphicFramePr>
            <a:graphicFrameLocks noGrp="1"/>
          </p:cNvGraphicFramePr>
          <p:nvPr/>
        </p:nvGraphicFramePr>
        <p:xfrm>
          <a:off x="755576" y="1340768"/>
          <a:ext cx="7128792" cy="3496424"/>
        </p:xfrm>
        <a:graphic>
          <a:graphicData uri="http://schemas.openxmlformats.org/drawingml/2006/table">
            <a:tbl>
              <a:tblPr firstRow="1" bandRow="1">
                <a:tableStyleId>{912C8C85-51F0-491E-9774-3900AFEF0FD7}</a:tableStyleId>
              </a:tblPr>
              <a:tblGrid>
                <a:gridCol w="2376264"/>
                <a:gridCol w="2376264"/>
                <a:gridCol w="2376264"/>
              </a:tblGrid>
              <a:tr h="936104">
                <a:tc>
                  <a:txBody>
                    <a:bodyPr/>
                    <a:lstStyle/>
                    <a:p>
                      <a:pPr algn="ctr"/>
                      <a:r>
                        <a:rPr lang="pt-BR" sz="2100" dirty="0"/>
                        <a:t>Ano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100" dirty="0" smtClean="0"/>
                        <a:t>Ações</a:t>
                      </a:r>
                      <a:endParaRPr lang="pt-BR" sz="21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100" dirty="0" err="1" smtClean="0"/>
                        <a:t>A.I.</a:t>
                      </a:r>
                      <a:r>
                        <a:rPr lang="pt-BR" sz="2100" dirty="0" smtClean="0"/>
                        <a:t> Jornada</a:t>
                      </a:r>
                      <a:r>
                        <a:rPr lang="pt-BR" sz="2100" baseline="0" dirty="0" smtClean="0"/>
                        <a:t> ou Descanso</a:t>
                      </a:r>
                      <a:endParaRPr lang="pt-BR" sz="2100" dirty="0"/>
                    </a:p>
                  </a:txBody>
                  <a:tcPr anchor="ctr"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pt-BR" sz="2200" dirty="0"/>
                        <a:t>2011</a:t>
                      </a:r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200" dirty="0" smtClean="0"/>
                        <a:t>1.074</a:t>
                      </a:r>
                      <a:endParaRPr lang="pt-BR" sz="2200" dirty="0"/>
                    </a:p>
                  </a:txBody>
                  <a:tcPr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306</a:t>
                      </a:r>
                    </a:p>
                  </a:txBody>
                  <a:tcPr marL="9525" marR="9525" marT="9525" marB="0" anchor="b"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pt-BR" sz="2200"/>
                        <a:t>2012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200" dirty="0" smtClean="0"/>
                        <a:t>1.097</a:t>
                      </a:r>
                      <a:endParaRPr lang="pt-BR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367</a:t>
                      </a:r>
                    </a:p>
                  </a:txBody>
                  <a:tcPr marL="9525" marR="9525" marT="9525" marB="0" anchor="b"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pt-BR" sz="2200"/>
                        <a:t>2013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200" dirty="0" smtClean="0"/>
                        <a:t>1.131</a:t>
                      </a:r>
                      <a:endParaRPr lang="pt-BR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345</a:t>
                      </a:r>
                    </a:p>
                  </a:txBody>
                  <a:tcPr marL="9525" marR="9525" marT="9525" marB="0" anchor="b"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pt-BR" sz="2200" dirty="0"/>
                        <a:t>2014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200" dirty="0" smtClean="0"/>
                        <a:t>1.346</a:t>
                      </a:r>
                      <a:endParaRPr lang="pt-BR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713</a:t>
                      </a:r>
                    </a:p>
                  </a:txBody>
                  <a:tcPr marL="9525" marR="9525" marT="9525" marB="0" anchor="b"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pt-BR" sz="2200"/>
                        <a:t>2015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200" dirty="0" smtClean="0"/>
                        <a:t>1.166</a:t>
                      </a:r>
                      <a:endParaRPr lang="pt-BR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401</a:t>
                      </a:r>
                    </a:p>
                  </a:txBody>
                  <a:tcPr marL="9525" marR="9525" marT="9525" marB="0" anchor="b"/>
                </a:tc>
              </a:tr>
              <a:tr h="0">
                <a:tc>
                  <a:txBody>
                    <a:bodyPr/>
                    <a:lstStyle/>
                    <a:p>
                      <a:pPr algn="ctr"/>
                      <a:r>
                        <a:rPr lang="pt-BR" sz="2200" dirty="0"/>
                        <a:t>2016</a:t>
                      </a: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pt-BR" sz="2200" dirty="0" smtClean="0"/>
                        <a:t>844</a:t>
                      </a:r>
                      <a:endParaRPr lang="pt-BR" sz="2200" dirty="0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kern="1200" dirty="0" smtClean="0">
                          <a:solidFill>
                            <a:schemeClr val="tx1"/>
                          </a:solidFill>
                          <a:latin typeface="+mn-lt"/>
                          <a:ea typeface="+mn-ea"/>
                          <a:cs typeface="+mn-cs"/>
                        </a:rPr>
                        <a:t>301</a:t>
                      </a:r>
                    </a:p>
                  </a:txBody>
                  <a:tcPr marL="9525" marR="9525" marT="9525" marB="0" anchor="b"/>
                </a:tc>
              </a:tr>
            </a:tbl>
          </a:graphicData>
        </a:graphic>
      </p:graphicFrame>
      <p:sp>
        <p:nvSpPr>
          <p:cNvPr id="12" name="Título 7"/>
          <p:cNvSpPr txBox="1">
            <a:spLocks/>
          </p:cNvSpPr>
          <p:nvPr/>
        </p:nvSpPr>
        <p:spPr bwMode="auto">
          <a:xfrm>
            <a:off x="395536" y="707232"/>
            <a:ext cx="8229600" cy="41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Resultados da Inspeção do Trabalho - Abate</a:t>
            </a:r>
          </a:p>
        </p:txBody>
      </p:sp>
      <p:sp>
        <p:nvSpPr>
          <p:cNvPr id="15" name="Título 3"/>
          <p:cNvSpPr txBox="1">
            <a:spLocks/>
          </p:cNvSpPr>
          <p:nvPr/>
        </p:nvSpPr>
        <p:spPr bwMode="auto">
          <a:xfrm>
            <a:off x="0" y="0"/>
            <a:ext cx="9144000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pt-BR" sz="1900" kern="0" dirty="0">
                <a:solidFill>
                  <a:schemeClr val="bg1"/>
                </a:solidFill>
              </a:rPr>
              <a:t>Audiência Pública –  Comissão de Agricultura e Reforma Agrária</a:t>
            </a:r>
          </a:p>
        </p:txBody>
      </p:sp>
      <p:sp>
        <p:nvSpPr>
          <p:cNvPr id="16" name="CaixaDeTexto 15"/>
          <p:cNvSpPr txBox="1"/>
          <p:nvPr/>
        </p:nvSpPr>
        <p:spPr>
          <a:xfrm>
            <a:off x="323528" y="5363924"/>
            <a:ext cx="251870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pt-BR" dirty="0" err="1" smtClean="0"/>
              <a:t>A.I.</a:t>
            </a:r>
            <a:r>
              <a:rPr lang="pt-BR" dirty="0" smtClean="0"/>
              <a:t> = Auto de Infração</a:t>
            </a:r>
            <a:endParaRPr lang="pt-BR" dirty="0"/>
          </a:p>
        </p:txBody>
      </p:sp>
      <p:sp>
        <p:nvSpPr>
          <p:cNvPr id="17" name="Título 7"/>
          <p:cNvSpPr txBox="1">
            <a:spLocks/>
          </p:cNvSpPr>
          <p:nvPr/>
        </p:nvSpPr>
        <p:spPr bwMode="auto">
          <a:xfrm>
            <a:off x="251520" y="5661248"/>
            <a:ext cx="8229600" cy="41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1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Fonte: Sistema Federal de Inspeção</a:t>
            </a:r>
            <a:r>
              <a:rPr kumimoji="0" lang="pt-BR" sz="1600" b="0" i="1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do Trabalho</a:t>
            </a:r>
            <a:endParaRPr kumimoji="0" lang="pt-BR" sz="1600" b="0" i="1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graphicFrame>
        <p:nvGraphicFramePr>
          <p:cNvPr id="4" name="Tabela 3"/>
          <p:cNvGraphicFramePr>
            <a:graphicFrameLocks noGrp="1"/>
          </p:cNvGraphicFramePr>
          <p:nvPr/>
        </p:nvGraphicFramePr>
        <p:xfrm>
          <a:off x="323528" y="1916832"/>
          <a:ext cx="8568954" cy="2304256"/>
        </p:xfrm>
        <a:graphic>
          <a:graphicData uri="http://schemas.openxmlformats.org/drawingml/2006/table">
            <a:tbl>
              <a:tblPr firstRow="1" bandRow="1">
                <a:tableStyleId>{93296810-A885-4BE3-A3E7-6D5BEEA58F35}</a:tableStyleId>
              </a:tblPr>
              <a:tblGrid>
                <a:gridCol w="4277769"/>
                <a:gridCol w="858237"/>
                <a:gridCol w="858237"/>
                <a:gridCol w="858237"/>
                <a:gridCol w="858237"/>
                <a:gridCol w="858237"/>
              </a:tblGrid>
              <a:tr h="50405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200" u="none" strike="noStrike" dirty="0">
                          <a:latin typeface="Baskerville Old Face" pitchFamily="18" charset="0"/>
                        </a:rPr>
                        <a:t>Afastamento Superior a 15 dias</a:t>
                      </a:r>
                      <a:endParaRPr lang="pt-BR" sz="2200" b="0" i="0" u="none" strike="noStrike" dirty="0">
                        <a:solidFill>
                          <a:srgbClr val="000000"/>
                        </a:solidFill>
                        <a:latin typeface="Baskerville Old Face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u="none" strike="noStrike">
                          <a:latin typeface="Baskerville Old Face" pitchFamily="18" charset="0"/>
                        </a:rPr>
                        <a:t>2011</a:t>
                      </a:r>
                      <a:endParaRPr lang="pt-BR" sz="2200" b="0" i="0" u="none" strike="noStrike">
                        <a:solidFill>
                          <a:srgbClr val="000000"/>
                        </a:solidFill>
                        <a:latin typeface="Baskerville Old Face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u="none" strike="noStrike">
                          <a:latin typeface="Baskerville Old Face" pitchFamily="18" charset="0"/>
                        </a:rPr>
                        <a:t>2012</a:t>
                      </a:r>
                      <a:endParaRPr lang="pt-BR" sz="2200" b="0" i="0" u="none" strike="noStrike">
                        <a:solidFill>
                          <a:srgbClr val="000000"/>
                        </a:solidFill>
                        <a:latin typeface="Baskerville Old Face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u="none" strike="noStrike">
                          <a:latin typeface="Baskerville Old Face" pitchFamily="18" charset="0"/>
                        </a:rPr>
                        <a:t>2013</a:t>
                      </a:r>
                      <a:endParaRPr lang="pt-BR" sz="2200" b="0" i="0" u="none" strike="noStrike">
                        <a:solidFill>
                          <a:srgbClr val="000000"/>
                        </a:solidFill>
                        <a:latin typeface="Baskerville Old Face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u="none" strike="noStrike">
                          <a:latin typeface="Baskerville Old Face" pitchFamily="18" charset="0"/>
                        </a:rPr>
                        <a:t>2014</a:t>
                      </a:r>
                      <a:endParaRPr lang="pt-BR" sz="2200" b="0" i="0" u="none" strike="noStrike">
                        <a:solidFill>
                          <a:srgbClr val="000000"/>
                        </a:solidFill>
                        <a:latin typeface="Baskerville Old Face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u="none" strike="noStrike">
                          <a:latin typeface="Baskerville Old Face" pitchFamily="18" charset="0"/>
                        </a:rPr>
                        <a:t>2015</a:t>
                      </a:r>
                      <a:endParaRPr lang="pt-BR" sz="2200" b="0" i="0" u="none" strike="noStrike">
                        <a:solidFill>
                          <a:srgbClr val="000000"/>
                        </a:solidFill>
                        <a:latin typeface="Baskerville Old Face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504056">
                <a:tc>
                  <a:txBody>
                    <a:bodyPr/>
                    <a:lstStyle/>
                    <a:p>
                      <a:pPr marL="87313" indent="0" algn="l" fontAlgn="ctr"/>
                      <a:r>
                        <a:rPr lang="pt-BR" sz="2200" u="none" strike="noStrike" dirty="0" smtClean="0">
                          <a:latin typeface="Baskerville Old Face" pitchFamily="18" charset="0"/>
                        </a:rPr>
                        <a:t>Abate </a:t>
                      </a:r>
                      <a:r>
                        <a:rPr lang="pt-BR" sz="2200" u="none" strike="noStrike" dirty="0">
                          <a:latin typeface="Baskerville Old Face" pitchFamily="18" charset="0"/>
                        </a:rPr>
                        <a:t>de Reses, Exceto Suínos</a:t>
                      </a:r>
                      <a:endParaRPr lang="pt-BR" sz="2200" b="0" i="0" u="none" strike="noStrike" dirty="0">
                        <a:solidFill>
                          <a:srgbClr val="000000"/>
                        </a:solidFill>
                        <a:latin typeface="Baskerville Old Face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u="none" strike="noStrike" dirty="0" smtClean="0">
                          <a:latin typeface="Baskerville Old Face" pitchFamily="18" charset="0"/>
                        </a:rPr>
                        <a:t>49,9</a:t>
                      </a:r>
                      <a:endParaRPr lang="pt-BR" sz="2200" b="0" i="0" u="none" strike="noStrike" dirty="0">
                        <a:solidFill>
                          <a:srgbClr val="000000"/>
                        </a:solidFill>
                        <a:latin typeface="Baskerville Old Face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u="none" strike="noStrike" dirty="0" smtClean="0">
                          <a:latin typeface="Baskerville Old Face" pitchFamily="18" charset="0"/>
                        </a:rPr>
                        <a:t>46,1</a:t>
                      </a:r>
                      <a:endParaRPr lang="pt-BR" sz="2200" b="0" i="0" u="none" strike="noStrike" dirty="0">
                        <a:solidFill>
                          <a:srgbClr val="000000"/>
                        </a:solidFill>
                        <a:latin typeface="Baskerville Old Face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u="none" strike="noStrike" dirty="0" smtClean="0">
                          <a:latin typeface="Baskerville Old Face" pitchFamily="18" charset="0"/>
                        </a:rPr>
                        <a:t>44,6</a:t>
                      </a:r>
                      <a:endParaRPr lang="pt-BR" sz="2200" b="0" i="0" u="none" strike="noStrike" dirty="0">
                        <a:solidFill>
                          <a:srgbClr val="000000"/>
                        </a:solidFill>
                        <a:latin typeface="Baskerville Old Face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u="none" strike="noStrike" dirty="0" smtClean="0">
                          <a:latin typeface="Baskerville Old Face" pitchFamily="18" charset="0"/>
                        </a:rPr>
                        <a:t>35,5</a:t>
                      </a:r>
                      <a:endParaRPr lang="pt-BR" sz="2200" b="0" i="0" u="none" strike="noStrike" dirty="0">
                        <a:solidFill>
                          <a:srgbClr val="000000"/>
                        </a:solidFill>
                        <a:latin typeface="Baskerville Old Face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u="none" strike="noStrike" dirty="0" smtClean="0">
                          <a:latin typeface="Baskerville Old Face" pitchFamily="18" charset="0"/>
                        </a:rPr>
                        <a:t>34,4</a:t>
                      </a:r>
                      <a:endParaRPr lang="pt-BR" sz="2200" b="0" i="0" u="none" strike="noStrike" dirty="0">
                        <a:solidFill>
                          <a:srgbClr val="000000"/>
                        </a:solidFill>
                        <a:latin typeface="Baskerville Old Face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792088">
                <a:tc>
                  <a:txBody>
                    <a:bodyPr/>
                    <a:lstStyle/>
                    <a:p>
                      <a:pPr marL="87313" indent="0" algn="l" fontAlgn="ctr"/>
                      <a:r>
                        <a:rPr lang="pt-BR" sz="2200" u="none" strike="noStrike" dirty="0" smtClean="0">
                          <a:latin typeface="Baskerville Old Face" pitchFamily="18" charset="0"/>
                        </a:rPr>
                        <a:t>Abate </a:t>
                      </a:r>
                      <a:r>
                        <a:rPr lang="pt-BR" sz="2200" u="none" strike="noStrike" dirty="0">
                          <a:latin typeface="Baskerville Old Face" pitchFamily="18" charset="0"/>
                        </a:rPr>
                        <a:t>de Suínos, Aves e Outros Pequenos Animais</a:t>
                      </a:r>
                      <a:endParaRPr lang="pt-BR" sz="2200" b="0" i="0" u="none" strike="noStrike" dirty="0">
                        <a:solidFill>
                          <a:srgbClr val="000000"/>
                        </a:solidFill>
                        <a:latin typeface="Baskerville Old Face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u="none" strike="noStrike" dirty="0" smtClean="0">
                          <a:latin typeface="Baskerville Old Face" pitchFamily="18" charset="0"/>
                        </a:rPr>
                        <a:t>32,2</a:t>
                      </a:r>
                      <a:endParaRPr lang="pt-BR" sz="2200" b="0" i="0" u="none" strike="noStrike" dirty="0">
                        <a:solidFill>
                          <a:srgbClr val="000000"/>
                        </a:solidFill>
                        <a:latin typeface="Baskerville Old Face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u="none" strike="noStrike" dirty="0" smtClean="0">
                          <a:latin typeface="Baskerville Old Face" pitchFamily="18" charset="0"/>
                        </a:rPr>
                        <a:t>28,6</a:t>
                      </a:r>
                      <a:endParaRPr lang="pt-BR" sz="2200" b="0" i="0" u="none" strike="noStrike" dirty="0">
                        <a:solidFill>
                          <a:srgbClr val="000000"/>
                        </a:solidFill>
                        <a:latin typeface="Baskerville Old Face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u="none" strike="noStrike" dirty="0" smtClean="0">
                          <a:latin typeface="Baskerville Old Face" pitchFamily="18" charset="0"/>
                        </a:rPr>
                        <a:t>29,1</a:t>
                      </a:r>
                      <a:endParaRPr lang="pt-BR" sz="2200" b="0" i="0" u="none" strike="noStrike" dirty="0">
                        <a:solidFill>
                          <a:srgbClr val="000000"/>
                        </a:solidFill>
                        <a:latin typeface="Baskerville Old Face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u="none" strike="noStrike" dirty="0" smtClean="0">
                          <a:latin typeface="Baskerville Old Face" pitchFamily="18" charset="0"/>
                        </a:rPr>
                        <a:t>27,7</a:t>
                      </a:r>
                      <a:endParaRPr lang="pt-BR" sz="2200" b="0" i="0" u="none" strike="noStrike" dirty="0">
                        <a:solidFill>
                          <a:srgbClr val="000000"/>
                        </a:solidFill>
                        <a:latin typeface="Baskerville Old Face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u="none" strike="noStrike" dirty="0" smtClean="0">
                          <a:latin typeface="Baskerville Old Face" pitchFamily="18" charset="0"/>
                        </a:rPr>
                        <a:t>23,2</a:t>
                      </a:r>
                      <a:endParaRPr lang="pt-BR" sz="2200" b="0" i="0" u="none" strike="noStrike" dirty="0">
                        <a:solidFill>
                          <a:srgbClr val="000000"/>
                        </a:solidFill>
                        <a:latin typeface="Baskerville Old Face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504056">
                <a:tc>
                  <a:txBody>
                    <a:bodyPr/>
                    <a:lstStyle/>
                    <a:p>
                      <a:pPr marL="87313" indent="0" algn="l" fontAlgn="b"/>
                      <a:r>
                        <a:rPr lang="pt-BR" sz="2200" u="none" strike="noStrike" dirty="0">
                          <a:latin typeface="Baskerville Old Face" pitchFamily="18" charset="0"/>
                        </a:rPr>
                        <a:t>BRASIL</a:t>
                      </a:r>
                      <a:endParaRPr lang="pt-BR" sz="2200" b="0" i="0" u="none" strike="noStrike" dirty="0">
                        <a:solidFill>
                          <a:srgbClr val="000000"/>
                        </a:solidFill>
                        <a:latin typeface="Baskerville Old Face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u="none" strike="noStrike" dirty="0" smtClean="0">
                          <a:latin typeface="Baskerville Old Face" pitchFamily="18" charset="0"/>
                        </a:rPr>
                        <a:t>14,2</a:t>
                      </a:r>
                      <a:endParaRPr lang="pt-BR" sz="2200" b="0" i="0" u="none" strike="noStrike" dirty="0">
                        <a:solidFill>
                          <a:srgbClr val="000000"/>
                        </a:solidFill>
                        <a:latin typeface="Baskerville Old Face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u="none" strike="noStrike" dirty="0" smtClean="0">
                          <a:latin typeface="Baskerville Old Face" pitchFamily="18" charset="0"/>
                        </a:rPr>
                        <a:t>13,7</a:t>
                      </a:r>
                      <a:endParaRPr lang="pt-BR" sz="2200" b="0" i="0" u="none" strike="noStrike" dirty="0">
                        <a:solidFill>
                          <a:srgbClr val="000000"/>
                        </a:solidFill>
                        <a:latin typeface="Baskerville Old Face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u="none" strike="noStrike" dirty="0" smtClean="0">
                          <a:latin typeface="Baskerville Old Face" pitchFamily="18" charset="0"/>
                        </a:rPr>
                        <a:t>14,4</a:t>
                      </a:r>
                      <a:endParaRPr lang="pt-BR" sz="2200" b="0" i="0" u="none" strike="noStrike" dirty="0">
                        <a:solidFill>
                          <a:srgbClr val="000000"/>
                        </a:solidFill>
                        <a:latin typeface="Baskerville Old Face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u="none" strike="noStrike" dirty="0" smtClean="0">
                          <a:latin typeface="Baskerville Old Face" pitchFamily="18" charset="0"/>
                        </a:rPr>
                        <a:t>14,4</a:t>
                      </a:r>
                      <a:endParaRPr lang="pt-BR" sz="2200" b="0" i="0" u="none" strike="noStrike" dirty="0">
                        <a:solidFill>
                          <a:srgbClr val="000000"/>
                        </a:solidFill>
                        <a:latin typeface="Baskerville Old Face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u="none" strike="noStrike" dirty="0" smtClean="0">
                          <a:latin typeface="Baskerville Old Face" pitchFamily="18" charset="0"/>
                        </a:rPr>
                        <a:t>15,7</a:t>
                      </a:r>
                      <a:endParaRPr lang="pt-BR" sz="2200" b="0" i="0" u="none" strike="noStrike" dirty="0">
                        <a:solidFill>
                          <a:srgbClr val="000000"/>
                        </a:solidFill>
                        <a:latin typeface="Baskerville Old Face" pitchFamily="18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5" name="Título 7"/>
          <p:cNvSpPr txBox="1">
            <a:spLocks/>
          </p:cNvSpPr>
          <p:nvPr/>
        </p:nvSpPr>
        <p:spPr bwMode="auto">
          <a:xfrm>
            <a:off x="251520" y="4163616"/>
            <a:ext cx="8229600" cy="41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1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por </a:t>
            </a:r>
            <a:r>
              <a:rPr kumimoji="0" lang="pt-BR" sz="1600" b="0" i="1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1.000 vínculos</a:t>
            </a:r>
            <a:endParaRPr kumimoji="0" lang="pt-BR" sz="1600" b="0" i="1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6" name="Título 7"/>
          <p:cNvSpPr txBox="1">
            <a:spLocks/>
          </p:cNvSpPr>
          <p:nvPr/>
        </p:nvSpPr>
        <p:spPr bwMode="auto">
          <a:xfrm>
            <a:off x="395536" y="692696"/>
            <a:ext cx="8229600" cy="777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Indicadores de Acidentes do Trabalho 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Abate e Processamento de Carnes</a:t>
            </a:r>
          </a:p>
        </p:txBody>
      </p:sp>
      <p:sp>
        <p:nvSpPr>
          <p:cNvPr id="7" name="Título 3"/>
          <p:cNvSpPr txBox="1">
            <a:spLocks/>
          </p:cNvSpPr>
          <p:nvPr/>
        </p:nvSpPr>
        <p:spPr bwMode="auto">
          <a:xfrm>
            <a:off x="0" y="0"/>
            <a:ext cx="9144000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pt-BR" sz="1900" kern="0" dirty="0">
                <a:solidFill>
                  <a:schemeClr val="bg1"/>
                </a:solidFill>
              </a:rPr>
              <a:t>Audiência Pública –  Comissão de Agricultura e Reforma Agrária</a:t>
            </a:r>
          </a:p>
        </p:txBody>
      </p:sp>
      <p:sp>
        <p:nvSpPr>
          <p:cNvPr id="8" name="Título 7"/>
          <p:cNvSpPr txBox="1">
            <a:spLocks/>
          </p:cNvSpPr>
          <p:nvPr/>
        </p:nvSpPr>
        <p:spPr bwMode="auto">
          <a:xfrm>
            <a:off x="251520" y="4509120"/>
            <a:ext cx="8229600" cy="41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1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Fonte: Anuários Estatísticos de</a:t>
            </a:r>
            <a:r>
              <a:rPr kumimoji="0" lang="pt-BR" sz="1600" b="0" i="1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Acidentes do Trabalho</a:t>
            </a:r>
            <a:endParaRPr kumimoji="0" lang="pt-BR" sz="1600" b="0" i="1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14" name="AutoShape 4" descr="Resultado de imagem para prevenção acidentes  mt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3315" name="AutoShape 6" descr="Resultado de imagem para prevenção acidentes  mt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3316" name="AutoShape 8" descr="Resultado de imagem para prevenção acidentes  mt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3318" name="Título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 </a:t>
            </a:r>
          </a:p>
        </p:txBody>
      </p:sp>
      <p:sp>
        <p:nvSpPr>
          <p:cNvPr id="10" name="Título 3"/>
          <p:cNvSpPr txBox="1">
            <a:spLocks/>
          </p:cNvSpPr>
          <p:nvPr/>
        </p:nvSpPr>
        <p:spPr bwMode="auto">
          <a:xfrm>
            <a:off x="0" y="0"/>
            <a:ext cx="9144000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pt-BR" sz="1900" kern="0" dirty="0">
                <a:solidFill>
                  <a:schemeClr val="bg1"/>
                </a:solidFill>
              </a:rPr>
              <a:t>Audiência Pública –  Comissão de Agricultura e Reforma Agrária</a:t>
            </a:r>
          </a:p>
        </p:txBody>
      </p:sp>
      <p:sp>
        <p:nvSpPr>
          <p:cNvPr id="2058" name="Retângulo 13"/>
          <p:cNvSpPr>
            <a:spLocks noChangeArrowheads="1"/>
          </p:cNvSpPr>
          <p:nvPr/>
        </p:nvSpPr>
        <p:spPr bwMode="auto">
          <a:xfrm>
            <a:off x="468313" y="620713"/>
            <a:ext cx="8281987" cy="409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endParaRPr lang="pt-BR" sz="3000" b="1" dirty="0">
              <a:solidFill>
                <a:schemeClr val="accent6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pt-BR" sz="3000" b="1" dirty="0">
              <a:solidFill>
                <a:schemeClr val="accent6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pt-BR" sz="3000" b="1" dirty="0">
              <a:solidFill>
                <a:schemeClr val="accent6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pt-BR" sz="3000" b="1" dirty="0">
              <a:solidFill>
                <a:schemeClr val="accent6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pt-BR" sz="3000" b="1" dirty="0">
              <a:solidFill>
                <a:schemeClr val="accent6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pt-BR" sz="3000" b="1" dirty="0">
              <a:solidFill>
                <a:schemeClr val="accent6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pt-BR" sz="2000" b="1" dirty="0">
              <a:solidFill>
                <a:schemeClr val="accent6"/>
              </a:solidFill>
              <a:cs typeface="Times New Roman" pitchFamily="18" charset="0"/>
            </a:endParaRPr>
          </a:p>
          <a:p>
            <a:pPr algn="ctr">
              <a:defRPr/>
            </a:pPr>
            <a:r>
              <a:rPr lang="pt-BR" sz="3000" dirty="0">
                <a:solidFill>
                  <a:schemeClr val="accent6"/>
                </a:solidFill>
                <a:cs typeface="Times New Roman" pitchFamily="18" charset="0"/>
              </a:rPr>
              <a:t/>
            </a:r>
            <a:br>
              <a:rPr lang="pt-BR" sz="3000" dirty="0">
                <a:solidFill>
                  <a:schemeClr val="accent6"/>
                </a:solidFill>
                <a:cs typeface="Times New Roman" pitchFamily="18" charset="0"/>
              </a:rPr>
            </a:br>
            <a:endParaRPr lang="pt-BR" sz="3000" dirty="0">
              <a:solidFill>
                <a:schemeClr val="accent6"/>
              </a:solidFill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7885113" y="6165850"/>
            <a:ext cx="985837" cy="3587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pic>
        <p:nvPicPr>
          <p:cNvPr id="13322" name="Picture 13" descr="C:\Users\jose.jesus\Downloads\TRABALHO-GOVERNO-FEDERAL-positiva (2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3663" y="6092825"/>
            <a:ext cx="2484437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graphicFrame>
        <p:nvGraphicFramePr>
          <p:cNvPr id="12" name="Tabela 11"/>
          <p:cNvGraphicFramePr>
            <a:graphicFrameLocks noGrp="1"/>
          </p:cNvGraphicFramePr>
          <p:nvPr/>
        </p:nvGraphicFramePr>
        <p:xfrm>
          <a:off x="299645" y="1950618"/>
          <a:ext cx="8496940" cy="2304255"/>
        </p:xfrm>
        <a:graphic>
          <a:graphicData uri="http://schemas.openxmlformats.org/drawingml/2006/table">
            <a:tbl>
              <a:tblPr firstRow="1" bandRow="1">
                <a:tableStyleId>{85BE263C-DBD7-4A20-BB59-AAB30ACAA65A}</a:tableStyleId>
              </a:tblPr>
              <a:tblGrid>
                <a:gridCol w="4241825"/>
                <a:gridCol w="851023"/>
                <a:gridCol w="851023"/>
                <a:gridCol w="851023"/>
                <a:gridCol w="851023"/>
                <a:gridCol w="851023"/>
              </a:tblGrid>
              <a:tr h="460851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200" u="none" strike="noStrike" dirty="0" smtClean="0">
                          <a:latin typeface="Baskerville Old Face" pitchFamily="18" charset="0"/>
                        </a:rPr>
                        <a:t>Taxa de Incidência</a:t>
                      </a:r>
                      <a:endParaRPr lang="pt-BR" sz="2200" b="0" i="0" u="none" strike="noStrike" dirty="0">
                        <a:solidFill>
                          <a:srgbClr val="000000"/>
                        </a:solidFill>
                        <a:latin typeface="Baskerville Old Face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200" u="none" strike="noStrike">
                          <a:latin typeface="Baskerville Old Face" pitchFamily="18" charset="0"/>
                        </a:rPr>
                        <a:t>2011</a:t>
                      </a:r>
                      <a:endParaRPr lang="pt-BR" sz="2200" b="0" i="0" u="none" strike="noStrike">
                        <a:solidFill>
                          <a:srgbClr val="000000"/>
                        </a:solidFill>
                        <a:latin typeface="Baskerville Old Face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200" u="none" strike="noStrike">
                          <a:latin typeface="Baskerville Old Face" pitchFamily="18" charset="0"/>
                        </a:rPr>
                        <a:t>2012</a:t>
                      </a:r>
                      <a:endParaRPr lang="pt-BR" sz="2200" b="0" i="0" u="none" strike="noStrike">
                        <a:solidFill>
                          <a:srgbClr val="000000"/>
                        </a:solidFill>
                        <a:latin typeface="Baskerville Old Face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200" u="none" strike="noStrike">
                          <a:latin typeface="Baskerville Old Face" pitchFamily="18" charset="0"/>
                        </a:rPr>
                        <a:t>2013</a:t>
                      </a:r>
                      <a:endParaRPr lang="pt-BR" sz="2200" b="0" i="0" u="none" strike="noStrike">
                        <a:solidFill>
                          <a:srgbClr val="000000"/>
                        </a:solidFill>
                        <a:latin typeface="Baskerville Old Face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200" u="none" strike="noStrike">
                          <a:latin typeface="Baskerville Old Face" pitchFamily="18" charset="0"/>
                        </a:rPr>
                        <a:t>2014</a:t>
                      </a:r>
                      <a:endParaRPr lang="pt-BR" sz="2200" b="0" i="0" u="none" strike="noStrike">
                        <a:solidFill>
                          <a:srgbClr val="000000"/>
                        </a:solidFill>
                        <a:latin typeface="Baskerville Old Face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200" u="none" strike="noStrike">
                          <a:latin typeface="Baskerville Old Face" pitchFamily="18" charset="0"/>
                        </a:rPr>
                        <a:t>2015</a:t>
                      </a:r>
                      <a:endParaRPr lang="pt-BR" sz="2200" b="0" i="0" u="none" strike="noStrike">
                        <a:solidFill>
                          <a:srgbClr val="000000"/>
                        </a:solidFill>
                        <a:latin typeface="Baskerville Old Face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460851">
                <a:tc>
                  <a:txBody>
                    <a:bodyPr/>
                    <a:lstStyle/>
                    <a:p>
                      <a:pPr marL="87313" indent="0" algn="l" fontAlgn="ctr"/>
                      <a:r>
                        <a:rPr lang="pt-BR" sz="2200" u="none" strike="noStrike" dirty="0" smtClean="0">
                          <a:latin typeface="Baskerville Old Face" pitchFamily="18" charset="0"/>
                        </a:rPr>
                        <a:t>Abate </a:t>
                      </a:r>
                      <a:r>
                        <a:rPr lang="pt-BR" sz="2200" u="none" strike="noStrike" dirty="0">
                          <a:latin typeface="Baskerville Old Face" pitchFamily="18" charset="0"/>
                        </a:rPr>
                        <a:t>de Reses, Exceto Suínos</a:t>
                      </a:r>
                      <a:endParaRPr lang="pt-BR" sz="2200" b="0" i="0" u="none" strike="noStrike" dirty="0">
                        <a:solidFill>
                          <a:srgbClr val="000000"/>
                        </a:solidFill>
                        <a:latin typeface="Baskerville Old Face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200" u="none" strike="noStrike" dirty="0">
                          <a:latin typeface="Baskerville Old Face" pitchFamily="18" charset="0"/>
                        </a:rPr>
                        <a:t>60,11</a:t>
                      </a:r>
                      <a:endParaRPr lang="pt-BR" sz="2200" b="0" i="0" u="none" strike="noStrike" dirty="0">
                        <a:solidFill>
                          <a:srgbClr val="000000"/>
                        </a:solidFill>
                        <a:latin typeface="Baskerville Old Face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200" u="none" strike="noStrike">
                          <a:latin typeface="Baskerville Old Face" pitchFamily="18" charset="0"/>
                        </a:rPr>
                        <a:t>55,26</a:t>
                      </a:r>
                      <a:endParaRPr lang="pt-BR" sz="2200" b="0" i="0" u="none" strike="noStrike">
                        <a:solidFill>
                          <a:srgbClr val="000000"/>
                        </a:solidFill>
                        <a:latin typeface="Baskerville Old Face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200" u="none" strike="noStrike">
                          <a:latin typeface="Baskerville Old Face" pitchFamily="18" charset="0"/>
                        </a:rPr>
                        <a:t>54,10</a:t>
                      </a:r>
                      <a:endParaRPr lang="pt-BR" sz="2200" b="0" i="0" u="none" strike="noStrike">
                        <a:solidFill>
                          <a:srgbClr val="000000"/>
                        </a:solidFill>
                        <a:latin typeface="Baskerville Old Face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200" u="none" strike="noStrike">
                          <a:latin typeface="Baskerville Old Face" pitchFamily="18" charset="0"/>
                        </a:rPr>
                        <a:t>42,03</a:t>
                      </a:r>
                      <a:endParaRPr lang="pt-BR" sz="2200" b="0" i="0" u="none" strike="noStrike">
                        <a:solidFill>
                          <a:srgbClr val="000000"/>
                        </a:solidFill>
                        <a:latin typeface="Baskerville Old Face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200" u="none" strike="noStrike">
                          <a:latin typeface="Baskerville Old Face" pitchFamily="18" charset="0"/>
                        </a:rPr>
                        <a:t>43,24</a:t>
                      </a:r>
                      <a:endParaRPr lang="pt-BR" sz="2200" b="0" i="0" u="none" strike="noStrike">
                        <a:solidFill>
                          <a:srgbClr val="000000"/>
                        </a:solidFill>
                        <a:latin typeface="Baskerville Old Face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921702">
                <a:tc>
                  <a:txBody>
                    <a:bodyPr/>
                    <a:lstStyle/>
                    <a:p>
                      <a:pPr marL="87313" indent="0" algn="l" fontAlgn="ctr"/>
                      <a:r>
                        <a:rPr lang="pt-BR" sz="2200" u="none" strike="noStrike" dirty="0" smtClean="0">
                          <a:latin typeface="Baskerville Old Face" pitchFamily="18" charset="0"/>
                        </a:rPr>
                        <a:t>Abate </a:t>
                      </a:r>
                      <a:r>
                        <a:rPr lang="pt-BR" sz="2200" u="none" strike="noStrike" dirty="0">
                          <a:latin typeface="Baskerville Old Face" pitchFamily="18" charset="0"/>
                        </a:rPr>
                        <a:t>de Suínos, Aves e Outros Pequenos Animais</a:t>
                      </a:r>
                      <a:endParaRPr lang="pt-BR" sz="2200" b="0" i="0" u="none" strike="noStrike" dirty="0">
                        <a:solidFill>
                          <a:srgbClr val="000000"/>
                        </a:solidFill>
                        <a:latin typeface="Baskerville Old Face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200" u="none" strike="noStrike" dirty="0">
                          <a:latin typeface="Baskerville Old Face" pitchFamily="18" charset="0"/>
                        </a:rPr>
                        <a:t>41,77</a:t>
                      </a:r>
                      <a:endParaRPr lang="pt-BR" sz="2200" b="0" i="0" u="none" strike="noStrike" dirty="0">
                        <a:solidFill>
                          <a:srgbClr val="000000"/>
                        </a:solidFill>
                        <a:latin typeface="Baskerville Old Face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200" u="none" strike="noStrike">
                          <a:latin typeface="Baskerville Old Face" pitchFamily="18" charset="0"/>
                        </a:rPr>
                        <a:t>38,59</a:t>
                      </a:r>
                      <a:endParaRPr lang="pt-BR" sz="2200" b="0" i="0" u="none" strike="noStrike">
                        <a:solidFill>
                          <a:srgbClr val="000000"/>
                        </a:solidFill>
                        <a:latin typeface="Baskerville Old Face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200" u="none" strike="noStrike">
                          <a:latin typeface="Baskerville Old Face" pitchFamily="18" charset="0"/>
                        </a:rPr>
                        <a:t>39,26</a:t>
                      </a:r>
                      <a:endParaRPr lang="pt-BR" sz="2200" b="0" i="0" u="none" strike="noStrike">
                        <a:solidFill>
                          <a:srgbClr val="000000"/>
                        </a:solidFill>
                        <a:latin typeface="Baskerville Old Face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200" u="none" strike="noStrike">
                          <a:latin typeface="Baskerville Old Face" pitchFamily="18" charset="0"/>
                        </a:rPr>
                        <a:t>38,30</a:t>
                      </a:r>
                      <a:endParaRPr lang="pt-BR" sz="2200" b="0" i="0" u="none" strike="noStrike">
                        <a:solidFill>
                          <a:srgbClr val="000000"/>
                        </a:solidFill>
                        <a:latin typeface="Baskerville Old Face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200" u="none" strike="noStrike">
                          <a:latin typeface="Baskerville Old Face" pitchFamily="18" charset="0"/>
                        </a:rPr>
                        <a:t>34,26</a:t>
                      </a:r>
                      <a:endParaRPr lang="pt-BR" sz="2200" b="0" i="0" u="none" strike="noStrike">
                        <a:solidFill>
                          <a:srgbClr val="000000"/>
                        </a:solidFill>
                        <a:latin typeface="Baskerville Old Face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460851">
                <a:tc>
                  <a:txBody>
                    <a:bodyPr/>
                    <a:lstStyle/>
                    <a:p>
                      <a:pPr marL="87313" indent="0" algn="l" fontAlgn="b"/>
                      <a:r>
                        <a:rPr lang="pt-BR" sz="2200" u="none" strike="noStrike" dirty="0">
                          <a:latin typeface="Baskerville Old Face" pitchFamily="18" charset="0"/>
                        </a:rPr>
                        <a:t>BRASIL</a:t>
                      </a:r>
                      <a:endParaRPr lang="pt-BR" sz="2200" b="0" i="0" u="none" strike="noStrike" dirty="0">
                        <a:solidFill>
                          <a:srgbClr val="000000"/>
                        </a:solidFill>
                        <a:latin typeface="Baskerville Old Face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200" u="none" strike="noStrike">
                          <a:latin typeface="Baskerville Old Face" pitchFamily="18" charset="0"/>
                        </a:rPr>
                        <a:t>16,75</a:t>
                      </a:r>
                      <a:endParaRPr lang="pt-BR" sz="2200" b="0" i="0" u="none" strike="noStrike">
                        <a:solidFill>
                          <a:srgbClr val="000000"/>
                        </a:solidFill>
                        <a:latin typeface="Baskerville Old Face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200" u="none" strike="noStrike">
                          <a:latin typeface="Baskerville Old Face" pitchFamily="18" charset="0"/>
                        </a:rPr>
                        <a:t>16,06</a:t>
                      </a:r>
                      <a:endParaRPr lang="pt-BR" sz="2200" b="0" i="0" u="none" strike="noStrike">
                        <a:solidFill>
                          <a:srgbClr val="000000"/>
                        </a:solidFill>
                        <a:latin typeface="Baskerville Old Face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200" u="none" strike="noStrike">
                          <a:latin typeface="Baskerville Old Face" pitchFamily="18" charset="0"/>
                        </a:rPr>
                        <a:t>16,93</a:t>
                      </a:r>
                      <a:endParaRPr lang="pt-BR" sz="2200" b="0" i="0" u="none" strike="noStrike">
                        <a:solidFill>
                          <a:srgbClr val="000000"/>
                        </a:solidFill>
                        <a:latin typeface="Baskerville Old Face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200" u="none" strike="noStrike">
                          <a:latin typeface="Baskerville Old Face" pitchFamily="18" charset="0"/>
                        </a:rPr>
                        <a:t>17,03</a:t>
                      </a:r>
                      <a:endParaRPr lang="pt-BR" sz="2200" b="0" i="0" u="none" strike="noStrike">
                        <a:solidFill>
                          <a:srgbClr val="000000"/>
                        </a:solidFill>
                        <a:latin typeface="Baskerville Old Face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r" fontAlgn="b"/>
                      <a:r>
                        <a:rPr lang="pt-BR" sz="2200" u="none" strike="noStrike" dirty="0">
                          <a:latin typeface="Baskerville Old Face" pitchFamily="18" charset="0"/>
                        </a:rPr>
                        <a:t>18,23</a:t>
                      </a:r>
                      <a:endParaRPr lang="pt-BR" sz="2200" b="0" i="0" u="none" strike="noStrike" dirty="0">
                        <a:solidFill>
                          <a:srgbClr val="000000"/>
                        </a:solidFill>
                        <a:latin typeface="Baskerville Old Face" pitchFamily="18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13" name="Título 7"/>
          <p:cNvSpPr txBox="1">
            <a:spLocks/>
          </p:cNvSpPr>
          <p:nvPr/>
        </p:nvSpPr>
        <p:spPr bwMode="auto">
          <a:xfrm>
            <a:off x="251520" y="4221088"/>
            <a:ext cx="8229600" cy="41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1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por </a:t>
            </a:r>
            <a:r>
              <a:rPr kumimoji="0" lang="pt-BR" sz="1600" b="0" i="1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1.000 vínculos</a:t>
            </a:r>
            <a:endParaRPr kumimoji="0" lang="pt-BR" sz="1600" b="0" i="1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15" name="Título 7"/>
          <p:cNvSpPr txBox="1">
            <a:spLocks/>
          </p:cNvSpPr>
          <p:nvPr/>
        </p:nvSpPr>
        <p:spPr bwMode="auto">
          <a:xfrm>
            <a:off x="395536" y="692696"/>
            <a:ext cx="8229600" cy="777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Indicadores de Acidentes do Trabalho 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Abate e Processamento de Carnes</a:t>
            </a:r>
          </a:p>
        </p:txBody>
      </p:sp>
      <p:sp>
        <p:nvSpPr>
          <p:cNvPr id="16" name="Título 7"/>
          <p:cNvSpPr txBox="1">
            <a:spLocks/>
          </p:cNvSpPr>
          <p:nvPr/>
        </p:nvSpPr>
        <p:spPr bwMode="auto">
          <a:xfrm>
            <a:off x="230832" y="4523656"/>
            <a:ext cx="8229600" cy="41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1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Fonte: Anuários Estatísticos de</a:t>
            </a:r>
            <a:r>
              <a:rPr kumimoji="0" lang="pt-BR" sz="1600" b="0" i="1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Acidentes do Trabalho</a:t>
            </a:r>
            <a:endParaRPr kumimoji="0" lang="pt-BR" sz="1600" b="0" i="1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pt-BR"/>
          </a:p>
        </p:txBody>
      </p:sp>
      <p:graphicFrame>
        <p:nvGraphicFramePr>
          <p:cNvPr id="4" name="Tabela 3"/>
          <p:cNvGraphicFramePr>
            <a:graphicFrameLocks noGrp="1"/>
          </p:cNvGraphicFramePr>
          <p:nvPr/>
        </p:nvGraphicFramePr>
        <p:xfrm>
          <a:off x="251520" y="1700808"/>
          <a:ext cx="8568952" cy="2433870"/>
        </p:xfrm>
        <a:graphic>
          <a:graphicData uri="http://schemas.openxmlformats.org/drawingml/2006/table">
            <a:tbl>
              <a:tblPr firstRow="1" bandRow="1">
                <a:tableStyleId>{D03447BB-5D67-496B-8E87-E561075AD55C}</a:tableStyleId>
              </a:tblPr>
              <a:tblGrid>
                <a:gridCol w="4277772"/>
                <a:gridCol w="858236"/>
                <a:gridCol w="858236"/>
                <a:gridCol w="858236"/>
                <a:gridCol w="858236"/>
                <a:gridCol w="858236"/>
              </a:tblGrid>
              <a:tr h="576064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300" u="none" strike="noStrike" dirty="0" smtClean="0"/>
                        <a:t>Mortalidade</a:t>
                      </a:r>
                      <a:endParaRPr lang="pt-BR" sz="2300" b="0" i="0" u="none" strike="noStrike" dirty="0">
                        <a:solidFill>
                          <a:srgbClr val="000000"/>
                        </a:solidFill>
                        <a:latin typeface="BatangChe" pitchFamily="49" charset="-127"/>
                        <a:ea typeface="BatangChe" pitchFamily="49" charset="-127"/>
                      </a:endParaRPr>
                    </a:p>
                  </a:txBody>
                  <a:tcPr marL="9525" marR="9525" marT="9525" marB="0" anchor="ctr">
                    <a:solidFill>
                      <a:srgbClr val="9966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u="none" strike="noStrike" dirty="0"/>
                        <a:t>2011</a:t>
                      </a:r>
                      <a:endParaRPr lang="pt-BR" sz="2200" b="0" i="0" u="none" strike="noStrike" dirty="0">
                        <a:solidFill>
                          <a:srgbClr val="000000"/>
                        </a:solidFill>
                        <a:latin typeface="BatangChe" pitchFamily="49" charset="-127"/>
                        <a:ea typeface="BatangChe" pitchFamily="49" charset="-127"/>
                      </a:endParaRPr>
                    </a:p>
                  </a:txBody>
                  <a:tcPr marL="9525" marR="9525" marT="9525" marB="0" anchor="ctr">
                    <a:solidFill>
                      <a:srgbClr val="9966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u="none" strike="noStrike" dirty="0"/>
                        <a:t>2012</a:t>
                      </a:r>
                      <a:endParaRPr lang="pt-BR" sz="2200" b="0" i="0" u="none" strike="noStrike" dirty="0">
                        <a:solidFill>
                          <a:srgbClr val="000000"/>
                        </a:solidFill>
                        <a:latin typeface="BatangChe" pitchFamily="49" charset="-127"/>
                        <a:ea typeface="BatangChe" pitchFamily="49" charset="-127"/>
                      </a:endParaRPr>
                    </a:p>
                  </a:txBody>
                  <a:tcPr marL="9525" marR="9525" marT="9525" marB="0" anchor="ctr">
                    <a:solidFill>
                      <a:srgbClr val="9966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u="none" strike="noStrike" dirty="0"/>
                        <a:t>2013</a:t>
                      </a:r>
                      <a:endParaRPr lang="pt-BR" sz="2200" b="0" i="0" u="none" strike="noStrike" dirty="0">
                        <a:solidFill>
                          <a:srgbClr val="000000"/>
                        </a:solidFill>
                        <a:latin typeface="BatangChe" pitchFamily="49" charset="-127"/>
                        <a:ea typeface="BatangChe" pitchFamily="49" charset="-127"/>
                      </a:endParaRPr>
                    </a:p>
                  </a:txBody>
                  <a:tcPr marL="9525" marR="9525" marT="9525" marB="0" anchor="ctr">
                    <a:solidFill>
                      <a:srgbClr val="9966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u="none" strike="noStrike" dirty="0"/>
                        <a:t>2014</a:t>
                      </a:r>
                      <a:endParaRPr lang="pt-BR" sz="2200" b="0" i="0" u="none" strike="noStrike" dirty="0">
                        <a:solidFill>
                          <a:srgbClr val="000000"/>
                        </a:solidFill>
                        <a:latin typeface="BatangChe" pitchFamily="49" charset="-127"/>
                        <a:ea typeface="BatangChe" pitchFamily="49" charset="-127"/>
                      </a:endParaRPr>
                    </a:p>
                  </a:txBody>
                  <a:tcPr marL="9525" marR="9525" marT="9525" marB="0" anchor="ctr">
                    <a:solidFill>
                      <a:srgbClr val="99663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u="none" strike="noStrike" dirty="0"/>
                        <a:t>2015</a:t>
                      </a:r>
                      <a:endParaRPr lang="pt-BR" sz="2200" b="0" i="0" u="none" strike="noStrike" dirty="0">
                        <a:solidFill>
                          <a:srgbClr val="000000"/>
                        </a:solidFill>
                        <a:latin typeface="BatangChe" pitchFamily="49" charset="-127"/>
                        <a:ea typeface="BatangChe" pitchFamily="49" charset="-127"/>
                      </a:endParaRPr>
                    </a:p>
                  </a:txBody>
                  <a:tcPr marL="9525" marR="9525" marT="9525" marB="0" anchor="ctr">
                    <a:solidFill>
                      <a:srgbClr val="996633"/>
                    </a:solidFill>
                  </a:tcPr>
                </a:tc>
              </a:tr>
              <a:tr h="561662">
                <a:tc>
                  <a:txBody>
                    <a:bodyPr/>
                    <a:lstStyle/>
                    <a:p>
                      <a:pPr marL="87313" indent="0" algn="l" fontAlgn="ctr"/>
                      <a:r>
                        <a:rPr lang="pt-BR" sz="2200" u="none" strike="noStrike" dirty="0" smtClean="0">
                          <a:solidFill>
                            <a:schemeClr val="tx1"/>
                          </a:solidFill>
                        </a:rPr>
                        <a:t>Abate </a:t>
                      </a:r>
                      <a:r>
                        <a:rPr lang="pt-BR" sz="2200" u="none" strike="noStrike" dirty="0">
                          <a:solidFill>
                            <a:schemeClr val="tx1"/>
                          </a:solidFill>
                        </a:rPr>
                        <a:t>de Reses, Exceto Suínos</a:t>
                      </a:r>
                      <a:endParaRPr lang="pt-BR" sz="2200" b="0" i="0" u="none" strike="noStrike" dirty="0">
                        <a:solidFill>
                          <a:schemeClr val="tx1"/>
                        </a:solidFill>
                        <a:latin typeface="BatangChe" pitchFamily="49" charset="-127"/>
                        <a:ea typeface="BatangChe" pitchFamily="49" charset="-127"/>
                      </a:endParaRPr>
                    </a:p>
                  </a:txBody>
                  <a:tcPr marL="9525" marR="9525" marT="9525" marB="0" anchor="ctr">
                    <a:solidFill>
                      <a:srgbClr val="E6CD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u="none" strike="noStrike" dirty="0">
                          <a:solidFill>
                            <a:schemeClr val="tx1"/>
                          </a:solidFill>
                        </a:rPr>
                        <a:t>8,68</a:t>
                      </a:r>
                      <a:endParaRPr lang="pt-BR" sz="2200" b="0" i="0" u="none" strike="noStrike" dirty="0">
                        <a:solidFill>
                          <a:schemeClr val="tx1"/>
                        </a:solidFill>
                        <a:latin typeface="BatangChe" pitchFamily="49" charset="-127"/>
                        <a:ea typeface="BatangChe" pitchFamily="49" charset="-127"/>
                      </a:endParaRPr>
                    </a:p>
                  </a:txBody>
                  <a:tcPr marL="9525" marR="9525" marT="9525" marB="0" anchor="ctr">
                    <a:solidFill>
                      <a:srgbClr val="E6CD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u="none" strike="noStrike" dirty="0">
                          <a:solidFill>
                            <a:schemeClr val="tx1"/>
                          </a:solidFill>
                        </a:rPr>
                        <a:t>11,6</a:t>
                      </a:r>
                      <a:endParaRPr lang="pt-BR" sz="2200" b="0" i="0" u="none" strike="noStrike" dirty="0">
                        <a:solidFill>
                          <a:schemeClr val="tx1"/>
                        </a:solidFill>
                        <a:latin typeface="BatangChe" pitchFamily="49" charset="-127"/>
                        <a:ea typeface="BatangChe" pitchFamily="49" charset="-127"/>
                      </a:endParaRPr>
                    </a:p>
                  </a:txBody>
                  <a:tcPr marL="9525" marR="9525" marT="9525" marB="0" anchor="ctr">
                    <a:solidFill>
                      <a:srgbClr val="E6CD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u="none" strike="noStrike" dirty="0">
                          <a:solidFill>
                            <a:schemeClr val="tx1"/>
                          </a:solidFill>
                        </a:rPr>
                        <a:t>8,95</a:t>
                      </a:r>
                      <a:endParaRPr lang="pt-BR" sz="2200" b="0" i="0" u="none" strike="noStrike" dirty="0">
                        <a:solidFill>
                          <a:schemeClr val="tx1"/>
                        </a:solidFill>
                        <a:latin typeface="BatangChe" pitchFamily="49" charset="-127"/>
                        <a:ea typeface="BatangChe" pitchFamily="49" charset="-127"/>
                      </a:endParaRPr>
                    </a:p>
                  </a:txBody>
                  <a:tcPr marL="9525" marR="9525" marT="9525" marB="0" anchor="ctr">
                    <a:solidFill>
                      <a:srgbClr val="E6CD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u="none" strike="noStrike" dirty="0">
                          <a:solidFill>
                            <a:schemeClr val="tx1"/>
                          </a:solidFill>
                        </a:rPr>
                        <a:t>10,20</a:t>
                      </a:r>
                      <a:endParaRPr lang="pt-BR" sz="2200" b="0" i="0" u="none" strike="noStrike" dirty="0">
                        <a:solidFill>
                          <a:schemeClr val="tx1"/>
                        </a:solidFill>
                        <a:latin typeface="BatangChe" pitchFamily="49" charset="-127"/>
                        <a:ea typeface="BatangChe" pitchFamily="49" charset="-127"/>
                      </a:endParaRPr>
                    </a:p>
                  </a:txBody>
                  <a:tcPr marL="9525" marR="9525" marT="9525" marB="0" anchor="ctr">
                    <a:solidFill>
                      <a:srgbClr val="E6CD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u="none" strike="noStrike" dirty="0">
                          <a:solidFill>
                            <a:schemeClr val="tx1"/>
                          </a:solidFill>
                        </a:rPr>
                        <a:t>15,08</a:t>
                      </a:r>
                      <a:endParaRPr lang="pt-BR" sz="2200" b="0" i="0" u="none" strike="noStrike" dirty="0">
                        <a:solidFill>
                          <a:schemeClr val="tx1"/>
                        </a:solidFill>
                        <a:latin typeface="BatangChe" pitchFamily="49" charset="-127"/>
                        <a:ea typeface="BatangChe" pitchFamily="49" charset="-127"/>
                      </a:endParaRPr>
                    </a:p>
                  </a:txBody>
                  <a:tcPr marL="9525" marR="9525" marT="9525" marB="0" anchor="ctr">
                    <a:solidFill>
                      <a:srgbClr val="E6CDB4"/>
                    </a:solidFill>
                  </a:tcPr>
                </a:tc>
              </a:tr>
              <a:tr h="792088">
                <a:tc>
                  <a:txBody>
                    <a:bodyPr/>
                    <a:lstStyle/>
                    <a:p>
                      <a:pPr marL="87313" indent="0" algn="l" fontAlgn="ctr"/>
                      <a:r>
                        <a:rPr lang="pt-BR" sz="2200" u="none" strike="noStrike" dirty="0" smtClean="0">
                          <a:solidFill>
                            <a:schemeClr val="tx1"/>
                          </a:solidFill>
                        </a:rPr>
                        <a:t>Abate </a:t>
                      </a:r>
                      <a:r>
                        <a:rPr lang="pt-BR" sz="2200" u="none" strike="noStrike" dirty="0">
                          <a:solidFill>
                            <a:schemeClr val="tx1"/>
                          </a:solidFill>
                        </a:rPr>
                        <a:t>de Suínos, Aves e Outros Pequenos Animais</a:t>
                      </a:r>
                      <a:endParaRPr lang="pt-BR" sz="2200" b="0" i="0" u="none" strike="noStrike" dirty="0">
                        <a:solidFill>
                          <a:schemeClr val="tx1"/>
                        </a:solidFill>
                        <a:latin typeface="BatangChe" pitchFamily="49" charset="-127"/>
                        <a:ea typeface="BatangChe" pitchFamily="49" charset="-127"/>
                      </a:endParaRPr>
                    </a:p>
                  </a:txBody>
                  <a:tcPr marL="9525" marR="9525" marT="9525" marB="0" anchor="ctr">
                    <a:solidFill>
                      <a:srgbClr val="D7AE8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u="none" strike="noStrike" dirty="0">
                          <a:solidFill>
                            <a:schemeClr val="tx1"/>
                          </a:solidFill>
                        </a:rPr>
                        <a:t>6,59</a:t>
                      </a:r>
                      <a:endParaRPr lang="pt-BR" sz="2200" b="0" i="0" u="none" strike="noStrike" dirty="0">
                        <a:solidFill>
                          <a:schemeClr val="tx1"/>
                        </a:solidFill>
                        <a:latin typeface="BatangChe" pitchFamily="49" charset="-127"/>
                        <a:ea typeface="BatangChe" pitchFamily="49" charset="-127"/>
                      </a:endParaRPr>
                    </a:p>
                  </a:txBody>
                  <a:tcPr marL="9525" marR="9525" marT="9525" marB="0" anchor="ctr">
                    <a:solidFill>
                      <a:srgbClr val="D7AE8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u="none" strike="noStrike" dirty="0">
                          <a:solidFill>
                            <a:schemeClr val="tx1"/>
                          </a:solidFill>
                        </a:rPr>
                        <a:t>7,65</a:t>
                      </a:r>
                      <a:endParaRPr lang="pt-BR" sz="2200" b="0" i="0" u="none" strike="noStrike" dirty="0">
                        <a:solidFill>
                          <a:schemeClr val="tx1"/>
                        </a:solidFill>
                        <a:latin typeface="BatangChe" pitchFamily="49" charset="-127"/>
                        <a:ea typeface="BatangChe" pitchFamily="49" charset="-127"/>
                      </a:endParaRPr>
                    </a:p>
                  </a:txBody>
                  <a:tcPr marL="9525" marR="9525" marT="9525" marB="0" anchor="ctr">
                    <a:solidFill>
                      <a:srgbClr val="D7AE8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u="none" strike="noStrike" dirty="0">
                          <a:solidFill>
                            <a:schemeClr val="tx1"/>
                          </a:solidFill>
                        </a:rPr>
                        <a:t>7,56</a:t>
                      </a:r>
                      <a:endParaRPr lang="pt-BR" sz="2200" b="0" i="0" u="none" strike="noStrike" dirty="0">
                        <a:solidFill>
                          <a:schemeClr val="tx1"/>
                        </a:solidFill>
                        <a:latin typeface="BatangChe" pitchFamily="49" charset="-127"/>
                        <a:ea typeface="BatangChe" pitchFamily="49" charset="-127"/>
                      </a:endParaRPr>
                    </a:p>
                  </a:txBody>
                  <a:tcPr marL="9525" marR="9525" marT="9525" marB="0" anchor="ctr">
                    <a:solidFill>
                      <a:srgbClr val="D7AE8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u="none" strike="noStrike" dirty="0">
                          <a:solidFill>
                            <a:schemeClr val="tx1"/>
                          </a:solidFill>
                        </a:rPr>
                        <a:t>5,03</a:t>
                      </a:r>
                      <a:endParaRPr lang="pt-BR" sz="2200" b="0" i="0" u="none" strike="noStrike" dirty="0">
                        <a:solidFill>
                          <a:schemeClr val="tx1"/>
                        </a:solidFill>
                        <a:latin typeface="BatangChe" pitchFamily="49" charset="-127"/>
                        <a:ea typeface="BatangChe" pitchFamily="49" charset="-127"/>
                      </a:endParaRPr>
                    </a:p>
                  </a:txBody>
                  <a:tcPr marL="9525" marR="9525" marT="9525" marB="0" anchor="ctr">
                    <a:solidFill>
                      <a:srgbClr val="D7AE85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u="none" strike="noStrike" dirty="0">
                          <a:solidFill>
                            <a:schemeClr val="tx1"/>
                          </a:solidFill>
                        </a:rPr>
                        <a:t>6,61</a:t>
                      </a:r>
                      <a:endParaRPr lang="pt-BR" sz="2200" b="0" i="0" u="none" strike="noStrike" dirty="0">
                        <a:solidFill>
                          <a:schemeClr val="tx1"/>
                        </a:solidFill>
                        <a:latin typeface="BatangChe" pitchFamily="49" charset="-127"/>
                        <a:ea typeface="BatangChe" pitchFamily="49" charset="-127"/>
                      </a:endParaRPr>
                    </a:p>
                  </a:txBody>
                  <a:tcPr marL="9525" marR="9525" marT="9525" marB="0" anchor="ctr">
                    <a:solidFill>
                      <a:srgbClr val="D7AE85"/>
                    </a:solidFill>
                  </a:tcPr>
                </a:tc>
              </a:tr>
              <a:tr h="504056">
                <a:tc>
                  <a:txBody>
                    <a:bodyPr/>
                    <a:lstStyle/>
                    <a:p>
                      <a:pPr marL="87313" indent="0" algn="l" fontAlgn="b"/>
                      <a:r>
                        <a:rPr lang="pt-BR" sz="2200" u="none" strike="noStrike" dirty="0">
                          <a:solidFill>
                            <a:schemeClr val="tx1"/>
                          </a:solidFill>
                        </a:rPr>
                        <a:t>BRASIL</a:t>
                      </a:r>
                      <a:endParaRPr lang="pt-BR" sz="2200" b="0" i="0" u="none" strike="noStrike" dirty="0">
                        <a:solidFill>
                          <a:schemeClr val="tx1"/>
                        </a:solidFill>
                        <a:latin typeface="BatangChe" pitchFamily="49" charset="-127"/>
                        <a:ea typeface="BatangChe" pitchFamily="49" charset="-127"/>
                      </a:endParaRPr>
                    </a:p>
                  </a:txBody>
                  <a:tcPr marL="9525" marR="9525" marT="9525" marB="0" anchor="ctr">
                    <a:solidFill>
                      <a:srgbClr val="E6CD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u="none" strike="noStrike" dirty="0">
                          <a:solidFill>
                            <a:schemeClr val="tx1"/>
                          </a:solidFill>
                        </a:rPr>
                        <a:t>6,53</a:t>
                      </a:r>
                      <a:endParaRPr lang="pt-BR" sz="2200" b="0" i="0" u="none" strike="noStrike" dirty="0">
                        <a:solidFill>
                          <a:schemeClr val="tx1"/>
                        </a:solidFill>
                        <a:latin typeface="BatangChe" pitchFamily="49" charset="-127"/>
                        <a:ea typeface="BatangChe" pitchFamily="49" charset="-127"/>
                      </a:endParaRPr>
                    </a:p>
                  </a:txBody>
                  <a:tcPr marL="9525" marR="9525" marT="9525" marB="0" anchor="ctr">
                    <a:solidFill>
                      <a:srgbClr val="E6CD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u="none" strike="noStrike" dirty="0">
                          <a:solidFill>
                            <a:schemeClr val="tx1"/>
                          </a:solidFill>
                        </a:rPr>
                        <a:t>6,35</a:t>
                      </a:r>
                      <a:endParaRPr lang="pt-BR" sz="2200" b="0" i="0" u="none" strike="noStrike" dirty="0">
                        <a:solidFill>
                          <a:schemeClr val="tx1"/>
                        </a:solidFill>
                        <a:latin typeface="BatangChe" pitchFamily="49" charset="-127"/>
                        <a:ea typeface="BatangChe" pitchFamily="49" charset="-127"/>
                      </a:endParaRPr>
                    </a:p>
                  </a:txBody>
                  <a:tcPr marL="9525" marR="9525" marT="9525" marB="0" anchor="ctr">
                    <a:solidFill>
                      <a:srgbClr val="E6CD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u="none" strike="noStrike" dirty="0">
                          <a:solidFill>
                            <a:schemeClr val="tx1"/>
                          </a:solidFill>
                        </a:rPr>
                        <a:t>6,63</a:t>
                      </a:r>
                      <a:endParaRPr lang="pt-BR" sz="2200" b="0" i="0" u="none" strike="noStrike" dirty="0">
                        <a:solidFill>
                          <a:schemeClr val="tx1"/>
                        </a:solidFill>
                        <a:latin typeface="BatangChe" pitchFamily="49" charset="-127"/>
                        <a:ea typeface="BatangChe" pitchFamily="49" charset="-127"/>
                      </a:endParaRPr>
                    </a:p>
                  </a:txBody>
                  <a:tcPr marL="9525" marR="9525" marT="9525" marB="0" anchor="ctr">
                    <a:solidFill>
                      <a:srgbClr val="E6CD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u="none" strike="noStrike" dirty="0">
                          <a:solidFill>
                            <a:schemeClr val="tx1"/>
                          </a:solidFill>
                        </a:rPr>
                        <a:t>6,60</a:t>
                      </a:r>
                      <a:endParaRPr lang="pt-BR" sz="2200" b="0" i="0" u="none" strike="noStrike" dirty="0">
                        <a:solidFill>
                          <a:schemeClr val="tx1"/>
                        </a:solidFill>
                        <a:latin typeface="BatangChe" pitchFamily="49" charset="-127"/>
                        <a:ea typeface="BatangChe" pitchFamily="49" charset="-127"/>
                      </a:endParaRPr>
                    </a:p>
                  </a:txBody>
                  <a:tcPr marL="9525" marR="9525" marT="9525" marB="0" anchor="ctr">
                    <a:solidFill>
                      <a:srgbClr val="E6CD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u="none" strike="noStrike" dirty="0">
                          <a:solidFill>
                            <a:schemeClr val="tx1"/>
                          </a:solidFill>
                        </a:rPr>
                        <a:t>7,43</a:t>
                      </a:r>
                      <a:endParaRPr lang="pt-BR" sz="2200" b="0" i="0" u="none" strike="noStrike" dirty="0">
                        <a:solidFill>
                          <a:schemeClr val="tx1"/>
                        </a:solidFill>
                        <a:latin typeface="BatangChe" pitchFamily="49" charset="-127"/>
                        <a:ea typeface="BatangChe" pitchFamily="49" charset="-127"/>
                      </a:endParaRPr>
                    </a:p>
                  </a:txBody>
                  <a:tcPr marL="9525" marR="9525" marT="9525" marB="0" anchor="ctr">
                    <a:solidFill>
                      <a:srgbClr val="E6CDB4"/>
                    </a:solidFill>
                  </a:tcPr>
                </a:tc>
              </a:tr>
            </a:tbl>
          </a:graphicData>
        </a:graphic>
      </p:graphicFrame>
      <p:sp>
        <p:nvSpPr>
          <p:cNvPr id="5" name="Título 7"/>
          <p:cNvSpPr txBox="1">
            <a:spLocks/>
          </p:cNvSpPr>
          <p:nvPr/>
        </p:nvSpPr>
        <p:spPr bwMode="auto">
          <a:xfrm>
            <a:off x="323528" y="4293096"/>
            <a:ext cx="8229600" cy="41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1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por </a:t>
            </a:r>
            <a:r>
              <a:rPr kumimoji="0" lang="pt-BR" sz="1600" b="0" i="1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100.000 vínculos</a:t>
            </a:r>
            <a:endParaRPr kumimoji="0" lang="pt-BR" sz="1600" b="0" i="1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  <p:sp>
        <p:nvSpPr>
          <p:cNvPr id="7" name="Título 3"/>
          <p:cNvSpPr txBox="1">
            <a:spLocks/>
          </p:cNvSpPr>
          <p:nvPr/>
        </p:nvSpPr>
        <p:spPr bwMode="auto">
          <a:xfrm>
            <a:off x="0" y="0"/>
            <a:ext cx="9144000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pt-BR" sz="1900" kern="0" dirty="0">
                <a:solidFill>
                  <a:schemeClr val="bg1"/>
                </a:solidFill>
              </a:rPr>
              <a:t>Audiência Pública –  Comissão de Agricultura e Reforma Agrária</a:t>
            </a:r>
          </a:p>
        </p:txBody>
      </p:sp>
      <p:sp>
        <p:nvSpPr>
          <p:cNvPr id="8" name="Título 7"/>
          <p:cNvSpPr txBox="1">
            <a:spLocks/>
          </p:cNvSpPr>
          <p:nvPr/>
        </p:nvSpPr>
        <p:spPr bwMode="auto">
          <a:xfrm>
            <a:off x="395536" y="692696"/>
            <a:ext cx="8229600" cy="777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Indicadores de Acidentes do Trabalho 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Abate e Processamento de Carnes</a:t>
            </a:r>
          </a:p>
        </p:txBody>
      </p:sp>
      <p:sp>
        <p:nvSpPr>
          <p:cNvPr id="9" name="Título 7"/>
          <p:cNvSpPr txBox="1">
            <a:spLocks/>
          </p:cNvSpPr>
          <p:nvPr/>
        </p:nvSpPr>
        <p:spPr bwMode="auto">
          <a:xfrm>
            <a:off x="251520" y="4653136"/>
            <a:ext cx="8229600" cy="41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1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Fonte: Anuários Estatísticos de</a:t>
            </a:r>
            <a:r>
              <a:rPr kumimoji="0" lang="pt-BR" sz="1600" b="0" i="1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Acidentes do Trabalho</a:t>
            </a:r>
            <a:endParaRPr kumimoji="0" lang="pt-BR" sz="1600" b="0" i="1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a 3"/>
          <p:cNvGraphicFramePr>
            <a:graphicFrameLocks noGrp="1"/>
          </p:cNvGraphicFramePr>
          <p:nvPr/>
        </p:nvGraphicFramePr>
        <p:xfrm>
          <a:off x="251520" y="1988840"/>
          <a:ext cx="8568951" cy="2520280"/>
        </p:xfrm>
        <a:graphic>
          <a:graphicData uri="http://schemas.openxmlformats.org/drawingml/2006/table">
            <a:tbl>
              <a:tblPr firstRow="1" bandRow="1">
                <a:tableStyleId>{0E3FDE45-AF77-4B5C-9715-49D594BDF05E}</a:tableStyleId>
              </a:tblPr>
              <a:tblGrid>
                <a:gridCol w="4104456"/>
                <a:gridCol w="1031551"/>
                <a:gridCol w="858236"/>
                <a:gridCol w="858236"/>
                <a:gridCol w="858236"/>
                <a:gridCol w="858236"/>
              </a:tblGrid>
              <a:tr h="504056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2200" u="none" strike="noStrike" dirty="0" smtClean="0">
                          <a:solidFill>
                            <a:schemeClr val="bg1"/>
                          </a:solidFill>
                        </a:rPr>
                        <a:t>Idade entre 16 e 34 anos (%)</a:t>
                      </a:r>
                      <a:endParaRPr lang="pt-BR" sz="2200" b="0" i="0" u="none" strike="noStrike" dirty="0">
                        <a:solidFill>
                          <a:schemeClr val="bg1"/>
                        </a:solidFill>
                        <a:latin typeface="Bodoni MT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u="none" strike="noStrike" dirty="0">
                          <a:solidFill>
                            <a:schemeClr val="bg1"/>
                          </a:solidFill>
                        </a:rPr>
                        <a:t>2011</a:t>
                      </a:r>
                      <a:endParaRPr lang="pt-BR" sz="2200" b="0" i="0" u="none" strike="noStrike" dirty="0">
                        <a:solidFill>
                          <a:schemeClr val="bg1"/>
                        </a:solidFill>
                        <a:latin typeface="Bodoni MT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u="none" strike="noStrike" dirty="0">
                          <a:solidFill>
                            <a:schemeClr val="bg1"/>
                          </a:solidFill>
                        </a:rPr>
                        <a:t>2012</a:t>
                      </a:r>
                      <a:endParaRPr lang="pt-BR" sz="2200" b="0" i="0" u="none" strike="noStrike" dirty="0">
                        <a:solidFill>
                          <a:schemeClr val="bg1"/>
                        </a:solidFill>
                        <a:latin typeface="Bodoni MT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u="none" strike="noStrike" dirty="0">
                          <a:solidFill>
                            <a:schemeClr val="bg1"/>
                          </a:solidFill>
                        </a:rPr>
                        <a:t>2013</a:t>
                      </a:r>
                      <a:endParaRPr lang="pt-BR" sz="2200" b="0" i="0" u="none" strike="noStrike" dirty="0">
                        <a:solidFill>
                          <a:schemeClr val="bg1"/>
                        </a:solidFill>
                        <a:latin typeface="Bodoni MT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u="none" strike="noStrike" dirty="0">
                          <a:solidFill>
                            <a:schemeClr val="bg1"/>
                          </a:solidFill>
                        </a:rPr>
                        <a:t>2014</a:t>
                      </a:r>
                      <a:endParaRPr lang="pt-BR" sz="2200" b="0" i="0" u="none" strike="noStrike" dirty="0">
                        <a:solidFill>
                          <a:schemeClr val="bg1"/>
                        </a:solidFill>
                        <a:latin typeface="Bodoni MT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u="none" strike="noStrike" dirty="0">
                          <a:solidFill>
                            <a:schemeClr val="bg1"/>
                          </a:solidFill>
                        </a:rPr>
                        <a:t>2015</a:t>
                      </a:r>
                      <a:endParaRPr lang="pt-BR" sz="2200" b="0" i="0" u="none" strike="noStrike" dirty="0">
                        <a:solidFill>
                          <a:schemeClr val="bg1"/>
                        </a:solidFill>
                        <a:latin typeface="Bodoni MT" pitchFamily="18" charset="0"/>
                      </a:endParaRPr>
                    </a:p>
                  </a:txBody>
                  <a:tcPr marL="9525" marR="9525" marT="9525" marB="0" anchor="ctr">
                    <a:solidFill>
                      <a:srgbClr val="0070C0"/>
                    </a:solidFill>
                  </a:tcPr>
                </a:tc>
              </a:tr>
              <a:tr h="576064">
                <a:tc>
                  <a:txBody>
                    <a:bodyPr/>
                    <a:lstStyle/>
                    <a:p>
                      <a:pPr marL="87313" indent="0" algn="l" fontAlgn="ctr"/>
                      <a:r>
                        <a:rPr lang="pt-BR" sz="2200" u="none" strike="noStrike" dirty="0" smtClean="0"/>
                        <a:t>Abate </a:t>
                      </a:r>
                      <a:r>
                        <a:rPr lang="pt-BR" sz="2200" u="none" strike="noStrike" dirty="0"/>
                        <a:t>de Reses, Exceto Suínos</a:t>
                      </a:r>
                      <a:endParaRPr lang="pt-BR" sz="2200" b="0" i="0" u="none" strike="noStrike" dirty="0">
                        <a:solidFill>
                          <a:srgbClr val="000000"/>
                        </a:solidFill>
                        <a:latin typeface="Bodoni MT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u="none" strike="noStrike" dirty="0" smtClean="0"/>
                        <a:t>60,5</a:t>
                      </a:r>
                      <a:endParaRPr lang="pt-BR" sz="2200" b="0" i="0" u="none" strike="noStrike" dirty="0">
                        <a:solidFill>
                          <a:srgbClr val="000000"/>
                        </a:solidFill>
                        <a:latin typeface="Bodoni MT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u="none" strike="noStrike"/>
                        <a:t>60,9</a:t>
                      </a:r>
                      <a:endParaRPr lang="pt-BR" sz="2200" b="0" i="0" u="none" strike="noStrike">
                        <a:solidFill>
                          <a:srgbClr val="000000"/>
                        </a:solidFill>
                        <a:latin typeface="Bodoni MT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u="none" strike="noStrike" dirty="0" smtClean="0"/>
                        <a:t>60,3</a:t>
                      </a:r>
                      <a:endParaRPr lang="pt-BR" sz="2200" b="0" i="0" u="none" strike="noStrike" dirty="0">
                        <a:solidFill>
                          <a:srgbClr val="000000"/>
                        </a:solidFill>
                        <a:latin typeface="Bodoni MT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u="none" strike="noStrike" dirty="0" smtClean="0"/>
                        <a:t>63,1</a:t>
                      </a:r>
                      <a:endParaRPr lang="pt-BR" sz="2200" b="0" i="0" u="none" strike="noStrike" dirty="0">
                        <a:solidFill>
                          <a:srgbClr val="000000"/>
                        </a:solidFill>
                        <a:latin typeface="Bodoni MT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u="none" strike="noStrike" dirty="0" smtClean="0"/>
                        <a:t>61,8</a:t>
                      </a:r>
                      <a:endParaRPr lang="pt-BR" sz="2200" b="0" i="0" u="none" strike="noStrike" dirty="0">
                        <a:solidFill>
                          <a:srgbClr val="000000"/>
                        </a:solidFill>
                        <a:latin typeface="Bodoni MT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864096">
                <a:tc>
                  <a:txBody>
                    <a:bodyPr/>
                    <a:lstStyle/>
                    <a:p>
                      <a:pPr marL="87313" indent="0" algn="l" fontAlgn="ctr"/>
                      <a:r>
                        <a:rPr lang="pt-BR" sz="2200" u="none" strike="noStrike" dirty="0" smtClean="0"/>
                        <a:t>Abate </a:t>
                      </a:r>
                      <a:r>
                        <a:rPr lang="pt-BR" sz="2200" u="none" strike="noStrike" dirty="0"/>
                        <a:t>de Suínos, Aves e Outros Pequenos Animais</a:t>
                      </a:r>
                      <a:endParaRPr lang="pt-BR" sz="2200" b="0" i="0" u="none" strike="noStrike" dirty="0">
                        <a:solidFill>
                          <a:srgbClr val="000000"/>
                        </a:solidFill>
                        <a:latin typeface="Bodoni MT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u="none" strike="noStrike" dirty="0" smtClean="0"/>
                        <a:t>61,3</a:t>
                      </a:r>
                      <a:endParaRPr lang="pt-BR" sz="2200" b="0" i="0" u="none" strike="noStrike" dirty="0">
                        <a:solidFill>
                          <a:srgbClr val="000000"/>
                        </a:solidFill>
                        <a:latin typeface="Bodoni MT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u="none" strike="noStrike" dirty="0" smtClean="0"/>
                        <a:t>60,3</a:t>
                      </a:r>
                      <a:endParaRPr lang="pt-BR" sz="2200" b="0" i="0" u="none" strike="noStrike" dirty="0">
                        <a:solidFill>
                          <a:srgbClr val="000000"/>
                        </a:solidFill>
                        <a:latin typeface="Bodoni MT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u="none" strike="noStrike"/>
                        <a:t>59,00</a:t>
                      </a:r>
                      <a:endParaRPr lang="pt-BR" sz="2200" b="0" i="0" u="none" strike="noStrike">
                        <a:solidFill>
                          <a:srgbClr val="000000"/>
                        </a:solidFill>
                        <a:latin typeface="Bodoni MT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u="none" strike="noStrike" dirty="0" smtClean="0"/>
                        <a:t>57,9</a:t>
                      </a:r>
                      <a:endParaRPr lang="pt-BR" sz="2200" b="0" i="0" u="none" strike="noStrike" dirty="0">
                        <a:solidFill>
                          <a:srgbClr val="000000"/>
                        </a:solidFill>
                        <a:latin typeface="Bodoni MT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u="none" strike="noStrike" dirty="0" smtClean="0"/>
                        <a:t>58,5</a:t>
                      </a:r>
                      <a:endParaRPr lang="pt-BR" sz="2200" b="0" i="0" u="none" strike="noStrike" dirty="0">
                        <a:solidFill>
                          <a:srgbClr val="000000"/>
                        </a:solidFill>
                        <a:latin typeface="Bodoni MT" pitchFamily="18" charset="0"/>
                      </a:endParaRPr>
                    </a:p>
                  </a:txBody>
                  <a:tcPr marL="9525" marR="9525" marT="9525" marB="0" anchor="ctr"/>
                </a:tc>
              </a:tr>
              <a:tr h="576064">
                <a:tc>
                  <a:txBody>
                    <a:bodyPr/>
                    <a:lstStyle/>
                    <a:p>
                      <a:pPr marL="87313" indent="0" algn="l" fontAlgn="b"/>
                      <a:r>
                        <a:rPr lang="pt-BR" sz="2200" u="none" strike="noStrike" dirty="0"/>
                        <a:t>BRASIL</a:t>
                      </a:r>
                      <a:endParaRPr lang="pt-BR" sz="2200" b="0" i="0" u="none" strike="noStrike" dirty="0">
                        <a:solidFill>
                          <a:srgbClr val="000000"/>
                        </a:solidFill>
                        <a:latin typeface="Bodoni MT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u="none" strike="noStrike" dirty="0" smtClean="0"/>
                        <a:t>51,5</a:t>
                      </a:r>
                      <a:endParaRPr lang="pt-BR" sz="2200" b="0" i="0" u="none" strike="noStrike" dirty="0">
                        <a:solidFill>
                          <a:srgbClr val="000000"/>
                        </a:solidFill>
                        <a:latin typeface="Bodoni MT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u="none" strike="noStrike" dirty="0" smtClean="0"/>
                        <a:t>50,5</a:t>
                      </a:r>
                      <a:endParaRPr lang="pt-BR" sz="2200" b="0" i="0" u="none" strike="noStrike" dirty="0">
                        <a:solidFill>
                          <a:srgbClr val="000000"/>
                        </a:solidFill>
                        <a:latin typeface="Bodoni MT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u="none" strike="noStrike" dirty="0" smtClean="0"/>
                        <a:t>51,3</a:t>
                      </a:r>
                      <a:endParaRPr lang="pt-BR" sz="2200" b="0" i="0" u="none" strike="noStrike" dirty="0">
                        <a:solidFill>
                          <a:srgbClr val="000000"/>
                        </a:solidFill>
                        <a:latin typeface="Bodoni MT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u="none" strike="noStrike" dirty="0" smtClean="0"/>
                        <a:t>51,8</a:t>
                      </a:r>
                      <a:endParaRPr lang="pt-BR" sz="2200" b="0" i="0" u="none" strike="noStrike" dirty="0">
                        <a:solidFill>
                          <a:srgbClr val="000000"/>
                        </a:solidFill>
                        <a:latin typeface="Bodoni MT" pitchFamily="18" charset="0"/>
                      </a:endParaRPr>
                    </a:p>
                  </a:txBody>
                  <a:tcPr marL="9525" marR="9525" marT="9525" marB="0" anchor="ctr"/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2200" u="none" strike="noStrike" dirty="0" smtClean="0"/>
                        <a:t>52,5</a:t>
                      </a:r>
                      <a:endParaRPr lang="pt-BR" sz="2200" b="0" i="0" u="none" strike="noStrike" dirty="0">
                        <a:solidFill>
                          <a:srgbClr val="000000"/>
                        </a:solidFill>
                        <a:latin typeface="Bodoni MT" pitchFamily="18" charset="0"/>
                      </a:endParaRPr>
                    </a:p>
                  </a:txBody>
                  <a:tcPr marL="9525" marR="9525" marT="9525" marB="0" anchor="ctr"/>
                </a:tc>
              </a:tr>
            </a:tbl>
          </a:graphicData>
        </a:graphic>
      </p:graphicFrame>
      <p:sp>
        <p:nvSpPr>
          <p:cNvPr id="9" name="Título 7"/>
          <p:cNvSpPr>
            <a:spLocks noGrp="1"/>
          </p:cNvSpPr>
          <p:nvPr>
            <p:ph type="title"/>
          </p:nvPr>
        </p:nvSpPr>
        <p:spPr>
          <a:xfrm>
            <a:off x="468313" y="157163"/>
            <a:ext cx="8229600" cy="417512"/>
          </a:xfrm>
        </p:spPr>
        <p:txBody>
          <a:bodyPr/>
          <a:lstStyle/>
          <a:p>
            <a:r>
              <a:rPr lang="pt-BR" smtClean="0"/>
              <a:t> </a:t>
            </a:r>
          </a:p>
        </p:txBody>
      </p:sp>
      <p:sp>
        <p:nvSpPr>
          <p:cNvPr id="10" name="Título 3"/>
          <p:cNvSpPr txBox="1">
            <a:spLocks/>
          </p:cNvSpPr>
          <p:nvPr/>
        </p:nvSpPr>
        <p:spPr bwMode="auto">
          <a:xfrm>
            <a:off x="0" y="0"/>
            <a:ext cx="9144000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pt-BR" sz="1900" kern="0" dirty="0">
                <a:solidFill>
                  <a:schemeClr val="bg1"/>
                </a:solidFill>
              </a:rPr>
              <a:t>Audiência Pública –  Comissão de Agricultura e Reforma Agrária</a:t>
            </a:r>
          </a:p>
        </p:txBody>
      </p:sp>
      <p:sp>
        <p:nvSpPr>
          <p:cNvPr id="12" name="Título 7"/>
          <p:cNvSpPr txBox="1">
            <a:spLocks/>
          </p:cNvSpPr>
          <p:nvPr/>
        </p:nvSpPr>
        <p:spPr bwMode="auto">
          <a:xfrm>
            <a:off x="395536" y="692696"/>
            <a:ext cx="8229600" cy="77755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Indicadores de Acidentes do Trabalho  </a:t>
            </a:r>
          </a:p>
          <a:p>
            <a:pPr marL="0" marR="0" lvl="0" indent="0" algn="ctr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2400" b="0" i="0" u="none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Abate e Processamento de Carnes</a:t>
            </a:r>
          </a:p>
        </p:txBody>
      </p:sp>
      <p:sp>
        <p:nvSpPr>
          <p:cNvPr id="14" name="Título 7"/>
          <p:cNvSpPr txBox="1">
            <a:spLocks/>
          </p:cNvSpPr>
          <p:nvPr/>
        </p:nvSpPr>
        <p:spPr bwMode="auto">
          <a:xfrm>
            <a:off x="251520" y="4653136"/>
            <a:ext cx="8229600" cy="4175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marL="0" marR="0" lvl="0" indent="0" defTabSz="914400" rtl="0" eaLnBrk="0" fontAlgn="base" latinLnBrk="0" hangingPunct="0">
              <a:lnSpc>
                <a:spcPct val="100000"/>
              </a:lnSpc>
              <a:spcBef>
                <a:spcPct val="0"/>
              </a:spcBef>
              <a:spcAft>
                <a:spcPct val="0"/>
              </a:spcAft>
              <a:buClrTx/>
              <a:buSzTx/>
              <a:buFontTx/>
              <a:buNone/>
              <a:tabLst/>
              <a:defRPr/>
            </a:pPr>
            <a:r>
              <a:rPr kumimoji="0" lang="pt-BR" sz="1600" b="0" i="1" strike="noStrike" kern="0" cap="none" spc="0" normalizeH="0" baseline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Fonte: Anuários Estatísticos de</a:t>
            </a:r>
            <a:r>
              <a:rPr kumimoji="0" lang="pt-BR" sz="1600" b="0" i="1" strike="noStrike" kern="0" cap="none" spc="0" normalizeH="0" noProof="0" dirty="0" smtClean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+mj-lt"/>
                <a:ea typeface="+mj-ea"/>
                <a:cs typeface="+mj-cs"/>
              </a:rPr>
              <a:t> Acidentes do Trabalho</a:t>
            </a:r>
            <a:endParaRPr kumimoji="0" lang="pt-BR" sz="1600" b="0" i="1" strike="noStrike" kern="0" cap="none" spc="0" normalizeH="0" baseline="0" noProof="0" dirty="0" smtClean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+mj-lt"/>
              <a:ea typeface="+mj-ea"/>
              <a:cs typeface="+mj-cs"/>
            </a:endParaRPr>
          </a:p>
        </p:txBody>
      </p:sp>
    </p:spTree>
  </p:cSld>
  <p:clrMapOvr>
    <a:masterClrMapping/>
  </p:clrMapOvr>
  <p:transition/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266" name="AutoShape 4" descr="Resultado de imagem para prevenção acidentes  mt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1267" name="AutoShape 6" descr="Resultado de imagem para prevenção acidentes  mt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1268" name="AutoShape 8" descr="Resultado de imagem para prevenção acidentes  mt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3" name="CaixaDeTexto 12"/>
          <p:cNvSpPr txBox="1"/>
          <p:nvPr/>
        </p:nvSpPr>
        <p:spPr>
          <a:xfrm>
            <a:off x="428625" y="785813"/>
            <a:ext cx="8429625" cy="3832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49263" indent="-449263" algn="just">
              <a:defRPr/>
            </a:pPr>
            <a:endParaRPr lang="pt-BR" sz="2300" dirty="0">
              <a:solidFill>
                <a:schemeClr val="accent6"/>
              </a:solidFill>
            </a:endParaRPr>
          </a:p>
          <a:p>
            <a:pPr marL="539750" indent="-539750" algn="just">
              <a:defRPr/>
            </a:pPr>
            <a:r>
              <a:rPr lang="pt-BR" sz="2200" dirty="0">
                <a:solidFill>
                  <a:schemeClr val="accent6"/>
                </a:solidFill>
              </a:rPr>
              <a:t>Norma Regulamentadora nº 36:</a:t>
            </a:r>
          </a:p>
          <a:p>
            <a:pPr marL="539750" indent="-539750" algn="just">
              <a:defRPr/>
            </a:pPr>
            <a:endParaRPr lang="pt-BR" sz="2200" dirty="0">
              <a:solidFill>
                <a:schemeClr val="accent6"/>
              </a:solidFill>
            </a:endParaRPr>
          </a:p>
          <a:p>
            <a:pPr marL="539750" indent="-539750" algn="just">
              <a:buFont typeface="Arial" pitchFamily="34" charset="0"/>
              <a:buChar char="•"/>
              <a:defRPr/>
            </a:pPr>
            <a:r>
              <a:rPr lang="pt-BR" sz="2200" dirty="0">
                <a:solidFill>
                  <a:schemeClr val="accent6"/>
                </a:solidFill>
              </a:rPr>
              <a:t>Estabelece requisitos mínimos para a avaliação, controle e monitoramento dos riscos existentes nas atividades desenvolvidas na indústria de abate e processamento de carnes;</a:t>
            </a:r>
          </a:p>
          <a:p>
            <a:pPr marL="539750" indent="-539750" algn="just">
              <a:buFont typeface="Arial" pitchFamily="34" charset="0"/>
              <a:buChar char="•"/>
              <a:defRPr/>
            </a:pPr>
            <a:r>
              <a:rPr lang="pt-BR" sz="2200" dirty="0">
                <a:solidFill>
                  <a:schemeClr val="accent6"/>
                </a:solidFill>
              </a:rPr>
              <a:t>Elaborada de forma tripartite: Governo, empregadores e trabalhadores; e</a:t>
            </a:r>
          </a:p>
          <a:p>
            <a:pPr marL="539750" indent="-539750" algn="just">
              <a:buFont typeface="Arial" pitchFamily="34" charset="0"/>
              <a:buChar char="•"/>
              <a:defRPr/>
            </a:pPr>
            <a:r>
              <a:rPr lang="pt-BR" sz="2200" dirty="0">
                <a:solidFill>
                  <a:schemeClr val="accent6"/>
                </a:solidFill>
              </a:rPr>
              <a:t>Objetiva, de forma mínima, assegurar a segurança, a saúde e a qualidade de vida no trabalho.</a:t>
            </a:r>
          </a:p>
        </p:txBody>
      </p:sp>
      <p:sp>
        <p:nvSpPr>
          <p:cNvPr id="11270" name="Título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 </a:t>
            </a:r>
          </a:p>
        </p:txBody>
      </p:sp>
      <p:sp>
        <p:nvSpPr>
          <p:cNvPr id="10" name="Título 3"/>
          <p:cNvSpPr txBox="1">
            <a:spLocks/>
          </p:cNvSpPr>
          <p:nvPr/>
        </p:nvSpPr>
        <p:spPr bwMode="auto">
          <a:xfrm>
            <a:off x="0" y="0"/>
            <a:ext cx="9144000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pt-BR" sz="1900" kern="0" dirty="0">
                <a:solidFill>
                  <a:schemeClr val="bg1"/>
                </a:solidFill>
              </a:rPr>
              <a:t>Audiência Pública –  Comissão de Agricultura e Reforma Agrária</a:t>
            </a:r>
          </a:p>
        </p:txBody>
      </p:sp>
      <p:sp>
        <p:nvSpPr>
          <p:cNvPr id="2058" name="Retângulo 13"/>
          <p:cNvSpPr>
            <a:spLocks noChangeArrowheads="1"/>
          </p:cNvSpPr>
          <p:nvPr/>
        </p:nvSpPr>
        <p:spPr bwMode="auto">
          <a:xfrm>
            <a:off x="468313" y="620713"/>
            <a:ext cx="8281987" cy="409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endParaRPr lang="pt-BR" sz="3000" b="1" dirty="0">
              <a:solidFill>
                <a:schemeClr val="accent6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pt-BR" sz="3000" b="1" dirty="0">
              <a:solidFill>
                <a:schemeClr val="accent6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pt-BR" sz="3000" b="1" dirty="0">
              <a:solidFill>
                <a:schemeClr val="accent6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pt-BR" sz="3000" b="1" dirty="0">
              <a:solidFill>
                <a:schemeClr val="accent6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pt-BR" sz="3000" b="1" dirty="0">
              <a:solidFill>
                <a:schemeClr val="accent6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pt-BR" sz="3000" b="1" dirty="0">
              <a:solidFill>
                <a:schemeClr val="accent6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pt-BR" sz="2000" b="1" dirty="0">
              <a:solidFill>
                <a:schemeClr val="accent6"/>
              </a:solidFill>
              <a:cs typeface="Times New Roman" pitchFamily="18" charset="0"/>
            </a:endParaRPr>
          </a:p>
          <a:p>
            <a:pPr algn="ctr">
              <a:defRPr/>
            </a:pPr>
            <a:r>
              <a:rPr lang="pt-BR" sz="3000" dirty="0">
                <a:solidFill>
                  <a:schemeClr val="accent6"/>
                </a:solidFill>
                <a:cs typeface="Times New Roman" pitchFamily="18" charset="0"/>
              </a:rPr>
              <a:t/>
            </a:r>
            <a:br>
              <a:rPr lang="pt-BR" sz="3000" dirty="0">
                <a:solidFill>
                  <a:schemeClr val="accent6"/>
                </a:solidFill>
                <a:cs typeface="Times New Roman" pitchFamily="18" charset="0"/>
              </a:rPr>
            </a:br>
            <a:endParaRPr lang="pt-BR" sz="3000" dirty="0">
              <a:solidFill>
                <a:schemeClr val="accent6"/>
              </a:solidFill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7885113" y="6165850"/>
            <a:ext cx="985837" cy="3587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pic>
        <p:nvPicPr>
          <p:cNvPr id="11274" name="Picture 13" descr="C:\Users\jose.jesus\Downloads\TRABALHO-GOVERNO-FEDERAL-positiva (2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3663" y="6092825"/>
            <a:ext cx="2484437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tângulo de cantos arredondados 10"/>
          <p:cNvSpPr/>
          <p:nvPr/>
        </p:nvSpPr>
        <p:spPr>
          <a:xfrm>
            <a:off x="1259632" y="4869160"/>
            <a:ext cx="6696744" cy="1008112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dirty="0">
                <a:solidFill>
                  <a:schemeClr val="accent6"/>
                </a:solidFill>
              </a:rPr>
              <a:t>A  Norma Regulamentadora, embora não limitasse a jornada de trabalho, instituiu a pausa e o rodízio para atividades em que há </a:t>
            </a:r>
            <a:r>
              <a:rPr lang="pt-BR" dirty="0" err="1">
                <a:solidFill>
                  <a:schemeClr val="accent6"/>
                </a:solidFill>
              </a:rPr>
              <a:t>repetitividade</a:t>
            </a:r>
            <a:r>
              <a:rPr lang="pt-BR" dirty="0">
                <a:solidFill>
                  <a:schemeClr val="accent6"/>
                </a:solidFill>
              </a:rPr>
              <a:t> e sobrecarga muscular.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362" name="AutoShape 4" descr="Resultado de imagem para prevenção acidentes  mt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5363" name="AutoShape 6" descr="Resultado de imagem para prevenção acidentes  mt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5364" name="AutoShape 8" descr="Resultado de imagem para prevenção acidentes  mt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3" name="CaixaDeTexto 12"/>
          <p:cNvSpPr txBox="1"/>
          <p:nvPr/>
        </p:nvSpPr>
        <p:spPr>
          <a:xfrm>
            <a:off x="428625" y="785813"/>
            <a:ext cx="8429625" cy="518603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49263" indent="-449263" algn="just">
              <a:defRPr/>
            </a:pPr>
            <a:endParaRPr lang="pt-BR" sz="2300" dirty="0">
              <a:solidFill>
                <a:schemeClr val="accent6"/>
              </a:solidFill>
            </a:endParaRPr>
          </a:p>
          <a:p>
            <a:pPr marL="539750" indent="-539750" algn="just">
              <a:defRPr/>
            </a:pPr>
            <a:r>
              <a:rPr lang="pt-BR" sz="2200" dirty="0">
                <a:solidFill>
                  <a:schemeClr val="accent6"/>
                </a:solidFill>
              </a:rPr>
              <a:t>Conclusão:</a:t>
            </a:r>
          </a:p>
          <a:p>
            <a:pPr marL="539750" indent="-539750" algn="just">
              <a:defRPr/>
            </a:pPr>
            <a:endParaRPr lang="pt-BR" sz="2200" dirty="0">
              <a:solidFill>
                <a:schemeClr val="accent6"/>
              </a:solidFill>
            </a:endParaRPr>
          </a:p>
          <a:p>
            <a:pPr marL="539750" indent="-539750" algn="just">
              <a:buFont typeface="Arial" pitchFamily="34" charset="0"/>
              <a:buChar char="•"/>
              <a:defRPr/>
            </a:pPr>
            <a:r>
              <a:rPr lang="pt-BR" sz="2200" dirty="0" smtClean="0">
                <a:solidFill>
                  <a:schemeClr val="accent6"/>
                </a:solidFill>
              </a:rPr>
              <a:t>Considerados os múltiplos riscos ocupacionais encontrados nas atividades de abate, todas as iniciativas para redução da exposição aos riscos devem ser incentivadas.</a:t>
            </a:r>
          </a:p>
          <a:p>
            <a:pPr marL="539750" indent="-539750" algn="just">
              <a:defRPr/>
            </a:pPr>
            <a:endParaRPr lang="pt-BR" sz="2200" dirty="0" smtClean="0">
              <a:solidFill>
                <a:schemeClr val="accent6"/>
              </a:solidFill>
            </a:endParaRPr>
          </a:p>
          <a:p>
            <a:pPr marL="539750" indent="-539750" algn="just">
              <a:buFont typeface="Arial" pitchFamily="34" charset="0"/>
              <a:buChar char="•"/>
              <a:defRPr/>
            </a:pPr>
            <a:r>
              <a:rPr lang="pt-BR" sz="2200" dirty="0" smtClean="0">
                <a:solidFill>
                  <a:schemeClr val="accent6"/>
                </a:solidFill>
              </a:rPr>
              <a:t>Nesse sentido, a redução de jornada de trabalho em atividades de maior risco tem sido adotada em diversos países.</a:t>
            </a:r>
          </a:p>
          <a:p>
            <a:pPr marL="539750" indent="-539750" algn="just">
              <a:buFont typeface="Arial" pitchFamily="34" charset="0"/>
              <a:buChar char="•"/>
              <a:defRPr/>
            </a:pPr>
            <a:endParaRPr lang="pt-BR" sz="2200" dirty="0" smtClean="0">
              <a:solidFill>
                <a:schemeClr val="accent6"/>
              </a:solidFill>
            </a:endParaRPr>
          </a:p>
          <a:p>
            <a:pPr marL="539750" indent="-539750" algn="just">
              <a:buFont typeface="Arial" pitchFamily="34" charset="0"/>
              <a:buChar char="•"/>
              <a:defRPr/>
            </a:pPr>
            <a:r>
              <a:rPr lang="pt-BR" sz="2200" dirty="0" smtClean="0">
                <a:solidFill>
                  <a:schemeClr val="accent6"/>
                </a:solidFill>
              </a:rPr>
              <a:t>Assim, apoiamos o projeto de Lei do Senado nº 436/2012. </a:t>
            </a:r>
            <a:endParaRPr lang="pt-BR" sz="2200" dirty="0">
              <a:solidFill>
                <a:schemeClr val="accent6"/>
              </a:solidFill>
            </a:endParaRPr>
          </a:p>
          <a:p>
            <a:pPr marL="539750" indent="-539750" algn="just">
              <a:defRPr/>
            </a:pPr>
            <a:endParaRPr lang="pt-BR" sz="2200" dirty="0">
              <a:solidFill>
                <a:schemeClr val="accent6"/>
              </a:solidFill>
            </a:endParaRPr>
          </a:p>
          <a:p>
            <a:pPr marL="539750" indent="-539750" algn="just">
              <a:defRPr/>
            </a:pPr>
            <a:endParaRPr lang="pt-BR" sz="2200" dirty="0">
              <a:solidFill>
                <a:schemeClr val="accent6"/>
              </a:solidFill>
            </a:endParaRPr>
          </a:p>
          <a:p>
            <a:pPr marL="539750" indent="-539750" algn="just">
              <a:defRPr/>
            </a:pPr>
            <a:endParaRPr lang="pt-BR" sz="2200" dirty="0">
              <a:solidFill>
                <a:schemeClr val="accent6"/>
              </a:solidFill>
            </a:endParaRPr>
          </a:p>
        </p:txBody>
      </p:sp>
      <p:sp>
        <p:nvSpPr>
          <p:cNvPr id="15366" name="Título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 </a:t>
            </a:r>
          </a:p>
        </p:txBody>
      </p:sp>
      <p:sp>
        <p:nvSpPr>
          <p:cNvPr id="10" name="Título 3"/>
          <p:cNvSpPr txBox="1">
            <a:spLocks/>
          </p:cNvSpPr>
          <p:nvPr/>
        </p:nvSpPr>
        <p:spPr bwMode="auto">
          <a:xfrm>
            <a:off x="0" y="0"/>
            <a:ext cx="9144000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pt-BR" sz="1900" kern="0" dirty="0">
                <a:solidFill>
                  <a:schemeClr val="bg1"/>
                </a:solidFill>
              </a:rPr>
              <a:t>Audiência Pública –  Comissão de Agricultura e Reforma Agrária</a:t>
            </a:r>
          </a:p>
        </p:txBody>
      </p:sp>
      <p:sp>
        <p:nvSpPr>
          <p:cNvPr id="2058" name="Retângulo 13"/>
          <p:cNvSpPr>
            <a:spLocks noChangeArrowheads="1"/>
          </p:cNvSpPr>
          <p:nvPr/>
        </p:nvSpPr>
        <p:spPr bwMode="auto">
          <a:xfrm>
            <a:off x="468313" y="620713"/>
            <a:ext cx="8281987" cy="409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endParaRPr lang="pt-BR" sz="3000" b="1" dirty="0">
              <a:solidFill>
                <a:schemeClr val="accent6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pt-BR" sz="3000" b="1" dirty="0">
              <a:solidFill>
                <a:schemeClr val="accent6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pt-BR" sz="3000" b="1" dirty="0">
              <a:solidFill>
                <a:schemeClr val="accent6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pt-BR" sz="3000" b="1" dirty="0">
              <a:solidFill>
                <a:schemeClr val="accent6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pt-BR" sz="3000" b="1" dirty="0">
              <a:solidFill>
                <a:schemeClr val="accent6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pt-BR" sz="3000" b="1" dirty="0">
              <a:solidFill>
                <a:schemeClr val="accent6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pt-BR" sz="2000" b="1" dirty="0">
              <a:solidFill>
                <a:schemeClr val="accent6"/>
              </a:solidFill>
              <a:cs typeface="Times New Roman" pitchFamily="18" charset="0"/>
            </a:endParaRPr>
          </a:p>
          <a:p>
            <a:pPr algn="ctr">
              <a:defRPr/>
            </a:pPr>
            <a:r>
              <a:rPr lang="pt-BR" sz="3000" dirty="0">
                <a:solidFill>
                  <a:schemeClr val="accent6"/>
                </a:solidFill>
                <a:cs typeface="Times New Roman" pitchFamily="18" charset="0"/>
              </a:rPr>
              <a:t/>
            </a:r>
            <a:br>
              <a:rPr lang="pt-BR" sz="3000" dirty="0">
                <a:solidFill>
                  <a:schemeClr val="accent6"/>
                </a:solidFill>
                <a:cs typeface="Times New Roman" pitchFamily="18" charset="0"/>
              </a:rPr>
            </a:br>
            <a:endParaRPr lang="pt-BR" sz="3000" dirty="0">
              <a:solidFill>
                <a:schemeClr val="accent6"/>
              </a:solidFill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7885113" y="6165850"/>
            <a:ext cx="985837" cy="3587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pic>
        <p:nvPicPr>
          <p:cNvPr id="15370" name="Picture 13" descr="C:\Users\jose.jesus\Downloads\TRABALHO-GOVERNO-FEDERAL-positiva (2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3663" y="6092825"/>
            <a:ext cx="2484437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AutoShape 4" descr="Resultado de imagem para prevenção acidentes  mt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3075" name="AutoShape 6" descr="Resultado de imagem para prevenção acidentes  mt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3076" name="AutoShape 8" descr="Resultado de imagem para prevenção acidentes  mt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3077" name="Título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 </a:t>
            </a:r>
          </a:p>
        </p:txBody>
      </p:sp>
      <p:sp>
        <p:nvSpPr>
          <p:cNvPr id="10" name="Título 3"/>
          <p:cNvSpPr txBox="1">
            <a:spLocks/>
          </p:cNvSpPr>
          <p:nvPr/>
        </p:nvSpPr>
        <p:spPr bwMode="auto">
          <a:xfrm>
            <a:off x="0" y="0"/>
            <a:ext cx="9144000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pt-BR" sz="1900" kern="0" dirty="0">
                <a:solidFill>
                  <a:schemeClr val="bg1"/>
                </a:solidFill>
              </a:rPr>
              <a:t>Audiência Pública –  Comissão de Agricultura e Reforma Agrária</a:t>
            </a:r>
          </a:p>
        </p:txBody>
      </p:sp>
      <p:sp>
        <p:nvSpPr>
          <p:cNvPr id="2058" name="Retângulo 13"/>
          <p:cNvSpPr>
            <a:spLocks noChangeArrowheads="1"/>
          </p:cNvSpPr>
          <p:nvPr/>
        </p:nvSpPr>
        <p:spPr bwMode="auto">
          <a:xfrm>
            <a:off x="468313" y="620713"/>
            <a:ext cx="8281987" cy="409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endParaRPr lang="pt-BR" sz="3000" b="1" dirty="0">
              <a:solidFill>
                <a:schemeClr val="accent6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pt-BR" sz="3000" b="1" dirty="0">
              <a:solidFill>
                <a:schemeClr val="accent6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pt-BR" sz="3000" b="1" dirty="0">
              <a:solidFill>
                <a:schemeClr val="accent6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pt-BR" sz="3000" b="1" dirty="0">
              <a:solidFill>
                <a:schemeClr val="accent6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pt-BR" sz="3000" b="1" dirty="0">
              <a:solidFill>
                <a:schemeClr val="accent6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pt-BR" sz="3000" b="1" dirty="0">
              <a:solidFill>
                <a:schemeClr val="accent6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pt-BR" sz="2000" b="1" dirty="0">
              <a:solidFill>
                <a:schemeClr val="accent6"/>
              </a:solidFill>
              <a:cs typeface="Times New Roman" pitchFamily="18" charset="0"/>
            </a:endParaRPr>
          </a:p>
          <a:p>
            <a:pPr algn="ctr">
              <a:defRPr/>
            </a:pPr>
            <a:r>
              <a:rPr lang="pt-BR" sz="3000" dirty="0">
                <a:solidFill>
                  <a:schemeClr val="accent6"/>
                </a:solidFill>
                <a:cs typeface="Times New Roman" pitchFamily="18" charset="0"/>
              </a:rPr>
              <a:t/>
            </a:r>
            <a:br>
              <a:rPr lang="pt-BR" sz="3000" dirty="0">
                <a:solidFill>
                  <a:schemeClr val="accent6"/>
                </a:solidFill>
                <a:cs typeface="Times New Roman" pitchFamily="18" charset="0"/>
              </a:rPr>
            </a:br>
            <a:endParaRPr lang="pt-BR" sz="3000" dirty="0">
              <a:solidFill>
                <a:schemeClr val="accent6"/>
              </a:solidFill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7885113" y="6165850"/>
            <a:ext cx="985837" cy="3587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pic>
        <p:nvPicPr>
          <p:cNvPr id="3081" name="Picture 13" descr="C:\Users\jose.jesus\Downloads\TRABALHO-GOVERNO-FEDERAL-positiva (2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3663" y="6092825"/>
            <a:ext cx="2484437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2" name="Picture 10" descr="http://www.icca.org.br/wp-content/uploads/2013/08/sociedade.jpg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571500" y="857250"/>
            <a:ext cx="2143125" cy="10715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CaixaDeTexto 7"/>
          <p:cNvSpPr txBox="1">
            <a:spLocks noChangeArrowheads="1"/>
          </p:cNvSpPr>
          <p:nvPr/>
        </p:nvSpPr>
        <p:spPr bwMode="auto">
          <a:xfrm>
            <a:off x="2857500" y="928688"/>
            <a:ext cx="3514700" cy="120032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pt-BR" b="1" dirty="0">
                <a:solidFill>
                  <a:schemeClr val="accent6"/>
                </a:solidFill>
              </a:rPr>
              <a:t>Trabalhador </a:t>
            </a:r>
            <a:r>
              <a:rPr lang="pt-BR" b="1" dirty="0" smtClean="0">
                <a:solidFill>
                  <a:schemeClr val="accent6"/>
                </a:solidFill>
              </a:rPr>
              <a:t>procura emprego, </a:t>
            </a:r>
            <a:r>
              <a:rPr lang="pt-BR" b="1" dirty="0">
                <a:solidFill>
                  <a:srgbClr val="C00000"/>
                </a:solidFill>
              </a:rPr>
              <a:t>com seu estado atual de saúde </a:t>
            </a:r>
            <a:r>
              <a:rPr lang="pt-BR" b="1" dirty="0">
                <a:solidFill>
                  <a:schemeClr val="accent6"/>
                </a:solidFill>
              </a:rPr>
              <a:t>e </a:t>
            </a:r>
            <a:r>
              <a:rPr lang="pt-BR" b="1" dirty="0" smtClean="0">
                <a:solidFill>
                  <a:schemeClr val="accent6"/>
                </a:solidFill>
              </a:rPr>
              <a:t>é inserido no processo produtivo da empresa.</a:t>
            </a:r>
            <a:endParaRPr lang="pt-BR" b="1" dirty="0">
              <a:solidFill>
                <a:schemeClr val="accent6"/>
              </a:solidFill>
            </a:endParaRPr>
          </a:p>
        </p:txBody>
      </p:sp>
      <p:sp>
        <p:nvSpPr>
          <p:cNvPr id="15" name="CaixaDeTexto 8"/>
          <p:cNvSpPr txBox="1">
            <a:spLocks noChangeArrowheads="1"/>
          </p:cNvSpPr>
          <p:nvPr/>
        </p:nvSpPr>
        <p:spPr bwMode="auto">
          <a:xfrm>
            <a:off x="467544" y="2420888"/>
            <a:ext cx="4574282" cy="175432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pPr algn="just">
              <a:defRPr/>
            </a:pPr>
            <a:r>
              <a:rPr lang="pt-BR" b="1" dirty="0">
                <a:solidFill>
                  <a:schemeClr val="accent6"/>
                </a:solidFill>
              </a:rPr>
              <a:t>Empresa faz a gestão de seu ambiente de trabalho, avaliando os riscos existentes. </a:t>
            </a:r>
            <a:r>
              <a:rPr lang="pt-BR" b="1" dirty="0" smtClean="0">
                <a:solidFill>
                  <a:schemeClr val="accent6"/>
                </a:solidFill>
              </a:rPr>
              <a:t>Deve adotar, </a:t>
            </a:r>
            <a:r>
              <a:rPr lang="pt-BR" b="1" dirty="0">
                <a:solidFill>
                  <a:schemeClr val="accent6"/>
                </a:solidFill>
              </a:rPr>
              <a:t>então, medidas de controle, fazendo </a:t>
            </a:r>
            <a:r>
              <a:rPr lang="pt-BR" b="1" dirty="0" smtClean="0">
                <a:solidFill>
                  <a:schemeClr val="accent6"/>
                </a:solidFill>
              </a:rPr>
              <a:t>acompanhamento, providenciando medidas </a:t>
            </a:r>
            <a:r>
              <a:rPr lang="pt-BR" b="1" dirty="0">
                <a:solidFill>
                  <a:schemeClr val="accent6"/>
                </a:solidFill>
              </a:rPr>
              <a:t>corretivas, caso necessário, e promovendo a saúde.</a:t>
            </a:r>
          </a:p>
        </p:txBody>
      </p:sp>
      <p:pic>
        <p:nvPicPr>
          <p:cNvPr id="3085" name="Picture 2" descr="http://thumbs.dreamstime.com/z/grupo-de-trabalhadores-felizes-dos-povos-9253151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5429250" y="2786063"/>
            <a:ext cx="1208088" cy="152558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6" name="Picture 6" descr="http://s1.static.brasilescola.uol.com.br/artigos/tipos%20de%20industrias%20be.jpg?i=http://brasilescola.uol.com.br/upload/e/tipos%20de%20industrias%20be.jpg&amp;w=302&amp;h=293&amp;c=FFFFFF&amp;t=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6715125" y="2714625"/>
            <a:ext cx="2143125" cy="17621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3087" name="Picture 8" descr="http://estadodedireito.com.br/wp-content/uploads/2016/03/Fam%C3%ADlia.jpg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500063" y="4643438"/>
            <a:ext cx="2286000" cy="1304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9" name="CaixaDeTexto 10"/>
          <p:cNvSpPr txBox="1">
            <a:spLocks noChangeArrowheads="1"/>
          </p:cNvSpPr>
          <p:nvPr/>
        </p:nvSpPr>
        <p:spPr bwMode="auto">
          <a:xfrm>
            <a:off x="2843808" y="4869160"/>
            <a:ext cx="4214813" cy="9239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just">
              <a:defRPr/>
            </a:pPr>
            <a:r>
              <a:rPr lang="pt-BR" b="1" dirty="0">
                <a:solidFill>
                  <a:schemeClr val="accent6"/>
                </a:solidFill>
              </a:rPr>
              <a:t>Ao final do contrato, o trabalhador retorna à sociedade </a:t>
            </a:r>
            <a:r>
              <a:rPr lang="pt-BR" b="1" dirty="0">
                <a:solidFill>
                  <a:srgbClr val="C00000"/>
                </a:solidFill>
              </a:rPr>
              <a:t>com seu estado de saúde mantido ou melhorado.</a:t>
            </a:r>
          </a:p>
        </p:txBody>
      </p:sp>
      <p:sp>
        <p:nvSpPr>
          <p:cNvPr id="20" name="Seta dobrada 19"/>
          <p:cNvSpPr/>
          <p:nvPr/>
        </p:nvSpPr>
        <p:spPr>
          <a:xfrm rot="5400000">
            <a:off x="6786563" y="1285875"/>
            <a:ext cx="642937" cy="1071563"/>
          </a:xfrm>
          <a:prstGeom prst="ben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schemeClr val="tx1"/>
              </a:solidFill>
            </a:endParaRPr>
          </a:p>
        </p:txBody>
      </p:sp>
      <p:sp>
        <p:nvSpPr>
          <p:cNvPr id="21" name="Seta em curva para a esquerda 20"/>
          <p:cNvSpPr/>
          <p:nvPr/>
        </p:nvSpPr>
        <p:spPr>
          <a:xfrm rot="2251670">
            <a:off x="7367588" y="4759325"/>
            <a:ext cx="415925" cy="928688"/>
          </a:xfrm>
          <a:prstGeom prst="curvedLef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>
              <a:solidFill>
                <a:schemeClr val="tx1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8" name="AutoShape 4" descr="Resultado de imagem para prevenção acidentes  mt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4099" name="AutoShape 6" descr="Resultado de imagem para prevenção acidentes  mt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4100" name="AutoShape 8" descr="Resultado de imagem para prevenção acidentes  mt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3" name="CaixaDeTexto 12"/>
          <p:cNvSpPr txBox="1"/>
          <p:nvPr/>
        </p:nvSpPr>
        <p:spPr>
          <a:xfrm>
            <a:off x="428625" y="785813"/>
            <a:ext cx="8429625" cy="784225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449263" indent="-449263" algn="just">
              <a:defRPr/>
            </a:pPr>
            <a:endParaRPr lang="pt-BR" sz="2300" dirty="0">
              <a:solidFill>
                <a:schemeClr val="accent6"/>
              </a:solidFill>
            </a:endParaRPr>
          </a:p>
          <a:p>
            <a:pPr marL="539750" indent="-539750" algn="just">
              <a:defRPr/>
            </a:pPr>
            <a:endParaRPr lang="pt-BR" sz="2200" dirty="0">
              <a:solidFill>
                <a:schemeClr val="accent6"/>
              </a:solidFill>
            </a:endParaRPr>
          </a:p>
        </p:txBody>
      </p:sp>
      <p:sp>
        <p:nvSpPr>
          <p:cNvPr id="4102" name="Título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 </a:t>
            </a:r>
          </a:p>
        </p:txBody>
      </p:sp>
      <p:sp>
        <p:nvSpPr>
          <p:cNvPr id="10" name="Título 3"/>
          <p:cNvSpPr txBox="1">
            <a:spLocks/>
          </p:cNvSpPr>
          <p:nvPr/>
        </p:nvSpPr>
        <p:spPr bwMode="auto">
          <a:xfrm>
            <a:off x="0" y="0"/>
            <a:ext cx="9144000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pt-BR" sz="1900" kern="0" dirty="0">
                <a:solidFill>
                  <a:schemeClr val="bg1"/>
                </a:solidFill>
              </a:rPr>
              <a:t>Audiência Pública –  Comissão de Agricultura e Reforma Agrária</a:t>
            </a:r>
          </a:p>
        </p:txBody>
      </p:sp>
      <p:sp>
        <p:nvSpPr>
          <p:cNvPr id="2058" name="Retângulo 13"/>
          <p:cNvSpPr>
            <a:spLocks noChangeArrowheads="1"/>
          </p:cNvSpPr>
          <p:nvPr/>
        </p:nvSpPr>
        <p:spPr bwMode="auto">
          <a:xfrm>
            <a:off x="468313" y="620713"/>
            <a:ext cx="8281987" cy="409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endParaRPr lang="pt-BR" sz="3000" b="1" dirty="0">
              <a:solidFill>
                <a:schemeClr val="accent6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pt-BR" sz="3000" b="1" dirty="0">
              <a:solidFill>
                <a:schemeClr val="accent6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pt-BR" sz="3000" b="1" dirty="0">
              <a:solidFill>
                <a:schemeClr val="accent6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pt-BR" sz="3000" b="1" dirty="0">
              <a:solidFill>
                <a:schemeClr val="accent6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pt-BR" sz="3000" b="1" dirty="0">
              <a:solidFill>
                <a:schemeClr val="accent6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pt-BR" sz="3000" b="1" dirty="0">
              <a:solidFill>
                <a:schemeClr val="accent6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pt-BR" sz="2000" b="1" dirty="0">
              <a:solidFill>
                <a:schemeClr val="accent6"/>
              </a:solidFill>
              <a:cs typeface="Times New Roman" pitchFamily="18" charset="0"/>
            </a:endParaRPr>
          </a:p>
          <a:p>
            <a:pPr algn="ctr">
              <a:defRPr/>
            </a:pPr>
            <a:r>
              <a:rPr lang="pt-BR" sz="3000" dirty="0">
                <a:solidFill>
                  <a:schemeClr val="accent6"/>
                </a:solidFill>
                <a:cs typeface="Times New Roman" pitchFamily="18" charset="0"/>
              </a:rPr>
              <a:t/>
            </a:r>
            <a:br>
              <a:rPr lang="pt-BR" sz="3000" dirty="0">
                <a:solidFill>
                  <a:schemeClr val="accent6"/>
                </a:solidFill>
                <a:cs typeface="Times New Roman" pitchFamily="18" charset="0"/>
              </a:rPr>
            </a:br>
            <a:endParaRPr lang="pt-BR" sz="3000" dirty="0">
              <a:solidFill>
                <a:schemeClr val="accent6"/>
              </a:solidFill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7885113" y="6165850"/>
            <a:ext cx="985837" cy="3587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pic>
        <p:nvPicPr>
          <p:cNvPr id="4106" name="Picture 13" descr="C:\Users\jose.jesus\Downloads\TRABALHO-GOVERNO-FEDERAL-positiva (2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3663" y="6092825"/>
            <a:ext cx="2484437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2" name="CaixaDeTexto 11"/>
          <p:cNvSpPr txBox="1"/>
          <p:nvPr/>
        </p:nvSpPr>
        <p:spPr>
          <a:xfrm>
            <a:off x="468313" y="836613"/>
            <a:ext cx="8207375" cy="1815882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>
              <a:defRPr/>
            </a:pPr>
            <a:r>
              <a:rPr lang="pt-BR" sz="2000" b="1" dirty="0">
                <a:solidFill>
                  <a:schemeClr val="accent6"/>
                </a:solidFill>
              </a:rPr>
              <a:t>Perdas relacionadas à falta de gestão em Segurança e Saúde no Trabalho:</a:t>
            </a:r>
          </a:p>
          <a:p>
            <a:pPr>
              <a:defRPr/>
            </a:pPr>
            <a:endParaRPr lang="pt-BR" dirty="0">
              <a:solidFill>
                <a:schemeClr val="accent6"/>
              </a:solidFill>
            </a:endParaRPr>
          </a:p>
          <a:p>
            <a:pPr>
              <a:defRPr/>
            </a:pPr>
            <a:r>
              <a:rPr lang="pt-BR" dirty="0">
                <a:solidFill>
                  <a:schemeClr val="accent6"/>
                </a:solidFill>
              </a:rPr>
              <a:t>		</a:t>
            </a:r>
          </a:p>
          <a:p>
            <a:pPr>
              <a:defRPr/>
            </a:pPr>
            <a:endParaRPr lang="pt-BR" dirty="0">
              <a:solidFill>
                <a:schemeClr val="accent6"/>
              </a:solidFill>
            </a:endParaRPr>
          </a:p>
          <a:p>
            <a:pPr>
              <a:defRPr/>
            </a:pPr>
            <a:r>
              <a:rPr lang="pt-BR" dirty="0">
                <a:solidFill>
                  <a:schemeClr val="accent6"/>
                </a:solidFill>
              </a:rPr>
              <a:t>	 </a:t>
            </a:r>
          </a:p>
        </p:txBody>
      </p:sp>
      <p:sp>
        <p:nvSpPr>
          <p:cNvPr id="15" name="Retângulo de cantos arredondados 14"/>
          <p:cNvSpPr/>
          <p:nvPr/>
        </p:nvSpPr>
        <p:spPr>
          <a:xfrm>
            <a:off x="1835696" y="5373216"/>
            <a:ext cx="5256584" cy="648072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dirty="0">
                <a:solidFill>
                  <a:schemeClr val="accent6"/>
                </a:solidFill>
              </a:rPr>
              <a:t>Todos pagam essa conta!</a:t>
            </a:r>
          </a:p>
        </p:txBody>
      </p:sp>
      <p:sp>
        <p:nvSpPr>
          <p:cNvPr id="16" name="Retângulo 15"/>
          <p:cNvSpPr/>
          <p:nvPr/>
        </p:nvSpPr>
        <p:spPr>
          <a:xfrm>
            <a:off x="647056" y="1556792"/>
            <a:ext cx="8496944" cy="36933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defRPr/>
            </a:pPr>
            <a:r>
              <a:rPr lang="pt-BR" dirty="0" smtClean="0">
                <a:solidFill>
                  <a:schemeClr val="accent6"/>
                </a:solidFill>
              </a:rPr>
              <a:t>Aos trabalhadores:</a:t>
            </a:r>
          </a:p>
          <a:p>
            <a:pPr>
              <a:defRPr/>
            </a:pPr>
            <a:r>
              <a:rPr lang="pt-BR" dirty="0" smtClean="0">
                <a:solidFill>
                  <a:schemeClr val="accent6"/>
                </a:solidFill>
              </a:rPr>
              <a:t>	perda da vida ou diminuição da capacidade produtiva;</a:t>
            </a:r>
          </a:p>
          <a:p>
            <a:pPr>
              <a:defRPr/>
            </a:pPr>
            <a:endParaRPr lang="pt-BR" dirty="0" smtClean="0">
              <a:solidFill>
                <a:schemeClr val="accent6"/>
              </a:solidFill>
            </a:endParaRPr>
          </a:p>
          <a:p>
            <a:pPr>
              <a:defRPr/>
            </a:pPr>
            <a:r>
              <a:rPr lang="pt-BR" dirty="0" smtClean="0">
                <a:solidFill>
                  <a:schemeClr val="accent6"/>
                </a:solidFill>
              </a:rPr>
              <a:t>Aos empregadores:</a:t>
            </a:r>
          </a:p>
          <a:p>
            <a:pPr>
              <a:defRPr/>
            </a:pPr>
            <a:r>
              <a:rPr lang="pt-BR" dirty="0" smtClean="0">
                <a:solidFill>
                  <a:schemeClr val="accent6"/>
                </a:solidFill>
              </a:rPr>
              <a:t>	Custos com assistência, remoção e paralisação do estabelecimento;</a:t>
            </a:r>
          </a:p>
          <a:p>
            <a:pPr>
              <a:defRPr/>
            </a:pPr>
            <a:r>
              <a:rPr lang="pt-BR" dirty="0" smtClean="0">
                <a:solidFill>
                  <a:schemeClr val="accent6"/>
                </a:solidFill>
              </a:rPr>
              <a:t>	Perda de produtividade;</a:t>
            </a:r>
          </a:p>
          <a:p>
            <a:pPr>
              <a:defRPr/>
            </a:pPr>
            <a:r>
              <a:rPr lang="pt-BR" dirty="0" smtClean="0">
                <a:solidFill>
                  <a:schemeClr val="accent6"/>
                </a:solidFill>
              </a:rPr>
              <a:t>	Perda com indenizações, processos judiciais </a:t>
            </a:r>
            <a:r>
              <a:rPr lang="pt-BR" dirty="0" err="1" smtClean="0">
                <a:solidFill>
                  <a:schemeClr val="accent6"/>
                </a:solidFill>
              </a:rPr>
              <a:t>etc</a:t>
            </a:r>
            <a:endParaRPr lang="pt-BR" dirty="0" smtClean="0">
              <a:solidFill>
                <a:schemeClr val="accent6"/>
              </a:solidFill>
            </a:endParaRPr>
          </a:p>
          <a:p>
            <a:pPr>
              <a:defRPr/>
            </a:pPr>
            <a:r>
              <a:rPr lang="pt-BR" dirty="0" smtClean="0">
                <a:solidFill>
                  <a:schemeClr val="accent6"/>
                </a:solidFill>
              </a:rPr>
              <a:t>	Perda de imagem</a:t>
            </a:r>
          </a:p>
          <a:p>
            <a:pPr>
              <a:defRPr/>
            </a:pPr>
            <a:r>
              <a:rPr lang="pt-BR" dirty="0" smtClean="0">
                <a:solidFill>
                  <a:schemeClr val="accent6"/>
                </a:solidFill>
              </a:rPr>
              <a:t>Ao País:</a:t>
            </a:r>
          </a:p>
          <a:p>
            <a:pPr>
              <a:defRPr/>
            </a:pPr>
            <a:r>
              <a:rPr lang="pt-BR" dirty="0" smtClean="0">
                <a:solidFill>
                  <a:schemeClr val="accent6"/>
                </a:solidFill>
              </a:rPr>
              <a:t>	Custo estimado de 4% do PIB;</a:t>
            </a:r>
          </a:p>
          <a:p>
            <a:pPr>
              <a:defRPr/>
            </a:pPr>
            <a:r>
              <a:rPr lang="pt-BR" dirty="0" smtClean="0">
                <a:solidFill>
                  <a:schemeClr val="accent6"/>
                </a:solidFill>
              </a:rPr>
              <a:t>	Em média mais de 7 milhões de dias de trabalho perdidos anualmente;</a:t>
            </a:r>
          </a:p>
          <a:p>
            <a:pPr>
              <a:defRPr/>
            </a:pPr>
            <a:r>
              <a:rPr lang="pt-BR" dirty="0" smtClean="0">
                <a:solidFill>
                  <a:schemeClr val="accent6"/>
                </a:solidFill>
              </a:rPr>
              <a:t>	Despesas estimadas de 11 bilhões/ano para a Previdência Social</a:t>
            </a:r>
          </a:p>
          <a:p>
            <a:pPr>
              <a:defRPr/>
            </a:pPr>
            <a:r>
              <a:rPr lang="pt-BR" dirty="0" smtClean="0">
                <a:solidFill>
                  <a:schemeClr val="accent6"/>
                </a:solidFill>
              </a:rPr>
              <a:t>À Sociedade:</a:t>
            </a:r>
            <a:endParaRPr lang="pt-BR" dirty="0">
              <a:solidFill>
                <a:schemeClr val="accent6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22" name="AutoShape 4" descr="Resultado de imagem para prevenção acidentes  mt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5123" name="AutoShape 6" descr="Resultado de imagem para prevenção acidentes  mt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5124" name="AutoShape 8" descr="Resultado de imagem para prevenção acidentes  mt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3" name="CaixaDeTexto 12"/>
          <p:cNvSpPr txBox="1"/>
          <p:nvPr/>
        </p:nvSpPr>
        <p:spPr>
          <a:xfrm>
            <a:off x="323528" y="620688"/>
            <a:ext cx="8429625" cy="500136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marL="539750" indent="-539750" algn="just">
              <a:defRPr/>
            </a:pPr>
            <a:r>
              <a:rPr lang="pt-BR" sz="2200" dirty="0" smtClean="0">
                <a:solidFill>
                  <a:schemeClr val="accent6"/>
                </a:solidFill>
              </a:rPr>
              <a:t>Situações observadas no </a:t>
            </a:r>
            <a:r>
              <a:rPr lang="pt-BR" sz="2200" dirty="0">
                <a:solidFill>
                  <a:schemeClr val="accent6"/>
                </a:solidFill>
              </a:rPr>
              <a:t>Trabalho em Frigoríficos:</a:t>
            </a:r>
          </a:p>
          <a:p>
            <a:pPr marL="539750" indent="-539750" algn="just">
              <a:defRPr/>
            </a:pPr>
            <a:endParaRPr lang="pt-BR" sz="2200" dirty="0">
              <a:solidFill>
                <a:schemeClr val="accent6"/>
              </a:solidFill>
            </a:endParaRPr>
          </a:p>
          <a:p>
            <a:pPr marL="539750" indent="-539750" algn="just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pt-BR" sz="2200" dirty="0">
                <a:solidFill>
                  <a:schemeClr val="accent6"/>
                </a:solidFill>
              </a:rPr>
              <a:t>Ruído acima do limite de tolerância;</a:t>
            </a:r>
          </a:p>
          <a:p>
            <a:pPr marL="539750" indent="-539750" algn="just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pt-BR" sz="2200" dirty="0">
                <a:solidFill>
                  <a:schemeClr val="accent6"/>
                </a:solidFill>
              </a:rPr>
              <a:t>Frio intenso;</a:t>
            </a:r>
          </a:p>
          <a:p>
            <a:pPr marL="539750" indent="-539750" algn="just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pt-BR" sz="2200" dirty="0">
                <a:solidFill>
                  <a:schemeClr val="accent6"/>
                </a:solidFill>
              </a:rPr>
              <a:t>Umidade;</a:t>
            </a:r>
          </a:p>
          <a:p>
            <a:pPr marL="539750" indent="-539750" algn="just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pt-BR" sz="2200" dirty="0">
                <a:solidFill>
                  <a:schemeClr val="accent6"/>
                </a:solidFill>
              </a:rPr>
              <a:t>Movimentos repetitivos;</a:t>
            </a:r>
          </a:p>
          <a:p>
            <a:pPr marL="539750" indent="-539750" algn="just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pt-BR" sz="2200" dirty="0">
                <a:solidFill>
                  <a:schemeClr val="accent6"/>
                </a:solidFill>
              </a:rPr>
              <a:t>Cadência acelerada;</a:t>
            </a:r>
          </a:p>
          <a:p>
            <a:pPr marL="539750" indent="-539750" algn="just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pt-BR" sz="2200" dirty="0">
                <a:solidFill>
                  <a:schemeClr val="accent6"/>
                </a:solidFill>
              </a:rPr>
              <a:t>Movimentação irregular de carga; e</a:t>
            </a:r>
          </a:p>
          <a:p>
            <a:pPr marL="539750" indent="-539750" algn="just">
              <a:lnSpc>
                <a:spcPct val="150000"/>
              </a:lnSpc>
              <a:buFont typeface="Arial" pitchFamily="34" charset="0"/>
              <a:buChar char="•"/>
              <a:defRPr/>
            </a:pPr>
            <a:r>
              <a:rPr lang="pt-BR" sz="2200" dirty="0">
                <a:solidFill>
                  <a:schemeClr val="accent6"/>
                </a:solidFill>
              </a:rPr>
              <a:t>Excesso de jornada.</a:t>
            </a:r>
          </a:p>
          <a:p>
            <a:pPr marL="539750" indent="-539750" algn="just">
              <a:defRPr/>
            </a:pPr>
            <a:endParaRPr lang="pt-BR" sz="2200" dirty="0">
              <a:solidFill>
                <a:schemeClr val="accent6"/>
              </a:solidFill>
            </a:endParaRPr>
          </a:p>
          <a:p>
            <a:pPr marL="539750" indent="-539750" algn="just">
              <a:defRPr/>
            </a:pPr>
            <a:endParaRPr lang="pt-BR" sz="2200" dirty="0">
              <a:solidFill>
                <a:schemeClr val="accent6"/>
              </a:solidFill>
            </a:endParaRPr>
          </a:p>
        </p:txBody>
      </p:sp>
      <p:sp>
        <p:nvSpPr>
          <p:cNvPr id="5126" name="Título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 </a:t>
            </a:r>
          </a:p>
        </p:txBody>
      </p:sp>
      <p:sp>
        <p:nvSpPr>
          <p:cNvPr id="10" name="Título 3"/>
          <p:cNvSpPr txBox="1">
            <a:spLocks/>
          </p:cNvSpPr>
          <p:nvPr/>
        </p:nvSpPr>
        <p:spPr bwMode="auto">
          <a:xfrm>
            <a:off x="0" y="0"/>
            <a:ext cx="9144000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pt-BR" sz="1900" kern="0" dirty="0">
                <a:solidFill>
                  <a:schemeClr val="bg1"/>
                </a:solidFill>
              </a:rPr>
              <a:t>Audiência Pública –  Comissão de Agricultura e Reforma Agrária</a:t>
            </a:r>
          </a:p>
        </p:txBody>
      </p:sp>
      <p:sp>
        <p:nvSpPr>
          <p:cNvPr id="2058" name="Retângulo 13"/>
          <p:cNvSpPr>
            <a:spLocks noChangeArrowheads="1"/>
          </p:cNvSpPr>
          <p:nvPr/>
        </p:nvSpPr>
        <p:spPr bwMode="auto">
          <a:xfrm>
            <a:off x="468313" y="620713"/>
            <a:ext cx="8281987" cy="409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endParaRPr lang="pt-BR" sz="3000" b="1" dirty="0">
              <a:solidFill>
                <a:schemeClr val="accent6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pt-BR" sz="3000" b="1" dirty="0">
              <a:solidFill>
                <a:schemeClr val="accent6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pt-BR" sz="3000" b="1" dirty="0">
              <a:solidFill>
                <a:schemeClr val="accent6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pt-BR" sz="3000" b="1" dirty="0">
              <a:solidFill>
                <a:schemeClr val="accent6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pt-BR" sz="3000" b="1" dirty="0">
              <a:solidFill>
                <a:schemeClr val="accent6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pt-BR" sz="3000" b="1" dirty="0">
              <a:solidFill>
                <a:schemeClr val="accent6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pt-BR" sz="2000" b="1" dirty="0">
              <a:solidFill>
                <a:schemeClr val="accent6"/>
              </a:solidFill>
              <a:cs typeface="Times New Roman" pitchFamily="18" charset="0"/>
            </a:endParaRPr>
          </a:p>
          <a:p>
            <a:pPr algn="ctr">
              <a:defRPr/>
            </a:pPr>
            <a:r>
              <a:rPr lang="pt-BR" sz="3000" dirty="0">
                <a:solidFill>
                  <a:schemeClr val="accent6"/>
                </a:solidFill>
                <a:cs typeface="Times New Roman" pitchFamily="18" charset="0"/>
              </a:rPr>
              <a:t/>
            </a:r>
            <a:br>
              <a:rPr lang="pt-BR" sz="3000" dirty="0">
                <a:solidFill>
                  <a:schemeClr val="accent6"/>
                </a:solidFill>
                <a:cs typeface="Times New Roman" pitchFamily="18" charset="0"/>
              </a:rPr>
            </a:br>
            <a:endParaRPr lang="pt-BR" sz="3000" dirty="0">
              <a:solidFill>
                <a:schemeClr val="accent6"/>
              </a:solidFill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7885113" y="6165850"/>
            <a:ext cx="985837" cy="3587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pic>
        <p:nvPicPr>
          <p:cNvPr id="5130" name="Picture 13" descr="C:\Users\jose.jesus\Downloads\TRABALHO-GOVERNO-FEDERAL-positiva (2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3663" y="6092825"/>
            <a:ext cx="2484437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1" name="Retângulo de cantos arredondados 10"/>
          <p:cNvSpPr/>
          <p:nvPr/>
        </p:nvSpPr>
        <p:spPr>
          <a:xfrm>
            <a:off x="1763688" y="5157192"/>
            <a:ext cx="6120680" cy="864096"/>
          </a:xfrm>
          <a:prstGeom prst="roundRect">
            <a:avLst/>
          </a:prstGeom>
        </p:spPr>
        <p:style>
          <a:lnRef idx="0">
            <a:schemeClr val="accent5"/>
          </a:lnRef>
          <a:fillRef idx="3">
            <a:schemeClr val="accent5"/>
          </a:fillRef>
          <a:effectRef idx="3">
            <a:schemeClr val="accent5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pt-BR" dirty="0">
                <a:solidFill>
                  <a:schemeClr val="accent6"/>
                </a:solidFill>
              </a:rPr>
              <a:t>Tais </a:t>
            </a:r>
            <a:r>
              <a:rPr lang="pt-BR" dirty="0" smtClean="0">
                <a:solidFill>
                  <a:schemeClr val="accent6"/>
                </a:solidFill>
              </a:rPr>
              <a:t>condições favorecem </a:t>
            </a:r>
            <a:r>
              <a:rPr lang="pt-BR" dirty="0">
                <a:solidFill>
                  <a:schemeClr val="accent6"/>
                </a:solidFill>
              </a:rPr>
              <a:t>a ocorrência de acidentes e adoecimentos ocupacionais</a:t>
            </a: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46" name="AutoShape 4" descr="Resultado de imagem para prevenção acidentes  mt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6147" name="AutoShape 6" descr="Resultado de imagem para prevenção acidentes  mt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6148" name="AutoShape 8" descr="Resultado de imagem para prevenção acidentes  mt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6149" name="Título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 </a:t>
            </a:r>
          </a:p>
        </p:txBody>
      </p:sp>
      <p:sp>
        <p:nvSpPr>
          <p:cNvPr id="10" name="Título 3"/>
          <p:cNvSpPr txBox="1">
            <a:spLocks/>
          </p:cNvSpPr>
          <p:nvPr/>
        </p:nvSpPr>
        <p:spPr bwMode="auto">
          <a:xfrm>
            <a:off x="0" y="0"/>
            <a:ext cx="9144000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pt-BR" sz="1900" kern="0" dirty="0">
                <a:solidFill>
                  <a:schemeClr val="bg1"/>
                </a:solidFill>
              </a:rPr>
              <a:t>Audiência Pública –  Comissão de Agricultura e Reforma Agrária</a:t>
            </a:r>
          </a:p>
        </p:txBody>
      </p:sp>
      <p:sp>
        <p:nvSpPr>
          <p:cNvPr id="2058" name="Retângulo 13"/>
          <p:cNvSpPr>
            <a:spLocks noChangeArrowheads="1"/>
          </p:cNvSpPr>
          <p:nvPr/>
        </p:nvSpPr>
        <p:spPr bwMode="auto">
          <a:xfrm>
            <a:off x="468313" y="620713"/>
            <a:ext cx="8281987" cy="409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endParaRPr lang="pt-BR" sz="3000" b="1" dirty="0">
              <a:solidFill>
                <a:schemeClr val="accent6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pt-BR" sz="3000" b="1" dirty="0">
              <a:solidFill>
                <a:schemeClr val="accent6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pt-BR" sz="3000" b="1" dirty="0">
              <a:solidFill>
                <a:schemeClr val="accent6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pt-BR" sz="3000" b="1" dirty="0">
              <a:solidFill>
                <a:schemeClr val="accent6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pt-BR" sz="3000" b="1" dirty="0">
              <a:solidFill>
                <a:schemeClr val="accent6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pt-BR" sz="3000" b="1" dirty="0">
              <a:solidFill>
                <a:schemeClr val="accent6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pt-BR" sz="2000" b="1" dirty="0">
              <a:solidFill>
                <a:schemeClr val="accent6"/>
              </a:solidFill>
              <a:cs typeface="Times New Roman" pitchFamily="18" charset="0"/>
            </a:endParaRPr>
          </a:p>
          <a:p>
            <a:pPr algn="ctr">
              <a:defRPr/>
            </a:pPr>
            <a:r>
              <a:rPr lang="pt-BR" sz="3000" dirty="0">
                <a:solidFill>
                  <a:schemeClr val="accent6"/>
                </a:solidFill>
                <a:cs typeface="Times New Roman" pitchFamily="18" charset="0"/>
              </a:rPr>
              <a:t/>
            </a:r>
            <a:br>
              <a:rPr lang="pt-BR" sz="3000" dirty="0">
                <a:solidFill>
                  <a:schemeClr val="accent6"/>
                </a:solidFill>
                <a:cs typeface="Times New Roman" pitchFamily="18" charset="0"/>
              </a:rPr>
            </a:br>
            <a:endParaRPr lang="pt-BR" sz="3000" dirty="0">
              <a:solidFill>
                <a:schemeClr val="accent6"/>
              </a:solidFill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7885113" y="6165850"/>
            <a:ext cx="985837" cy="3587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pic>
        <p:nvPicPr>
          <p:cNvPr id="6153" name="Picture 13" descr="C:\Users\jose.jesus\Downloads\TRABALHO-GOVERNO-FEDERAL-positiva (2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3663" y="6092825"/>
            <a:ext cx="2484437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6154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33525" y="765175"/>
            <a:ext cx="6423025" cy="525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Seta para a esquerda 14"/>
          <p:cNvSpPr/>
          <p:nvPr/>
        </p:nvSpPr>
        <p:spPr>
          <a:xfrm>
            <a:off x="7812088" y="3789363"/>
            <a:ext cx="431800" cy="287337"/>
          </a:xfrm>
          <a:prstGeom prst="lef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6" name="Seta para a esquerda 15"/>
          <p:cNvSpPr/>
          <p:nvPr/>
        </p:nvSpPr>
        <p:spPr>
          <a:xfrm>
            <a:off x="7812088" y="4365625"/>
            <a:ext cx="431800" cy="287338"/>
          </a:xfrm>
          <a:prstGeom prst="lef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7" name="Seta para a esquerda 16"/>
          <p:cNvSpPr/>
          <p:nvPr/>
        </p:nvSpPr>
        <p:spPr>
          <a:xfrm>
            <a:off x="7812088" y="1628775"/>
            <a:ext cx="431800" cy="287338"/>
          </a:xfrm>
          <a:prstGeom prst="lef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schemeClr val="accent6"/>
              </a:solidFill>
            </a:endParaRPr>
          </a:p>
        </p:txBody>
      </p:sp>
      <p:sp>
        <p:nvSpPr>
          <p:cNvPr id="18" name="Seta para a esquerda 17"/>
          <p:cNvSpPr/>
          <p:nvPr/>
        </p:nvSpPr>
        <p:spPr>
          <a:xfrm>
            <a:off x="7812088" y="4797425"/>
            <a:ext cx="431800" cy="287338"/>
          </a:xfrm>
          <a:prstGeom prst="lef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170" name="AutoShape 4" descr="Resultado de imagem para prevenção acidentes  mt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7171" name="AutoShape 6" descr="Resultado de imagem para prevenção acidentes  mt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7172" name="AutoShape 8" descr="Resultado de imagem para prevenção acidentes  mt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7173" name="Título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 </a:t>
            </a:r>
          </a:p>
        </p:txBody>
      </p:sp>
      <p:sp>
        <p:nvSpPr>
          <p:cNvPr id="10" name="Título 3"/>
          <p:cNvSpPr txBox="1">
            <a:spLocks/>
          </p:cNvSpPr>
          <p:nvPr/>
        </p:nvSpPr>
        <p:spPr bwMode="auto">
          <a:xfrm>
            <a:off x="0" y="0"/>
            <a:ext cx="9144000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pt-BR" sz="1900" kern="0" dirty="0">
                <a:solidFill>
                  <a:schemeClr val="bg1"/>
                </a:solidFill>
              </a:rPr>
              <a:t>Audiência Pública –  Comissão de Agricultura e Reforma Agrária</a:t>
            </a:r>
          </a:p>
        </p:txBody>
      </p:sp>
      <p:sp>
        <p:nvSpPr>
          <p:cNvPr id="2058" name="Retângulo 13"/>
          <p:cNvSpPr>
            <a:spLocks noChangeArrowheads="1"/>
          </p:cNvSpPr>
          <p:nvPr/>
        </p:nvSpPr>
        <p:spPr bwMode="auto">
          <a:xfrm>
            <a:off x="468313" y="620713"/>
            <a:ext cx="8281987" cy="409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endParaRPr lang="pt-BR" sz="3000" b="1" dirty="0">
              <a:solidFill>
                <a:schemeClr val="accent6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pt-BR" sz="3000" b="1" dirty="0">
              <a:solidFill>
                <a:schemeClr val="accent6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pt-BR" sz="3000" b="1" dirty="0">
              <a:solidFill>
                <a:schemeClr val="accent6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pt-BR" sz="3000" b="1" dirty="0">
              <a:solidFill>
                <a:schemeClr val="accent6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pt-BR" sz="3000" b="1" dirty="0">
              <a:solidFill>
                <a:schemeClr val="accent6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pt-BR" sz="3000" b="1" dirty="0">
              <a:solidFill>
                <a:schemeClr val="accent6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pt-BR" sz="2000" b="1" dirty="0">
              <a:solidFill>
                <a:schemeClr val="accent6"/>
              </a:solidFill>
              <a:cs typeface="Times New Roman" pitchFamily="18" charset="0"/>
            </a:endParaRPr>
          </a:p>
          <a:p>
            <a:pPr algn="ctr">
              <a:defRPr/>
            </a:pPr>
            <a:r>
              <a:rPr lang="pt-BR" sz="3000" dirty="0">
                <a:solidFill>
                  <a:schemeClr val="accent6"/>
                </a:solidFill>
                <a:cs typeface="Times New Roman" pitchFamily="18" charset="0"/>
              </a:rPr>
              <a:t/>
            </a:r>
            <a:br>
              <a:rPr lang="pt-BR" sz="3000" dirty="0">
                <a:solidFill>
                  <a:schemeClr val="accent6"/>
                </a:solidFill>
                <a:cs typeface="Times New Roman" pitchFamily="18" charset="0"/>
              </a:rPr>
            </a:br>
            <a:endParaRPr lang="pt-BR" sz="3000" dirty="0">
              <a:solidFill>
                <a:schemeClr val="accent6"/>
              </a:solidFill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7885113" y="6165850"/>
            <a:ext cx="985837" cy="3587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pic>
        <p:nvPicPr>
          <p:cNvPr id="7177" name="Picture 13" descr="C:\Users\jose.jesus\Downloads\TRABALHO-GOVERNO-FEDERAL-positiva (2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3663" y="6092825"/>
            <a:ext cx="2484437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7178" name="Picture 2"/>
          <p:cNvPicPr>
            <a:picLocks noChangeAspect="1" noChangeArrowheads="1"/>
          </p:cNvPicPr>
          <p:nvPr/>
        </p:nvPicPr>
        <p:blipFill>
          <a:blip r:embed="rId3" cstate="print"/>
          <a:srcRect l="19101" t="8237" b="27238"/>
          <a:stretch>
            <a:fillRect/>
          </a:stretch>
        </p:blipFill>
        <p:spPr bwMode="auto">
          <a:xfrm>
            <a:off x="1403648" y="764704"/>
            <a:ext cx="6408712" cy="418344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 l="-131" t="90449"/>
          <a:stretch>
            <a:fillRect/>
          </a:stretch>
        </p:blipFill>
        <p:spPr bwMode="auto">
          <a:xfrm>
            <a:off x="899592" y="5157192"/>
            <a:ext cx="7379237" cy="57606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194" name="AutoShape 4" descr="Resultado de imagem para prevenção acidentes  mt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195" name="AutoShape 6" descr="Resultado de imagem para prevenção acidentes  mt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196" name="AutoShape 8" descr="Resultado de imagem para prevenção acidentes  mt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8197" name="Título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 </a:t>
            </a:r>
          </a:p>
        </p:txBody>
      </p:sp>
      <p:sp>
        <p:nvSpPr>
          <p:cNvPr id="10" name="Título 3"/>
          <p:cNvSpPr txBox="1">
            <a:spLocks/>
          </p:cNvSpPr>
          <p:nvPr/>
        </p:nvSpPr>
        <p:spPr bwMode="auto">
          <a:xfrm>
            <a:off x="0" y="0"/>
            <a:ext cx="9144000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pt-BR" sz="1900" kern="0" dirty="0">
                <a:solidFill>
                  <a:schemeClr val="bg1"/>
                </a:solidFill>
              </a:rPr>
              <a:t>Audiência Pública –  Comissão de Agricultura e Reforma Agrária</a:t>
            </a:r>
          </a:p>
        </p:txBody>
      </p:sp>
      <p:sp>
        <p:nvSpPr>
          <p:cNvPr id="2058" name="Retângulo 13"/>
          <p:cNvSpPr>
            <a:spLocks noChangeArrowheads="1"/>
          </p:cNvSpPr>
          <p:nvPr/>
        </p:nvSpPr>
        <p:spPr bwMode="auto">
          <a:xfrm>
            <a:off x="468313" y="620713"/>
            <a:ext cx="8281987" cy="409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endParaRPr lang="pt-BR" sz="3000" b="1" dirty="0">
              <a:solidFill>
                <a:schemeClr val="accent6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pt-BR" sz="3000" b="1" dirty="0">
              <a:solidFill>
                <a:schemeClr val="accent6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pt-BR" sz="3000" b="1" dirty="0">
              <a:solidFill>
                <a:schemeClr val="accent6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pt-BR" sz="3000" b="1" dirty="0">
              <a:solidFill>
                <a:schemeClr val="accent6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pt-BR" sz="3000" b="1" dirty="0">
              <a:solidFill>
                <a:schemeClr val="accent6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pt-BR" sz="3000" b="1" dirty="0">
              <a:solidFill>
                <a:schemeClr val="accent6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pt-BR" sz="2000" b="1" dirty="0">
              <a:solidFill>
                <a:schemeClr val="accent6"/>
              </a:solidFill>
              <a:cs typeface="Times New Roman" pitchFamily="18" charset="0"/>
            </a:endParaRPr>
          </a:p>
          <a:p>
            <a:pPr algn="ctr">
              <a:defRPr/>
            </a:pPr>
            <a:r>
              <a:rPr lang="pt-BR" sz="3000" dirty="0">
                <a:solidFill>
                  <a:schemeClr val="accent6"/>
                </a:solidFill>
                <a:cs typeface="Times New Roman" pitchFamily="18" charset="0"/>
              </a:rPr>
              <a:t/>
            </a:r>
            <a:br>
              <a:rPr lang="pt-BR" sz="3000" dirty="0">
                <a:solidFill>
                  <a:schemeClr val="accent6"/>
                </a:solidFill>
                <a:cs typeface="Times New Roman" pitchFamily="18" charset="0"/>
              </a:rPr>
            </a:br>
            <a:endParaRPr lang="pt-BR" sz="3000" dirty="0">
              <a:solidFill>
                <a:schemeClr val="accent6"/>
              </a:solidFill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7885113" y="6165850"/>
            <a:ext cx="985837" cy="3587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pic>
        <p:nvPicPr>
          <p:cNvPr id="8201" name="Picture 13" descr="C:\Users\jose.jesus\Downloads\TRABALHO-GOVERNO-FEDERAL-positiva (2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3663" y="6092825"/>
            <a:ext cx="2484437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1" name="Picture 2"/>
          <p:cNvPicPr>
            <a:picLocks noChangeAspect="1" noChangeArrowheads="1"/>
          </p:cNvPicPr>
          <p:nvPr/>
        </p:nvPicPr>
        <p:blipFill>
          <a:blip r:embed="rId3" cstate="print"/>
          <a:srcRect l="-140" t="89540"/>
          <a:stretch>
            <a:fillRect/>
          </a:stretch>
        </p:blipFill>
        <p:spPr bwMode="auto">
          <a:xfrm>
            <a:off x="1619672" y="5517232"/>
            <a:ext cx="6489278" cy="51209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" name="Imagem 14" descr="Frigorifico_2.png"/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2555776" y="692696"/>
            <a:ext cx="3672408" cy="4671416"/>
          </a:xfrm>
          <a:prstGeom prst="rect">
            <a:avLst/>
          </a:prstGeom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218" name="AutoShape 4" descr="Resultado de imagem para prevenção acidentes  mt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9219" name="AutoShape 6" descr="Resultado de imagem para prevenção acidentes  mt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9220" name="AutoShape 8" descr="Resultado de imagem para prevenção acidentes  mt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9221" name="Título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 </a:t>
            </a:r>
          </a:p>
        </p:txBody>
      </p:sp>
      <p:sp>
        <p:nvSpPr>
          <p:cNvPr id="10" name="Título 3"/>
          <p:cNvSpPr txBox="1">
            <a:spLocks/>
          </p:cNvSpPr>
          <p:nvPr/>
        </p:nvSpPr>
        <p:spPr bwMode="auto">
          <a:xfrm>
            <a:off x="0" y="0"/>
            <a:ext cx="9144000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pt-BR" sz="1900" kern="0" dirty="0">
                <a:solidFill>
                  <a:schemeClr val="bg1"/>
                </a:solidFill>
              </a:rPr>
              <a:t>Audiência Pública –  Comissão de Agricultura e Reforma Agrária</a:t>
            </a:r>
          </a:p>
        </p:txBody>
      </p:sp>
      <p:sp>
        <p:nvSpPr>
          <p:cNvPr id="2058" name="Retângulo 13"/>
          <p:cNvSpPr>
            <a:spLocks noChangeArrowheads="1"/>
          </p:cNvSpPr>
          <p:nvPr/>
        </p:nvSpPr>
        <p:spPr bwMode="auto">
          <a:xfrm>
            <a:off x="468313" y="620713"/>
            <a:ext cx="8281987" cy="409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endParaRPr lang="pt-BR" sz="3000" b="1" dirty="0">
              <a:solidFill>
                <a:schemeClr val="accent6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pt-BR" sz="3000" b="1" dirty="0">
              <a:solidFill>
                <a:schemeClr val="accent6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pt-BR" sz="3000" b="1" dirty="0">
              <a:solidFill>
                <a:schemeClr val="accent6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pt-BR" sz="3000" b="1" dirty="0">
              <a:solidFill>
                <a:schemeClr val="accent6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pt-BR" sz="3000" b="1" dirty="0">
              <a:solidFill>
                <a:schemeClr val="accent6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pt-BR" sz="3000" b="1" dirty="0">
              <a:solidFill>
                <a:schemeClr val="accent6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pt-BR" sz="2000" b="1" dirty="0">
              <a:solidFill>
                <a:schemeClr val="accent6"/>
              </a:solidFill>
              <a:cs typeface="Times New Roman" pitchFamily="18" charset="0"/>
            </a:endParaRPr>
          </a:p>
          <a:p>
            <a:pPr algn="ctr">
              <a:defRPr/>
            </a:pPr>
            <a:r>
              <a:rPr lang="pt-BR" sz="3000" dirty="0">
                <a:solidFill>
                  <a:schemeClr val="accent6"/>
                </a:solidFill>
                <a:cs typeface="Times New Roman" pitchFamily="18" charset="0"/>
              </a:rPr>
              <a:t/>
            </a:r>
            <a:br>
              <a:rPr lang="pt-BR" sz="3000" dirty="0">
                <a:solidFill>
                  <a:schemeClr val="accent6"/>
                </a:solidFill>
                <a:cs typeface="Times New Roman" pitchFamily="18" charset="0"/>
              </a:rPr>
            </a:br>
            <a:endParaRPr lang="pt-BR" sz="3000" dirty="0">
              <a:solidFill>
                <a:schemeClr val="accent6"/>
              </a:solidFill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7885113" y="6165850"/>
            <a:ext cx="985837" cy="3587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pic>
        <p:nvPicPr>
          <p:cNvPr id="9225" name="Picture 13" descr="C:\Users\jose.jesus\Downloads\TRABALHO-GOVERNO-FEDERAL-positiva (2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3663" y="6092825"/>
            <a:ext cx="2484437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922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971550" y="908050"/>
            <a:ext cx="7345363" cy="47529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42" name="AutoShape 4" descr="Resultado de imagem para prevenção acidentes  mt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0243" name="AutoShape 6" descr="Resultado de imagem para prevenção acidentes  mt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0244" name="AutoShape 8" descr="Resultado de imagem para prevenção acidentes  mte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endParaRPr lang="pt-BR"/>
          </a:p>
        </p:txBody>
      </p:sp>
      <p:sp>
        <p:nvSpPr>
          <p:cNvPr id="10245" name="Título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pt-BR" smtClean="0"/>
              <a:t> </a:t>
            </a:r>
          </a:p>
        </p:txBody>
      </p:sp>
      <p:sp>
        <p:nvSpPr>
          <p:cNvPr id="10" name="Título 3"/>
          <p:cNvSpPr txBox="1">
            <a:spLocks/>
          </p:cNvSpPr>
          <p:nvPr/>
        </p:nvSpPr>
        <p:spPr bwMode="auto">
          <a:xfrm>
            <a:off x="0" y="0"/>
            <a:ext cx="9144000" cy="7778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r>
              <a:rPr lang="pt-BR" sz="1900" kern="0" dirty="0">
                <a:solidFill>
                  <a:schemeClr val="bg1"/>
                </a:solidFill>
              </a:rPr>
              <a:t>Audiência Pública –  Comissão de Agricultura e Reforma Agrária</a:t>
            </a:r>
          </a:p>
        </p:txBody>
      </p:sp>
      <p:sp>
        <p:nvSpPr>
          <p:cNvPr id="2058" name="Retângulo 13"/>
          <p:cNvSpPr>
            <a:spLocks noChangeArrowheads="1"/>
          </p:cNvSpPr>
          <p:nvPr/>
        </p:nvSpPr>
        <p:spPr bwMode="auto">
          <a:xfrm>
            <a:off x="468313" y="620713"/>
            <a:ext cx="8281987" cy="409416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defRPr/>
            </a:pPr>
            <a:endParaRPr lang="pt-BR" sz="3000" b="1" dirty="0">
              <a:solidFill>
                <a:schemeClr val="accent6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pt-BR" sz="3000" b="1" dirty="0">
              <a:solidFill>
                <a:schemeClr val="accent6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pt-BR" sz="3000" b="1" dirty="0">
              <a:solidFill>
                <a:schemeClr val="accent6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pt-BR" sz="3000" b="1" dirty="0">
              <a:solidFill>
                <a:schemeClr val="accent6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pt-BR" sz="3000" b="1" dirty="0">
              <a:solidFill>
                <a:schemeClr val="accent6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pt-BR" sz="3000" b="1" dirty="0">
              <a:solidFill>
                <a:schemeClr val="accent6"/>
              </a:solidFill>
              <a:cs typeface="Times New Roman" pitchFamily="18" charset="0"/>
            </a:endParaRPr>
          </a:p>
          <a:p>
            <a:pPr algn="ctr">
              <a:defRPr/>
            </a:pPr>
            <a:endParaRPr lang="pt-BR" sz="2000" b="1" dirty="0">
              <a:solidFill>
                <a:schemeClr val="accent6"/>
              </a:solidFill>
              <a:cs typeface="Times New Roman" pitchFamily="18" charset="0"/>
            </a:endParaRPr>
          </a:p>
          <a:p>
            <a:pPr algn="ctr">
              <a:defRPr/>
            </a:pPr>
            <a:r>
              <a:rPr lang="pt-BR" sz="3000" dirty="0">
                <a:solidFill>
                  <a:schemeClr val="accent6"/>
                </a:solidFill>
                <a:cs typeface="Times New Roman" pitchFamily="18" charset="0"/>
              </a:rPr>
              <a:t/>
            </a:r>
            <a:br>
              <a:rPr lang="pt-BR" sz="3000" dirty="0">
                <a:solidFill>
                  <a:schemeClr val="accent6"/>
                </a:solidFill>
                <a:cs typeface="Times New Roman" pitchFamily="18" charset="0"/>
              </a:rPr>
            </a:br>
            <a:endParaRPr lang="pt-BR" sz="3000" dirty="0">
              <a:solidFill>
                <a:schemeClr val="accent6"/>
              </a:solidFill>
            </a:endParaRPr>
          </a:p>
        </p:txBody>
      </p:sp>
      <p:sp>
        <p:nvSpPr>
          <p:cNvPr id="14" name="Retângulo 13"/>
          <p:cNvSpPr/>
          <p:nvPr/>
        </p:nvSpPr>
        <p:spPr>
          <a:xfrm>
            <a:off x="7885113" y="6165850"/>
            <a:ext cx="985837" cy="358775"/>
          </a:xfrm>
          <a:prstGeom prst="rect">
            <a:avLst/>
          </a:prstGeom>
          <a:solidFill>
            <a:schemeClr val="bg1">
              <a:lumMod val="9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pic>
        <p:nvPicPr>
          <p:cNvPr id="10249" name="Picture 13" descr="C:\Users\jose.jesus\Downloads\TRABALHO-GOVERNO-FEDERAL-positiva (2).pn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6443663" y="6092825"/>
            <a:ext cx="2484437" cy="6286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0250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533525" y="765175"/>
            <a:ext cx="6423025" cy="525462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" name="Seta para a esquerda 14"/>
          <p:cNvSpPr/>
          <p:nvPr/>
        </p:nvSpPr>
        <p:spPr>
          <a:xfrm>
            <a:off x="7812088" y="3789363"/>
            <a:ext cx="431800" cy="287337"/>
          </a:xfrm>
          <a:prstGeom prst="lef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6" name="Seta para a esquerda 15"/>
          <p:cNvSpPr/>
          <p:nvPr/>
        </p:nvSpPr>
        <p:spPr>
          <a:xfrm>
            <a:off x="7812088" y="4365625"/>
            <a:ext cx="431800" cy="287338"/>
          </a:xfrm>
          <a:prstGeom prst="lef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  <p:sp>
        <p:nvSpPr>
          <p:cNvPr id="17" name="Seta para a esquerda 16"/>
          <p:cNvSpPr/>
          <p:nvPr/>
        </p:nvSpPr>
        <p:spPr>
          <a:xfrm>
            <a:off x="7812088" y="1628775"/>
            <a:ext cx="431800" cy="287338"/>
          </a:xfrm>
          <a:prstGeom prst="lef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 dirty="0">
              <a:solidFill>
                <a:schemeClr val="accent6"/>
              </a:solidFill>
            </a:endParaRPr>
          </a:p>
        </p:txBody>
      </p:sp>
      <p:sp>
        <p:nvSpPr>
          <p:cNvPr id="18" name="Seta para a esquerda 17"/>
          <p:cNvSpPr/>
          <p:nvPr/>
        </p:nvSpPr>
        <p:spPr>
          <a:xfrm>
            <a:off x="7812088" y="4797425"/>
            <a:ext cx="431800" cy="287338"/>
          </a:xfrm>
          <a:prstGeom prst="leftArrow">
            <a:avLst/>
          </a:prstGeom>
          <a:solidFill>
            <a:schemeClr val="accent2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endParaRPr lang="pt-BR"/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Design padrão">
  <a:themeElements>
    <a:clrScheme name="Design padrão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sign padrão">
      <a:majorFont>
        <a:latin typeface="Trebuchet MS"/>
        <a:ea typeface=""/>
        <a:cs typeface=""/>
      </a:majorFont>
      <a:minorFont>
        <a:latin typeface="Trebuchet MS"/>
        <a:ea typeface=""/>
        <a:cs typeface="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sign padrão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sign padrão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sign padrão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Tema do Office">
  <a:themeElements>
    <a:clrScheme name="Escritório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Escritório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Escritório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24436</TotalTime>
  <Words>865</Words>
  <Application>Microsoft Office PowerPoint</Application>
  <PresentationFormat>Apresentação na tela (4:3)</PresentationFormat>
  <Paragraphs>378</Paragraphs>
  <Slides>17</Slides>
  <Notes>0</Notes>
  <HiddenSlides>0</HiddenSlides>
  <MMClips>0</MMClips>
  <ScaleCrop>false</ScaleCrop>
  <HeadingPairs>
    <vt:vector size="6" baseType="variant">
      <vt:variant>
        <vt:lpstr>Fontes usadas</vt:lpstr>
      </vt:variant>
      <vt:variant>
        <vt:i4>7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17</vt:i4>
      </vt:variant>
    </vt:vector>
  </HeadingPairs>
  <TitlesOfParts>
    <vt:vector size="25" baseType="lpstr">
      <vt:lpstr>BatangChe</vt:lpstr>
      <vt:lpstr>Arial</vt:lpstr>
      <vt:lpstr>Baskerville Old Face</vt:lpstr>
      <vt:lpstr>Bodoni MT</vt:lpstr>
      <vt:lpstr>Calibri</vt:lpstr>
      <vt:lpstr>Times New Roman</vt:lpstr>
      <vt:lpstr>Trebuchet MS</vt:lpstr>
      <vt:lpstr>Design padrão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 </vt:lpstr>
      <vt:lpstr>Apresentação do PowerPoint</vt:lpstr>
      <vt:lpstr> </vt:lpstr>
      <vt:lpstr>Apresentação do PowerPoint</vt:lpstr>
      <vt:lpstr> </vt:lpstr>
      <vt:lpstr> </vt:lpstr>
      <vt:lpstr> 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ludi.migliozi</dc:creator>
  <cp:lastModifiedBy>Leomar Diniz</cp:lastModifiedBy>
  <cp:revision>1211</cp:revision>
  <dcterms:created xsi:type="dcterms:W3CDTF">2009-09-29T16:46:48Z</dcterms:created>
  <dcterms:modified xsi:type="dcterms:W3CDTF">2017-05-17T15:32:11Z</dcterms:modified>
</cp:coreProperties>
</file>