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1004" r:id="rId2"/>
    <p:sldId id="1008" r:id="rId3"/>
    <p:sldId id="1006" r:id="rId4"/>
    <p:sldId id="1015" r:id="rId5"/>
    <p:sldId id="1019" r:id="rId6"/>
    <p:sldId id="1020" r:id="rId7"/>
    <p:sldId id="1021" r:id="rId8"/>
    <p:sldId id="1022" r:id="rId9"/>
    <p:sldId id="1023" r:id="rId10"/>
    <p:sldId id="1014" r:id="rId11"/>
    <p:sldId id="1028" r:id="rId12"/>
    <p:sldId id="1027" r:id="rId13"/>
    <p:sldId id="1009" r:id="rId14"/>
    <p:sldId id="1025" r:id="rId15"/>
    <p:sldId id="1026" r:id="rId16"/>
    <p:sldId id="1013" r:id="rId17"/>
    <p:sldId id="1024" r:id="rId18"/>
  </p:sldIdLst>
  <p:sldSz cx="9144000" cy="6858000" type="screen4x3"/>
  <p:notesSz cx="6670675" cy="9929813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AE85"/>
    <a:srgbClr val="996633"/>
    <a:srgbClr val="E6CDB4"/>
    <a:srgbClr val="FDDCDB"/>
    <a:srgbClr val="333333"/>
    <a:srgbClr val="FF9933"/>
    <a:srgbClr val="1663D4"/>
    <a:srgbClr val="5F5F5F"/>
    <a:srgbClr val="5656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A107856-5554-42FB-B03E-39F5DBC370BA}" styleName="Estilo Médio 4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Estilo Médio 3 - 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03447BB-5D67-496B-8E87-E561075AD55C}" styleName="Estilo Escuro 1 - Ênfas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Estilo Claro 1 - Ê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3" autoAdjust="0"/>
    <p:restoredTop sz="94783" autoAdjust="0"/>
  </p:normalViewPr>
  <p:slideViewPr>
    <p:cSldViewPr>
      <p:cViewPr varScale="1">
        <p:scale>
          <a:sx n="72" d="100"/>
          <a:sy n="72" d="100"/>
        </p:scale>
        <p:origin x="3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7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0023" tIns="45011" rIns="90023" bIns="45011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0023" tIns="45011" rIns="90023" bIns="45011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CDED3425-D76D-4E5E-8D4A-073946855D1C}" type="datetimeFigureOut">
              <a:rPr lang="pt-BR"/>
              <a:pPr>
                <a:defRPr/>
              </a:pPr>
              <a:t>17/05/2017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0023" tIns="45011" rIns="90023" bIns="45011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wrap="square" lIns="90023" tIns="45011" rIns="90023" bIns="4501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56F36B69-2BA7-470A-93B5-E584C348EA8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721269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838" cy="496888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l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90838" cy="496888"/>
          </a:xfrm>
          <a:prstGeom prst="rect">
            <a:avLst/>
          </a:prstGeom>
        </p:spPr>
        <p:txBody>
          <a:bodyPr vert="horz" lIns="94848" tIns="47424" rIns="94848" bIns="47424" rtlCol="0"/>
          <a:lstStyle>
            <a:lvl1pPr algn="r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fld id="{3AE8682B-D971-4F6D-852E-D3EA351B1124}" type="datetimeFigureOut">
              <a:rPr lang="pt-BR"/>
              <a:pPr>
                <a:defRPr/>
              </a:pPr>
              <a:t>17/05/2017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48" tIns="47424" rIns="94848" bIns="47424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66750" y="4716463"/>
            <a:ext cx="5337175" cy="4468812"/>
          </a:xfrm>
          <a:prstGeom prst="rect">
            <a:avLst/>
          </a:prstGeom>
        </p:spPr>
        <p:txBody>
          <a:bodyPr vert="horz" lIns="94848" tIns="47424" rIns="94848" bIns="47424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890838" cy="496887"/>
          </a:xfrm>
          <a:prstGeom prst="rect">
            <a:avLst/>
          </a:prstGeom>
        </p:spPr>
        <p:txBody>
          <a:bodyPr vert="horz" lIns="94848" tIns="47424" rIns="94848" bIns="47424" rtlCol="0" anchor="b"/>
          <a:lstStyle>
            <a:lvl1pPr algn="l" eaLnBrk="1" hangingPunct="1">
              <a:defRPr sz="1300"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778250" y="9431338"/>
            <a:ext cx="2890838" cy="496887"/>
          </a:xfrm>
          <a:prstGeom prst="rect">
            <a:avLst/>
          </a:prstGeom>
        </p:spPr>
        <p:txBody>
          <a:bodyPr vert="horz" wrap="square" lIns="94848" tIns="47424" rIns="94848" bIns="4742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cs typeface="Arial" charset="0"/>
              </a:defRPr>
            </a:lvl1pPr>
          </a:lstStyle>
          <a:p>
            <a:pPr>
              <a:defRPr/>
            </a:pPr>
            <a:fld id="{21400B79-ED26-4B50-8693-E95A3341CB2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04073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38925" y="157163"/>
            <a:ext cx="2058988" cy="576897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7163"/>
            <a:ext cx="6029325" cy="576897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38600" cy="523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692150"/>
            <a:ext cx="4038600" cy="52339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Comunicacao_interna_planodefund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-1588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57163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Título da apresentação seguido do Setor Responsável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92150"/>
            <a:ext cx="8229600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Área de Conteúdo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51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052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28625" y="785813"/>
            <a:ext cx="84296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9263" indent="-449263" algn="just">
              <a:defRPr/>
            </a:pPr>
            <a:endParaRPr lang="pt-BR" sz="2300" dirty="0">
              <a:solidFill>
                <a:schemeClr val="accent6"/>
              </a:solidFill>
            </a:endParaRPr>
          </a:p>
          <a:p>
            <a:pPr marL="539750" indent="-539750" algn="just">
              <a:buFont typeface="+mj-lt"/>
              <a:buAutoNum type="arabicPeriod"/>
              <a:defRPr/>
            </a:pPr>
            <a:endParaRPr lang="pt-BR" sz="2200" dirty="0">
              <a:solidFill>
                <a:schemeClr val="accent6"/>
              </a:solidFill>
            </a:endParaRPr>
          </a:p>
        </p:txBody>
      </p:sp>
      <p:sp>
        <p:nvSpPr>
          <p:cNvPr id="2054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  <a:latin typeface="+mj-lt"/>
                <a:ea typeface="+mj-ea"/>
              </a:rPr>
              <a:t>Audiência Pública –  Comissão de Agricultura e Reforma Agrária</a:t>
            </a:r>
            <a:endParaRPr lang="pt-BR" sz="19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517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schemeClr val="accent6"/>
                </a:solidFill>
                <a:cs typeface="Times New Roman" pitchFamily="18" charset="0"/>
              </a:rPr>
              <a:t>Senado Federal</a:t>
            </a: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schemeClr val="accent6"/>
                </a:solidFill>
                <a:cs typeface="Times New Roman" pitchFamily="18" charset="0"/>
              </a:rPr>
              <a:t>Audiência Pública</a:t>
            </a:r>
          </a:p>
          <a:p>
            <a:pPr algn="ctr">
              <a:defRPr/>
            </a:pPr>
            <a:r>
              <a:rPr lang="pt-BR" sz="3000" b="1" dirty="0">
                <a:solidFill>
                  <a:schemeClr val="accent6"/>
                </a:solidFill>
                <a:cs typeface="Times New Roman" pitchFamily="18" charset="0"/>
              </a:rPr>
              <a:t>Comissão de Agricultura e Reforma Agrária</a:t>
            </a: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b="1" dirty="0">
                <a:solidFill>
                  <a:schemeClr val="accent6"/>
                </a:solidFill>
                <a:cs typeface="Times New Roman" pitchFamily="18" charset="0"/>
              </a:rPr>
              <a:t>Projeto de lei 436/2012</a:t>
            </a: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2000" b="1" dirty="0">
                <a:solidFill>
                  <a:schemeClr val="accent6"/>
                </a:solidFill>
                <a:cs typeface="Times New Roman" pitchFamily="18" charset="0"/>
              </a:rPr>
              <a:t>Departamento de Segurança e Saúde no Trabalho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6"/>
                </a:solidFill>
                <a:cs typeface="Times New Roman" pitchFamily="18" charset="0"/>
              </a:rPr>
              <a:t>Secretaria de Inspeção do Trabalho</a:t>
            </a:r>
          </a:p>
          <a:p>
            <a:pPr algn="ctr">
              <a:defRPr/>
            </a:pPr>
            <a:r>
              <a:rPr lang="pt-BR" sz="2000" b="1" dirty="0">
                <a:solidFill>
                  <a:schemeClr val="accent6"/>
                </a:solidFill>
                <a:cs typeface="Times New Roman" pitchFamily="18" charset="0"/>
              </a:rPr>
              <a:t>Ministério do Trabalho</a:t>
            </a: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2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1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2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4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2298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51520" y="1268760"/>
          <a:ext cx="8568954" cy="39319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pt-BR" sz="21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Ações</a:t>
                      </a:r>
                      <a:endParaRPr lang="pt-BR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Com</a:t>
                      </a:r>
                      <a:r>
                        <a:rPr lang="pt-BR" sz="2100" baseline="0" dirty="0" smtClean="0"/>
                        <a:t> irregularidades </a:t>
                      </a:r>
                    </a:p>
                    <a:p>
                      <a:pPr algn="ctr"/>
                      <a:r>
                        <a:rPr lang="pt-BR" sz="2100" baseline="0" dirty="0" smtClean="0"/>
                        <a:t>%</a:t>
                      </a:r>
                      <a:endParaRPr lang="pt-BR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err="1" smtClean="0"/>
                        <a:t>A.I.</a:t>
                      </a:r>
                      <a:endParaRPr lang="pt-BR" sz="2100" dirty="0" smtClean="0"/>
                    </a:p>
                    <a:p>
                      <a:pPr algn="ctr"/>
                      <a:r>
                        <a:rPr lang="pt-BR" sz="2100" dirty="0" smtClean="0"/>
                        <a:t>NR</a:t>
                      </a:r>
                      <a:endParaRPr lang="pt-BR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err="1" smtClean="0"/>
                        <a:t>A.I.</a:t>
                      </a:r>
                      <a:r>
                        <a:rPr lang="pt-BR" sz="2100" dirty="0" smtClean="0"/>
                        <a:t> NR</a:t>
                      </a:r>
                      <a:r>
                        <a:rPr lang="pt-BR" sz="2100" baseline="0" dirty="0" smtClean="0"/>
                        <a:t> 36</a:t>
                      </a:r>
                      <a:endParaRPr lang="pt-BR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err="1" smtClean="0"/>
                        <a:t>A.I.</a:t>
                      </a:r>
                      <a:r>
                        <a:rPr lang="pt-BR" sz="2100" dirty="0" smtClean="0"/>
                        <a:t> Jornada</a:t>
                      </a:r>
                      <a:r>
                        <a:rPr lang="pt-BR" sz="2100" baseline="0" dirty="0" smtClean="0"/>
                        <a:t> ou Descanso</a:t>
                      </a:r>
                      <a:endParaRPr lang="pt-BR" sz="21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562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/>
                        <a:t>87</a:t>
                      </a:r>
                      <a:endParaRPr lang="pt-BR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859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11.991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644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/>
                        <a:t>84</a:t>
                      </a:r>
                      <a:endParaRPr lang="pt-BR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1231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-</a:t>
                      </a:r>
                      <a:endParaRPr lang="pt-BR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16.195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592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/>
                        <a:t>78</a:t>
                      </a:r>
                      <a:endParaRPr lang="pt-BR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1949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15.811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775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/>
                        <a:t>86</a:t>
                      </a:r>
                      <a:endParaRPr lang="pt-BR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4203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37.796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603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/>
                        <a:t>75</a:t>
                      </a:r>
                      <a:endParaRPr lang="pt-BR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22.509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/>
                        <a:t>73</a:t>
                      </a:r>
                      <a:endParaRPr lang="pt-BR" sz="2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15.998 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ítulo 7"/>
          <p:cNvSpPr txBox="1">
            <a:spLocks/>
          </p:cNvSpPr>
          <p:nvPr/>
        </p:nvSpPr>
        <p:spPr bwMode="auto">
          <a:xfrm>
            <a:off x="395536" y="707232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Resultados da Inspeção do Trabalho - Abate</a:t>
            </a:r>
          </a:p>
        </p:txBody>
      </p:sp>
      <p:sp>
        <p:nvSpPr>
          <p:cNvPr id="15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23528" y="5363924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A.I.</a:t>
            </a:r>
            <a:r>
              <a:rPr lang="pt-BR" dirty="0" smtClean="0"/>
              <a:t> = Auto de Infração</a:t>
            </a:r>
            <a:endParaRPr lang="pt-BR" dirty="0"/>
          </a:p>
        </p:txBody>
      </p:sp>
      <p:sp>
        <p:nvSpPr>
          <p:cNvPr id="17" name="Título 7"/>
          <p:cNvSpPr txBox="1">
            <a:spLocks/>
          </p:cNvSpPr>
          <p:nvPr/>
        </p:nvSpPr>
        <p:spPr bwMode="auto">
          <a:xfrm>
            <a:off x="251520" y="5661248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Fonte: Sistema Federal de Inspeção</a:t>
            </a:r>
            <a:r>
              <a:rPr kumimoji="0" lang="pt-BR" sz="1600" b="0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Trabalho</a:t>
            </a:r>
            <a:endParaRPr kumimoji="0" lang="pt-BR" sz="1600" b="0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1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2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2294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2298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755576" y="1340768"/>
          <a:ext cx="7128792" cy="3496424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2376264"/>
                <a:gridCol w="2376264"/>
                <a:gridCol w="2376264"/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pt-BR" sz="2100" dirty="0"/>
                        <a:t>Ano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smtClean="0"/>
                        <a:t>Ações</a:t>
                      </a:r>
                      <a:endParaRPr lang="pt-BR" sz="2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100" dirty="0" err="1" smtClean="0"/>
                        <a:t>A.I.</a:t>
                      </a:r>
                      <a:r>
                        <a:rPr lang="pt-BR" sz="2100" dirty="0" smtClean="0"/>
                        <a:t> Jornada</a:t>
                      </a:r>
                      <a:r>
                        <a:rPr lang="pt-BR" sz="2100" baseline="0" dirty="0" smtClean="0"/>
                        <a:t> ou Descanso</a:t>
                      </a:r>
                      <a:endParaRPr lang="pt-BR" sz="21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1.074</a:t>
                      </a:r>
                      <a:endParaRPr lang="pt-BR" sz="2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306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/>
                        <a:t>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1.097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367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/>
                        <a:t>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1.131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345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1.346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713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1.166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401</a:t>
                      </a:r>
                    </a:p>
                  </a:txBody>
                  <a:tcPr marL="9525" marR="9525" marT="9525" marB="0" anchor="b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pt-BR" sz="2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200" dirty="0" smtClean="0"/>
                        <a:t>844</a:t>
                      </a:r>
                      <a:endParaRPr lang="pt-BR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301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2" name="Título 7"/>
          <p:cNvSpPr txBox="1">
            <a:spLocks/>
          </p:cNvSpPr>
          <p:nvPr/>
        </p:nvSpPr>
        <p:spPr bwMode="auto">
          <a:xfrm>
            <a:off x="395536" y="707232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Resultados da Inspeção do Trabalho - Abate</a:t>
            </a:r>
          </a:p>
        </p:txBody>
      </p:sp>
      <p:sp>
        <p:nvSpPr>
          <p:cNvPr id="15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323528" y="5363924"/>
            <a:ext cx="2518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err="1" smtClean="0"/>
              <a:t>A.I.</a:t>
            </a:r>
            <a:r>
              <a:rPr lang="pt-BR" dirty="0" smtClean="0"/>
              <a:t> = Auto de Infração</a:t>
            </a:r>
            <a:endParaRPr lang="pt-BR" dirty="0"/>
          </a:p>
        </p:txBody>
      </p:sp>
      <p:sp>
        <p:nvSpPr>
          <p:cNvPr id="17" name="Título 7"/>
          <p:cNvSpPr txBox="1">
            <a:spLocks/>
          </p:cNvSpPr>
          <p:nvPr/>
        </p:nvSpPr>
        <p:spPr bwMode="auto">
          <a:xfrm>
            <a:off x="251520" y="5661248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Fonte: Sistema Federal de Inspeção</a:t>
            </a:r>
            <a:r>
              <a:rPr kumimoji="0" lang="pt-BR" sz="1600" b="0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Trabalho</a:t>
            </a:r>
            <a:endParaRPr kumimoji="0" lang="pt-BR" sz="1600" b="0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323528" y="1916832"/>
          <a:ext cx="8568954" cy="230425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277769"/>
                <a:gridCol w="858237"/>
                <a:gridCol w="858237"/>
                <a:gridCol w="858237"/>
                <a:gridCol w="858237"/>
                <a:gridCol w="858237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Afastamento Superior a 15 dias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2011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2012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2013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2014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2015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Abate </a:t>
                      </a:r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de Reses, Exceto Suínos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49,9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46,1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44,6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35,5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34,4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92088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Abate </a:t>
                      </a:r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de Suínos, Aves e Outros Pequenos Animais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32,2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28,6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29,1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27,7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23,2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0405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BRASIL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14,2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13,7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14,4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14,4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15,7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Título 7"/>
          <p:cNvSpPr txBox="1">
            <a:spLocks/>
          </p:cNvSpPr>
          <p:nvPr/>
        </p:nvSpPr>
        <p:spPr bwMode="auto">
          <a:xfrm>
            <a:off x="251520" y="4163616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por </a:t>
            </a:r>
            <a:r>
              <a:rPr kumimoji="0" lang="pt-BR" sz="1600" b="0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1.000 vínculos</a:t>
            </a:r>
            <a:endParaRPr kumimoji="0" lang="pt-BR" sz="1600" b="0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ítulo 7"/>
          <p:cNvSpPr txBox="1">
            <a:spLocks/>
          </p:cNvSpPr>
          <p:nvPr/>
        </p:nvSpPr>
        <p:spPr bwMode="auto">
          <a:xfrm>
            <a:off x="395536" y="692696"/>
            <a:ext cx="8229600" cy="7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Indicadores de Acidentes do Trabalho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Abate e Processamento de Carnes</a:t>
            </a: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8" name="Título 7"/>
          <p:cNvSpPr txBox="1">
            <a:spLocks/>
          </p:cNvSpPr>
          <p:nvPr/>
        </p:nvSpPr>
        <p:spPr bwMode="auto">
          <a:xfrm>
            <a:off x="251520" y="4509120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Fonte: Anuários Estatísticos de</a:t>
            </a:r>
            <a:r>
              <a:rPr kumimoji="0" lang="pt-BR" sz="1600" b="0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Acidentes do Trabalho</a:t>
            </a:r>
            <a:endParaRPr kumimoji="0" lang="pt-BR" sz="1600" b="0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5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6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318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3322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ela 11"/>
          <p:cNvGraphicFramePr>
            <a:graphicFrameLocks noGrp="1"/>
          </p:cNvGraphicFramePr>
          <p:nvPr/>
        </p:nvGraphicFramePr>
        <p:xfrm>
          <a:off x="299645" y="1950618"/>
          <a:ext cx="8496940" cy="2304255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241825"/>
                <a:gridCol w="851023"/>
                <a:gridCol w="851023"/>
                <a:gridCol w="851023"/>
                <a:gridCol w="851023"/>
                <a:gridCol w="851023"/>
              </a:tblGrid>
              <a:tr h="46085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Taxa de Incidência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2011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2012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2013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2014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2015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0851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Abate </a:t>
                      </a:r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de Reses, Exceto Suínos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60,11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55,26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54,10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42,03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43,24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921702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pt-BR" sz="2200" u="none" strike="noStrike" dirty="0" smtClean="0">
                          <a:latin typeface="Baskerville Old Face" pitchFamily="18" charset="0"/>
                        </a:rPr>
                        <a:t>Abate </a:t>
                      </a:r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de Suínos, Aves e Outros Pequenos Animais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41,77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38,59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39,26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38,30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34,26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60851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BRASIL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16,75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16,06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16,93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>
                          <a:latin typeface="Baskerville Old Face" pitchFamily="18" charset="0"/>
                        </a:rPr>
                        <a:t>17,03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2200" u="none" strike="noStrike" dirty="0">
                          <a:latin typeface="Baskerville Old Face" pitchFamily="18" charset="0"/>
                        </a:rPr>
                        <a:t>18,23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skerville Old Face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ítulo 7"/>
          <p:cNvSpPr txBox="1">
            <a:spLocks/>
          </p:cNvSpPr>
          <p:nvPr/>
        </p:nvSpPr>
        <p:spPr bwMode="auto">
          <a:xfrm>
            <a:off x="251520" y="4221088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por </a:t>
            </a:r>
            <a:r>
              <a:rPr kumimoji="0" lang="pt-BR" sz="1600" b="0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1.000 vínculos</a:t>
            </a:r>
            <a:endParaRPr kumimoji="0" lang="pt-BR" sz="1600" b="0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ítulo 7"/>
          <p:cNvSpPr txBox="1">
            <a:spLocks/>
          </p:cNvSpPr>
          <p:nvPr/>
        </p:nvSpPr>
        <p:spPr bwMode="auto">
          <a:xfrm>
            <a:off x="395536" y="692696"/>
            <a:ext cx="8229600" cy="7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Indicadores de Acidentes do Trabalho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Abate e Processamento de Carnes</a:t>
            </a:r>
          </a:p>
        </p:txBody>
      </p:sp>
      <p:sp>
        <p:nvSpPr>
          <p:cNvPr id="16" name="Título 7"/>
          <p:cNvSpPr txBox="1">
            <a:spLocks/>
          </p:cNvSpPr>
          <p:nvPr/>
        </p:nvSpPr>
        <p:spPr bwMode="auto">
          <a:xfrm>
            <a:off x="230832" y="4523656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Fonte: Anuários Estatísticos de</a:t>
            </a:r>
            <a:r>
              <a:rPr kumimoji="0" lang="pt-BR" sz="1600" b="0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Acidentes do Trabalho</a:t>
            </a:r>
            <a:endParaRPr kumimoji="0" lang="pt-BR" sz="1600" b="0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1700808"/>
          <a:ext cx="8568952" cy="2433870"/>
        </p:xfrm>
        <a:graphic>
          <a:graphicData uri="http://schemas.openxmlformats.org/drawingml/2006/table">
            <a:tbl>
              <a:tblPr firstRow="1" bandRow="1">
                <a:tableStyleId>{D03447BB-5D67-496B-8E87-E561075AD55C}</a:tableStyleId>
              </a:tblPr>
              <a:tblGrid>
                <a:gridCol w="4277772"/>
                <a:gridCol w="858236"/>
                <a:gridCol w="858236"/>
                <a:gridCol w="858236"/>
                <a:gridCol w="858236"/>
                <a:gridCol w="858236"/>
              </a:tblGrid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300" u="none" strike="noStrike" dirty="0" smtClean="0"/>
                        <a:t>Mortalidade</a:t>
                      </a:r>
                      <a:endParaRPr lang="pt-BR" sz="2300" b="0" i="0" u="none" strike="noStrike" dirty="0">
                        <a:solidFill>
                          <a:srgbClr val="00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/>
                        <a:t>2011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/>
                        <a:t>2012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/>
                        <a:t>2013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/>
                        <a:t>2014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/>
                        <a:t>2015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996633"/>
                    </a:solidFill>
                  </a:tcPr>
                </a:tc>
              </a:tr>
              <a:tr h="561662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pt-BR" sz="2200" u="none" strike="noStrike" dirty="0" smtClean="0">
                          <a:solidFill>
                            <a:schemeClr val="tx1"/>
                          </a:solidFill>
                        </a:rPr>
                        <a:t>Abate </a:t>
                      </a:r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de Reses, Exceto Suínos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8,68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11,6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8,95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10,20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15,08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pt-BR" sz="2200" u="none" strike="noStrike" dirty="0" smtClean="0">
                          <a:solidFill>
                            <a:schemeClr val="tx1"/>
                          </a:solidFill>
                        </a:rPr>
                        <a:t>Abate </a:t>
                      </a:r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de Suínos, Aves e Outros Pequenos Animais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D7A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6,59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D7A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7,65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D7A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7,56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D7A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5,03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D7AE8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6,61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D7AE85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BRASIL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6,53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6,35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6,63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6,60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tx1"/>
                          </a:solidFill>
                        </a:rPr>
                        <a:t>7,43</a:t>
                      </a:r>
                      <a:endParaRPr lang="pt-BR" sz="2200" b="0" i="0" u="none" strike="noStrike" dirty="0">
                        <a:solidFill>
                          <a:schemeClr val="tx1"/>
                        </a:solidFill>
                        <a:latin typeface="BatangChe" pitchFamily="49" charset="-127"/>
                        <a:ea typeface="BatangChe" pitchFamily="49" charset="-127"/>
                      </a:endParaRPr>
                    </a:p>
                  </a:txBody>
                  <a:tcPr marL="9525" marR="9525" marT="9525" marB="0" anchor="ctr">
                    <a:solidFill>
                      <a:srgbClr val="E6CDB4"/>
                    </a:solidFill>
                  </a:tcPr>
                </a:tc>
              </a:tr>
            </a:tbl>
          </a:graphicData>
        </a:graphic>
      </p:graphicFrame>
      <p:sp>
        <p:nvSpPr>
          <p:cNvPr id="5" name="Título 7"/>
          <p:cNvSpPr txBox="1">
            <a:spLocks/>
          </p:cNvSpPr>
          <p:nvPr/>
        </p:nvSpPr>
        <p:spPr bwMode="auto">
          <a:xfrm>
            <a:off x="323528" y="4293096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por </a:t>
            </a:r>
            <a:r>
              <a:rPr kumimoji="0" lang="pt-BR" sz="1600" b="0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100.000 vínculos</a:t>
            </a:r>
            <a:endParaRPr kumimoji="0" lang="pt-BR" sz="1600" b="0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8" name="Título 7"/>
          <p:cNvSpPr txBox="1">
            <a:spLocks/>
          </p:cNvSpPr>
          <p:nvPr/>
        </p:nvSpPr>
        <p:spPr bwMode="auto">
          <a:xfrm>
            <a:off x="395536" y="692696"/>
            <a:ext cx="8229600" cy="7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Indicadores de Acidentes do Trabalho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Abate e Processamento de Carnes</a:t>
            </a:r>
          </a:p>
        </p:txBody>
      </p:sp>
      <p:sp>
        <p:nvSpPr>
          <p:cNvPr id="9" name="Título 7"/>
          <p:cNvSpPr txBox="1">
            <a:spLocks/>
          </p:cNvSpPr>
          <p:nvPr/>
        </p:nvSpPr>
        <p:spPr bwMode="auto">
          <a:xfrm>
            <a:off x="251520" y="4653136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Fonte: Anuários Estatísticos de</a:t>
            </a:r>
            <a:r>
              <a:rPr kumimoji="0" lang="pt-BR" sz="1600" b="0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Acidentes do Trabalho</a:t>
            </a:r>
            <a:endParaRPr kumimoji="0" lang="pt-BR" sz="1600" b="0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51520" y="1988840"/>
          <a:ext cx="8568951" cy="252028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104456"/>
                <a:gridCol w="1031551"/>
                <a:gridCol w="858236"/>
                <a:gridCol w="858236"/>
                <a:gridCol w="858236"/>
                <a:gridCol w="858236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200" u="none" strike="noStrike" dirty="0" smtClean="0">
                          <a:solidFill>
                            <a:schemeClr val="bg1"/>
                          </a:solidFill>
                        </a:rPr>
                        <a:t>Idade entre 16 e 34 anos (%)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</a:rPr>
                        <a:t>2011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</a:rPr>
                        <a:t>2012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</a:rPr>
                        <a:t>2013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</a:rPr>
                        <a:t>2014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>
                          <a:solidFill>
                            <a:schemeClr val="bg1"/>
                          </a:solidFill>
                        </a:rPr>
                        <a:t>2015</a:t>
                      </a:r>
                      <a:endParaRPr lang="pt-BR" sz="2200" b="0" i="0" u="none" strike="noStrike" dirty="0">
                        <a:solidFill>
                          <a:schemeClr val="bg1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>
                    <a:solidFill>
                      <a:srgbClr val="0070C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pt-BR" sz="2200" u="none" strike="noStrike" dirty="0" smtClean="0"/>
                        <a:t>Abate </a:t>
                      </a:r>
                      <a:r>
                        <a:rPr lang="pt-BR" sz="2200" u="none" strike="noStrike" dirty="0"/>
                        <a:t>de Reses, Exceto Suínos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60,5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/>
                        <a:t>60,9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60,3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63,1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61,8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864096">
                <a:tc>
                  <a:txBody>
                    <a:bodyPr/>
                    <a:lstStyle/>
                    <a:p>
                      <a:pPr marL="87313" indent="0" algn="l" fontAlgn="ctr"/>
                      <a:r>
                        <a:rPr lang="pt-BR" sz="2200" u="none" strike="noStrike" dirty="0" smtClean="0"/>
                        <a:t>Abate </a:t>
                      </a:r>
                      <a:r>
                        <a:rPr lang="pt-BR" sz="2200" u="none" strike="noStrike" dirty="0"/>
                        <a:t>de Suínos, Aves e Outros Pequenos Animais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61,3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60,3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/>
                        <a:t>59,00</a:t>
                      </a:r>
                      <a:endParaRPr lang="pt-BR" sz="2200" b="0" i="0" u="none" strike="noStrike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57,9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58,5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6064">
                <a:tc>
                  <a:txBody>
                    <a:bodyPr/>
                    <a:lstStyle/>
                    <a:p>
                      <a:pPr marL="87313" indent="0" algn="l" fontAlgn="b"/>
                      <a:r>
                        <a:rPr lang="pt-BR" sz="2200" u="none" strike="noStrike" dirty="0"/>
                        <a:t>BRASIL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51,5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50,5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51,3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51,8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200" u="none" strike="noStrike" dirty="0" smtClean="0"/>
                        <a:t>52,5</a:t>
                      </a:r>
                      <a:endParaRPr lang="pt-BR" sz="2200" b="0" i="0" u="none" strike="noStrike" dirty="0">
                        <a:solidFill>
                          <a:srgbClr val="000000"/>
                        </a:solidFill>
                        <a:latin typeface="Bodoni MT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9" name="Título 7"/>
          <p:cNvSpPr>
            <a:spLocks noGrp="1"/>
          </p:cNvSpPr>
          <p:nvPr>
            <p:ph type="title"/>
          </p:nvPr>
        </p:nvSpPr>
        <p:spPr>
          <a:xfrm>
            <a:off x="468313" y="157163"/>
            <a:ext cx="8229600" cy="417512"/>
          </a:xfrm>
        </p:spPr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12" name="Título 7"/>
          <p:cNvSpPr txBox="1">
            <a:spLocks/>
          </p:cNvSpPr>
          <p:nvPr/>
        </p:nvSpPr>
        <p:spPr bwMode="auto">
          <a:xfrm>
            <a:off x="395536" y="692696"/>
            <a:ext cx="8229600" cy="777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Indicadores de Acidentes do Trabalho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Abate e Processamento de Carnes</a:t>
            </a:r>
          </a:p>
        </p:txBody>
      </p:sp>
      <p:sp>
        <p:nvSpPr>
          <p:cNvPr id="14" name="Título 7"/>
          <p:cNvSpPr txBox="1">
            <a:spLocks/>
          </p:cNvSpPr>
          <p:nvPr/>
        </p:nvSpPr>
        <p:spPr bwMode="auto">
          <a:xfrm>
            <a:off x="251520" y="4653136"/>
            <a:ext cx="8229600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1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Fonte: Anuários Estatísticos de</a:t>
            </a:r>
            <a:r>
              <a:rPr kumimoji="0" lang="pt-BR" sz="1600" b="0" i="1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Acidentes do Trabalho</a:t>
            </a:r>
            <a:endParaRPr kumimoji="0" lang="pt-BR" sz="1600" b="0" i="1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7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1268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28625" y="785813"/>
            <a:ext cx="8429625" cy="3832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9263" indent="-449263" algn="just">
              <a:defRPr/>
            </a:pPr>
            <a:endParaRPr lang="pt-BR" sz="2300" dirty="0">
              <a:solidFill>
                <a:schemeClr val="accent6"/>
              </a:solidFill>
            </a:endParaRPr>
          </a:p>
          <a:p>
            <a:pPr marL="539750" indent="-539750" algn="just">
              <a:defRPr/>
            </a:pPr>
            <a:r>
              <a:rPr lang="pt-BR" sz="2200" dirty="0">
                <a:solidFill>
                  <a:schemeClr val="accent6"/>
                </a:solidFill>
              </a:rPr>
              <a:t>Norma Regulamentadora nº 36:</a:t>
            </a:r>
          </a:p>
          <a:p>
            <a:pPr marL="539750" indent="-539750" algn="just">
              <a:defRPr/>
            </a:pPr>
            <a:endParaRPr lang="pt-BR" sz="2200" dirty="0">
              <a:solidFill>
                <a:schemeClr val="accent6"/>
              </a:solidFill>
            </a:endParaRPr>
          </a:p>
          <a:p>
            <a:pPr marL="539750" indent="-539750" algn="just"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Estabelece requisitos mínimos para a avaliação, controle e monitoramento dos riscos existentes nas atividades desenvolvidas na indústria de abate e processamento de carnes;</a:t>
            </a:r>
          </a:p>
          <a:p>
            <a:pPr marL="539750" indent="-539750" algn="just"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Elaborada de forma tripartite: Governo, empregadores e trabalhadores; e</a:t>
            </a:r>
          </a:p>
          <a:p>
            <a:pPr marL="539750" indent="-539750" algn="just"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Objetiva, de forma mínima, assegurar a segurança, a saúde e a qualidade de vida no trabalho.</a:t>
            </a:r>
          </a:p>
        </p:txBody>
      </p:sp>
      <p:sp>
        <p:nvSpPr>
          <p:cNvPr id="11270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1274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de cantos arredondados 10"/>
          <p:cNvSpPr/>
          <p:nvPr/>
        </p:nvSpPr>
        <p:spPr>
          <a:xfrm>
            <a:off x="1259632" y="4869160"/>
            <a:ext cx="6696744" cy="100811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accent6"/>
                </a:solidFill>
              </a:rPr>
              <a:t>A  Norma Regulamentadora, embora não limitasse a jornada de trabalho, instituiu a pausa e o rodízio para atividades em que há </a:t>
            </a:r>
            <a:r>
              <a:rPr lang="pt-BR" dirty="0" err="1">
                <a:solidFill>
                  <a:schemeClr val="accent6"/>
                </a:solidFill>
              </a:rPr>
              <a:t>repetitividade</a:t>
            </a:r>
            <a:r>
              <a:rPr lang="pt-BR" dirty="0">
                <a:solidFill>
                  <a:schemeClr val="accent6"/>
                </a:solidFill>
              </a:rPr>
              <a:t> e sobrecarga muscular.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3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28625" y="785813"/>
            <a:ext cx="8429625" cy="518603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9263" indent="-449263" algn="just">
              <a:defRPr/>
            </a:pPr>
            <a:endParaRPr lang="pt-BR" sz="2300" dirty="0">
              <a:solidFill>
                <a:schemeClr val="accent6"/>
              </a:solidFill>
            </a:endParaRPr>
          </a:p>
          <a:p>
            <a:pPr marL="539750" indent="-539750" algn="just">
              <a:defRPr/>
            </a:pPr>
            <a:r>
              <a:rPr lang="pt-BR" sz="2200" dirty="0">
                <a:solidFill>
                  <a:schemeClr val="accent6"/>
                </a:solidFill>
              </a:rPr>
              <a:t>Conclusão:</a:t>
            </a:r>
          </a:p>
          <a:p>
            <a:pPr marL="539750" indent="-539750" algn="just">
              <a:defRPr/>
            </a:pPr>
            <a:endParaRPr lang="pt-BR" sz="2200" dirty="0">
              <a:solidFill>
                <a:schemeClr val="accent6"/>
              </a:solidFill>
            </a:endParaRPr>
          </a:p>
          <a:p>
            <a:pPr marL="539750" indent="-539750" algn="just">
              <a:buFont typeface="Arial" pitchFamily="34" charset="0"/>
              <a:buChar char="•"/>
              <a:defRPr/>
            </a:pPr>
            <a:r>
              <a:rPr lang="pt-BR" sz="2200" dirty="0" smtClean="0">
                <a:solidFill>
                  <a:schemeClr val="accent6"/>
                </a:solidFill>
              </a:rPr>
              <a:t>Considerados os múltiplos riscos ocupacionais encontrados nas atividades de abate, todas as iniciativas para redução da exposição aos riscos devem ser incentivadas.</a:t>
            </a:r>
          </a:p>
          <a:p>
            <a:pPr marL="539750" indent="-539750" algn="just">
              <a:defRPr/>
            </a:pPr>
            <a:endParaRPr lang="pt-BR" sz="2200" dirty="0" smtClean="0">
              <a:solidFill>
                <a:schemeClr val="accent6"/>
              </a:solidFill>
            </a:endParaRPr>
          </a:p>
          <a:p>
            <a:pPr marL="539750" indent="-539750" algn="just">
              <a:buFont typeface="Arial" pitchFamily="34" charset="0"/>
              <a:buChar char="•"/>
              <a:defRPr/>
            </a:pPr>
            <a:r>
              <a:rPr lang="pt-BR" sz="2200" dirty="0" smtClean="0">
                <a:solidFill>
                  <a:schemeClr val="accent6"/>
                </a:solidFill>
              </a:rPr>
              <a:t>Nesse sentido, a redução de jornada de trabalho em atividades de maior risco tem sido adotada em diversos países.</a:t>
            </a:r>
          </a:p>
          <a:p>
            <a:pPr marL="539750" indent="-539750" algn="just">
              <a:buFont typeface="Arial" pitchFamily="34" charset="0"/>
              <a:buChar char="•"/>
              <a:defRPr/>
            </a:pPr>
            <a:endParaRPr lang="pt-BR" sz="2200" dirty="0" smtClean="0">
              <a:solidFill>
                <a:schemeClr val="accent6"/>
              </a:solidFill>
            </a:endParaRPr>
          </a:p>
          <a:p>
            <a:pPr marL="539750" indent="-539750" algn="just">
              <a:buFont typeface="Arial" pitchFamily="34" charset="0"/>
              <a:buChar char="•"/>
              <a:defRPr/>
            </a:pPr>
            <a:r>
              <a:rPr lang="pt-BR" sz="2200" dirty="0" smtClean="0">
                <a:solidFill>
                  <a:schemeClr val="accent6"/>
                </a:solidFill>
              </a:rPr>
              <a:t>Assim, apoiamos o projeto de Lei do Senado nº 436/2012. </a:t>
            </a:r>
            <a:endParaRPr lang="pt-BR" sz="2200" dirty="0">
              <a:solidFill>
                <a:schemeClr val="accent6"/>
              </a:solidFill>
            </a:endParaRPr>
          </a:p>
          <a:p>
            <a:pPr marL="539750" indent="-539750" algn="just">
              <a:defRPr/>
            </a:pPr>
            <a:endParaRPr lang="pt-BR" sz="2200" dirty="0">
              <a:solidFill>
                <a:schemeClr val="accent6"/>
              </a:solidFill>
            </a:endParaRPr>
          </a:p>
          <a:p>
            <a:pPr marL="539750" indent="-539750" algn="just">
              <a:defRPr/>
            </a:pPr>
            <a:endParaRPr lang="pt-BR" sz="2200" dirty="0">
              <a:solidFill>
                <a:schemeClr val="accent6"/>
              </a:solidFill>
            </a:endParaRPr>
          </a:p>
          <a:p>
            <a:pPr marL="539750" indent="-539750" algn="just">
              <a:defRPr/>
            </a:pPr>
            <a:endParaRPr lang="pt-BR" sz="2200" dirty="0">
              <a:solidFill>
                <a:schemeClr val="accent6"/>
              </a:solidFill>
            </a:endParaRPr>
          </a:p>
        </p:txBody>
      </p:sp>
      <p:sp>
        <p:nvSpPr>
          <p:cNvPr id="15366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5370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5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6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3081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0" descr="http://www.icca.org.br/wp-content/uploads/2013/08/socieda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" y="857250"/>
            <a:ext cx="21431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7"/>
          <p:cNvSpPr txBox="1">
            <a:spLocks noChangeArrowheads="1"/>
          </p:cNvSpPr>
          <p:nvPr/>
        </p:nvSpPr>
        <p:spPr bwMode="auto">
          <a:xfrm>
            <a:off x="2857500" y="928688"/>
            <a:ext cx="3514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chemeClr val="accent6"/>
                </a:solidFill>
              </a:rPr>
              <a:t>Trabalhador </a:t>
            </a:r>
            <a:r>
              <a:rPr lang="pt-BR" b="1" dirty="0" smtClean="0">
                <a:solidFill>
                  <a:schemeClr val="accent6"/>
                </a:solidFill>
              </a:rPr>
              <a:t>procura emprego, </a:t>
            </a:r>
            <a:r>
              <a:rPr lang="pt-BR" b="1" dirty="0">
                <a:solidFill>
                  <a:srgbClr val="C00000"/>
                </a:solidFill>
              </a:rPr>
              <a:t>com seu estado atual de saúde </a:t>
            </a:r>
            <a:r>
              <a:rPr lang="pt-BR" b="1" dirty="0">
                <a:solidFill>
                  <a:schemeClr val="accent6"/>
                </a:solidFill>
              </a:rPr>
              <a:t>e </a:t>
            </a:r>
            <a:r>
              <a:rPr lang="pt-BR" b="1" dirty="0" smtClean="0">
                <a:solidFill>
                  <a:schemeClr val="accent6"/>
                </a:solidFill>
              </a:rPr>
              <a:t>é inserido no processo produtivo da empresa.</a:t>
            </a:r>
            <a:endParaRPr lang="pt-BR" b="1" dirty="0">
              <a:solidFill>
                <a:schemeClr val="accent6"/>
              </a:solidFill>
            </a:endParaRPr>
          </a:p>
        </p:txBody>
      </p:sp>
      <p:sp>
        <p:nvSpPr>
          <p:cNvPr id="15" name="CaixaDeTexto 8"/>
          <p:cNvSpPr txBox="1">
            <a:spLocks noChangeArrowheads="1"/>
          </p:cNvSpPr>
          <p:nvPr/>
        </p:nvSpPr>
        <p:spPr bwMode="auto">
          <a:xfrm>
            <a:off x="467544" y="2420888"/>
            <a:ext cx="457428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chemeClr val="accent6"/>
                </a:solidFill>
              </a:rPr>
              <a:t>Empresa faz a gestão de seu ambiente de trabalho, avaliando os riscos existentes. </a:t>
            </a:r>
            <a:r>
              <a:rPr lang="pt-BR" b="1" dirty="0" smtClean="0">
                <a:solidFill>
                  <a:schemeClr val="accent6"/>
                </a:solidFill>
              </a:rPr>
              <a:t>Deve adotar, </a:t>
            </a:r>
            <a:r>
              <a:rPr lang="pt-BR" b="1" dirty="0">
                <a:solidFill>
                  <a:schemeClr val="accent6"/>
                </a:solidFill>
              </a:rPr>
              <a:t>então, medidas de controle, fazendo </a:t>
            </a:r>
            <a:r>
              <a:rPr lang="pt-BR" b="1" dirty="0" smtClean="0">
                <a:solidFill>
                  <a:schemeClr val="accent6"/>
                </a:solidFill>
              </a:rPr>
              <a:t>acompanhamento, providenciando medidas </a:t>
            </a:r>
            <a:r>
              <a:rPr lang="pt-BR" b="1" dirty="0">
                <a:solidFill>
                  <a:schemeClr val="accent6"/>
                </a:solidFill>
              </a:rPr>
              <a:t>corretivas, caso necessário, e promovendo a saúde.</a:t>
            </a:r>
          </a:p>
        </p:txBody>
      </p:sp>
      <p:pic>
        <p:nvPicPr>
          <p:cNvPr id="3085" name="Picture 2" descr="http://thumbs.dreamstime.com/z/grupo-de-trabalhadores-felizes-dos-povos-92531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0" y="2786063"/>
            <a:ext cx="1208088" cy="152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6" descr="http://s1.static.brasilescola.uol.com.br/artigos/tipos%20de%20industrias%20be.jpg?i=http://brasilescola.uol.com.br/upload/e/tipos%20de%20industrias%20be.jpg&amp;w=302&amp;h=293&amp;c=FFFFFF&amp;t=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15125" y="2714625"/>
            <a:ext cx="2143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8" descr="http://estadodedireito.com.br/wp-content/uploads/2016/03/Fam%C3%ADl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63" y="4643438"/>
            <a:ext cx="2286000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CaixaDeTexto 10"/>
          <p:cNvSpPr txBox="1">
            <a:spLocks noChangeArrowheads="1"/>
          </p:cNvSpPr>
          <p:nvPr/>
        </p:nvSpPr>
        <p:spPr bwMode="auto">
          <a:xfrm>
            <a:off x="2843808" y="4869160"/>
            <a:ext cx="42148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>
                <a:solidFill>
                  <a:schemeClr val="accent6"/>
                </a:solidFill>
              </a:rPr>
              <a:t>Ao final do contrato, o trabalhador retorna à sociedade </a:t>
            </a:r>
            <a:r>
              <a:rPr lang="pt-BR" b="1" dirty="0">
                <a:solidFill>
                  <a:srgbClr val="C00000"/>
                </a:solidFill>
              </a:rPr>
              <a:t>com seu estado de saúde mantido ou melhorado.</a:t>
            </a:r>
          </a:p>
        </p:txBody>
      </p:sp>
      <p:sp>
        <p:nvSpPr>
          <p:cNvPr id="20" name="Seta dobrada 19"/>
          <p:cNvSpPr/>
          <p:nvPr/>
        </p:nvSpPr>
        <p:spPr>
          <a:xfrm rot="5400000">
            <a:off x="6786563" y="1285875"/>
            <a:ext cx="642937" cy="107156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21" name="Seta em curva para a esquerda 20"/>
          <p:cNvSpPr/>
          <p:nvPr/>
        </p:nvSpPr>
        <p:spPr>
          <a:xfrm rot="2251670">
            <a:off x="7367588" y="4759325"/>
            <a:ext cx="415925" cy="9286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099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4100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428625" y="785813"/>
            <a:ext cx="8429625" cy="784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49263" indent="-449263" algn="just">
              <a:defRPr/>
            </a:pPr>
            <a:endParaRPr lang="pt-BR" sz="2300" dirty="0">
              <a:solidFill>
                <a:schemeClr val="accent6"/>
              </a:solidFill>
            </a:endParaRPr>
          </a:p>
          <a:p>
            <a:pPr marL="539750" indent="-539750" algn="just">
              <a:defRPr/>
            </a:pPr>
            <a:endParaRPr lang="pt-BR" sz="2200" dirty="0">
              <a:solidFill>
                <a:schemeClr val="accent6"/>
              </a:solidFill>
            </a:endParaRPr>
          </a:p>
        </p:txBody>
      </p:sp>
      <p:sp>
        <p:nvSpPr>
          <p:cNvPr id="4102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4106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468313" y="836613"/>
            <a:ext cx="8207375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2000" b="1" dirty="0">
                <a:solidFill>
                  <a:schemeClr val="accent6"/>
                </a:solidFill>
              </a:rPr>
              <a:t>Perdas relacionadas à falta de gestão em Segurança e Saúde no Trabalho:</a:t>
            </a:r>
          </a:p>
          <a:p>
            <a:pPr>
              <a:defRPr/>
            </a:pPr>
            <a:endParaRPr lang="pt-BR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pt-BR" dirty="0">
                <a:solidFill>
                  <a:schemeClr val="accent6"/>
                </a:solidFill>
              </a:rPr>
              <a:t>		</a:t>
            </a:r>
          </a:p>
          <a:p>
            <a:pPr>
              <a:defRPr/>
            </a:pPr>
            <a:endParaRPr lang="pt-BR" dirty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pt-BR" dirty="0">
                <a:solidFill>
                  <a:schemeClr val="accent6"/>
                </a:solidFill>
              </a:rPr>
              <a:t>	 </a:t>
            </a:r>
          </a:p>
        </p:txBody>
      </p:sp>
      <p:sp>
        <p:nvSpPr>
          <p:cNvPr id="15" name="Retângulo de cantos arredondados 14"/>
          <p:cNvSpPr/>
          <p:nvPr/>
        </p:nvSpPr>
        <p:spPr>
          <a:xfrm>
            <a:off x="1835696" y="5373216"/>
            <a:ext cx="5256584" cy="64807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accent6"/>
                </a:solidFill>
              </a:rPr>
              <a:t>Todos pagam essa conta!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47056" y="1556792"/>
            <a:ext cx="849694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Aos trabalhadores: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	perda da vida ou diminuição da capacidade produtiva;</a:t>
            </a:r>
          </a:p>
          <a:p>
            <a:pPr>
              <a:defRPr/>
            </a:pPr>
            <a:endParaRPr lang="pt-BR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Aos empregadores: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	Custos com assistência, remoção e paralisação do estabelecimento;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	Perda de produtividade;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	Perda com indenizações, processos judiciais </a:t>
            </a:r>
            <a:r>
              <a:rPr lang="pt-BR" dirty="0" err="1" smtClean="0">
                <a:solidFill>
                  <a:schemeClr val="accent6"/>
                </a:solidFill>
              </a:rPr>
              <a:t>etc</a:t>
            </a:r>
            <a:endParaRPr lang="pt-BR" dirty="0" smtClean="0">
              <a:solidFill>
                <a:schemeClr val="accent6"/>
              </a:solidFill>
            </a:endParaRP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	Perda de imagem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Ao País: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	Custo estimado de 4% do PIB;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	Em média mais de 7 milhões de dias de trabalho perdidos anualmente;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	Despesas estimadas de 11 bilhões/ano para a Previdência Social</a:t>
            </a:r>
          </a:p>
          <a:p>
            <a:pPr>
              <a:defRPr/>
            </a:pPr>
            <a:r>
              <a:rPr lang="pt-BR" dirty="0" smtClean="0">
                <a:solidFill>
                  <a:schemeClr val="accent6"/>
                </a:solidFill>
              </a:rPr>
              <a:t>À Sociedade:</a:t>
            </a:r>
            <a:endParaRPr lang="pt-BR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3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5124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23528" y="620688"/>
            <a:ext cx="8429625" cy="50013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539750" indent="-539750" algn="just">
              <a:defRPr/>
            </a:pPr>
            <a:r>
              <a:rPr lang="pt-BR" sz="2200" dirty="0" smtClean="0">
                <a:solidFill>
                  <a:schemeClr val="accent6"/>
                </a:solidFill>
              </a:rPr>
              <a:t>Situações observadas no </a:t>
            </a:r>
            <a:r>
              <a:rPr lang="pt-BR" sz="2200" dirty="0">
                <a:solidFill>
                  <a:schemeClr val="accent6"/>
                </a:solidFill>
              </a:rPr>
              <a:t>Trabalho em Frigoríficos:</a:t>
            </a:r>
          </a:p>
          <a:p>
            <a:pPr marL="539750" indent="-539750" algn="just">
              <a:defRPr/>
            </a:pPr>
            <a:endParaRPr lang="pt-BR" sz="2200" dirty="0">
              <a:solidFill>
                <a:schemeClr val="accent6"/>
              </a:solidFill>
            </a:endParaRPr>
          </a:p>
          <a:p>
            <a:pPr marL="539750" indent="-539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Ruído acima do limite de tolerância;</a:t>
            </a:r>
          </a:p>
          <a:p>
            <a:pPr marL="539750" indent="-539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Frio intenso;</a:t>
            </a:r>
          </a:p>
          <a:p>
            <a:pPr marL="539750" indent="-539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Umidade;</a:t>
            </a:r>
          </a:p>
          <a:p>
            <a:pPr marL="539750" indent="-539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Movimentos repetitivos;</a:t>
            </a:r>
          </a:p>
          <a:p>
            <a:pPr marL="539750" indent="-539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Cadência acelerada;</a:t>
            </a:r>
          </a:p>
          <a:p>
            <a:pPr marL="539750" indent="-539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Movimentação irregular de carga; e</a:t>
            </a:r>
          </a:p>
          <a:p>
            <a:pPr marL="539750" indent="-539750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sz="2200" dirty="0">
                <a:solidFill>
                  <a:schemeClr val="accent6"/>
                </a:solidFill>
              </a:rPr>
              <a:t>Excesso de jornada.</a:t>
            </a:r>
          </a:p>
          <a:p>
            <a:pPr marL="539750" indent="-539750" algn="just">
              <a:defRPr/>
            </a:pPr>
            <a:endParaRPr lang="pt-BR" sz="2200" dirty="0">
              <a:solidFill>
                <a:schemeClr val="accent6"/>
              </a:solidFill>
            </a:endParaRPr>
          </a:p>
          <a:p>
            <a:pPr marL="539750" indent="-539750" algn="just">
              <a:defRPr/>
            </a:pPr>
            <a:endParaRPr lang="pt-BR" sz="2200" dirty="0">
              <a:solidFill>
                <a:schemeClr val="accent6"/>
              </a:solidFill>
            </a:endParaRPr>
          </a:p>
        </p:txBody>
      </p:sp>
      <p:sp>
        <p:nvSpPr>
          <p:cNvPr id="5126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5130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de cantos arredondados 10"/>
          <p:cNvSpPr/>
          <p:nvPr/>
        </p:nvSpPr>
        <p:spPr>
          <a:xfrm>
            <a:off x="1763688" y="5157192"/>
            <a:ext cx="6120680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dirty="0">
                <a:solidFill>
                  <a:schemeClr val="accent6"/>
                </a:solidFill>
              </a:rPr>
              <a:t>Tais </a:t>
            </a:r>
            <a:r>
              <a:rPr lang="pt-BR" dirty="0" smtClean="0">
                <a:solidFill>
                  <a:schemeClr val="accent6"/>
                </a:solidFill>
              </a:rPr>
              <a:t>condições favorecem </a:t>
            </a:r>
            <a:r>
              <a:rPr lang="pt-BR" dirty="0">
                <a:solidFill>
                  <a:schemeClr val="accent6"/>
                </a:solidFill>
              </a:rPr>
              <a:t>a ocorrência de acidentes e adoecimentos ocupacionais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47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48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6149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6153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765175"/>
            <a:ext cx="642302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ta para a esquerda 14"/>
          <p:cNvSpPr/>
          <p:nvPr/>
        </p:nvSpPr>
        <p:spPr>
          <a:xfrm>
            <a:off x="7812088" y="3789363"/>
            <a:ext cx="431800" cy="28733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7812088" y="4365625"/>
            <a:ext cx="431800" cy="28733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Seta para a esquerda 16"/>
          <p:cNvSpPr/>
          <p:nvPr/>
        </p:nvSpPr>
        <p:spPr>
          <a:xfrm>
            <a:off x="7812088" y="1628775"/>
            <a:ext cx="431800" cy="28733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8" name="Seta para a esquerda 17"/>
          <p:cNvSpPr/>
          <p:nvPr/>
        </p:nvSpPr>
        <p:spPr>
          <a:xfrm>
            <a:off x="7812088" y="4797425"/>
            <a:ext cx="431800" cy="28733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1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2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7173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7177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8" name="Picture 2"/>
          <p:cNvPicPr>
            <a:picLocks noChangeAspect="1" noChangeArrowheads="1"/>
          </p:cNvPicPr>
          <p:nvPr/>
        </p:nvPicPr>
        <p:blipFill>
          <a:blip r:embed="rId3" cstate="print"/>
          <a:srcRect l="19101" t="8237" b="27238"/>
          <a:stretch>
            <a:fillRect/>
          </a:stretch>
        </p:blipFill>
        <p:spPr bwMode="auto">
          <a:xfrm>
            <a:off x="1403648" y="764704"/>
            <a:ext cx="6408712" cy="418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-131" t="90449"/>
          <a:stretch>
            <a:fillRect/>
          </a:stretch>
        </p:blipFill>
        <p:spPr bwMode="auto">
          <a:xfrm>
            <a:off x="899592" y="5157192"/>
            <a:ext cx="7379237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5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6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8197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8201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-140" t="89540"/>
          <a:stretch>
            <a:fillRect/>
          </a:stretch>
        </p:blipFill>
        <p:spPr bwMode="auto">
          <a:xfrm>
            <a:off x="1619672" y="5517232"/>
            <a:ext cx="6489278" cy="512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Imagem 14" descr="Frigorifico_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692696"/>
            <a:ext cx="3672408" cy="46714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19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0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9221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9225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908050"/>
            <a:ext cx="7345363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4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3" name="AutoShape 6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4" name="AutoShape 8" descr="Resultado de imagem para prevenção acidentes  m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0245" name="Títu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 </a:t>
            </a:r>
          </a:p>
        </p:txBody>
      </p:sp>
      <p:sp>
        <p:nvSpPr>
          <p:cNvPr id="10" name="Título 3"/>
          <p:cNvSpPr txBox="1">
            <a:spLocks/>
          </p:cNvSpPr>
          <p:nvPr/>
        </p:nvSpPr>
        <p:spPr bwMode="auto">
          <a:xfrm>
            <a:off x="0" y="0"/>
            <a:ext cx="91440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pt-BR" sz="1900" kern="0" dirty="0">
                <a:solidFill>
                  <a:schemeClr val="bg1"/>
                </a:solidFill>
              </a:rPr>
              <a:t>Audiência Pública –  Comissão de Agricultura e Reforma Agrária</a:t>
            </a:r>
          </a:p>
        </p:txBody>
      </p:sp>
      <p:sp>
        <p:nvSpPr>
          <p:cNvPr id="2058" name="Retângulo 13"/>
          <p:cNvSpPr>
            <a:spLocks noChangeArrowheads="1"/>
          </p:cNvSpPr>
          <p:nvPr/>
        </p:nvSpPr>
        <p:spPr bwMode="auto">
          <a:xfrm>
            <a:off x="468313" y="620713"/>
            <a:ext cx="8281987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3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endParaRPr lang="pt-BR" sz="2000" b="1" dirty="0">
              <a:solidFill>
                <a:schemeClr val="accent6"/>
              </a:solidFill>
              <a:cs typeface="Times New Roman" pitchFamily="18" charset="0"/>
            </a:endParaRPr>
          </a:p>
          <a:p>
            <a:pPr algn="ctr">
              <a:defRPr/>
            </a:pPr>
            <a: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  <a:t/>
            </a:r>
            <a:br>
              <a:rPr lang="pt-BR" sz="3000" dirty="0">
                <a:solidFill>
                  <a:schemeClr val="accent6"/>
                </a:solidFill>
                <a:cs typeface="Times New Roman" pitchFamily="18" charset="0"/>
              </a:rPr>
            </a:br>
            <a:endParaRPr lang="pt-BR" sz="3000" dirty="0">
              <a:solidFill>
                <a:schemeClr val="accent6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7885113" y="6165850"/>
            <a:ext cx="985837" cy="358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pic>
        <p:nvPicPr>
          <p:cNvPr id="10249" name="Picture 13" descr="C:\Users\jose.jesus\Downloads\TRABALHO-GOVERNO-FEDERAL-positiva (2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6092825"/>
            <a:ext cx="2484437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33525" y="765175"/>
            <a:ext cx="6423025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eta para a esquerda 14"/>
          <p:cNvSpPr/>
          <p:nvPr/>
        </p:nvSpPr>
        <p:spPr>
          <a:xfrm>
            <a:off x="7812088" y="3789363"/>
            <a:ext cx="431800" cy="287337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6" name="Seta para a esquerda 15"/>
          <p:cNvSpPr/>
          <p:nvPr/>
        </p:nvSpPr>
        <p:spPr>
          <a:xfrm>
            <a:off x="7812088" y="4365625"/>
            <a:ext cx="431800" cy="28733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7" name="Seta para a esquerda 16"/>
          <p:cNvSpPr/>
          <p:nvPr/>
        </p:nvSpPr>
        <p:spPr>
          <a:xfrm>
            <a:off x="7812088" y="1628775"/>
            <a:ext cx="431800" cy="28733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dirty="0">
              <a:solidFill>
                <a:schemeClr val="accent6"/>
              </a:solidFill>
            </a:endParaRPr>
          </a:p>
        </p:txBody>
      </p:sp>
      <p:sp>
        <p:nvSpPr>
          <p:cNvPr id="18" name="Seta para a esquerda 17"/>
          <p:cNvSpPr/>
          <p:nvPr/>
        </p:nvSpPr>
        <p:spPr>
          <a:xfrm>
            <a:off x="7812088" y="4797425"/>
            <a:ext cx="431800" cy="287338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24436</TotalTime>
  <Words>865</Words>
  <Application>Microsoft Office PowerPoint</Application>
  <PresentationFormat>Apresentação na tela (4:3)</PresentationFormat>
  <Paragraphs>378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BatangChe</vt:lpstr>
      <vt:lpstr>Arial</vt:lpstr>
      <vt:lpstr>Baskerville Old Face</vt:lpstr>
      <vt:lpstr>Bodoni MT</vt:lpstr>
      <vt:lpstr>Calibri</vt:lpstr>
      <vt:lpstr>Times New Roman</vt:lpstr>
      <vt:lpstr>Trebuchet MS</vt:lpstr>
      <vt:lpstr>Design padrão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Apresentação do PowerPoint</vt:lpstr>
      <vt:lpstr> </vt:lpstr>
      <vt:lpstr>Apresentação do PowerPoint</vt:lpstr>
      <vt:lpstr> </vt:lpstr>
      <vt:lpstr> </vt:lpstr>
      <vt:lpstr>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ludi.migliozi</dc:creator>
  <cp:lastModifiedBy>Leomar Diniz</cp:lastModifiedBy>
  <cp:revision>1211</cp:revision>
  <dcterms:created xsi:type="dcterms:W3CDTF">2009-09-29T16:46:48Z</dcterms:created>
  <dcterms:modified xsi:type="dcterms:W3CDTF">2017-05-17T15:32:11Z</dcterms:modified>
</cp:coreProperties>
</file>