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9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esktop\Correios\Correios%20-%20Resultados%2010%20anos%20com%20reapresenta&#231;&#245;es%201005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esktop\Correios\Correios%20-%20Resultados%2010%20anos%20com%20reapresenta&#231;&#245;es%201005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 sz="3200"/>
              <a:t>Resultados dos Correios</a:t>
            </a:r>
          </a:p>
        </c:rich>
      </c:tx>
      <c:layout>
        <c:manualLayout>
          <c:xMode val="edge"/>
          <c:yMode val="edge"/>
          <c:x val="0.27785079900922643"/>
          <c:y val="3.11255130866573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6534493851614629"/>
          <c:y val="0.14697562169135639"/>
          <c:w val="0.83465508881871509"/>
          <c:h val="0.6714577865266842"/>
        </c:manualLayout>
      </c:layout>
      <c:lineChart>
        <c:grouping val="standard"/>
        <c:varyColors val="0"/>
        <c:ser>
          <c:idx val="2"/>
          <c:order val="0"/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Planilha1!$B$4:$B$13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Planilha1!$B$4:$B$13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CC2-4532-81AE-8888C1D26FAA}"/>
            </c:ext>
          </c:extLst>
        </c:ser>
        <c:ser>
          <c:idx val="3"/>
          <c:order val="1"/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Planilha1!$B$4:$B$13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Planilha1!$C$4:$C$13</c:f>
              <c:numCache>
                <c:formatCode>#,##0</c:formatCode>
                <c:ptCount val="10"/>
                <c:pt idx="0">
                  <c:v>818966</c:v>
                </c:pt>
                <c:pt idx="1">
                  <c:v>882747</c:v>
                </c:pt>
                <c:pt idx="2">
                  <c:v>1113287</c:v>
                </c:pt>
                <c:pt idx="3">
                  <c:v>-312511</c:v>
                </c:pt>
                <c:pt idx="4">
                  <c:v>-20309</c:v>
                </c:pt>
                <c:pt idx="5">
                  <c:v>-2121238</c:v>
                </c:pt>
                <c:pt idx="6">
                  <c:v>-1489505</c:v>
                </c:pt>
                <c:pt idx="7">
                  <c:v>667308</c:v>
                </c:pt>
                <c:pt idx="8">
                  <c:v>161049</c:v>
                </c:pt>
                <c:pt idx="9">
                  <c:v>102121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CC2-4532-81AE-8888C1D26FAA}"/>
            </c:ext>
          </c:extLst>
        </c:ser>
        <c:ser>
          <c:idx val="0"/>
          <c:order val="2"/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Planilha1!$B$4:$B$13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Planilha1!$B$4:$B$13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CC2-4532-81AE-8888C1D26FAA}"/>
            </c:ext>
          </c:extLst>
        </c:ser>
        <c:ser>
          <c:idx val="1"/>
          <c:order val="3"/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Planilha1!$B$4:$B$13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Planilha1!$C$4:$C$13</c:f>
              <c:numCache>
                <c:formatCode>#,##0</c:formatCode>
                <c:ptCount val="10"/>
                <c:pt idx="0">
                  <c:v>818966</c:v>
                </c:pt>
                <c:pt idx="1">
                  <c:v>882747</c:v>
                </c:pt>
                <c:pt idx="2">
                  <c:v>1113287</c:v>
                </c:pt>
                <c:pt idx="3">
                  <c:v>-312511</c:v>
                </c:pt>
                <c:pt idx="4">
                  <c:v>-20309</c:v>
                </c:pt>
                <c:pt idx="5">
                  <c:v>-2121238</c:v>
                </c:pt>
                <c:pt idx="6">
                  <c:v>-1489505</c:v>
                </c:pt>
                <c:pt idx="7">
                  <c:v>667308</c:v>
                </c:pt>
                <c:pt idx="8">
                  <c:v>161049</c:v>
                </c:pt>
                <c:pt idx="9">
                  <c:v>102121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CC2-4532-81AE-8888C1D26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8523760"/>
        <c:axId val="1408528112"/>
      </c:lineChart>
      <c:catAx>
        <c:axId val="140852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8528112"/>
        <c:crosses val="autoZero"/>
        <c:auto val="1"/>
        <c:lblAlgn val="ctr"/>
        <c:lblOffset val="100"/>
        <c:noMultiLvlLbl val="0"/>
      </c:catAx>
      <c:valAx>
        <c:axId val="140852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852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 sz="3200"/>
              <a:t>Resultados dos Correios</a:t>
            </a:r>
          </a:p>
        </c:rich>
      </c:tx>
      <c:layout>
        <c:manualLayout>
          <c:xMode val="edge"/>
          <c:yMode val="edge"/>
          <c:x val="0.27785079900922643"/>
          <c:y val="3.11255130866573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6534493851614629"/>
          <c:y val="0.14697562169135639"/>
          <c:w val="0.83465508881871509"/>
          <c:h val="0.6714577865266842"/>
        </c:manualLayout>
      </c:layout>
      <c:lineChart>
        <c:grouping val="standard"/>
        <c:varyColors val="0"/>
        <c:ser>
          <c:idx val="2"/>
          <c:order val="0"/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Planilha1!$B$4:$B$13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Planilha1!$B$4:$B$13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CC2-4532-81AE-8888C1D26FAA}"/>
            </c:ext>
          </c:extLst>
        </c:ser>
        <c:ser>
          <c:idx val="3"/>
          <c:order val="1"/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Planilha1!$B$4:$B$13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Planilha1!$C$4:$C$13</c:f>
              <c:numCache>
                <c:formatCode>#,##0</c:formatCode>
                <c:ptCount val="10"/>
                <c:pt idx="0">
                  <c:v>818966</c:v>
                </c:pt>
                <c:pt idx="1">
                  <c:v>882747</c:v>
                </c:pt>
                <c:pt idx="2">
                  <c:v>1113287</c:v>
                </c:pt>
                <c:pt idx="3">
                  <c:v>-312511</c:v>
                </c:pt>
                <c:pt idx="4">
                  <c:v>-20309</c:v>
                </c:pt>
                <c:pt idx="5">
                  <c:v>-2121238</c:v>
                </c:pt>
                <c:pt idx="6">
                  <c:v>-1489505</c:v>
                </c:pt>
                <c:pt idx="7">
                  <c:v>667308</c:v>
                </c:pt>
                <c:pt idx="8">
                  <c:v>161049</c:v>
                </c:pt>
                <c:pt idx="9">
                  <c:v>102121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CC2-4532-81AE-8888C1D26FAA}"/>
            </c:ext>
          </c:extLst>
        </c:ser>
        <c:ser>
          <c:idx val="0"/>
          <c:order val="2"/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Planilha1!$B$4:$B$13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Planilha1!$B$4:$B$13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CC2-4532-81AE-8888C1D26FAA}"/>
            </c:ext>
          </c:extLst>
        </c:ser>
        <c:ser>
          <c:idx val="1"/>
          <c:order val="3"/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Planilha1!$B$4:$B$13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Planilha1!$C$4:$C$13</c:f>
              <c:numCache>
                <c:formatCode>#,##0</c:formatCode>
                <c:ptCount val="10"/>
                <c:pt idx="0">
                  <c:v>818966</c:v>
                </c:pt>
                <c:pt idx="1">
                  <c:v>882747</c:v>
                </c:pt>
                <c:pt idx="2">
                  <c:v>1113287</c:v>
                </c:pt>
                <c:pt idx="3">
                  <c:v>-312511</c:v>
                </c:pt>
                <c:pt idx="4">
                  <c:v>-20309</c:v>
                </c:pt>
                <c:pt idx="5">
                  <c:v>-2121238</c:v>
                </c:pt>
                <c:pt idx="6">
                  <c:v>-1489505</c:v>
                </c:pt>
                <c:pt idx="7">
                  <c:v>667308</c:v>
                </c:pt>
                <c:pt idx="8">
                  <c:v>161049</c:v>
                </c:pt>
                <c:pt idx="9">
                  <c:v>102121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CC2-4532-81AE-8888C1D26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8526480"/>
        <c:axId val="1408524304"/>
      </c:lineChart>
      <c:catAx>
        <c:axId val="140852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8524304"/>
        <c:crosses val="autoZero"/>
        <c:auto val="1"/>
        <c:lblAlgn val="ctr"/>
        <c:lblOffset val="100"/>
        <c:noMultiLvlLbl val="0"/>
      </c:catAx>
      <c:valAx>
        <c:axId val="140852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852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1FC3B7-50B8-4B63-811D-ABD7A0ECFF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479402E-AFC1-42CD-AAA2-4856A5ACC063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dirty="0"/>
            <a:t>Parcerias – lei 12.490/11</a:t>
          </a:r>
        </a:p>
      </dgm:t>
    </dgm:pt>
    <dgm:pt modelId="{B008EA5E-8380-488E-BC13-5096C2588B37}" type="parTrans" cxnId="{175C387C-238F-4E3E-A5D5-76C517667FA3}">
      <dgm:prSet/>
      <dgm:spPr/>
      <dgm:t>
        <a:bodyPr/>
        <a:lstStyle/>
        <a:p>
          <a:endParaRPr lang="pt-BR"/>
        </a:p>
      </dgm:t>
    </dgm:pt>
    <dgm:pt modelId="{C8ED976F-25C5-4BD5-ACFF-DDFBB8F02C58}" type="sibTrans" cxnId="{175C387C-238F-4E3E-A5D5-76C517667FA3}">
      <dgm:prSet/>
      <dgm:spPr/>
      <dgm:t>
        <a:bodyPr/>
        <a:lstStyle/>
        <a:p>
          <a:endParaRPr lang="pt-BR"/>
        </a:p>
      </dgm:t>
    </dgm:pt>
    <dgm:pt modelId="{31444E9A-8352-4BF4-82C3-C5624DC5A992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dirty="0"/>
            <a:t>Franqueados (1000)</a:t>
          </a:r>
        </a:p>
      </dgm:t>
    </dgm:pt>
    <dgm:pt modelId="{693362B3-8AD8-4EE4-A36E-1776B2578E58}" type="parTrans" cxnId="{0A474C0A-1554-4FB4-9821-EC0DD3575C43}">
      <dgm:prSet/>
      <dgm:spPr/>
      <dgm:t>
        <a:bodyPr/>
        <a:lstStyle/>
        <a:p>
          <a:endParaRPr lang="pt-BR"/>
        </a:p>
      </dgm:t>
    </dgm:pt>
    <dgm:pt modelId="{46AD07D9-63AA-4A38-8A41-2A68DDC762FB}" type="sibTrans" cxnId="{0A474C0A-1554-4FB4-9821-EC0DD3575C43}">
      <dgm:prSet/>
      <dgm:spPr/>
      <dgm:t>
        <a:bodyPr/>
        <a:lstStyle/>
        <a:p>
          <a:endParaRPr lang="pt-BR"/>
        </a:p>
      </dgm:t>
    </dgm:pt>
    <dgm:pt modelId="{2BD6F4EA-50C1-4C8C-93CC-2F371EDD6F1E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dirty="0"/>
            <a:t>Transportadoras</a:t>
          </a:r>
        </a:p>
      </dgm:t>
    </dgm:pt>
    <dgm:pt modelId="{B175E376-F2E8-46FC-95AE-EA33E800C26E}" type="parTrans" cxnId="{B3EB0016-E145-4E45-99E7-7625AB60C913}">
      <dgm:prSet/>
      <dgm:spPr/>
      <dgm:t>
        <a:bodyPr/>
        <a:lstStyle/>
        <a:p>
          <a:endParaRPr lang="pt-BR"/>
        </a:p>
      </dgm:t>
    </dgm:pt>
    <dgm:pt modelId="{2DD5D7D1-8480-4DCD-8AC1-278CA547DBC7}" type="sibTrans" cxnId="{B3EB0016-E145-4E45-99E7-7625AB60C913}">
      <dgm:prSet/>
      <dgm:spPr/>
      <dgm:t>
        <a:bodyPr/>
        <a:lstStyle/>
        <a:p>
          <a:endParaRPr lang="pt-BR"/>
        </a:p>
      </dgm:t>
    </dgm:pt>
    <dgm:pt modelId="{C0AE860D-B843-410D-BC53-D7F33E40CE14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dirty="0"/>
            <a:t>Fornecedores</a:t>
          </a:r>
        </a:p>
      </dgm:t>
    </dgm:pt>
    <dgm:pt modelId="{88CE1BBF-B248-4974-9CEF-4C0CEA296032}" type="parTrans" cxnId="{5522751B-31FC-4CF0-9260-A119C7E7D8EB}">
      <dgm:prSet/>
      <dgm:spPr/>
      <dgm:t>
        <a:bodyPr/>
        <a:lstStyle/>
        <a:p>
          <a:endParaRPr lang="pt-BR"/>
        </a:p>
      </dgm:t>
    </dgm:pt>
    <dgm:pt modelId="{7145C52E-6C20-431A-8133-5BA8FC7CCDD7}" type="sibTrans" cxnId="{5522751B-31FC-4CF0-9260-A119C7E7D8EB}">
      <dgm:prSet/>
      <dgm:spPr/>
      <dgm:t>
        <a:bodyPr/>
        <a:lstStyle/>
        <a:p>
          <a:endParaRPr lang="pt-BR"/>
        </a:p>
      </dgm:t>
    </dgm:pt>
    <dgm:pt modelId="{7C2F304E-39A7-4FAC-B4A2-1E3CA98DC455}" type="pres">
      <dgm:prSet presAssocID="{B81FC3B7-50B8-4B63-811D-ABD7A0ECFF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9B39483-2549-4571-8FCF-973E1471A6E1}" type="pres">
      <dgm:prSet presAssocID="{9479402E-AFC1-42CD-AAA2-4856A5ACC06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C03806-AFAC-490A-960F-CA5AE6E2B34B}" type="pres">
      <dgm:prSet presAssocID="{C8ED976F-25C5-4BD5-ACFF-DDFBB8F02C58}" presName="spacer" presStyleCnt="0"/>
      <dgm:spPr/>
    </dgm:pt>
    <dgm:pt modelId="{940601BC-4836-4B3F-8F7D-59A2F74B8426}" type="pres">
      <dgm:prSet presAssocID="{31444E9A-8352-4BF4-82C3-C5624DC5A9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C5F0BE-C5F9-4D75-9398-D43859B44CB1}" type="pres">
      <dgm:prSet presAssocID="{46AD07D9-63AA-4A38-8A41-2A68DDC762FB}" presName="spacer" presStyleCnt="0"/>
      <dgm:spPr/>
    </dgm:pt>
    <dgm:pt modelId="{66BD410F-ED85-4186-886B-6124B2434D62}" type="pres">
      <dgm:prSet presAssocID="{2BD6F4EA-50C1-4C8C-93CC-2F371EDD6F1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AD219F-D16F-4986-ADFA-707D91B56290}" type="pres">
      <dgm:prSet presAssocID="{2DD5D7D1-8480-4DCD-8AC1-278CA547DBC7}" presName="spacer" presStyleCnt="0"/>
      <dgm:spPr/>
    </dgm:pt>
    <dgm:pt modelId="{EB1855A1-038A-41B7-8F54-354808466B0F}" type="pres">
      <dgm:prSet presAssocID="{C0AE860D-B843-410D-BC53-D7F33E40CE1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7842C6B-6B7D-4C1E-85FF-76364732528E}" type="presOf" srcId="{9479402E-AFC1-42CD-AAA2-4856A5ACC063}" destId="{D9B39483-2549-4571-8FCF-973E1471A6E1}" srcOrd="0" destOrd="0" presId="urn:microsoft.com/office/officeart/2005/8/layout/vList2"/>
    <dgm:cxn modelId="{0A474C0A-1554-4FB4-9821-EC0DD3575C43}" srcId="{B81FC3B7-50B8-4B63-811D-ABD7A0ECFF51}" destId="{31444E9A-8352-4BF4-82C3-C5624DC5A992}" srcOrd="1" destOrd="0" parTransId="{693362B3-8AD8-4EE4-A36E-1776B2578E58}" sibTransId="{46AD07D9-63AA-4A38-8A41-2A68DDC762FB}"/>
    <dgm:cxn modelId="{32B4AE73-6C1A-4ED1-AD8B-6D2758379848}" type="presOf" srcId="{C0AE860D-B843-410D-BC53-D7F33E40CE14}" destId="{EB1855A1-038A-41B7-8F54-354808466B0F}" srcOrd="0" destOrd="0" presId="urn:microsoft.com/office/officeart/2005/8/layout/vList2"/>
    <dgm:cxn modelId="{5EDF62F7-AE29-42F6-B063-0D9B32AB17E3}" type="presOf" srcId="{31444E9A-8352-4BF4-82C3-C5624DC5A992}" destId="{940601BC-4836-4B3F-8F7D-59A2F74B8426}" srcOrd="0" destOrd="0" presId="urn:microsoft.com/office/officeart/2005/8/layout/vList2"/>
    <dgm:cxn modelId="{5522751B-31FC-4CF0-9260-A119C7E7D8EB}" srcId="{B81FC3B7-50B8-4B63-811D-ABD7A0ECFF51}" destId="{C0AE860D-B843-410D-BC53-D7F33E40CE14}" srcOrd="3" destOrd="0" parTransId="{88CE1BBF-B248-4974-9CEF-4C0CEA296032}" sibTransId="{7145C52E-6C20-431A-8133-5BA8FC7CCDD7}"/>
    <dgm:cxn modelId="{175C387C-238F-4E3E-A5D5-76C517667FA3}" srcId="{B81FC3B7-50B8-4B63-811D-ABD7A0ECFF51}" destId="{9479402E-AFC1-42CD-AAA2-4856A5ACC063}" srcOrd="0" destOrd="0" parTransId="{B008EA5E-8380-488E-BC13-5096C2588B37}" sibTransId="{C8ED976F-25C5-4BD5-ACFF-DDFBB8F02C58}"/>
    <dgm:cxn modelId="{B3EB0016-E145-4E45-99E7-7625AB60C913}" srcId="{B81FC3B7-50B8-4B63-811D-ABD7A0ECFF51}" destId="{2BD6F4EA-50C1-4C8C-93CC-2F371EDD6F1E}" srcOrd="2" destOrd="0" parTransId="{B175E376-F2E8-46FC-95AE-EA33E800C26E}" sibTransId="{2DD5D7D1-8480-4DCD-8AC1-278CA547DBC7}"/>
    <dgm:cxn modelId="{0F8FAE5F-53F3-4AF4-B5BE-33907A784276}" type="presOf" srcId="{2BD6F4EA-50C1-4C8C-93CC-2F371EDD6F1E}" destId="{66BD410F-ED85-4186-886B-6124B2434D62}" srcOrd="0" destOrd="0" presId="urn:microsoft.com/office/officeart/2005/8/layout/vList2"/>
    <dgm:cxn modelId="{A8F18DA3-F9F8-460B-986B-473A68D64686}" type="presOf" srcId="{B81FC3B7-50B8-4B63-811D-ABD7A0ECFF51}" destId="{7C2F304E-39A7-4FAC-B4A2-1E3CA98DC455}" srcOrd="0" destOrd="0" presId="urn:microsoft.com/office/officeart/2005/8/layout/vList2"/>
    <dgm:cxn modelId="{09BF2637-541D-4485-8445-DD23ABCA36B2}" type="presParOf" srcId="{7C2F304E-39A7-4FAC-B4A2-1E3CA98DC455}" destId="{D9B39483-2549-4571-8FCF-973E1471A6E1}" srcOrd="0" destOrd="0" presId="urn:microsoft.com/office/officeart/2005/8/layout/vList2"/>
    <dgm:cxn modelId="{720DF309-49C7-4997-9E4C-A3DC8220C643}" type="presParOf" srcId="{7C2F304E-39A7-4FAC-B4A2-1E3CA98DC455}" destId="{71C03806-AFAC-490A-960F-CA5AE6E2B34B}" srcOrd="1" destOrd="0" presId="urn:microsoft.com/office/officeart/2005/8/layout/vList2"/>
    <dgm:cxn modelId="{D2B78203-7579-4872-9548-7D1255CCECCD}" type="presParOf" srcId="{7C2F304E-39A7-4FAC-B4A2-1E3CA98DC455}" destId="{940601BC-4836-4B3F-8F7D-59A2F74B8426}" srcOrd="2" destOrd="0" presId="urn:microsoft.com/office/officeart/2005/8/layout/vList2"/>
    <dgm:cxn modelId="{6654222C-6B71-404A-9ACF-A4F416889041}" type="presParOf" srcId="{7C2F304E-39A7-4FAC-B4A2-1E3CA98DC455}" destId="{3DC5F0BE-C5F9-4D75-9398-D43859B44CB1}" srcOrd="3" destOrd="0" presId="urn:microsoft.com/office/officeart/2005/8/layout/vList2"/>
    <dgm:cxn modelId="{FDCA2D08-9D24-4881-98C2-A779544CBB17}" type="presParOf" srcId="{7C2F304E-39A7-4FAC-B4A2-1E3CA98DC455}" destId="{66BD410F-ED85-4186-886B-6124B2434D62}" srcOrd="4" destOrd="0" presId="urn:microsoft.com/office/officeart/2005/8/layout/vList2"/>
    <dgm:cxn modelId="{B5E67C63-9023-4808-8650-2AE1C92F9F0E}" type="presParOf" srcId="{7C2F304E-39A7-4FAC-B4A2-1E3CA98DC455}" destId="{5DAD219F-D16F-4986-ADFA-707D91B56290}" srcOrd="5" destOrd="0" presId="urn:microsoft.com/office/officeart/2005/8/layout/vList2"/>
    <dgm:cxn modelId="{B4E17D2F-8C9F-49EB-9D97-E8B0D2BC6C3D}" type="presParOf" srcId="{7C2F304E-39A7-4FAC-B4A2-1E3CA98DC455}" destId="{EB1855A1-038A-41B7-8F54-354808466B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31930F-90B4-497E-A64C-51C24295A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EBEA0C0-F98C-4015-B4DD-372B31083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7F17090-6845-4208-8496-4B00AB33F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6798-3F12-4D74-A396-D717487FC544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8F792B0-3FDC-43DE-BB54-8F93B5454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0FE8763-F19B-4C1C-90B0-0BF6653B2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A260-0844-4843-9365-0E2277F6B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58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37CCA6-32A5-432A-B118-E321252A8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C57362E5-1AF1-499B-A022-A13B7EE5F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0E2A60F-3F5F-457F-93DC-31244E265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6798-3F12-4D74-A396-D717487FC544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6FAAE19-A58F-4E96-9D99-6A2D7AB54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A4F3F72-47D2-46DB-A7A5-24E541028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A260-0844-4843-9365-0E2277F6B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712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2B81B1B-87A1-4C88-BECF-EC384EC82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72E8E0DA-ED10-467A-8F06-DF4388579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5261D14-C4B0-44EB-857B-7DBC2E234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6798-3F12-4D74-A396-D717487FC544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BE23E9A-A574-429B-8DC1-72930CAF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10A8EA5-6A4C-44F7-9543-BB8C28F19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A260-0844-4843-9365-0E2277F6B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94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92FEF3-AA09-47D4-8FFF-A842C40DD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7DD0480-7E16-4110-9EDC-DE032BE70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083CED9-AB83-4372-B398-005E9D1E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6798-3F12-4D74-A396-D717487FC544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9B25575-858E-452A-A303-3327D5D86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4688C8E-C841-4BFE-A9E5-5ABE0DBA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A260-0844-4843-9365-0E2277F6B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94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5564BA-D356-47FD-8DAB-23DAB5B16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2CBF699-0462-4D38-B89E-3C546A66A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A2D0CA3-0743-468B-B08B-251106870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6798-3F12-4D74-A396-D717487FC544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E94B7F8-EA64-4C39-807F-821F5D56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FC63129-21A9-4099-B600-98DB108F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A260-0844-4843-9365-0E2277F6B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16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BB56BA-BCE4-4CCC-A9EF-E859D6113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C5C3078-4D90-44A7-8FBE-841703E5C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C7E427D9-C0D0-4F08-86B7-339761B0B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44629E0-6DEB-4222-8110-5D91B2FA0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6798-3F12-4D74-A396-D717487FC544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84AD063-5124-42BD-A838-78ACF6FA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7ABDCCB4-7F78-4870-9A22-1F7EE8C8B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A260-0844-4843-9365-0E2277F6B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95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908354-8840-4A1A-A46E-74334DA9C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9E24983-E552-4FFC-8657-E1B241B31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C511E0D-31D1-43FE-9C32-C157FE9BC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1EE872B4-9658-497A-9C0C-F783CBEBC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11375712-1F13-4C39-88FC-E9D269A38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8818E89A-EA52-4859-840D-2E26CF301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6798-3F12-4D74-A396-D717487FC544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05CAF6F0-AB48-4F20-BA1C-0CD989E38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D0FFB157-FF45-4C7A-9EC9-BE9D56632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A260-0844-4843-9365-0E2277F6B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14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477A10-B32B-4B9A-829B-E6920A67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ABB5CF03-DF21-43AB-89DB-6EA43AAA8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6798-3F12-4D74-A396-D717487FC544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46A418B2-73CA-4DA6-AC8B-9DD537F1F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CB014753-B568-4A0D-B0A9-A713D853A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A260-0844-4843-9365-0E2277F6B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129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8B210EF7-7561-40EE-BEF6-FCC2E258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6798-3F12-4D74-A396-D717487FC544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6D4BEA7F-8F2E-40FD-93FB-BCE605858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C167BB31-25DF-4A33-BC8D-61CE5DFA1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A260-0844-4843-9365-0E2277F6B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52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3CAD39-D44E-4A0A-BAF4-43E561B51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28F9A9C-9DAC-440F-A94E-C62706C91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BDF484D-9A49-48D4-8E8C-15E34DFA9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5C7C012-12A2-404A-8E75-9CD528DD8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6798-3F12-4D74-A396-D717487FC544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25CD80B-0D94-41BC-823A-3EF25298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1294D0AB-6BF9-4E61-AA6E-BF485D708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A260-0844-4843-9365-0E2277F6B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70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1D0176-507B-46C0-9435-71150C0A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B4804588-A0DB-4D27-9B73-90B19D468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C943B002-69D7-4505-B7D1-DB41E8BAE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A092EAF-9D54-409D-AAB4-9A7D79AA7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6798-3F12-4D74-A396-D717487FC544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20A2370-B804-442C-9DDC-EBA1D8B54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1EC2341-1824-4859-937A-05DB9296D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A260-0844-4843-9365-0E2277F6B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62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014385BA-E578-45C1-A52E-FF65730F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234B93E-2A1D-48F6-8DD0-901406195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E073E14-63DD-4520-8225-9E8EAB8AB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36798-3F12-4D74-A396-D717487FC544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5771868-5632-49E4-BDFC-746ADFA32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7904FB7-C339-484A-B119-CD430871A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8A260-0844-4843-9365-0E2277F6B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65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4947E7-D0F2-4543-B6D3-46111AD92F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7200" b="1" dirty="0"/>
              <a:t>Dez Razões para</a:t>
            </a:r>
            <a:br>
              <a:rPr lang="pt-BR" sz="7200" b="1" dirty="0"/>
            </a:br>
            <a:r>
              <a:rPr lang="pt-BR" sz="7200" b="1" dirty="0"/>
              <a:t>não mexer nos Correios</a:t>
            </a:r>
          </a:p>
        </p:txBody>
      </p:sp>
    </p:spTree>
    <p:extLst>
      <p:ext uri="{BB962C8B-B14F-4D97-AF65-F5344CB8AC3E}">
        <p14:creationId xmlns:p14="http://schemas.microsoft.com/office/powerpoint/2010/main" val="1495387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2844A808-28CD-443B-B2AC-6B19442CF74D}"/>
              </a:ext>
            </a:extLst>
          </p:cNvPr>
          <p:cNvSpPr/>
          <p:nvPr/>
        </p:nvSpPr>
        <p:spPr>
          <a:xfrm>
            <a:off x="175896" y="358347"/>
            <a:ext cx="11808286" cy="614130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xmlns="" id="{B7E7381B-8899-465B-8DB0-4B4180E73335}"/>
              </a:ext>
            </a:extLst>
          </p:cNvPr>
          <p:cNvGraphicFramePr>
            <a:graphicFrameLocks/>
          </p:cNvGraphicFramePr>
          <p:nvPr/>
        </p:nvGraphicFramePr>
        <p:xfrm>
          <a:off x="602701" y="822764"/>
          <a:ext cx="6657081" cy="365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74B9F9B8-5AA5-42F4-9A2E-3D282B98EA71}"/>
              </a:ext>
            </a:extLst>
          </p:cNvPr>
          <p:cNvSpPr txBox="1"/>
          <p:nvPr/>
        </p:nvSpPr>
        <p:spPr>
          <a:xfrm>
            <a:off x="602701" y="4475018"/>
            <a:ext cx="6657081" cy="9233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pc="20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 inversão de resultados ocorrida a partir de 2013 não teve nenhuma relação com os negócios da Empresa.</a:t>
            </a:r>
          </a:p>
          <a:p>
            <a:pPr algn="ctr"/>
            <a:r>
              <a:rPr lang="pt-BR" spc="20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 partir de 2017, os resultados foram positivos.</a:t>
            </a:r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xmlns="" id="{B964583B-BD88-4A9C-A4C6-3B0BA5DB0C72}"/>
              </a:ext>
            </a:extLst>
          </p:cNvPr>
          <p:cNvSpPr/>
          <p:nvPr/>
        </p:nvSpPr>
        <p:spPr>
          <a:xfrm rot="18424654">
            <a:off x="6806321" y="1809608"/>
            <a:ext cx="859666" cy="10417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6C2B940-722D-4C7F-86B5-3B9244039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291" y="630381"/>
            <a:ext cx="3633368" cy="559723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498BF90-E5D3-4822-9DFE-CF933E514A95}"/>
              </a:ext>
            </a:extLst>
          </p:cNvPr>
          <p:cNvSpPr txBox="1"/>
          <p:nvPr/>
        </p:nvSpPr>
        <p:spPr>
          <a:xfrm>
            <a:off x="7439870" y="1260764"/>
            <a:ext cx="1745690" cy="37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2020: 1,53 bi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4038E71E-50DC-4F6F-9FD8-D521CB341014}"/>
              </a:ext>
            </a:extLst>
          </p:cNvPr>
          <p:cNvSpPr txBox="1"/>
          <p:nvPr/>
        </p:nvSpPr>
        <p:spPr>
          <a:xfrm>
            <a:off x="6525470" y="2720692"/>
            <a:ext cx="2660090" cy="1754326"/>
          </a:xfrm>
          <a:prstGeom prst="rect">
            <a:avLst/>
          </a:prstGeom>
          <a:solidFill>
            <a:srgbClr val="EDF95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O Ministério da Economia (Fazenda + Planejamento) é o responsável pela inflexão de resultados dos Correios entre 2013 e 2016.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C268837D-9308-4BBF-A0E0-D569011B86A1}"/>
              </a:ext>
            </a:extLst>
          </p:cNvPr>
          <p:cNvSpPr txBox="1"/>
          <p:nvPr/>
        </p:nvSpPr>
        <p:spPr>
          <a:xfrm>
            <a:off x="3228109" y="1369035"/>
            <a:ext cx="2028439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pt-BR" dirty="0">
                <a:solidFill>
                  <a:srgbClr val="FFFF00"/>
                </a:solidFill>
              </a:rPr>
              <a:t>retirada excessiva de dividendos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D1AA7FE0-ECC3-4203-BD63-C2627CFBD46B}"/>
              </a:ext>
            </a:extLst>
          </p:cNvPr>
          <p:cNvSpPr txBox="1"/>
          <p:nvPr/>
        </p:nvSpPr>
        <p:spPr>
          <a:xfrm>
            <a:off x="2816098" y="2742917"/>
            <a:ext cx="1617357" cy="78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pt-BR" dirty="0">
                <a:solidFill>
                  <a:srgbClr val="FFFF00"/>
                </a:solidFill>
              </a:rPr>
              <a:t>congelamento tarifário por 2 anos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BD4431FF-3907-4024-A5F5-3285B1E0C7D8}"/>
              </a:ext>
            </a:extLst>
          </p:cNvPr>
          <p:cNvSpPr txBox="1"/>
          <p:nvPr/>
        </p:nvSpPr>
        <p:spPr>
          <a:xfrm>
            <a:off x="4077505" y="1969200"/>
            <a:ext cx="202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CPC 33</a:t>
            </a:r>
          </a:p>
        </p:txBody>
      </p:sp>
    </p:spTree>
    <p:extLst>
      <p:ext uri="{BB962C8B-B14F-4D97-AF65-F5344CB8AC3E}">
        <p14:creationId xmlns:p14="http://schemas.microsoft.com/office/powerpoint/2010/main" val="3327495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283439D8-622C-47FA-A53D-18435A670185}"/>
              </a:ext>
            </a:extLst>
          </p:cNvPr>
          <p:cNvSpPr/>
          <p:nvPr/>
        </p:nvSpPr>
        <p:spPr>
          <a:xfrm>
            <a:off x="345990" y="729052"/>
            <a:ext cx="2743200" cy="144574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74319CBD-1F07-48F3-B316-3771117C50E8}"/>
              </a:ext>
            </a:extLst>
          </p:cNvPr>
          <p:cNvSpPr/>
          <p:nvPr/>
        </p:nvSpPr>
        <p:spPr>
          <a:xfrm>
            <a:off x="2143895" y="358349"/>
            <a:ext cx="2211859" cy="223657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CBB8392-7280-4D08-B068-E658A4170FBC}"/>
              </a:ext>
            </a:extLst>
          </p:cNvPr>
          <p:cNvSpPr txBox="1"/>
          <p:nvPr/>
        </p:nvSpPr>
        <p:spPr>
          <a:xfrm>
            <a:off x="506625" y="812768"/>
            <a:ext cx="1940011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RAZÕES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NÃO</a:t>
            </a:r>
          </a:p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MEXER NOS</a:t>
            </a:r>
          </a:p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CORREIOS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68BEA7E-C71D-4C9B-A862-E2704C752185}"/>
              </a:ext>
            </a:extLst>
          </p:cNvPr>
          <p:cNvSpPr txBox="1"/>
          <p:nvPr/>
        </p:nvSpPr>
        <p:spPr>
          <a:xfrm>
            <a:off x="2752467" y="1505073"/>
            <a:ext cx="1940011" cy="100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1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pt-BR" sz="1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400"/>
              </a:lnSpc>
            </a:pPr>
            <a:endParaRPr lang="pt-BR" sz="1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xmlns="" id="{2BBB9C68-4FC8-4C02-AD1F-A51A0DAA1AF4}"/>
              </a:ext>
            </a:extLst>
          </p:cNvPr>
          <p:cNvSpPr/>
          <p:nvPr/>
        </p:nvSpPr>
        <p:spPr>
          <a:xfrm>
            <a:off x="345991" y="2916195"/>
            <a:ext cx="4009764" cy="3583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2844A808-28CD-443B-B2AC-6B19442CF74D}"/>
              </a:ext>
            </a:extLst>
          </p:cNvPr>
          <p:cNvSpPr/>
          <p:nvPr/>
        </p:nvSpPr>
        <p:spPr>
          <a:xfrm>
            <a:off x="4692478" y="358349"/>
            <a:ext cx="7305933" cy="614130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F83C2E2D-32E2-4B96-B851-55BDF5E22994}"/>
              </a:ext>
            </a:extLst>
          </p:cNvPr>
          <p:cNvSpPr txBox="1"/>
          <p:nvPr/>
        </p:nvSpPr>
        <p:spPr>
          <a:xfrm>
            <a:off x="626941" y="3346987"/>
            <a:ext cx="3447754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perspectivas de crescimento para o setor de logística são muito positivas, permitindo projetar lucros bilionários para os Correios nos próximos anos.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EA421F22-89F6-4C9E-ABFA-CFEBD5E27C62}"/>
              </a:ext>
            </a:extLst>
          </p:cNvPr>
          <p:cNvSpPr txBox="1"/>
          <p:nvPr/>
        </p:nvSpPr>
        <p:spPr>
          <a:xfrm>
            <a:off x="4888734" y="2594922"/>
            <a:ext cx="69134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i="0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2.2. Atualização das medidas adotadas para continuidade operacional dos Correios - PRT/PRESI 222/2020</a:t>
            </a:r>
            <a:r>
              <a:rPr lang="pt-BR" sz="1600" b="0" i="0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 – APRESENTADA</a:t>
            </a:r>
            <a:br>
              <a:rPr lang="pt-BR" sz="1600" b="0" i="0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</a:br>
            <a:endParaRPr lang="pt-BR" sz="1600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pt-BR" sz="1600" b="1" i="0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Manifestação do Conselheiro Eleito:</a:t>
            </a:r>
            <a:r>
              <a:rPr lang="pt-BR" sz="1600" b="0" i="0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 O Conselheiro Eleito registra que as projeções de resultados e de fluxo de caixa da ECT para o período de </a:t>
            </a:r>
            <a:r>
              <a:rPr lang="pt-BR" sz="1600" b="0" i="0" dirty="0">
                <a:solidFill>
                  <a:srgbClr val="444444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2021 a 2030</a:t>
            </a:r>
            <a:r>
              <a:rPr lang="pt-BR" sz="1600" b="0" i="0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, que indicam a </a:t>
            </a:r>
            <a:r>
              <a:rPr lang="pt-BR" sz="1600" b="0" i="0" dirty="0">
                <a:solidFill>
                  <a:srgbClr val="444444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obtenção de lucros bilionários </a:t>
            </a:r>
            <a:r>
              <a:rPr lang="pt-BR" sz="1600" b="0" i="0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e a </a:t>
            </a:r>
            <a:r>
              <a:rPr lang="pt-BR" sz="1600" b="0" i="0" dirty="0">
                <a:solidFill>
                  <a:srgbClr val="444444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cobertura dos prejuízos acumulados em períodos anteriores já em 2022</a:t>
            </a:r>
            <a:r>
              <a:rPr lang="pt-BR" sz="1600" b="0" i="0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pt-BR" sz="1600" b="0" i="0" dirty="0">
                <a:solidFill>
                  <a:srgbClr val="444444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contrariam as alegadas situações de insustentabilidade financeira da ECT e de risco fiscal para a União</a:t>
            </a:r>
            <a:r>
              <a:rPr lang="pt-BR" sz="1600" b="0" i="0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, que tem sido utilizadas para justificar iniciativas de desestatização dos Correios.</a:t>
            </a:r>
            <a:endParaRPr lang="pt-BR" sz="1600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pt-BR" sz="16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6046CB5B-B522-4AF6-BC20-31841B275530}"/>
              </a:ext>
            </a:extLst>
          </p:cNvPr>
          <p:cNvSpPr txBox="1"/>
          <p:nvPr/>
        </p:nvSpPr>
        <p:spPr>
          <a:xfrm>
            <a:off x="4792646" y="1261460"/>
            <a:ext cx="7105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3ª Reunião Ordinária do Conselho de Administração – 24/03/2021</a:t>
            </a:r>
          </a:p>
        </p:txBody>
      </p:sp>
    </p:spTree>
    <p:extLst>
      <p:ext uri="{BB962C8B-B14F-4D97-AF65-F5344CB8AC3E}">
        <p14:creationId xmlns:p14="http://schemas.microsoft.com/office/powerpoint/2010/main" val="2532000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283439D8-622C-47FA-A53D-18435A670185}"/>
              </a:ext>
            </a:extLst>
          </p:cNvPr>
          <p:cNvSpPr/>
          <p:nvPr/>
        </p:nvSpPr>
        <p:spPr>
          <a:xfrm>
            <a:off x="345990" y="729052"/>
            <a:ext cx="2743200" cy="144574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74319CBD-1F07-48F3-B316-3771117C50E8}"/>
              </a:ext>
            </a:extLst>
          </p:cNvPr>
          <p:cNvSpPr/>
          <p:nvPr/>
        </p:nvSpPr>
        <p:spPr>
          <a:xfrm>
            <a:off x="2143895" y="358349"/>
            <a:ext cx="2211859" cy="223657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CBB8392-7280-4D08-B068-E658A4170FBC}"/>
              </a:ext>
            </a:extLst>
          </p:cNvPr>
          <p:cNvSpPr txBox="1"/>
          <p:nvPr/>
        </p:nvSpPr>
        <p:spPr>
          <a:xfrm>
            <a:off x="506625" y="812768"/>
            <a:ext cx="1940011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RAZÕES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NÃO</a:t>
            </a:r>
          </a:p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MEXER NOS</a:t>
            </a:r>
          </a:p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CORREIOS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68BEA7E-C71D-4C9B-A862-E2704C752185}"/>
              </a:ext>
            </a:extLst>
          </p:cNvPr>
          <p:cNvSpPr txBox="1"/>
          <p:nvPr/>
        </p:nvSpPr>
        <p:spPr>
          <a:xfrm>
            <a:off x="2752467" y="1505073"/>
            <a:ext cx="1940011" cy="100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1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pt-BR" sz="1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400"/>
              </a:lnSpc>
            </a:pPr>
            <a:endParaRPr lang="pt-BR" sz="1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xmlns="" id="{2BBB9C68-4FC8-4C02-AD1F-A51A0DAA1AF4}"/>
              </a:ext>
            </a:extLst>
          </p:cNvPr>
          <p:cNvSpPr/>
          <p:nvPr/>
        </p:nvSpPr>
        <p:spPr>
          <a:xfrm>
            <a:off x="345991" y="2916195"/>
            <a:ext cx="4009764" cy="3583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2844A808-28CD-443B-B2AC-6B19442CF74D}"/>
              </a:ext>
            </a:extLst>
          </p:cNvPr>
          <p:cNvSpPr/>
          <p:nvPr/>
        </p:nvSpPr>
        <p:spPr>
          <a:xfrm>
            <a:off x="4692478" y="358349"/>
            <a:ext cx="7305933" cy="614130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F83C2E2D-32E2-4B96-B851-55BDF5E22994}"/>
              </a:ext>
            </a:extLst>
          </p:cNvPr>
          <p:cNvSpPr txBox="1"/>
          <p:nvPr/>
        </p:nvSpPr>
        <p:spPr>
          <a:xfrm>
            <a:off x="626941" y="3346987"/>
            <a:ext cx="3447754" cy="2558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Correios geram, de forma sustentável, mais de 90 mil empregos diretos e dezenas de milhares indiretos, nas franquias, transportadoras de carga postal e fornecedores.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B0F41671-6BB6-46FF-BEE9-FB3A0049CE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792482"/>
              </p:ext>
            </p:extLst>
          </p:nvPr>
        </p:nvGraphicFramePr>
        <p:xfrm>
          <a:off x="5153891" y="1330036"/>
          <a:ext cx="6531483" cy="4128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0479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283439D8-622C-47FA-A53D-18435A670185}"/>
              </a:ext>
            </a:extLst>
          </p:cNvPr>
          <p:cNvSpPr/>
          <p:nvPr/>
        </p:nvSpPr>
        <p:spPr>
          <a:xfrm>
            <a:off x="345990" y="729052"/>
            <a:ext cx="2743200" cy="144574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74319CBD-1F07-48F3-B316-3771117C50E8}"/>
              </a:ext>
            </a:extLst>
          </p:cNvPr>
          <p:cNvSpPr/>
          <p:nvPr/>
        </p:nvSpPr>
        <p:spPr>
          <a:xfrm>
            <a:off x="2143895" y="358349"/>
            <a:ext cx="2211859" cy="223657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CBB8392-7280-4D08-B068-E658A4170FBC}"/>
              </a:ext>
            </a:extLst>
          </p:cNvPr>
          <p:cNvSpPr txBox="1"/>
          <p:nvPr/>
        </p:nvSpPr>
        <p:spPr>
          <a:xfrm>
            <a:off x="506625" y="812768"/>
            <a:ext cx="1940011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RAZÕES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NÃO</a:t>
            </a:r>
          </a:p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MEXER NOS</a:t>
            </a:r>
          </a:p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CORREIOS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68BEA7E-C71D-4C9B-A862-E2704C752185}"/>
              </a:ext>
            </a:extLst>
          </p:cNvPr>
          <p:cNvSpPr txBox="1"/>
          <p:nvPr/>
        </p:nvSpPr>
        <p:spPr>
          <a:xfrm>
            <a:off x="2455907" y="1591570"/>
            <a:ext cx="1940011" cy="100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1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pt-BR" sz="1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400"/>
              </a:lnSpc>
            </a:pPr>
            <a:endParaRPr lang="pt-BR" sz="1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xmlns="" id="{2BBB9C68-4FC8-4C02-AD1F-A51A0DAA1AF4}"/>
              </a:ext>
            </a:extLst>
          </p:cNvPr>
          <p:cNvSpPr/>
          <p:nvPr/>
        </p:nvSpPr>
        <p:spPr>
          <a:xfrm>
            <a:off x="345991" y="2916195"/>
            <a:ext cx="4009764" cy="3583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2844A808-28CD-443B-B2AC-6B19442CF74D}"/>
              </a:ext>
            </a:extLst>
          </p:cNvPr>
          <p:cNvSpPr/>
          <p:nvPr/>
        </p:nvSpPr>
        <p:spPr>
          <a:xfrm>
            <a:off x="4692478" y="358349"/>
            <a:ext cx="7305933" cy="614130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F83C2E2D-32E2-4B96-B851-55BDF5E22994}"/>
              </a:ext>
            </a:extLst>
          </p:cNvPr>
          <p:cNvSpPr txBox="1"/>
          <p:nvPr/>
        </p:nvSpPr>
        <p:spPr>
          <a:xfrm>
            <a:off x="626941" y="3346987"/>
            <a:ext cx="3447754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governo federal encontra nos Correios um braço da União presente em todo o território para desenvolver grandes projetos de logística e/ou de atendimento.</a:t>
            </a:r>
          </a:p>
        </p:txBody>
      </p:sp>
      <p:pic>
        <p:nvPicPr>
          <p:cNvPr id="11" name="Picture 6" descr="Coronavírus: Correios Log Farma vai realizar a entrega de medicamentos para  grupos de risco - TudoCelular.com">
            <a:extLst>
              <a:ext uri="{FF2B5EF4-FFF2-40B4-BE49-F238E27FC236}">
                <a16:creationId xmlns:a16="http://schemas.microsoft.com/office/drawing/2014/main" xmlns="" id="{55AEC2EC-517B-47E9-B4A5-F86FFE932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3" r="23929" b="-1"/>
          <a:stretch/>
        </p:blipFill>
        <p:spPr bwMode="auto">
          <a:xfrm>
            <a:off x="5332517" y="542643"/>
            <a:ext cx="2938650" cy="3244906"/>
          </a:xfrm>
          <a:custGeom>
            <a:avLst/>
            <a:gdLst/>
            <a:ahLst/>
            <a:cxnLst/>
            <a:rect l="l" t="t" r="r" b="b"/>
            <a:pathLst>
              <a:path w="3259855" h="3599585">
                <a:moveTo>
                  <a:pt x="954022" y="498"/>
                </a:moveTo>
                <a:cubicBezTo>
                  <a:pt x="1119756" y="-3044"/>
                  <a:pt x="1286080" y="13085"/>
                  <a:pt x="1451761" y="24419"/>
                </a:cubicBezTo>
                <a:cubicBezTo>
                  <a:pt x="1625133" y="36367"/>
                  <a:pt x="1799027" y="38046"/>
                  <a:pt x="1972590" y="29457"/>
                </a:cubicBezTo>
                <a:cubicBezTo>
                  <a:pt x="2098351" y="23256"/>
                  <a:pt x="2223604" y="9049"/>
                  <a:pt x="2349873" y="12278"/>
                </a:cubicBezTo>
                <a:cubicBezTo>
                  <a:pt x="2532672" y="16928"/>
                  <a:pt x="2715343" y="23773"/>
                  <a:pt x="2898396" y="19124"/>
                </a:cubicBezTo>
                <a:cubicBezTo>
                  <a:pt x="2963040" y="17526"/>
                  <a:pt x="3027701" y="14038"/>
                  <a:pt x="3092353" y="11720"/>
                </a:cubicBezTo>
                <a:lnTo>
                  <a:pt x="3250836" y="11402"/>
                </a:lnTo>
                <a:lnTo>
                  <a:pt x="3254106" y="90752"/>
                </a:lnTo>
                <a:cubicBezTo>
                  <a:pt x="3254106" y="138488"/>
                  <a:pt x="3252140" y="186224"/>
                  <a:pt x="3248209" y="233871"/>
                </a:cubicBezTo>
                <a:cubicBezTo>
                  <a:pt x="3240316" y="320987"/>
                  <a:pt x="3242191" y="408521"/>
                  <a:pt x="3253804" y="495345"/>
                </a:cubicBezTo>
                <a:cubicBezTo>
                  <a:pt x="3266506" y="596937"/>
                  <a:pt x="3256677" y="698530"/>
                  <a:pt x="3247452" y="800123"/>
                </a:cubicBezTo>
                <a:cubicBezTo>
                  <a:pt x="3230970" y="978926"/>
                  <a:pt x="3238380" y="1157601"/>
                  <a:pt x="3250477" y="1336023"/>
                </a:cubicBezTo>
                <a:cubicBezTo>
                  <a:pt x="3258220" y="1458862"/>
                  <a:pt x="3253970" y="1582030"/>
                  <a:pt x="3237775" y="1704297"/>
                </a:cubicBezTo>
                <a:cubicBezTo>
                  <a:pt x="3234901" y="1728615"/>
                  <a:pt x="3233729" y="1752966"/>
                  <a:pt x="3233143" y="1777332"/>
                </a:cubicBezTo>
                <a:lnTo>
                  <a:pt x="3232811" y="1799145"/>
                </a:lnTo>
                <a:lnTo>
                  <a:pt x="3228576" y="1842531"/>
                </a:lnTo>
                <a:lnTo>
                  <a:pt x="3232166" y="1914850"/>
                </a:lnTo>
                <a:lnTo>
                  <a:pt x="3231789" y="1922451"/>
                </a:lnTo>
                <a:lnTo>
                  <a:pt x="3237441" y="1980367"/>
                </a:lnTo>
                <a:lnTo>
                  <a:pt x="3249248" y="2182039"/>
                </a:lnTo>
                <a:cubicBezTo>
                  <a:pt x="3250586" y="2269847"/>
                  <a:pt x="3248126" y="2357696"/>
                  <a:pt x="3241858" y="2445415"/>
                </a:cubicBezTo>
                <a:cubicBezTo>
                  <a:pt x="3232633" y="2606947"/>
                  <a:pt x="3242160" y="2768225"/>
                  <a:pt x="3253351" y="2929631"/>
                </a:cubicBezTo>
                <a:cubicBezTo>
                  <a:pt x="3266657" y="3121514"/>
                  <a:pt x="3245487" y="3313270"/>
                  <a:pt x="3242311" y="3505152"/>
                </a:cubicBezTo>
                <a:cubicBezTo>
                  <a:pt x="3242008" y="3522360"/>
                  <a:pt x="3243142" y="3539599"/>
                  <a:pt x="3244541" y="3556838"/>
                </a:cubicBezTo>
                <a:lnTo>
                  <a:pt x="3247700" y="3599585"/>
                </a:lnTo>
                <a:lnTo>
                  <a:pt x="15795" y="3599585"/>
                </a:lnTo>
                <a:lnTo>
                  <a:pt x="11716" y="3325801"/>
                </a:lnTo>
                <a:cubicBezTo>
                  <a:pt x="9693" y="3229953"/>
                  <a:pt x="8801" y="3134170"/>
                  <a:pt x="14216" y="3038609"/>
                </a:cubicBezTo>
                <a:cubicBezTo>
                  <a:pt x="20970" y="2919986"/>
                  <a:pt x="19695" y="2799963"/>
                  <a:pt x="14981" y="2681849"/>
                </a:cubicBezTo>
                <a:cubicBezTo>
                  <a:pt x="10266" y="2563738"/>
                  <a:pt x="3896" y="2445497"/>
                  <a:pt x="14981" y="2327384"/>
                </a:cubicBezTo>
                <a:cubicBezTo>
                  <a:pt x="23136" y="2224777"/>
                  <a:pt x="25047" y="2121762"/>
                  <a:pt x="20714" y="2018915"/>
                </a:cubicBezTo>
                <a:cubicBezTo>
                  <a:pt x="15745" y="1839643"/>
                  <a:pt x="6063" y="1660244"/>
                  <a:pt x="16637" y="1480971"/>
                </a:cubicBezTo>
                <a:cubicBezTo>
                  <a:pt x="32819" y="1209834"/>
                  <a:pt x="23136" y="938951"/>
                  <a:pt x="10394" y="668069"/>
                </a:cubicBezTo>
                <a:cubicBezTo>
                  <a:pt x="1475" y="482681"/>
                  <a:pt x="-5915" y="297422"/>
                  <a:pt x="6827" y="112034"/>
                </a:cubicBezTo>
                <a:lnTo>
                  <a:pt x="12538" y="21615"/>
                </a:lnTo>
                <a:lnTo>
                  <a:pt x="13383" y="21707"/>
                </a:lnTo>
                <a:cubicBezTo>
                  <a:pt x="79680" y="11270"/>
                  <a:pt x="146855" y="7847"/>
                  <a:pt x="213839" y="11503"/>
                </a:cubicBezTo>
                <a:cubicBezTo>
                  <a:pt x="405275" y="17315"/>
                  <a:pt x="595695" y="34236"/>
                  <a:pt x="788529" y="11503"/>
                </a:cubicBezTo>
                <a:cubicBezTo>
                  <a:pt x="843598" y="5045"/>
                  <a:pt x="898777" y="1679"/>
                  <a:pt x="954022" y="49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TRE-PR e Correios distribuem urnas eletrônicas em Curitiba">
            <a:extLst>
              <a:ext uri="{FF2B5EF4-FFF2-40B4-BE49-F238E27FC236}">
                <a16:creationId xmlns:a16="http://schemas.microsoft.com/office/drawing/2014/main" xmlns="" id="{5FA93B62-67D6-407E-9EB5-7C9009661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6" r="24608" b="-2"/>
          <a:stretch/>
        </p:blipFill>
        <p:spPr bwMode="auto">
          <a:xfrm>
            <a:off x="8224704" y="556499"/>
            <a:ext cx="3124088" cy="3244906"/>
          </a:xfrm>
          <a:custGeom>
            <a:avLst/>
            <a:gdLst/>
            <a:ahLst/>
            <a:cxnLst/>
            <a:rect l="l" t="t" r="r" b="b"/>
            <a:pathLst>
              <a:path w="4038983" h="4195184">
                <a:moveTo>
                  <a:pt x="25292" y="0"/>
                </a:moveTo>
                <a:lnTo>
                  <a:pt x="4038983" y="0"/>
                </a:lnTo>
                <a:lnTo>
                  <a:pt x="4038983" y="4173249"/>
                </a:lnTo>
                <a:lnTo>
                  <a:pt x="3931557" y="4161775"/>
                </a:lnTo>
                <a:cubicBezTo>
                  <a:pt x="3887047" y="4159904"/>
                  <a:pt x="3842427" y="4160901"/>
                  <a:pt x="3797950" y="4164774"/>
                </a:cubicBezTo>
                <a:cubicBezTo>
                  <a:pt x="3568711" y="4179842"/>
                  <a:pt x="3339218" y="4173041"/>
                  <a:pt x="3109979" y="4176375"/>
                </a:cubicBezTo>
                <a:cubicBezTo>
                  <a:pt x="2803311" y="4180909"/>
                  <a:pt x="2496897" y="4169308"/>
                  <a:pt x="2190356" y="4168242"/>
                </a:cubicBezTo>
                <a:cubicBezTo>
                  <a:pt x="2127525" y="4167975"/>
                  <a:pt x="2064439" y="4171442"/>
                  <a:pt x="2001862" y="4176775"/>
                </a:cubicBezTo>
                <a:cubicBezTo>
                  <a:pt x="1915168" y="4183976"/>
                  <a:pt x="1829615" y="4174908"/>
                  <a:pt x="1743683" y="4166375"/>
                </a:cubicBezTo>
                <a:cubicBezTo>
                  <a:pt x="1640105" y="4156108"/>
                  <a:pt x="1536783" y="4165175"/>
                  <a:pt x="1433841" y="4177042"/>
                </a:cubicBezTo>
                <a:cubicBezTo>
                  <a:pt x="1257114" y="4197030"/>
                  <a:pt x="1079054" y="4200510"/>
                  <a:pt x="901742" y="4187442"/>
                </a:cubicBezTo>
                <a:cubicBezTo>
                  <a:pt x="705885" y="4173442"/>
                  <a:pt x="510157" y="4175976"/>
                  <a:pt x="314300" y="4177042"/>
                </a:cubicBezTo>
                <a:lnTo>
                  <a:pt x="22883" y="4176257"/>
                </a:lnTo>
                <a:lnTo>
                  <a:pt x="15491" y="4122289"/>
                </a:lnTo>
                <a:cubicBezTo>
                  <a:pt x="3576" y="4042652"/>
                  <a:pt x="-1474" y="3962394"/>
                  <a:pt x="370" y="3882149"/>
                </a:cubicBezTo>
                <a:cubicBezTo>
                  <a:pt x="219" y="3686075"/>
                  <a:pt x="10652" y="3490382"/>
                  <a:pt x="29555" y="3294816"/>
                </a:cubicBezTo>
                <a:cubicBezTo>
                  <a:pt x="34137" y="3222826"/>
                  <a:pt x="32065" y="3150656"/>
                  <a:pt x="23355" y="3078932"/>
                </a:cubicBezTo>
                <a:cubicBezTo>
                  <a:pt x="14645" y="2997950"/>
                  <a:pt x="17685" y="2916371"/>
                  <a:pt x="32428" y="2835999"/>
                </a:cubicBezTo>
                <a:cubicBezTo>
                  <a:pt x="51027" y="2740756"/>
                  <a:pt x="42710" y="2645512"/>
                  <a:pt x="35906" y="2550269"/>
                </a:cubicBezTo>
                <a:cubicBezTo>
                  <a:pt x="17306" y="2288796"/>
                  <a:pt x="-5377" y="2027322"/>
                  <a:pt x="9746" y="1764959"/>
                </a:cubicBezTo>
                <a:cubicBezTo>
                  <a:pt x="12922" y="1708956"/>
                  <a:pt x="26832" y="1654350"/>
                  <a:pt x="32580" y="1598729"/>
                </a:cubicBezTo>
                <a:cubicBezTo>
                  <a:pt x="49365" y="1437069"/>
                  <a:pt x="29705" y="1276045"/>
                  <a:pt x="21691" y="1114767"/>
                </a:cubicBezTo>
                <a:cubicBezTo>
                  <a:pt x="10169" y="936281"/>
                  <a:pt x="12497" y="757351"/>
                  <a:pt x="28647" y="579120"/>
                </a:cubicBezTo>
                <a:cubicBezTo>
                  <a:pt x="38779" y="482353"/>
                  <a:pt x="42219" y="385459"/>
                  <a:pt x="40971" y="2885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1915050-B976-4DE5-A964-8E878D237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198" y="3404635"/>
            <a:ext cx="4526289" cy="2803998"/>
          </a:xfrm>
          <a:prstGeom prst="rect">
            <a:avLst/>
          </a:prstGeom>
        </p:spPr>
      </p:pic>
      <p:pic>
        <p:nvPicPr>
          <p:cNvPr id="13" name="Picture 2" descr="FNDE institui comissão para análise da reserva de livros didáticos">
            <a:extLst>
              <a:ext uri="{FF2B5EF4-FFF2-40B4-BE49-F238E27FC236}">
                <a16:creationId xmlns:a16="http://schemas.microsoft.com/office/drawing/2014/main" xmlns="" id="{B54AF436-9BEE-4582-BADD-B470CE606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5652" b="4"/>
          <a:stretch/>
        </p:blipFill>
        <p:spPr bwMode="auto">
          <a:xfrm>
            <a:off x="5317926" y="3431550"/>
            <a:ext cx="2953241" cy="2803998"/>
          </a:xfrm>
          <a:custGeom>
            <a:avLst/>
            <a:gdLst/>
            <a:ahLst/>
            <a:cxnLst/>
            <a:rect l="l" t="t" r="r" b="b"/>
            <a:pathLst>
              <a:path w="3259105" h="3094406">
                <a:moveTo>
                  <a:pt x="11386" y="0"/>
                </a:moveTo>
                <a:lnTo>
                  <a:pt x="3241316" y="0"/>
                </a:lnTo>
                <a:lnTo>
                  <a:pt x="3237494" y="140685"/>
                </a:lnTo>
                <a:cubicBezTo>
                  <a:pt x="3238096" y="312748"/>
                  <a:pt x="3251393" y="484543"/>
                  <a:pt x="3249125" y="655694"/>
                </a:cubicBezTo>
                <a:cubicBezTo>
                  <a:pt x="3247916" y="750937"/>
                  <a:pt x="3225234" y="845926"/>
                  <a:pt x="3229467" y="941423"/>
                </a:cubicBezTo>
                <a:cubicBezTo>
                  <a:pt x="3241867" y="1230835"/>
                  <a:pt x="3237785" y="1520374"/>
                  <a:pt x="3253965" y="1809659"/>
                </a:cubicBezTo>
                <a:cubicBezTo>
                  <a:pt x="3264430" y="1950656"/>
                  <a:pt x="3258909" y="2092163"/>
                  <a:pt x="3237482" y="2232284"/>
                </a:cubicBezTo>
                <a:cubicBezTo>
                  <a:pt x="3219637" y="2337305"/>
                  <a:pt x="3230677" y="2443216"/>
                  <a:pt x="3238238" y="2548745"/>
                </a:cubicBezTo>
                <a:cubicBezTo>
                  <a:pt x="3247462" y="2676497"/>
                  <a:pt x="3252453" y="2804124"/>
                  <a:pt x="3237330" y="2932130"/>
                </a:cubicBezTo>
                <a:cubicBezTo>
                  <a:pt x="3234609" y="2954893"/>
                  <a:pt x="3233201" y="2977688"/>
                  <a:pt x="3232714" y="3000503"/>
                </a:cubicBezTo>
                <a:lnTo>
                  <a:pt x="3233615" y="3068153"/>
                </a:lnTo>
                <a:lnTo>
                  <a:pt x="3188413" y="3064932"/>
                </a:lnTo>
                <a:cubicBezTo>
                  <a:pt x="3039240" y="3057221"/>
                  <a:pt x="2889775" y="3057530"/>
                  <a:pt x="2740627" y="3065836"/>
                </a:cubicBezTo>
                <a:cubicBezTo>
                  <a:pt x="2641415" y="3072036"/>
                  <a:pt x="2543982" y="3095285"/>
                  <a:pt x="2443754" y="3094381"/>
                </a:cubicBezTo>
                <a:cubicBezTo>
                  <a:pt x="2190453" y="3091669"/>
                  <a:pt x="1936390" y="3075782"/>
                  <a:pt x="1682327" y="3078752"/>
                </a:cubicBezTo>
                <a:cubicBezTo>
                  <a:pt x="1674197" y="3078882"/>
                  <a:pt x="1666067" y="3076944"/>
                  <a:pt x="1657937" y="3076944"/>
                </a:cubicBezTo>
                <a:cubicBezTo>
                  <a:pt x="1524046" y="3071390"/>
                  <a:pt x="1390155" y="3066482"/>
                  <a:pt x="1256136" y="3078623"/>
                </a:cubicBezTo>
                <a:cubicBezTo>
                  <a:pt x="1168104" y="3086502"/>
                  <a:pt x="1080452" y="3095932"/>
                  <a:pt x="991530" y="3090248"/>
                </a:cubicBezTo>
                <a:cubicBezTo>
                  <a:pt x="867801" y="3082369"/>
                  <a:pt x="744072" y="3076686"/>
                  <a:pt x="620090" y="3080948"/>
                </a:cubicBezTo>
                <a:cubicBezTo>
                  <a:pt x="570293" y="3082369"/>
                  <a:pt x="520497" y="3080948"/>
                  <a:pt x="470828" y="3080948"/>
                </a:cubicBezTo>
                <a:lnTo>
                  <a:pt x="469939" y="3081207"/>
                </a:lnTo>
                <a:cubicBezTo>
                  <a:pt x="437418" y="3081207"/>
                  <a:pt x="404898" y="3081982"/>
                  <a:pt x="372378" y="3081207"/>
                </a:cubicBezTo>
                <a:cubicBezTo>
                  <a:pt x="311022" y="3079786"/>
                  <a:pt x="249634" y="3076944"/>
                  <a:pt x="188230" y="3075879"/>
                </a:cubicBezTo>
                <a:lnTo>
                  <a:pt x="19434" y="3080760"/>
                </a:lnTo>
                <a:lnTo>
                  <a:pt x="23335" y="2940210"/>
                </a:lnTo>
                <a:cubicBezTo>
                  <a:pt x="23652" y="2892334"/>
                  <a:pt x="22808" y="2844419"/>
                  <a:pt x="20355" y="2796447"/>
                </a:cubicBezTo>
                <a:cubicBezTo>
                  <a:pt x="13984" y="2674257"/>
                  <a:pt x="1879" y="2552193"/>
                  <a:pt x="9780" y="2429876"/>
                </a:cubicBezTo>
                <a:cubicBezTo>
                  <a:pt x="16112" y="2301583"/>
                  <a:pt x="14277" y="2173022"/>
                  <a:pt x="4301" y="2044958"/>
                </a:cubicBezTo>
                <a:cubicBezTo>
                  <a:pt x="-1433" y="1980958"/>
                  <a:pt x="-1433" y="1916563"/>
                  <a:pt x="4301" y="1852563"/>
                </a:cubicBezTo>
                <a:cubicBezTo>
                  <a:pt x="20584" y="1696404"/>
                  <a:pt x="24839" y="1539213"/>
                  <a:pt x="17042" y="1382404"/>
                </a:cubicBezTo>
                <a:cubicBezTo>
                  <a:pt x="12582" y="1264291"/>
                  <a:pt x="4810" y="1146306"/>
                  <a:pt x="10288" y="1027939"/>
                </a:cubicBezTo>
                <a:cubicBezTo>
                  <a:pt x="16786" y="889439"/>
                  <a:pt x="21756" y="750813"/>
                  <a:pt x="15386" y="612313"/>
                </a:cubicBezTo>
                <a:cubicBezTo>
                  <a:pt x="8683" y="463705"/>
                  <a:pt x="9868" y="314846"/>
                  <a:pt x="18952" y="16636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73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283439D8-622C-47FA-A53D-18435A670185}"/>
              </a:ext>
            </a:extLst>
          </p:cNvPr>
          <p:cNvSpPr/>
          <p:nvPr/>
        </p:nvSpPr>
        <p:spPr>
          <a:xfrm>
            <a:off x="345990" y="729052"/>
            <a:ext cx="2743200" cy="144574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74319CBD-1F07-48F3-B316-3771117C50E8}"/>
              </a:ext>
            </a:extLst>
          </p:cNvPr>
          <p:cNvSpPr/>
          <p:nvPr/>
        </p:nvSpPr>
        <p:spPr>
          <a:xfrm>
            <a:off x="2143895" y="358349"/>
            <a:ext cx="2211859" cy="223657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CBB8392-7280-4D08-B068-E658A4170FBC}"/>
              </a:ext>
            </a:extLst>
          </p:cNvPr>
          <p:cNvSpPr txBox="1"/>
          <p:nvPr/>
        </p:nvSpPr>
        <p:spPr>
          <a:xfrm>
            <a:off x="506625" y="812768"/>
            <a:ext cx="1940011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RAZÕES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NÃO</a:t>
            </a:r>
          </a:p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MEXER NOS</a:t>
            </a:r>
          </a:p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CORREIOS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68BEA7E-C71D-4C9B-A862-E2704C752185}"/>
              </a:ext>
            </a:extLst>
          </p:cNvPr>
          <p:cNvSpPr txBox="1"/>
          <p:nvPr/>
        </p:nvSpPr>
        <p:spPr>
          <a:xfrm>
            <a:off x="2752467" y="1505073"/>
            <a:ext cx="1940011" cy="100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1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pt-BR" sz="1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400"/>
              </a:lnSpc>
            </a:pPr>
            <a:endParaRPr lang="pt-BR" sz="1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xmlns="" id="{2BBB9C68-4FC8-4C02-AD1F-A51A0DAA1AF4}"/>
              </a:ext>
            </a:extLst>
          </p:cNvPr>
          <p:cNvSpPr/>
          <p:nvPr/>
        </p:nvSpPr>
        <p:spPr>
          <a:xfrm>
            <a:off x="345991" y="2916195"/>
            <a:ext cx="4009764" cy="3583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2844A808-28CD-443B-B2AC-6B19442CF74D}"/>
              </a:ext>
            </a:extLst>
          </p:cNvPr>
          <p:cNvSpPr/>
          <p:nvPr/>
        </p:nvSpPr>
        <p:spPr>
          <a:xfrm>
            <a:off x="4692478" y="358349"/>
            <a:ext cx="7305933" cy="614130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F83C2E2D-32E2-4B96-B851-55BDF5E22994}"/>
              </a:ext>
            </a:extLst>
          </p:cNvPr>
          <p:cNvSpPr txBox="1"/>
          <p:nvPr/>
        </p:nvSpPr>
        <p:spPr>
          <a:xfrm>
            <a:off x="626941" y="3346987"/>
            <a:ext cx="3447754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PL-591/2021 é inconstitucional; o art. 21 da Constituição Federal é bem claro e a própria PGR já reconheceu isso.</a:t>
            </a:r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xmlns="" id="{4677B660-CE75-42DC-91F1-0C0C15D52A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960173"/>
              </p:ext>
            </p:extLst>
          </p:nvPr>
        </p:nvGraphicFramePr>
        <p:xfrm>
          <a:off x="4851408" y="1087395"/>
          <a:ext cx="7031271" cy="4584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Image" r:id="rId3" imgW="9269640" imgH="6044400" progId="Photoshop.Image.9">
                  <p:embed/>
                </p:oleObj>
              </mc:Choice>
              <mc:Fallback>
                <p:oleObj name="Image" r:id="rId3" imgW="9269640" imgH="6044400" progId="Photoshop.Image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51408" y="1087395"/>
                        <a:ext cx="7031271" cy="4584356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87C752F2-0F33-4421-8C73-88AC4CE16846}"/>
              </a:ext>
            </a:extLst>
          </p:cNvPr>
          <p:cNvSpPr/>
          <p:nvPr/>
        </p:nvSpPr>
        <p:spPr>
          <a:xfrm>
            <a:off x="5189838" y="4695569"/>
            <a:ext cx="3818238" cy="210064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849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283439D8-622C-47FA-A53D-18435A670185}"/>
              </a:ext>
            </a:extLst>
          </p:cNvPr>
          <p:cNvSpPr/>
          <p:nvPr/>
        </p:nvSpPr>
        <p:spPr>
          <a:xfrm>
            <a:off x="345990" y="729052"/>
            <a:ext cx="2743200" cy="144574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74319CBD-1F07-48F3-B316-3771117C50E8}"/>
              </a:ext>
            </a:extLst>
          </p:cNvPr>
          <p:cNvSpPr/>
          <p:nvPr/>
        </p:nvSpPr>
        <p:spPr>
          <a:xfrm>
            <a:off x="2143895" y="358349"/>
            <a:ext cx="2211859" cy="223657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CBB8392-7280-4D08-B068-E658A4170FBC}"/>
              </a:ext>
            </a:extLst>
          </p:cNvPr>
          <p:cNvSpPr txBox="1"/>
          <p:nvPr/>
        </p:nvSpPr>
        <p:spPr>
          <a:xfrm>
            <a:off x="506625" y="812768"/>
            <a:ext cx="1940011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RAZÕES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NÃO</a:t>
            </a:r>
          </a:p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MEXER NOS</a:t>
            </a:r>
          </a:p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CORREIOS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68BEA7E-C71D-4C9B-A862-E2704C752185}"/>
              </a:ext>
            </a:extLst>
          </p:cNvPr>
          <p:cNvSpPr txBox="1"/>
          <p:nvPr/>
        </p:nvSpPr>
        <p:spPr>
          <a:xfrm>
            <a:off x="2752467" y="1505073"/>
            <a:ext cx="1940011" cy="100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1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pt-BR" sz="1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400"/>
              </a:lnSpc>
            </a:pPr>
            <a:endParaRPr lang="pt-BR" sz="1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xmlns="" id="{2BBB9C68-4FC8-4C02-AD1F-A51A0DAA1AF4}"/>
              </a:ext>
            </a:extLst>
          </p:cNvPr>
          <p:cNvSpPr/>
          <p:nvPr/>
        </p:nvSpPr>
        <p:spPr>
          <a:xfrm>
            <a:off x="345991" y="2916195"/>
            <a:ext cx="4009764" cy="3583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2844A808-28CD-443B-B2AC-6B19442CF74D}"/>
              </a:ext>
            </a:extLst>
          </p:cNvPr>
          <p:cNvSpPr/>
          <p:nvPr/>
        </p:nvSpPr>
        <p:spPr>
          <a:xfrm>
            <a:off x="4692478" y="358349"/>
            <a:ext cx="7305933" cy="614130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F83C2E2D-32E2-4B96-B851-55BDF5E22994}"/>
              </a:ext>
            </a:extLst>
          </p:cNvPr>
          <p:cNvSpPr txBox="1"/>
          <p:nvPr/>
        </p:nvSpPr>
        <p:spPr>
          <a:xfrm>
            <a:off x="626941" y="3346987"/>
            <a:ext cx="3447754" cy="194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Nenhum dos 20 maiores países do mundo em extensão territorial tem correio privado; em todos eles os Correios são de controle público.</a:t>
            </a:r>
          </a:p>
        </p:txBody>
      </p:sp>
      <p:pic>
        <p:nvPicPr>
          <p:cNvPr id="13" name="Picture 2" descr="Nenhuma descriÃ§Ã£o de foto disponÃ­vel.">
            <a:extLst>
              <a:ext uri="{FF2B5EF4-FFF2-40B4-BE49-F238E27FC236}">
                <a16:creationId xmlns:a16="http://schemas.microsoft.com/office/drawing/2014/main" xmlns="" id="{4F7620E6-11F6-4A6C-8212-D41857BA9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577" y="812768"/>
            <a:ext cx="5026482" cy="502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41DAFA2-9FCD-4DB5-8154-DD2CC469B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326" y="636795"/>
            <a:ext cx="2279821" cy="558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6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283439D8-622C-47FA-A53D-18435A670185}"/>
              </a:ext>
            </a:extLst>
          </p:cNvPr>
          <p:cNvSpPr/>
          <p:nvPr/>
        </p:nvSpPr>
        <p:spPr>
          <a:xfrm>
            <a:off x="345990" y="729052"/>
            <a:ext cx="2743200" cy="144574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74319CBD-1F07-48F3-B316-3771117C50E8}"/>
              </a:ext>
            </a:extLst>
          </p:cNvPr>
          <p:cNvSpPr/>
          <p:nvPr/>
        </p:nvSpPr>
        <p:spPr>
          <a:xfrm>
            <a:off x="2143895" y="358349"/>
            <a:ext cx="2211859" cy="223657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CBB8392-7280-4D08-B068-E658A4170FBC}"/>
              </a:ext>
            </a:extLst>
          </p:cNvPr>
          <p:cNvSpPr txBox="1"/>
          <p:nvPr/>
        </p:nvSpPr>
        <p:spPr>
          <a:xfrm>
            <a:off x="506625" y="812768"/>
            <a:ext cx="1940011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RAZÕES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NÃO</a:t>
            </a:r>
          </a:p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MEXER NOS</a:t>
            </a:r>
          </a:p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CORREIOS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68BEA7E-C71D-4C9B-A862-E2704C752185}"/>
              </a:ext>
            </a:extLst>
          </p:cNvPr>
          <p:cNvSpPr txBox="1"/>
          <p:nvPr/>
        </p:nvSpPr>
        <p:spPr>
          <a:xfrm>
            <a:off x="2752467" y="1505073"/>
            <a:ext cx="1940011" cy="100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1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pt-BR" sz="1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400"/>
              </a:lnSpc>
            </a:pPr>
            <a:endParaRPr lang="pt-BR" sz="1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xmlns="" id="{2BBB9C68-4FC8-4C02-AD1F-A51A0DAA1AF4}"/>
              </a:ext>
            </a:extLst>
          </p:cNvPr>
          <p:cNvSpPr/>
          <p:nvPr/>
        </p:nvSpPr>
        <p:spPr>
          <a:xfrm>
            <a:off x="345991" y="2916195"/>
            <a:ext cx="4009764" cy="3583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2844A808-28CD-443B-B2AC-6B19442CF74D}"/>
              </a:ext>
            </a:extLst>
          </p:cNvPr>
          <p:cNvSpPr/>
          <p:nvPr/>
        </p:nvSpPr>
        <p:spPr>
          <a:xfrm>
            <a:off x="4692478" y="358349"/>
            <a:ext cx="7305933" cy="614130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F83C2E2D-32E2-4B96-B851-55BDF5E22994}"/>
              </a:ext>
            </a:extLst>
          </p:cNvPr>
          <p:cNvSpPr txBox="1"/>
          <p:nvPr/>
        </p:nvSpPr>
        <p:spPr>
          <a:xfrm>
            <a:off x="626941" y="3346987"/>
            <a:ext cx="3447754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apenas 8 dos 195 países do mundo o serviço postal é totalmente privado. A área somada desses países é inferior à área do Estado do Mato Grosso.</a:t>
            </a:r>
          </a:p>
        </p:txBody>
      </p:sp>
      <p:pic>
        <p:nvPicPr>
          <p:cNvPr id="11" name="Picture 3" descr="LocalizaÃ§Ã£o de Mato Grosso no Brasil">
            <a:extLst>
              <a:ext uri="{FF2B5EF4-FFF2-40B4-BE49-F238E27FC236}">
                <a16:creationId xmlns:a16="http://schemas.microsoft.com/office/drawing/2014/main" xmlns="" id="{27610E83-5D86-4391-A987-59FE7293C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746" y="940316"/>
            <a:ext cx="5044629" cy="497736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B5B6661-9940-46BB-8FA4-2A289336598C}"/>
              </a:ext>
            </a:extLst>
          </p:cNvPr>
          <p:cNvSpPr txBox="1"/>
          <p:nvPr/>
        </p:nvSpPr>
        <p:spPr>
          <a:xfrm>
            <a:off x="4805288" y="1718118"/>
            <a:ext cx="18133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Aruba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Cingapura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Grã-Bretanha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Líbano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Malásia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Malta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Países Baixos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49529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283439D8-622C-47FA-A53D-18435A670185}"/>
              </a:ext>
            </a:extLst>
          </p:cNvPr>
          <p:cNvSpPr/>
          <p:nvPr/>
        </p:nvSpPr>
        <p:spPr>
          <a:xfrm>
            <a:off x="345990" y="729052"/>
            <a:ext cx="2743200" cy="144574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74319CBD-1F07-48F3-B316-3771117C50E8}"/>
              </a:ext>
            </a:extLst>
          </p:cNvPr>
          <p:cNvSpPr/>
          <p:nvPr/>
        </p:nvSpPr>
        <p:spPr>
          <a:xfrm>
            <a:off x="2143895" y="358349"/>
            <a:ext cx="2211859" cy="223657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CBB8392-7280-4D08-B068-E658A4170FBC}"/>
              </a:ext>
            </a:extLst>
          </p:cNvPr>
          <p:cNvSpPr txBox="1"/>
          <p:nvPr/>
        </p:nvSpPr>
        <p:spPr>
          <a:xfrm>
            <a:off x="506625" y="812768"/>
            <a:ext cx="1940011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RAZÕES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NÃO</a:t>
            </a:r>
          </a:p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MEXER NOS</a:t>
            </a:r>
          </a:p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CORREIOS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68BEA7E-C71D-4C9B-A862-E2704C752185}"/>
              </a:ext>
            </a:extLst>
          </p:cNvPr>
          <p:cNvSpPr txBox="1"/>
          <p:nvPr/>
        </p:nvSpPr>
        <p:spPr>
          <a:xfrm>
            <a:off x="2752467" y="1505073"/>
            <a:ext cx="1940011" cy="100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1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pt-BR" sz="1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400"/>
              </a:lnSpc>
            </a:pPr>
            <a:endParaRPr lang="pt-BR" sz="1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xmlns="" id="{2BBB9C68-4FC8-4C02-AD1F-A51A0DAA1AF4}"/>
              </a:ext>
            </a:extLst>
          </p:cNvPr>
          <p:cNvSpPr/>
          <p:nvPr/>
        </p:nvSpPr>
        <p:spPr>
          <a:xfrm>
            <a:off x="345991" y="2916195"/>
            <a:ext cx="4009764" cy="3583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2844A808-28CD-443B-B2AC-6B19442CF74D}"/>
              </a:ext>
            </a:extLst>
          </p:cNvPr>
          <p:cNvSpPr/>
          <p:nvPr/>
        </p:nvSpPr>
        <p:spPr>
          <a:xfrm>
            <a:off x="4692478" y="358349"/>
            <a:ext cx="7305933" cy="614130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F83C2E2D-32E2-4B96-B851-55BDF5E22994}"/>
              </a:ext>
            </a:extLst>
          </p:cNvPr>
          <p:cNvSpPr txBox="1"/>
          <p:nvPr/>
        </p:nvSpPr>
        <p:spPr>
          <a:xfrm>
            <a:off x="626941" y="3346987"/>
            <a:ext cx="3447754" cy="163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tarifa da carta no Brasil é inferior à média mundial, apesar das dimensões continentais do país.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E3F51EE4-C080-4B21-BB49-A46FD4DB2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600" y="420131"/>
            <a:ext cx="4808694" cy="6017738"/>
          </a:xfrm>
          <a:prstGeom prst="rect">
            <a:avLst/>
          </a:prstGeom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80AAF81-AE70-4FDA-8CF9-B937D1420D36}"/>
              </a:ext>
            </a:extLst>
          </p:cNvPr>
          <p:cNvSpPr txBox="1"/>
          <p:nvPr/>
        </p:nvSpPr>
        <p:spPr>
          <a:xfrm>
            <a:off x="8587946" y="1308455"/>
            <a:ext cx="103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Itália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607F616F-62FC-4D6D-B667-E408C23E4CA3}"/>
              </a:ext>
            </a:extLst>
          </p:cNvPr>
          <p:cNvSpPr txBox="1"/>
          <p:nvPr/>
        </p:nvSpPr>
        <p:spPr>
          <a:xfrm>
            <a:off x="8068962" y="1953374"/>
            <a:ext cx="103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França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7FB0A553-58ED-4E61-B7AB-42361D9EEA93}"/>
              </a:ext>
            </a:extLst>
          </p:cNvPr>
          <p:cNvSpPr txBox="1"/>
          <p:nvPr/>
        </p:nvSpPr>
        <p:spPr>
          <a:xfrm>
            <a:off x="7937156" y="2474658"/>
            <a:ext cx="150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Nova Zelândia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2F6A4EF4-5EA1-4727-B01B-7A9282D15D82}"/>
              </a:ext>
            </a:extLst>
          </p:cNvPr>
          <p:cNvSpPr txBox="1"/>
          <p:nvPr/>
        </p:nvSpPr>
        <p:spPr>
          <a:xfrm>
            <a:off x="7937156" y="2891553"/>
            <a:ext cx="168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Média Mundial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33AC1474-BC10-4BE5-A028-D3E45483BEA9}"/>
              </a:ext>
            </a:extLst>
          </p:cNvPr>
          <p:cNvSpPr txBox="1"/>
          <p:nvPr/>
        </p:nvSpPr>
        <p:spPr>
          <a:xfrm>
            <a:off x="7836756" y="3417048"/>
            <a:ext cx="150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Uruguai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32B05878-3C94-4D71-82DC-C9CBBE73AE15}"/>
              </a:ext>
            </a:extLst>
          </p:cNvPr>
          <p:cNvSpPr txBox="1"/>
          <p:nvPr/>
        </p:nvSpPr>
        <p:spPr>
          <a:xfrm>
            <a:off x="7836756" y="4069494"/>
            <a:ext cx="150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Brasil</a:t>
            </a:r>
          </a:p>
        </p:txBody>
      </p:sp>
    </p:spTree>
    <p:extLst>
      <p:ext uri="{BB962C8B-B14F-4D97-AF65-F5344CB8AC3E}">
        <p14:creationId xmlns:p14="http://schemas.microsoft.com/office/powerpoint/2010/main" val="341606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283439D8-622C-47FA-A53D-18435A670185}"/>
              </a:ext>
            </a:extLst>
          </p:cNvPr>
          <p:cNvSpPr/>
          <p:nvPr/>
        </p:nvSpPr>
        <p:spPr>
          <a:xfrm>
            <a:off x="345990" y="729052"/>
            <a:ext cx="2743200" cy="144574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74319CBD-1F07-48F3-B316-3771117C50E8}"/>
              </a:ext>
            </a:extLst>
          </p:cNvPr>
          <p:cNvSpPr/>
          <p:nvPr/>
        </p:nvSpPr>
        <p:spPr>
          <a:xfrm>
            <a:off x="2143895" y="358349"/>
            <a:ext cx="2211859" cy="223657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CBB8392-7280-4D08-B068-E658A4170FBC}"/>
              </a:ext>
            </a:extLst>
          </p:cNvPr>
          <p:cNvSpPr txBox="1"/>
          <p:nvPr/>
        </p:nvSpPr>
        <p:spPr>
          <a:xfrm>
            <a:off x="506625" y="812768"/>
            <a:ext cx="1940011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RAZÕES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NÃO</a:t>
            </a:r>
          </a:p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MEXER NOS</a:t>
            </a:r>
          </a:p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CORREIOS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68BEA7E-C71D-4C9B-A862-E2704C752185}"/>
              </a:ext>
            </a:extLst>
          </p:cNvPr>
          <p:cNvSpPr txBox="1"/>
          <p:nvPr/>
        </p:nvSpPr>
        <p:spPr>
          <a:xfrm>
            <a:off x="2752467" y="1505073"/>
            <a:ext cx="1940011" cy="100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1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pt-BR" sz="1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400"/>
              </a:lnSpc>
            </a:pPr>
            <a:endParaRPr lang="pt-BR" sz="1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xmlns="" id="{2BBB9C68-4FC8-4C02-AD1F-A51A0DAA1AF4}"/>
              </a:ext>
            </a:extLst>
          </p:cNvPr>
          <p:cNvSpPr/>
          <p:nvPr/>
        </p:nvSpPr>
        <p:spPr>
          <a:xfrm>
            <a:off x="345991" y="2916195"/>
            <a:ext cx="4009764" cy="3583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2844A808-28CD-443B-B2AC-6B19442CF74D}"/>
              </a:ext>
            </a:extLst>
          </p:cNvPr>
          <p:cNvSpPr/>
          <p:nvPr/>
        </p:nvSpPr>
        <p:spPr>
          <a:xfrm>
            <a:off x="4692478" y="358349"/>
            <a:ext cx="7305933" cy="614130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F83C2E2D-32E2-4B96-B851-55BDF5E22994}"/>
              </a:ext>
            </a:extLst>
          </p:cNvPr>
          <p:cNvSpPr txBox="1"/>
          <p:nvPr/>
        </p:nvSpPr>
        <p:spPr>
          <a:xfrm>
            <a:off x="626941" y="3346987"/>
            <a:ext cx="3447754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comércio eletrônico brasileiro, especialmente o pequeno empresário, usa intensivamente os Correios, beneficiando-se da capilaridade e dos preços dos serviços.</a:t>
            </a:r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xmlns="" id="{DD9E120E-FC62-4388-8946-E525E2EADF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765385"/>
              </p:ext>
            </p:extLst>
          </p:nvPr>
        </p:nvGraphicFramePr>
        <p:xfrm>
          <a:off x="5029201" y="667733"/>
          <a:ext cx="6656174" cy="3749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Image" r:id="rId3" imgW="11631600" imgH="6552360" progId="Photoshop.Image.9">
                  <p:embed/>
                </p:oleObj>
              </mc:Choice>
              <mc:Fallback>
                <p:oleObj name="Image" r:id="rId3" imgW="11631600" imgH="6552360" progId="Photoshop.Image.9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xmlns="" id="{6F3C6CA2-6C67-4C78-BA13-5C55FAFE09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9201" y="667733"/>
                        <a:ext cx="6656174" cy="3749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4" descr="Faturamento do e-commerce cresce 18% e lucra R$ 81,3 bilhões, diz ABComm |  Economia | iG">
            <a:extLst>
              <a:ext uri="{FF2B5EF4-FFF2-40B4-BE49-F238E27FC236}">
                <a16:creationId xmlns:a16="http://schemas.microsoft.com/office/drawing/2014/main" xmlns="" id="{FA2D1B01-4C65-4501-9AC9-A8173FF8D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65" y="4275617"/>
            <a:ext cx="3059686" cy="191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BComm - Associação Brasileira de Comércio Eletrônico">
            <a:extLst>
              <a:ext uri="{FF2B5EF4-FFF2-40B4-BE49-F238E27FC236}">
                <a16:creationId xmlns:a16="http://schemas.microsoft.com/office/drawing/2014/main" xmlns="" id="{A2E22632-2531-4827-AF19-FBE54DC59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409" y="3932069"/>
            <a:ext cx="3048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6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283439D8-622C-47FA-A53D-18435A670185}"/>
              </a:ext>
            </a:extLst>
          </p:cNvPr>
          <p:cNvSpPr/>
          <p:nvPr/>
        </p:nvSpPr>
        <p:spPr>
          <a:xfrm>
            <a:off x="345990" y="729052"/>
            <a:ext cx="2743200" cy="144574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74319CBD-1F07-48F3-B316-3771117C50E8}"/>
              </a:ext>
            </a:extLst>
          </p:cNvPr>
          <p:cNvSpPr/>
          <p:nvPr/>
        </p:nvSpPr>
        <p:spPr>
          <a:xfrm>
            <a:off x="2143895" y="358349"/>
            <a:ext cx="2211859" cy="223657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CBB8392-7280-4D08-B068-E658A4170FBC}"/>
              </a:ext>
            </a:extLst>
          </p:cNvPr>
          <p:cNvSpPr txBox="1"/>
          <p:nvPr/>
        </p:nvSpPr>
        <p:spPr>
          <a:xfrm>
            <a:off x="506625" y="812768"/>
            <a:ext cx="1940011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RAZÕES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NÃO</a:t>
            </a:r>
          </a:p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MEXER NOS</a:t>
            </a:r>
          </a:p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CORREIOS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68BEA7E-C71D-4C9B-A862-E2704C752185}"/>
              </a:ext>
            </a:extLst>
          </p:cNvPr>
          <p:cNvSpPr txBox="1"/>
          <p:nvPr/>
        </p:nvSpPr>
        <p:spPr>
          <a:xfrm>
            <a:off x="2752467" y="1505073"/>
            <a:ext cx="1940011" cy="100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1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pt-BR" sz="1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400"/>
              </a:lnSpc>
            </a:pPr>
            <a:endParaRPr lang="pt-BR" sz="1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xmlns="" id="{2BBB9C68-4FC8-4C02-AD1F-A51A0DAA1AF4}"/>
              </a:ext>
            </a:extLst>
          </p:cNvPr>
          <p:cNvSpPr/>
          <p:nvPr/>
        </p:nvSpPr>
        <p:spPr>
          <a:xfrm>
            <a:off x="345991" y="2916195"/>
            <a:ext cx="4009764" cy="3583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2844A808-28CD-443B-B2AC-6B19442CF74D}"/>
              </a:ext>
            </a:extLst>
          </p:cNvPr>
          <p:cNvSpPr/>
          <p:nvPr/>
        </p:nvSpPr>
        <p:spPr>
          <a:xfrm>
            <a:off x="4692478" y="358349"/>
            <a:ext cx="7305933" cy="614130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F83C2E2D-32E2-4B96-B851-55BDF5E22994}"/>
              </a:ext>
            </a:extLst>
          </p:cNvPr>
          <p:cNvSpPr txBox="1"/>
          <p:nvPr/>
        </p:nvSpPr>
        <p:spPr>
          <a:xfrm>
            <a:off x="626941" y="3346987"/>
            <a:ext cx="3447754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apenas 324 dos 5.570 municípios os Correios têm lucro. Mesmo assim, a empresa mantém presença em todo o país e garante acesso a todos os brasileiros.</a:t>
            </a:r>
          </a:p>
        </p:txBody>
      </p:sp>
      <p:pic>
        <p:nvPicPr>
          <p:cNvPr id="11" name="Imagem 10" descr="Casa com jardim na frente&#10;&#10;Descrição gerada automaticamente">
            <a:extLst>
              <a:ext uri="{FF2B5EF4-FFF2-40B4-BE49-F238E27FC236}">
                <a16:creationId xmlns:a16="http://schemas.microsoft.com/office/drawing/2014/main" xmlns="" id="{9E2A6370-24D7-4B46-BFD6-6562544BF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309" y="736201"/>
            <a:ext cx="6608786" cy="3717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2773452-2CD6-4AC1-928B-631ACB4E0EDD}"/>
              </a:ext>
            </a:extLst>
          </p:cNvPr>
          <p:cNvSpPr txBox="1"/>
          <p:nvPr/>
        </p:nvSpPr>
        <p:spPr>
          <a:xfrm>
            <a:off x="5178502" y="4508329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Agência dos Correios em Serra da Saudade/MG, menor município brasileiro</a:t>
            </a:r>
          </a:p>
        </p:txBody>
      </p:sp>
    </p:spTree>
    <p:extLst>
      <p:ext uri="{BB962C8B-B14F-4D97-AF65-F5344CB8AC3E}">
        <p14:creationId xmlns:p14="http://schemas.microsoft.com/office/powerpoint/2010/main" val="598301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283439D8-622C-47FA-A53D-18435A670185}"/>
              </a:ext>
            </a:extLst>
          </p:cNvPr>
          <p:cNvSpPr/>
          <p:nvPr/>
        </p:nvSpPr>
        <p:spPr>
          <a:xfrm>
            <a:off x="345990" y="729052"/>
            <a:ext cx="2743200" cy="144574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74319CBD-1F07-48F3-B316-3771117C50E8}"/>
              </a:ext>
            </a:extLst>
          </p:cNvPr>
          <p:cNvSpPr/>
          <p:nvPr/>
        </p:nvSpPr>
        <p:spPr>
          <a:xfrm>
            <a:off x="2143895" y="358349"/>
            <a:ext cx="2211859" cy="223657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CBB8392-7280-4D08-B068-E658A4170FBC}"/>
              </a:ext>
            </a:extLst>
          </p:cNvPr>
          <p:cNvSpPr txBox="1"/>
          <p:nvPr/>
        </p:nvSpPr>
        <p:spPr>
          <a:xfrm>
            <a:off x="506625" y="812768"/>
            <a:ext cx="1940011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RAZÕES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NÃO</a:t>
            </a:r>
          </a:p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MEXER NOS</a:t>
            </a:r>
          </a:p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CORREIOS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68BEA7E-C71D-4C9B-A862-E2704C752185}"/>
              </a:ext>
            </a:extLst>
          </p:cNvPr>
          <p:cNvSpPr txBox="1"/>
          <p:nvPr/>
        </p:nvSpPr>
        <p:spPr>
          <a:xfrm>
            <a:off x="2752467" y="1505073"/>
            <a:ext cx="1940011" cy="100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1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pt-BR" sz="1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400"/>
              </a:lnSpc>
            </a:pPr>
            <a:endParaRPr lang="pt-BR" sz="1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xmlns="" id="{2BBB9C68-4FC8-4C02-AD1F-A51A0DAA1AF4}"/>
              </a:ext>
            </a:extLst>
          </p:cNvPr>
          <p:cNvSpPr/>
          <p:nvPr/>
        </p:nvSpPr>
        <p:spPr>
          <a:xfrm>
            <a:off x="345991" y="2916195"/>
            <a:ext cx="4009764" cy="3583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2844A808-28CD-443B-B2AC-6B19442CF74D}"/>
              </a:ext>
            </a:extLst>
          </p:cNvPr>
          <p:cNvSpPr/>
          <p:nvPr/>
        </p:nvSpPr>
        <p:spPr>
          <a:xfrm>
            <a:off x="4692478" y="358349"/>
            <a:ext cx="7305933" cy="614130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F83C2E2D-32E2-4B96-B851-55BDF5E22994}"/>
              </a:ext>
            </a:extLst>
          </p:cNvPr>
          <p:cNvSpPr txBox="1"/>
          <p:nvPr/>
        </p:nvSpPr>
        <p:spPr>
          <a:xfrm>
            <a:off x="626941" y="3346987"/>
            <a:ext cx="3447754" cy="2866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Correios não dependem do Tesouro Nacional e ainda são lucrativos.</a:t>
            </a:r>
          </a:p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2020, o lucro registrado foi de R$ 1,5 bilhão.</a:t>
            </a:r>
          </a:p>
          <a:p>
            <a:pPr>
              <a:lnSpc>
                <a:spcPts val="24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2021, a projeção é de R$ 3 bilhões.</a:t>
            </a:r>
          </a:p>
        </p:txBody>
      </p:sp>
      <p:pic>
        <p:nvPicPr>
          <p:cNvPr id="12" name="Picture 2" descr="Crescimento do comércio eletrônico no Brasil - Socix">
            <a:extLst>
              <a:ext uri="{FF2B5EF4-FFF2-40B4-BE49-F238E27FC236}">
                <a16:creationId xmlns:a16="http://schemas.microsoft.com/office/drawing/2014/main" xmlns="" id="{444B442B-02CF-409E-951C-0E614FABA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69" y="1155812"/>
            <a:ext cx="7111315" cy="438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515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2844A808-28CD-443B-B2AC-6B19442CF74D}"/>
              </a:ext>
            </a:extLst>
          </p:cNvPr>
          <p:cNvSpPr/>
          <p:nvPr/>
        </p:nvSpPr>
        <p:spPr>
          <a:xfrm>
            <a:off x="175896" y="358347"/>
            <a:ext cx="11808286" cy="614130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xmlns="" id="{B7E7381B-8899-465B-8DB0-4B4180E733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246541"/>
              </p:ext>
            </p:extLst>
          </p:nvPr>
        </p:nvGraphicFramePr>
        <p:xfrm>
          <a:off x="602701" y="822764"/>
          <a:ext cx="6657081" cy="365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74B9F9B8-5AA5-42F4-9A2E-3D282B98EA71}"/>
              </a:ext>
            </a:extLst>
          </p:cNvPr>
          <p:cNvSpPr txBox="1"/>
          <p:nvPr/>
        </p:nvSpPr>
        <p:spPr>
          <a:xfrm>
            <a:off x="602701" y="4475018"/>
            <a:ext cx="6657081" cy="9233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pc="20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 inversão de resultados ocorrida a partir de 2013 não teve nenhuma relação com os negócios da Empresa.</a:t>
            </a:r>
          </a:p>
          <a:p>
            <a:pPr algn="ctr"/>
            <a:r>
              <a:rPr lang="pt-BR" spc="20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 partir de 2017, os resultados foram positivos.</a:t>
            </a:r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xmlns="" id="{B964583B-BD88-4A9C-A4C6-3B0BA5DB0C72}"/>
              </a:ext>
            </a:extLst>
          </p:cNvPr>
          <p:cNvSpPr/>
          <p:nvPr/>
        </p:nvSpPr>
        <p:spPr>
          <a:xfrm rot="18424654">
            <a:off x="6806321" y="1809608"/>
            <a:ext cx="859666" cy="10417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6C2B940-722D-4C7F-86B5-3B9244039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291" y="630381"/>
            <a:ext cx="3633368" cy="559723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498BF90-E5D3-4822-9DFE-CF933E514A95}"/>
              </a:ext>
            </a:extLst>
          </p:cNvPr>
          <p:cNvSpPr txBox="1"/>
          <p:nvPr/>
        </p:nvSpPr>
        <p:spPr>
          <a:xfrm>
            <a:off x="7439870" y="1260764"/>
            <a:ext cx="1745690" cy="37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2020: 1,53 bi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C268837D-9308-4BBF-A0E0-D569011B86A1}"/>
              </a:ext>
            </a:extLst>
          </p:cNvPr>
          <p:cNvSpPr txBox="1"/>
          <p:nvPr/>
        </p:nvSpPr>
        <p:spPr>
          <a:xfrm>
            <a:off x="3228109" y="1369035"/>
            <a:ext cx="2028439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pt-BR" dirty="0">
                <a:solidFill>
                  <a:srgbClr val="FFFF00"/>
                </a:solidFill>
              </a:rPr>
              <a:t>retirada excessiva de dividendos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D1AA7FE0-ECC3-4203-BD63-C2627CFBD46B}"/>
              </a:ext>
            </a:extLst>
          </p:cNvPr>
          <p:cNvSpPr txBox="1"/>
          <p:nvPr/>
        </p:nvSpPr>
        <p:spPr>
          <a:xfrm>
            <a:off x="2816098" y="2742917"/>
            <a:ext cx="1617357" cy="78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pt-BR" dirty="0">
                <a:solidFill>
                  <a:srgbClr val="FFFF00"/>
                </a:solidFill>
              </a:rPr>
              <a:t>congelamento tarifário por 2 anos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BD4431FF-3907-4024-A5F5-3285B1E0C7D8}"/>
              </a:ext>
            </a:extLst>
          </p:cNvPr>
          <p:cNvSpPr txBox="1"/>
          <p:nvPr/>
        </p:nvSpPr>
        <p:spPr>
          <a:xfrm>
            <a:off x="4077505" y="1969200"/>
            <a:ext cx="202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CPC 33</a:t>
            </a:r>
          </a:p>
        </p:txBody>
      </p:sp>
    </p:spTree>
    <p:extLst>
      <p:ext uri="{BB962C8B-B14F-4D97-AF65-F5344CB8AC3E}">
        <p14:creationId xmlns:p14="http://schemas.microsoft.com/office/powerpoint/2010/main" val="13885422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467</Words>
  <Application>Microsoft Office PowerPoint</Application>
  <PresentationFormat>Widescreen</PresentationFormat>
  <Paragraphs>90</Paragraphs>
  <Slides>13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Tema do Office</vt:lpstr>
      <vt:lpstr>Image</vt:lpstr>
      <vt:lpstr>Dez Razões para não mexer nos Correios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César Alves Silva</dc:creator>
  <cp:lastModifiedBy>Anderson Goncalves de Oliveira</cp:lastModifiedBy>
  <cp:revision>3</cp:revision>
  <dcterms:created xsi:type="dcterms:W3CDTF">2021-10-04T12:15:57Z</dcterms:created>
  <dcterms:modified xsi:type="dcterms:W3CDTF">2021-10-06T18:34:35Z</dcterms:modified>
</cp:coreProperties>
</file>