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60" r:id="rId3"/>
    <p:sldId id="367" r:id="rId4"/>
    <p:sldId id="359" r:id="rId5"/>
    <p:sldId id="368" r:id="rId6"/>
    <p:sldId id="369" r:id="rId7"/>
    <p:sldId id="371" r:id="rId8"/>
    <p:sldId id="258" r:id="rId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4F44A-A67A-4F11-AAD4-1B678E6F901F}" type="doc">
      <dgm:prSet loTypeId="urn:microsoft.com/office/officeart/2005/8/layout/rings+Icon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0D30BFC-F608-48DB-993C-889BBEC46041}">
      <dgm:prSet phldrT="[Texto]" custT="1"/>
      <dgm:spPr>
        <a:xfrm>
          <a:off x="449441" y="0"/>
          <a:ext cx="3714689" cy="371463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pt-BR" sz="2400" b="1">
              <a:effectLst/>
              <a:latin typeface="Calibri"/>
              <a:ea typeface="+mn-ea"/>
              <a:cs typeface="+mn-cs"/>
            </a:rPr>
            <a:t>Síndrome Congênita do Zika Virus</a:t>
          </a:r>
        </a:p>
        <a:p>
          <a:pPr algn="l"/>
          <a:endParaRPr lang="pt-BR" sz="2400" b="1">
            <a:effectLst/>
            <a:latin typeface="Calibri"/>
            <a:ea typeface="+mn-ea"/>
            <a:cs typeface="+mn-cs"/>
          </a:endParaRPr>
        </a:p>
        <a:p>
          <a:pPr algn="l"/>
          <a:endParaRPr lang="pt-BR" sz="2400" b="1" dirty="0">
            <a:effectLst/>
            <a:latin typeface="Calibri"/>
            <a:ea typeface="+mn-ea"/>
            <a:cs typeface="+mn-cs"/>
          </a:endParaRPr>
        </a:p>
      </dgm:t>
    </dgm:pt>
    <dgm:pt modelId="{8EE0C6DD-B04E-4620-9F29-1C0462721216}" type="parTrans" cxnId="{3E47CBBE-5BD4-42E4-B323-BD730EA5AE99}">
      <dgm:prSet/>
      <dgm:spPr/>
      <dgm:t>
        <a:bodyPr/>
        <a:lstStyle/>
        <a:p>
          <a:endParaRPr lang="pt-BR" sz="2000"/>
        </a:p>
      </dgm:t>
    </dgm:pt>
    <dgm:pt modelId="{1D6CF391-6FF8-4149-A125-F7138308E7E1}" type="sibTrans" cxnId="{3E47CBBE-5BD4-42E4-B323-BD730EA5AE99}">
      <dgm:prSet/>
      <dgm:spPr/>
      <dgm:t>
        <a:bodyPr/>
        <a:lstStyle/>
        <a:p>
          <a:endParaRPr lang="pt-BR" sz="2000"/>
        </a:p>
      </dgm:t>
    </dgm:pt>
    <dgm:pt modelId="{F5ADC642-8D97-4769-B08F-F9499A6A3652}">
      <dgm:prSet custT="1"/>
      <dgm:spPr>
        <a:xfrm>
          <a:off x="4271148" y="0"/>
          <a:ext cx="3714689" cy="371463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pt-BR" sz="2800" b="1" dirty="0">
            <a:latin typeface="Calibri"/>
            <a:ea typeface="+mn-ea"/>
            <a:cs typeface="+mn-cs"/>
          </a:endParaRPr>
        </a:p>
        <a:p>
          <a:endParaRPr lang="pt-BR" sz="2800" b="1" dirty="0">
            <a:latin typeface="Calibri"/>
            <a:ea typeface="+mn-ea"/>
            <a:cs typeface="+mn-cs"/>
          </a:endParaRPr>
        </a:p>
        <a:p>
          <a:endParaRPr lang="pt-BR" sz="2800" b="1" dirty="0">
            <a:latin typeface="Calibri"/>
            <a:ea typeface="+mn-ea"/>
            <a:cs typeface="+mn-cs"/>
          </a:endParaRPr>
        </a:p>
        <a:p>
          <a:endParaRPr lang="pt-BR" sz="2800" b="1" dirty="0">
            <a:latin typeface="Calibri"/>
            <a:ea typeface="+mn-ea"/>
            <a:cs typeface="+mn-cs"/>
          </a:endParaRPr>
        </a:p>
        <a:p>
          <a:r>
            <a:rPr lang="pt-BR" sz="2800" b="1" dirty="0">
              <a:latin typeface="Calibri"/>
              <a:ea typeface="+mn-ea"/>
              <a:cs typeface="+mn-cs"/>
            </a:rPr>
            <a:t>Deficiência</a:t>
          </a:r>
        </a:p>
        <a:p>
          <a:endParaRPr lang="pt-BR" sz="2800" b="1" dirty="0">
            <a:latin typeface="Calibri"/>
            <a:ea typeface="+mn-ea"/>
            <a:cs typeface="+mn-cs"/>
          </a:endParaRPr>
        </a:p>
        <a:p>
          <a:endParaRPr lang="pt-BR" sz="1800" b="1" dirty="0">
            <a:latin typeface="Calibri"/>
            <a:ea typeface="+mn-ea"/>
            <a:cs typeface="+mn-cs"/>
          </a:endParaRPr>
        </a:p>
      </dgm:t>
    </dgm:pt>
    <dgm:pt modelId="{9A7FEF6C-D591-4B64-BD71-3442412D4DE5}" type="parTrans" cxnId="{ABCA06FF-69E5-46E1-9968-74A306E43D9F}">
      <dgm:prSet/>
      <dgm:spPr/>
      <dgm:t>
        <a:bodyPr/>
        <a:lstStyle/>
        <a:p>
          <a:endParaRPr lang="pt-BR" sz="2000"/>
        </a:p>
      </dgm:t>
    </dgm:pt>
    <dgm:pt modelId="{0AFD56C0-A266-4D35-8370-13141E8BC1FD}" type="sibTrans" cxnId="{ABCA06FF-69E5-46E1-9968-74A306E43D9F}">
      <dgm:prSet/>
      <dgm:spPr/>
      <dgm:t>
        <a:bodyPr/>
        <a:lstStyle/>
        <a:p>
          <a:endParaRPr lang="pt-BR" sz="2000"/>
        </a:p>
      </dgm:t>
    </dgm:pt>
    <dgm:pt modelId="{42358FEA-7EA4-407D-B133-5DD4CCAC7E19}" type="pres">
      <dgm:prSet presAssocID="{FAB4F44A-A67A-4F11-AAD4-1B678E6F901F}" presName="Name0" presStyleCnt="0">
        <dgm:presLayoutVars>
          <dgm:chMax val="7"/>
          <dgm:dir/>
          <dgm:resizeHandles val="exact"/>
        </dgm:presLayoutVars>
      </dgm:prSet>
      <dgm:spPr/>
    </dgm:pt>
    <dgm:pt modelId="{C553E153-AB4C-40A2-A55F-084D97502FE4}" type="pres">
      <dgm:prSet presAssocID="{FAB4F44A-A67A-4F11-AAD4-1B678E6F901F}" presName="ellipse1" presStyleLbl="vennNode1" presStyleIdx="0" presStyleCnt="2" custScaleX="134177" custScaleY="128766" custLinFactNeighborX="36415" custLinFactNeighborY="41650">
        <dgm:presLayoutVars>
          <dgm:bulletEnabled val="1"/>
        </dgm:presLayoutVars>
      </dgm:prSet>
      <dgm:spPr>
        <a:prstGeom prst="ellipse">
          <a:avLst/>
        </a:prstGeom>
      </dgm:spPr>
    </dgm:pt>
    <dgm:pt modelId="{E7F4F0BE-C4C8-406B-B155-F37AF0D21CE1}" type="pres">
      <dgm:prSet presAssocID="{FAB4F44A-A67A-4F11-AAD4-1B678E6F901F}" presName="ellipse2" presStyleLbl="vennNode1" presStyleIdx="1" presStyleCnt="2" custScaleX="134876" custScaleY="132861" custLinFactNeighborX="14890" custLinFactNeighborY="-2299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D3A46909-B577-47A3-8A5D-3369E79A0738}" type="presOf" srcId="{FAB4F44A-A67A-4F11-AAD4-1B678E6F901F}" destId="{42358FEA-7EA4-407D-B133-5DD4CCAC7E19}" srcOrd="0" destOrd="0" presId="urn:microsoft.com/office/officeart/2005/8/layout/rings+Icon"/>
    <dgm:cxn modelId="{F3937567-61BB-4198-A659-E4E57C80E68F}" type="presOf" srcId="{70D30BFC-F608-48DB-993C-889BBEC46041}" destId="{C553E153-AB4C-40A2-A55F-084D97502FE4}" srcOrd="0" destOrd="0" presId="urn:microsoft.com/office/officeart/2005/8/layout/rings+Icon"/>
    <dgm:cxn modelId="{A2450C73-25B5-44CB-8317-CD5FCDB2FCBB}" type="presOf" srcId="{F5ADC642-8D97-4769-B08F-F9499A6A3652}" destId="{E7F4F0BE-C4C8-406B-B155-F37AF0D21CE1}" srcOrd="0" destOrd="0" presId="urn:microsoft.com/office/officeart/2005/8/layout/rings+Icon"/>
    <dgm:cxn modelId="{3E47CBBE-5BD4-42E4-B323-BD730EA5AE99}" srcId="{FAB4F44A-A67A-4F11-AAD4-1B678E6F901F}" destId="{70D30BFC-F608-48DB-993C-889BBEC46041}" srcOrd="0" destOrd="0" parTransId="{8EE0C6DD-B04E-4620-9F29-1C0462721216}" sibTransId="{1D6CF391-6FF8-4149-A125-F7138308E7E1}"/>
    <dgm:cxn modelId="{ABCA06FF-69E5-46E1-9968-74A306E43D9F}" srcId="{FAB4F44A-A67A-4F11-AAD4-1B678E6F901F}" destId="{F5ADC642-8D97-4769-B08F-F9499A6A3652}" srcOrd="1" destOrd="0" parTransId="{9A7FEF6C-D591-4B64-BD71-3442412D4DE5}" sibTransId="{0AFD56C0-A266-4D35-8370-13141E8BC1FD}"/>
    <dgm:cxn modelId="{A5336238-8A20-47BA-83BE-406BF02F0174}" type="presParOf" srcId="{42358FEA-7EA4-407D-B133-5DD4CCAC7E19}" destId="{C553E153-AB4C-40A2-A55F-084D97502FE4}" srcOrd="0" destOrd="0" presId="urn:microsoft.com/office/officeart/2005/8/layout/rings+Icon"/>
    <dgm:cxn modelId="{8536A05E-50E6-4C4D-864A-854F5736A138}" type="presParOf" srcId="{42358FEA-7EA4-407D-B133-5DD4CCAC7E19}" destId="{E7F4F0BE-C4C8-406B-B155-F37AF0D21CE1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3E153-AB4C-40A2-A55F-084D97502FE4}">
      <dsp:nvSpPr>
        <dsp:cNvPr id="0" name=""/>
        <dsp:cNvSpPr/>
      </dsp:nvSpPr>
      <dsp:spPr>
        <a:xfrm>
          <a:off x="2431114" y="551961"/>
          <a:ext cx="2821879" cy="27082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effectLst/>
              <a:latin typeface="Calibri"/>
              <a:ea typeface="+mn-ea"/>
              <a:cs typeface="+mn-cs"/>
            </a:rPr>
            <a:t>Síndrome Congênita do Zika Virus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>
            <a:effectLst/>
            <a:latin typeface="Calibri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effectLst/>
            <a:latin typeface="Calibri"/>
            <a:ea typeface="+mn-ea"/>
            <a:cs typeface="+mn-cs"/>
          </a:endParaRPr>
        </a:p>
      </dsp:txBody>
      <dsp:txXfrm>
        <a:off x="2844369" y="948578"/>
        <a:ext cx="1995369" cy="1915037"/>
      </dsp:txXfrm>
    </dsp:sp>
    <dsp:sp modelId="{E7F4F0BE-C4C8-406B-B155-F37AF0D21CE1}">
      <dsp:nvSpPr>
        <dsp:cNvPr id="0" name=""/>
        <dsp:cNvSpPr/>
      </dsp:nvSpPr>
      <dsp:spPr>
        <a:xfrm>
          <a:off x="3053522" y="551960"/>
          <a:ext cx="2836580" cy="279439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Calibri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Calibri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Calibri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Calibri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Calibri"/>
              <a:ea typeface="+mn-ea"/>
              <a:cs typeface="+mn-cs"/>
            </a:rPr>
            <a:t>Deficiência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latin typeface="Calibri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latin typeface="Calibri"/>
            <a:ea typeface="+mn-ea"/>
            <a:cs typeface="+mn-cs"/>
          </a:endParaRPr>
        </a:p>
      </dsp:txBody>
      <dsp:txXfrm>
        <a:off x="3468930" y="961190"/>
        <a:ext cx="2005764" cy="1975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éis Interconectados"/>
  <dgm:desc val="Use para mostrar ideias ou conceitos sobrepostos ou interconectados. As primeiras sete linhas do texto de Nível 1 correspondem a um círculo. O texto não utilizado não aparece, mas permanecerá disponível se você alternar os layouts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5856-EE78-4308-98DF-E14A0038467C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4E29-12CF-4395-A9A0-5609ED70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Audiência pública</a:t>
            </a:r>
            <a:br>
              <a:rPr lang="pt-BR" dirty="0"/>
            </a:br>
            <a:r>
              <a:rPr lang="pt-BR" sz="4400" dirty="0"/>
              <a:t>medida provisória nº 894/2019</a:t>
            </a:r>
            <a:br>
              <a:rPr lang="pt-BR" dirty="0"/>
            </a:br>
            <a:r>
              <a:rPr lang="pt-BR" sz="4400" dirty="0"/>
              <a:t>Pensão especial microcefalia decorrente do </a:t>
            </a:r>
            <a:r>
              <a:rPr lang="pt-BR" sz="4400" dirty="0" err="1"/>
              <a:t>zika</a:t>
            </a:r>
            <a:r>
              <a:rPr lang="pt-BR" sz="4400" dirty="0"/>
              <a:t> </a:t>
            </a:r>
            <a:r>
              <a:rPr lang="pt-BR" sz="4400" dirty="0" err="1"/>
              <a:t>virus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C0973-B85B-4595-AD4E-D3F679693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SECRETARIA NACIONAL DOS DIREITOS DA PESSOA COM DEFICIÊNCIA - SNDPD</a:t>
            </a:r>
          </a:p>
        </p:txBody>
      </p:sp>
    </p:spTree>
    <p:extLst>
      <p:ext uri="{BB962C8B-B14F-4D97-AF65-F5344CB8AC3E}">
        <p14:creationId xmlns:p14="http://schemas.microsoft.com/office/powerpoint/2010/main" val="23782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9710C-6F34-4BED-A1BF-35B74A45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deficiência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A65A65-8F2A-451D-A063-D7108A890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Pessoas com deficiência são aquelas que têm impedimentos de longo prazo de natureza física, mental, intelectual ou sensorial, os quais, em interação com diversas barreiras, podem obstruir sua participação plena e efetiva na sociedade em igualdades de condições com as demais pessoas.  (Convenção sobre os Direitos das Pessoas com Deficiência)</a:t>
            </a:r>
          </a:p>
          <a:p>
            <a:r>
              <a:rPr lang="pt-BR" dirty="0"/>
              <a:t>Art. 2º Considera-se pessoa com deficiência aquela que tem impedimento de longo prazo de natureza física, mental, intelectual ou sensorial, o qual, em interação com uma ou mais barreiras, pode obstruir sua participação plena e efetiva na sociedade em igualdade de condições com as demais pessoas (Lei nº 13.146/2015 – Lei Brasileira de Inclusão da Pessoa com Deficiência)</a:t>
            </a:r>
          </a:p>
        </p:txBody>
      </p:sp>
    </p:spTree>
    <p:extLst>
      <p:ext uri="{BB962C8B-B14F-4D97-AF65-F5344CB8AC3E}">
        <p14:creationId xmlns:p14="http://schemas.microsoft.com/office/powerpoint/2010/main" val="294690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FDF5299-92AC-4D92-A5FA-6278FE60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Evolução do conceito de deficiência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7E1EDF8-4495-4EF8-9B74-0F95B0C413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8790" b="2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8DF1E2FF-D574-46DC-A8C9-CF4CC7A91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77"/>
          <a:stretch/>
        </p:blipFill>
        <p:spPr bwMode="auto">
          <a:xfrm>
            <a:off x="20" y="2325504"/>
            <a:ext cx="4475130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B5ADC0-6B6E-4693-812B-6CF945E5F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26" r="2" b="5928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D474FF00-38F9-4C25-A7BF-65F02F965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200" dirty="0"/>
              <a:t>Transição de um modelo que considerava unicamente as alterações nas estruturas e nas funções do corpo para um modelo interacional, que considera o contexto em que a pessoa vive e as barreiras que ela enfrenta para ser incluída socialmente. </a:t>
            </a:r>
          </a:p>
        </p:txBody>
      </p:sp>
    </p:spTree>
    <p:extLst>
      <p:ext uri="{BB962C8B-B14F-4D97-AF65-F5344CB8AC3E}">
        <p14:creationId xmlns:p14="http://schemas.microsoft.com/office/powerpoint/2010/main" val="166710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B5DD5-0F39-433C-B00F-B6AB4B6F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Síndrome congênita do </a:t>
            </a:r>
            <a:r>
              <a:rPr lang="pt-BR" dirty="0" err="1"/>
              <a:t>zika</a:t>
            </a:r>
            <a:r>
              <a:rPr lang="pt-BR" dirty="0"/>
              <a:t> e deficiência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DFE8E-2CF5-4933-9837-5832AE39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372864"/>
            <a:ext cx="10515600" cy="3613150"/>
          </a:xfrm>
        </p:spPr>
        <p:txBody>
          <a:bodyPr/>
          <a:lstStyle/>
          <a:p>
            <a:r>
              <a:rPr lang="pt-BR" dirty="0"/>
              <a:t>As evidências apontam que há uma grande sobreposição entre a ocorrência de deficiência em razão da Síndrome congênita do Zika vírus.</a:t>
            </a:r>
          </a:p>
          <a:p>
            <a:r>
              <a:rPr lang="pt-BR" dirty="0"/>
              <a:t>Há comprometimentos importantes no desenvolvimento infantil e na participação social das crianças acometidas. 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06CDDFCE-E770-417C-8C5B-CDD7E0278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74577"/>
              </p:ext>
            </p:extLst>
          </p:nvPr>
        </p:nvGraphicFramePr>
        <p:xfrm>
          <a:off x="1715349" y="2986873"/>
          <a:ext cx="7242220" cy="350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97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B9F0F-BF29-497D-B383-437F1B97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MP nº 894/2019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C959E-4E7A-492A-B1DA-A9B5FAB9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Institui pensão especial destinada a crianças com microcefalia decorrente do Zika </a:t>
            </a:r>
            <a:r>
              <a:rPr lang="pt-BR" dirty="0" err="1"/>
              <a:t>Virus</a:t>
            </a:r>
            <a:r>
              <a:rPr lang="pt-BR" dirty="0"/>
              <a:t>, nascidas entre 1º de janeiro de 2015 e 31 de dezembro de 2018, beneficiárias do Benefício de Prestação Continuada</a:t>
            </a:r>
          </a:p>
          <a:p>
            <a:r>
              <a:rPr lang="pt-BR" dirty="0"/>
              <a:t>A pensão é mensal, vitalícia, intransferível, e tem valor de um salário mínimo</a:t>
            </a:r>
          </a:p>
          <a:p>
            <a:r>
              <a:rPr lang="pt-BR" dirty="0"/>
              <a:t>Somente é devida em razão da contaminação pelo Zika </a:t>
            </a:r>
            <a:r>
              <a:rPr lang="pt-BR" dirty="0" err="1"/>
              <a:t>Virus</a:t>
            </a:r>
            <a:endParaRPr lang="pt-BR" dirty="0"/>
          </a:p>
          <a:p>
            <a:r>
              <a:rPr lang="pt-BR" dirty="0"/>
              <a:t>Necessidade de perícia médica para constatar a relação entre microcefalia e contaminação pelo Zika</a:t>
            </a:r>
          </a:p>
          <a:p>
            <a:r>
              <a:rPr lang="pt-BR" dirty="0"/>
              <a:t>Não permite acumulação com outros benefícios</a:t>
            </a:r>
          </a:p>
        </p:txBody>
      </p:sp>
    </p:spTree>
    <p:extLst>
      <p:ext uri="{BB962C8B-B14F-4D97-AF65-F5344CB8AC3E}">
        <p14:creationId xmlns:p14="http://schemas.microsoft.com/office/powerpoint/2010/main" val="38729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BA115-8F2E-43EA-9887-9D024A00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a ressaltar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A69AC8-7CDA-47E7-867D-3335A398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Importante política de proteção aos direitos humanos das crianças acometidas, tendo em vista:</a:t>
            </a:r>
          </a:p>
          <a:p>
            <a:pPr lvl="1"/>
            <a:r>
              <a:rPr lang="pt-BR" dirty="0"/>
              <a:t>o custo de se viver com uma ou mais deficiências</a:t>
            </a:r>
          </a:p>
          <a:p>
            <a:pPr lvl="1"/>
            <a:r>
              <a:rPr lang="pt-BR" dirty="0"/>
              <a:t>a necessidade de cuidados em razão dos comprometimentos decorrentes da síndrome, especialmente tratando-se de crianças</a:t>
            </a:r>
          </a:p>
          <a:p>
            <a:pPr lvl="1"/>
            <a:r>
              <a:rPr lang="pt-BR" dirty="0"/>
              <a:t>o fortalecimento das famílias, que terão uma fonte de renda para oferecer os cuidados necessários à criança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52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BA115-8F2E-43EA-9887-9D024A00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a ressaltar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A69AC8-7CDA-47E7-867D-3335A398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Importante caracterizar a síndrome congênita do </a:t>
            </a:r>
            <a:r>
              <a:rPr lang="pt-BR" dirty="0" err="1"/>
              <a:t>zika</a:t>
            </a:r>
            <a:r>
              <a:rPr lang="pt-BR" dirty="0"/>
              <a:t>, não apenas a microcefalia para fins de concessão, já que a microcefalia é apenas uma das manifestações da síndrome, que pode ter comprometimentos </a:t>
            </a:r>
            <a:r>
              <a:rPr lang="pt-BR"/>
              <a:t>variados.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58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80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Audiência pública medida provisória nº 894/2019 Pensão especial microcefalia decorrente do zika virus</vt:lpstr>
      <vt:lpstr>Conceito de deficiência</vt:lpstr>
      <vt:lpstr>Evolução do conceito de deficiência</vt:lpstr>
      <vt:lpstr>Síndrome congênita do zika e deficiência</vt:lpstr>
      <vt:lpstr>MP nº 894/2019</vt:lpstr>
      <vt:lpstr>Aspectos a ressaltar </vt:lpstr>
      <vt:lpstr>Aspectos a ressaltar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medida provisória nº 894/2019 Pensão especial microcefalia decorrente do zika virus</dc:title>
  <dc:creator>Liliane Cristina Gonçalves Bernardes</dc:creator>
  <cp:lastModifiedBy>Wellington de Pinho</cp:lastModifiedBy>
  <cp:revision>7</cp:revision>
  <cp:lastPrinted>2019-10-11T22:18:51Z</cp:lastPrinted>
  <dcterms:created xsi:type="dcterms:W3CDTF">2019-10-11T21:42:02Z</dcterms:created>
  <dcterms:modified xsi:type="dcterms:W3CDTF">2019-10-14T14:23:35Z</dcterms:modified>
</cp:coreProperties>
</file>