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86" r:id="rId5"/>
    <p:sldId id="299" r:id="rId6"/>
    <p:sldId id="287" r:id="rId7"/>
    <p:sldId id="288" r:id="rId8"/>
    <p:sldId id="289" r:id="rId9"/>
    <p:sldId id="292" r:id="rId10"/>
    <p:sldId id="304" r:id="rId11"/>
    <p:sldId id="305" r:id="rId12"/>
    <p:sldId id="306" r:id="rId13"/>
    <p:sldId id="290" r:id="rId14"/>
    <p:sldId id="300" r:id="rId15"/>
    <p:sldId id="298" r:id="rId16"/>
    <p:sldId id="291" r:id="rId17"/>
    <p:sldId id="293" r:id="rId18"/>
    <p:sldId id="294" r:id="rId19"/>
    <p:sldId id="307" r:id="rId20"/>
    <p:sldId id="308" r:id="rId21"/>
    <p:sldId id="296" r:id="rId22"/>
    <p:sldId id="295" r:id="rId23"/>
    <p:sldId id="301" r:id="rId24"/>
    <p:sldId id="297" r:id="rId25"/>
    <p:sldId id="302" r:id="rId26"/>
    <p:sldId id="303" r:id="rId27"/>
    <p:sldId id="26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2963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3">
          <p15:clr>
            <a:srgbClr val="A4A3A4"/>
          </p15:clr>
        </p15:guide>
        <p15:guide id="5" pos="5477">
          <p15:clr>
            <a:srgbClr val="A4A3A4"/>
          </p15:clr>
        </p15:guide>
        <p15:guide id="6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5F"/>
    <a:srgbClr val="EA9922"/>
    <a:srgbClr val="004047"/>
    <a:srgbClr val="C4B79B"/>
    <a:srgbClr val="E0D2BF"/>
    <a:srgbClr val="534C3F"/>
    <a:srgbClr val="25A099"/>
    <a:srgbClr val="004F5E"/>
    <a:srgbClr val="005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7" autoAdjust="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90" y="234"/>
      </p:cViewPr>
      <p:guideLst>
        <p:guide orient="horz" pos="288"/>
        <p:guide orient="horz" pos="2963"/>
        <p:guide orient="horz" pos="1620"/>
        <p:guide pos="283"/>
        <p:guide pos="5477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5C1C0-12E4-4F9C-9BDF-B82956B54E22}" type="doc">
      <dgm:prSet loTypeId="urn:microsoft.com/office/officeart/2005/8/layout/chart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39E02D0-B586-43D8-9DF0-6D37750AF368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RISCOS DE PRODUÇÃO</a:t>
          </a:r>
          <a:endParaRPr lang="pt-BR" b="1" dirty="0">
            <a:solidFill>
              <a:schemeClr val="tx1"/>
            </a:solidFill>
          </a:endParaRPr>
        </a:p>
      </dgm:t>
    </dgm:pt>
    <dgm:pt modelId="{59ECE127-90C0-4421-B461-3CF1DF319CF5}" type="parTrans" cxnId="{52C16361-71E9-4800-90B1-2CE07EA1909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7A864AC-6822-4F51-B04C-92A4C269D158}" type="sibTrans" cxnId="{52C16361-71E9-4800-90B1-2CE07EA1909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FEE4866-8760-4D63-9D76-13F08A99984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RISCOS FINANCEIROS E DE CRÉDITO</a:t>
          </a:r>
          <a:endParaRPr lang="pt-BR" b="1" dirty="0">
            <a:solidFill>
              <a:schemeClr val="tx1"/>
            </a:solidFill>
          </a:endParaRPr>
        </a:p>
      </dgm:t>
    </dgm:pt>
    <dgm:pt modelId="{CEBC9E6A-1BFF-4D5B-B20B-6B8B7DCDA323}" type="parTrans" cxnId="{C0F8CFD5-618B-4081-9770-FE8D6ED8E13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33BD81A-F465-47DE-A8DE-39462D399DD0}" type="sibTrans" cxnId="{C0F8CFD5-618B-4081-9770-FE8D6ED8E13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6364069-62D6-4318-B764-7898756CE6E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RISCOS INSTITUCIONAIS</a:t>
          </a:r>
          <a:endParaRPr lang="pt-BR" b="1" dirty="0">
            <a:solidFill>
              <a:schemeClr val="tx1"/>
            </a:solidFill>
          </a:endParaRPr>
        </a:p>
      </dgm:t>
    </dgm:pt>
    <dgm:pt modelId="{DF788C5B-5857-4F54-9D5C-A04545003AF3}" type="parTrans" cxnId="{F72F0851-AD36-4152-A739-F398A53F179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EB0B796-34F7-4042-9042-484A40F91127}" type="sibTrans" cxnId="{F72F0851-AD36-4152-A739-F398A53F179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2756328-7A26-4685-9B12-A32AB5F50519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RISCOS DE TECNOLOGIA</a:t>
          </a:r>
          <a:endParaRPr lang="pt-BR" b="1" dirty="0">
            <a:solidFill>
              <a:schemeClr val="tx1"/>
            </a:solidFill>
          </a:endParaRPr>
        </a:p>
      </dgm:t>
    </dgm:pt>
    <dgm:pt modelId="{BE9C1936-E273-4066-A6DF-6C720DC10B75}" type="parTrans" cxnId="{6BAF169A-1DEA-494A-B9F0-8C165DEA8CF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F30E00C-2A4D-4B02-AC25-6163D857350D}" type="sibTrans" cxnId="{6BAF169A-1DEA-494A-B9F0-8C165DEA8CF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69BFB5C-4AB1-4F0D-B612-EAB533D0C4EC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RISCOS DE PREÇO E MERCADO</a:t>
          </a:r>
          <a:endParaRPr lang="pt-BR" b="1" dirty="0">
            <a:solidFill>
              <a:schemeClr val="tx1"/>
            </a:solidFill>
          </a:endParaRPr>
        </a:p>
      </dgm:t>
    </dgm:pt>
    <dgm:pt modelId="{52C4EEFE-62A3-47F0-A22F-E7CB37E0A068}" type="parTrans" cxnId="{9BF41C1B-F03C-45FF-A478-305F1B5A6F4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844CFB8-8E62-4522-B1A6-6BB388726AE3}" type="sibTrans" cxnId="{9BF41C1B-F03C-45FF-A478-305F1B5A6F4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2D0F17F-6EB6-442E-A794-80C71F6CD614}" type="pres">
      <dgm:prSet presAssocID="{B8C5C1C0-12E4-4F9C-9BDF-B82956B54E2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B28CC9-673D-4978-B7FC-A2414DE95F6F}" type="pres">
      <dgm:prSet presAssocID="{B8C5C1C0-12E4-4F9C-9BDF-B82956B54E22}" presName="wedge1" presStyleLbl="node1" presStyleIdx="0" presStyleCnt="5" custScaleX="110532" custScaleY="110532" custLinFactNeighborX="-3502" custLinFactNeighborY="5024"/>
      <dgm:spPr/>
      <dgm:t>
        <a:bodyPr/>
        <a:lstStyle/>
        <a:p>
          <a:endParaRPr lang="pt-BR"/>
        </a:p>
      </dgm:t>
    </dgm:pt>
    <dgm:pt modelId="{958462EA-E1D8-4D53-9210-BDD63626200E}" type="pres">
      <dgm:prSet presAssocID="{B8C5C1C0-12E4-4F9C-9BDF-B82956B54E2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1F4531-9607-465A-B5BD-EFA1CA217E9A}" type="pres">
      <dgm:prSet presAssocID="{B8C5C1C0-12E4-4F9C-9BDF-B82956B54E22}" presName="wedge2" presStyleLbl="node1" presStyleIdx="1" presStyleCnt="5" custScaleX="110532" custScaleY="110532"/>
      <dgm:spPr/>
      <dgm:t>
        <a:bodyPr/>
        <a:lstStyle/>
        <a:p>
          <a:endParaRPr lang="pt-BR"/>
        </a:p>
      </dgm:t>
    </dgm:pt>
    <dgm:pt modelId="{81C71214-B0CB-40F6-B340-66C610566451}" type="pres">
      <dgm:prSet presAssocID="{B8C5C1C0-12E4-4F9C-9BDF-B82956B54E2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C9957E-580B-43EF-BA29-AA3FEA9CF459}" type="pres">
      <dgm:prSet presAssocID="{B8C5C1C0-12E4-4F9C-9BDF-B82956B54E22}" presName="wedge3" presStyleLbl="node1" presStyleIdx="2" presStyleCnt="5" custScaleX="110532" custScaleY="110532"/>
      <dgm:spPr/>
      <dgm:t>
        <a:bodyPr/>
        <a:lstStyle/>
        <a:p>
          <a:endParaRPr lang="pt-BR"/>
        </a:p>
      </dgm:t>
    </dgm:pt>
    <dgm:pt modelId="{94A20943-AC68-45AD-BA02-669167D5F28C}" type="pres">
      <dgm:prSet presAssocID="{B8C5C1C0-12E4-4F9C-9BDF-B82956B54E2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BE1D5-6548-48D4-BE26-593A7BDDAB78}" type="pres">
      <dgm:prSet presAssocID="{B8C5C1C0-12E4-4F9C-9BDF-B82956B54E22}" presName="wedge4" presStyleLbl="node1" presStyleIdx="3" presStyleCnt="5" custScaleX="110532" custScaleY="110532"/>
      <dgm:spPr/>
      <dgm:t>
        <a:bodyPr/>
        <a:lstStyle/>
        <a:p>
          <a:endParaRPr lang="pt-BR"/>
        </a:p>
      </dgm:t>
    </dgm:pt>
    <dgm:pt modelId="{32C91631-81DF-49A9-9D01-6C0576FBA64B}" type="pres">
      <dgm:prSet presAssocID="{B8C5C1C0-12E4-4F9C-9BDF-B82956B54E2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89ED0F-AB1A-408A-944D-3B55696C8505}" type="pres">
      <dgm:prSet presAssocID="{B8C5C1C0-12E4-4F9C-9BDF-B82956B54E22}" presName="wedge5" presStyleLbl="node1" presStyleIdx="4" presStyleCnt="5" custScaleX="110532" custScaleY="110532"/>
      <dgm:spPr/>
      <dgm:t>
        <a:bodyPr/>
        <a:lstStyle/>
        <a:p>
          <a:endParaRPr lang="pt-BR"/>
        </a:p>
      </dgm:t>
    </dgm:pt>
    <dgm:pt modelId="{F7FFF3D9-FC4D-4051-8DF4-2C53AD0D13EE}" type="pres">
      <dgm:prSet presAssocID="{B8C5C1C0-12E4-4F9C-9BDF-B82956B54E2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4905C3-3C37-4E2B-9F9F-7B8AAD910151}" type="presOf" srcId="{2FEE4866-8760-4D63-9D76-13F08A999840}" destId="{56C9957E-580B-43EF-BA29-AA3FEA9CF459}" srcOrd="0" destOrd="0" presId="urn:microsoft.com/office/officeart/2005/8/layout/chart3"/>
    <dgm:cxn modelId="{9BF41C1B-F03C-45FF-A478-305F1B5A6F45}" srcId="{B8C5C1C0-12E4-4F9C-9BDF-B82956B54E22}" destId="{169BFB5C-4AB1-4F0D-B612-EAB533D0C4EC}" srcOrd="1" destOrd="0" parTransId="{52C4EEFE-62A3-47F0-A22F-E7CB37E0A068}" sibTransId="{9844CFB8-8E62-4522-B1A6-6BB388726AE3}"/>
    <dgm:cxn modelId="{863E7A2E-3DA0-4520-BC93-613DDA38268D}" type="presOf" srcId="{2FEE4866-8760-4D63-9D76-13F08A999840}" destId="{94A20943-AC68-45AD-BA02-669167D5F28C}" srcOrd="1" destOrd="0" presId="urn:microsoft.com/office/officeart/2005/8/layout/chart3"/>
    <dgm:cxn modelId="{1B1CF964-032B-4537-BCE6-FF0718A2C91E}" type="presOf" srcId="{26364069-62D6-4318-B764-7898756CE6E2}" destId="{32C91631-81DF-49A9-9D01-6C0576FBA64B}" srcOrd="1" destOrd="0" presId="urn:microsoft.com/office/officeart/2005/8/layout/chart3"/>
    <dgm:cxn modelId="{52C16361-71E9-4800-90B1-2CE07EA1909F}" srcId="{B8C5C1C0-12E4-4F9C-9BDF-B82956B54E22}" destId="{839E02D0-B586-43D8-9DF0-6D37750AF368}" srcOrd="0" destOrd="0" parTransId="{59ECE127-90C0-4421-B461-3CF1DF319CF5}" sibTransId="{77A864AC-6822-4F51-B04C-92A4C269D158}"/>
    <dgm:cxn modelId="{097BB659-9FBD-4BF3-B6B1-9C9F11DCA0EE}" type="presOf" srcId="{169BFB5C-4AB1-4F0D-B612-EAB533D0C4EC}" destId="{C51F4531-9607-465A-B5BD-EFA1CA217E9A}" srcOrd="0" destOrd="0" presId="urn:microsoft.com/office/officeart/2005/8/layout/chart3"/>
    <dgm:cxn modelId="{00922064-E351-481E-913F-26A4309D91A7}" type="presOf" srcId="{26364069-62D6-4318-B764-7898756CE6E2}" destId="{6F8BE1D5-6548-48D4-BE26-593A7BDDAB78}" srcOrd="0" destOrd="0" presId="urn:microsoft.com/office/officeart/2005/8/layout/chart3"/>
    <dgm:cxn modelId="{3EFC25B6-52A4-49A8-B592-9B23E5E960EA}" type="presOf" srcId="{42756328-7A26-4685-9B12-A32AB5F50519}" destId="{F7FFF3D9-FC4D-4051-8DF4-2C53AD0D13EE}" srcOrd="1" destOrd="0" presId="urn:microsoft.com/office/officeart/2005/8/layout/chart3"/>
    <dgm:cxn modelId="{F9DEE272-38CD-455F-B6FF-6BF64B9980C7}" type="presOf" srcId="{B8C5C1C0-12E4-4F9C-9BDF-B82956B54E22}" destId="{42D0F17F-6EB6-442E-A794-80C71F6CD614}" srcOrd="0" destOrd="0" presId="urn:microsoft.com/office/officeart/2005/8/layout/chart3"/>
    <dgm:cxn modelId="{8BC39B3D-41F6-4F55-BBFC-8B4EF5BE2936}" type="presOf" srcId="{839E02D0-B586-43D8-9DF0-6D37750AF368}" destId="{958462EA-E1D8-4D53-9210-BDD63626200E}" srcOrd="1" destOrd="0" presId="urn:microsoft.com/office/officeart/2005/8/layout/chart3"/>
    <dgm:cxn modelId="{DE62F608-A186-46CC-90E6-EA9AC683B9EF}" type="presOf" srcId="{169BFB5C-4AB1-4F0D-B612-EAB533D0C4EC}" destId="{81C71214-B0CB-40F6-B340-66C610566451}" srcOrd="1" destOrd="0" presId="urn:microsoft.com/office/officeart/2005/8/layout/chart3"/>
    <dgm:cxn modelId="{C0F8CFD5-618B-4081-9770-FE8D6ED8E130}" srcId="{B8C5C1C0-12E4-4F9C-9BDF-B82956B54E22}" destId="{2FEE4866-8760-4D63-9D76-13F08A999840}" srcOrd="2" destOrd="0" parTransId="{CEBC9E6A-1BFF-4D5B-B20B-6B8B7DCDA323}" sibTransId="{733BD81A-F465-47DE-A8DE-39462D399DD0}"/>
    <dgm:cxn modelId="{22786011-1CCE-4F1C-9C47-A0E86714F476}" type="presOf" srcId="{42756328-7A26-4685-9B12-A32AB5F50519}" destId="{3889ED0F-AB1A-408A-944D-3B55696C8505}" srcOrd="0" destOrd="0" presId="urn:microsoft.com/office/officeart/2005/8/layout/chart3"/>
    <dgm:cxn modelId="{D7BEA7AB-09AE-4F2C-AD1C-E86B7FF5EEE1}" type="presOf" srcId="{839E02D0-B586-43D8-9DF0-6D37750AF368}" destId="{44B28CC9-673D-4978-B7FC-A2414DE95F6F}" srcOrd="0" destOrd="0" presId="urn:microsoft.com/office/officeart/2005/8/layout/chart3"/>
    <dgm:cxn modelId="{6BAF169A-1DEA-494A-B9F0-8C165DEA8CFA}" srcId="{B8C5C1C0-12E4-4F9C-9BDF-B82956B54E22}" destId="{42756328-7A26-4685-9B12-A32AB5F50519}" srcOrd="4" destOrd="0" parTransId="{BE9C1936-E273-4066-A6DF-6C720DC10B75}" sibTransId="{6F30E00C-2A4D-4B02-AC25-6163D857350D}"/>
    <dgm:cxn modelId="{F72F0851-AD36-4152-A739-F398A53F1790}" srcId="{B8C5C1C0-12E4-4F9C-9BDF-B82956B54E22}" destId="{26364069-62D6-4318-B764-7898756CE6E2}" srcOrd="3" destOrd="0" parTransId="{DF788C5B-5857-4F54-9D5C-A04545003AF3}" sibTransId="{FEB0B796-34F7-4042-9042-484A40F91127}"/>
    <dgm:cxn modelId="{AA0D8920-C00A-48C8-99AA-22F4E3D8163B}" type="presParOf" srcId="{42D0F17F-6EB6-442E-A794-80C71F6CD614}" destId="{44B28CC9-673D-4978-B7FC-A2414DE95F6F}" srcOrd="0" destOrd="0" presId="urn:microsoft.com/office/officeart/2005/8/layout/chart3"/>
    <dgm:cxn modelId="{3ECAA4F5-8F41-4E2C-A666-14F56F745768}" type="presParOf" srcId="{42D0F17F-6EB6-442E-A794-80C71F6CD614}" destId="{958462EA-E1D8-4D53-9210-BDD63626200E}" srcOrd="1" destOrd="0" presId="urn:microsoft.com/office/officeart/2005/8/layout/chart3"/>
    <dgm:cxn modelId="{3235C263-3ABF-4D4A-BCE3-8B855A6656A5}" type="presParOf" srcId="{42D0F17F-6EB6-442E-A794-80C71F6CD614}" destId="{C51F4531-9607-465A-B5BD-EFA1CA217E9A}" srcOrd="2" destOrd="0" presId="urn:microsoft.com/office/officeart/2005/8/layout/chart3"/>
    <dgm:cxn modelId="{6AA51A13-21A4-47CB-AFE2-FD6F03670830}" type="presParOf" srcId="{42D0F17F-6EB6-442E-A794-80C71F6CD614}" destId="{81C71214-B0CB-40F6-B340-66C610566451}" srcOrd="3" destOrd="0" presId="urn:microsoft.com/office/officeart/2005/8/layout/chart3"/>
    <dgm:cxn modelId="{54BCF489-DADD-4668-8767-07B98D31EB5E}" type="presParOf" srcId="{42D0F17F-6EB6-442E-A794-80C71F6CD614}" destId="{56C9957E-580B-43EF-BA29-AA3FEA9CF459}" srcOrd="4" destOrd="0" presId="urn:microsoft.com/office/officeart/2005/8/layout/chart3"/>
    <dgm:cxn modelId="{F74D663E-9B9B-4D80-A001-017AA1155904}" type="presParOf" srcId="{42D0F17F-6EB6-442E-A794-80C71F6CD614}" destId="{94A20943-AC68-45AD-BA02-669167D5F28C}" srcOrd="5" destOrd="0" presId="urn:microsoft.com/office/officeart/2005/8/layout/chart3"/>
    <dgm:cxn modelId="{2AC79692-B358-4C53-91DC-E2CD54D8652D}" type="presParOf" srcId="{42D0F17F-6EB6-442E-A794-80C71F6CD614}" destId="{6F8BE1D5-6548-48D4-BE26-593A7BDDAB78}" srcOrd="6" destOrd="0" presId="urn:microsoft.com/office/officeart/2005/8/layout/chart3"/>
    <dgm:cxn modelId="{B7BFF327-FF9D-49BE-ACD3-DF44CD3387C6}" type="presParOf" srcId="{42D0F17F-6EB6-442E-A794-80C71F6CD614}" destId="{32C91631-81DF-49A9-9D01-6C0576FBA64B}" srcOrd="7" destOrd="0" presId="urn:microsoft.com/office/officeart/2005/8/layout/chart3"/>
    <dgm:cxn modelId="{A05C3FA4-40EC-45A6-9A53-9287D0CE019C}" type="presParOf" srcId="{42D0F17F-6EB6-442E-A794-80C71F6CD614}" destId="{3889ED0F-AB1A-408A-944D-3B55696C8505}" srcOrd="8" destOrd="0" presId="urn:microsoft.com/office/officeart/2005/8/layout/chart3"/>
    <dgm:cxn modelId="{BAC84B18-9B4D-487E-99F6-082672EEE4E1}" type="presParOf" srcId="{42D0F17F-6EB6-442E-A794-80C71F6CD614}" destId="{F7FFF3D9-FC4D-4051-8DF4-2C53AD0D13E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64C74-C022-45EF-8578-DF85DE82A2DB}" type="doc">
      <dgm:prSet loTypeId="urn:microsoft.com/office/officeart/2005/8/layout/arrow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EF01405-124B-4189-B2DD-47F5A0ADDF4F}">
      <dgm:prSet phldrT="[Texto]" custT="1"/>
      <dgm:spPr/>
      <dgm:t>
        <a:bodyPr/>
        <a:lstStyle/>
        <a:p>
          <a:pPr algn="l"/>
          <a:r>
            <a:rPr lang="pt-BR" sz="2000" dirty="0" smtClean="0"/>
            <a:t>MECANISMOS INFORMAIS</a:t>
          </a:r>
          <a:endParaRPr lang="pt-BR" sz="2000" dirty="0"/>
        </a:p>
      </dgm:t>
    </dgm:pt>
    <dgm:pt modelId="{A1BD3243-2041-4233-A791-335008C7960F}" type="parTrans" cxnId="{A7CE0A59-EFFE-464C-934D-68B8865D9F36}">
      <dgm:prSet/>
      <dgm:spPr/>
      <dgm:t>
        <a:bodyPr/>
        <a:lstStyle/>
        <a:p>
          <a:endParaRPr lang="pt-BR"/>
        </a:p>
      </dgm:t>
    </dgm:pt>
    <dgm:pt modelId="{FEACD1F7-6D16-4318-A0DE-F83DF969592A}" type="sibTrans" cxnId="{A7CE0A59-EFFE-464C-934D-68B8865D9F36}">
      <dgm:prSet/>
      <dgm:spPr/>
      <dgm:t>
        <a:bodyPr/>
        <a:lstStyle/>
        <a:p>
          <a:endParaRPr lang="pt-BR"/>
        </a:p>
      </dgm:t>
    </dgm:pt>
    <dgm:pt modelId="{4CCC74B2-BC8F-4940-8F60-81E3F6D9EE28}">
      <dgm:prSet phldrT="[Texto]" custT="1"/>
      <dgm:spPr/>
      <dgm:t>
        <a:bodyPr/>
        <a:lstStyle/>
        <a:p>
          <a:pPr algn="r"/>
          <a:r>
            <a:rPr lang="pt-BR" sz="2000" dirty="0" smtClean="0"/>
            <a:t>MECANISMOS FORMAIS</a:t>
          </a:r>
          <a:endParaRPr lang="pt-BR" sz="2000" dirty="0"/>
        </a:p>
      </dgm:t>
    </dgm:pt>
    <dgm:pt modelId="{1148F37C-3D04-420B-9689-8B3D1D62E8F6}" type="parTrans" cxnId="{3B6D4419-4F84-423F-9884-98864502EDC2}">
      <dgm:prSet/>
      <dgm:spPr/>
      <dgm:t>
        <a:bodyPr/>
        <a:lstStyle/>
        <a:p>
          <a:endParaRPr lang="pt-BR"/>
        </a:p>
      </dgm:t>
    </dgm:pt>
    <dgm:pt modelId="{9354C497-F17C-4502-B151-951E33C52DF5}" type="sibTrans" cxnId="{3B6D4419-4F84-423F-9884-98864502EDC2}">
      <dgm:prSet/>
      <dgm:spPr/>
      <dgm:t>
        <a:bodyPr/>
        <a:lstStyle/>
        <a:p>
          <a:endParaRPr lang="pt-BR"/>
        </a:p>
      </dgm:t>
    </dgm:pt>
    <dgm:pt modelId="{05F13E40-8919-48A1-B2E4-5DF8BCD87DB7}" type="pres">
      <dgm:prSet presAssocID="{18E64C74-C022-45EF-8578-DF85DE82A2D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FF4EA1-023C-4A38-B8C0-787EF6494C49}" type="pres">
      <dgm:prSet presAssocID="{18E64C74-C022-45EF-8578-DF85DE82A2DB}" presName="ribbon" presStyleLbl="node1" presStyleIdx="0" presStyleCnt="1" custScaleX="129985" custScaleY="53156"/>
      <dgm:spPr>
        <a:gradFill rotWithShape="0">
          <a:gsLst>
            <a:gs pos="0">
              <a:srgbClr val="004F5F"/>
            </a:gs>
            <a:gs pos="100000">
              <a:srgbClr val="004F5F"/>
            </a:gs>
          </a:gsLst>
        </a:gradFill>
      </dgm:spPr>
      <dgm:t>
        <a:bodyPr/>
        <a:lstStyle/>
        <a:p>
          <a:endParaRPr lang="pt-BR"/>
        </a:p>
      </dgm:t>
    </dgm:pt>
    <dgm:pt modelId="{753E64E8-23B8-4422-9FDA-E69DAD3DBBFB}" type="pres">
      <dgm:prSet presAssocID="{18E64C74-C022-45EF-8578-DF85DE82A2DB}" presName="leftArrowText" presStyleLbl="node1" presStyleIdx="0" presStyleCnt="1" custLinFactNeighborX="-39014" custLinFactNeighborY="851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9FECF5-BCB3-4101-A9D0-BA4DA3A8C12B}" type="pres">
      <dgm:prSet presAssocID="{18E64C74-C022-45EF-8578-DF85DE82A2DB}" presName="rightArrowText" presStyleLbl="node1" presStyleIdx="0" presStyleCnt="1" custLinFactNeighborX="28978" custLinFactNeighborY="-605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6D4419-4F84-423F-9884-98864502EDC2}" srcId="{18E64C74-C022-45EF-8578-DF85DE82A2DB}" destId="{4CCC74B2-BC8F-4940-8F60-81E3F6D9EE28}" srcOrd="1" destOrd="0" parTransId="{1148F37C-3D04-420B-9689-8B3D1D62E8F6}" sibTransId="{9354C497-F17C-4502-B151-951E33C52DF5}"/>
    <dgm:cxn modelId="{B69021AF-5072-41A9-91A7-8990AF81B097}" type="presOf" srcId="{18E64C74-C022-45EF-8578-DF85DE82A2DB}" destId="{05F13E40-8919-48A1-B2E4-5DF8BCD87DB7}" srcOrd="0" destOrd="0" presId="urn:microsoft.com/office/officeart/2005/8/layout/arrow6"/>
    <dgm:cxn modelId="{A7CE0A59-EFFE-464C-934D-68B8865D9F36}" srcId="{18E64C74-C022-45EF-8578-DF85DE82A2DB}" destId="{9EF01405-124B-4189-B2DD-47F5A0ADDF4F}" srcOrd="0" destOrd="0" parTransId="{A1BD3243-2041-4233-A791-335008C7960F}" sibTransId="{FEACD1F7-6D16-4318-A0DE-F83DF969592A}"/>
    <dgm:cxn modelId="{E5D88384-E713-45D7-90D2-376F88DFE8B6}" type="presOf" srcId="{4CCC74B2-BC8F-4940-8F60-81E3F6D9EE28}" destId="{7E9FECF5-BCB3-4101-A9D0-BA4DA3A8C12B}" srcOrd="0" destOrd="0" presId="urn:microsoft.com/office/officeart/2005/8/layout/arrow6"/>
    <dgm:cxn modelId="{9BEF2215-F9A8-402E-8212-CD4F195B941B}" type="presOf" srcId="{9EF01405-124B-4189-B2DD-47F5A0ADDF4F}" destId="{753E64E8-23B8-4422-9FDA-E69DAD3DBBFB}" srcOrd="0" destOrd="0" presId="urn:microsoft.com/office/officeart/2005/8/layout/arrow6"/>
    <dgm:cxn modelId="{D2B7A683-305A-4B2D-89E9-12B52B7FE3BF}" type="presParOf" srcId="{05F13E40-8919-48A1-B2E4-5DF8BCD87DB7}" destId="{7AFF4EA1-023C-4A38-B8C0-787EF6494C49}" srcOrd="0" destOrd="0" presId="urn:microsoft.com/office/officeart/2005/8/layout/arrow6"/>
    <dgm:cxn modelId="{665538C2-445B-4BDE-B72C-5A51A35D5667}" type="presParOf" srcId="{05F13E40-8919-48A1-B2E4-5DF8BCD87DB7}" destId="{753E64E8-23B8-4422-9FDA-E69DAD3DBBFB}" srcOrd="1" destOrd="0" presId="urn:microsoft.com/office/officeart/2005/8/layout/arrow6"/>
    <dgm:cxn modelId="{5FB9D56B-11B7-4B60-9759-5002264880C5}" type="presParOf" srcId="{05F13E40-8919-48A1-B2E4-5DF8BCD87DB7}" destId="{7E9FECF5-BCB3-4101-A9D0-BA4DA3A8C12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6026D-C576-4618-A5D1-6E63CE316B64}" type="doc">
      <dgm:prSet loTypeId="urn:microsoft.com/office/officeart/2005/8/layout/chevron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72859E2-5FE5-4DB5-816B-87B43F5C1E54}">
      <dgm:prSet phldrT="[Texto]" custT="1"/>
      <dgm:spPr/>
      <dgm:t>
        <a:bodyPr/>
        <a:lstStyle/>
        <a:p>
          <a:endParaRPr lang="pt-BR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3AB864F-D979-4078-A928-11414C4EC3DD}" type="parTrans" cxnId="{B4BF8321-80B7-4EA3-8050-9BAC7E3A76F8}">
      <dgm:prSet/>
      <dgm:spPr/>
      <dgm:t>
        <a:bodyPr/>
        <a:lstStyle/>
        <a:p>
          <a:endParaRPr lang="pt-BR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AF09AD5-9D61-497E-B8EE-069914128B93}" type="sibTrans" cxnId="{B4BF8321-80B7-4EA3-8050-9BAC7E3A76F8}">
      <dgm:prSet/>
      <dgm:spPr/>
      <dgm:t>
        <a:bodyPr/>
        <a:lstStyle/>
        <a:p>
          <a:endParaRPr lang="pt-BR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5618407-72B1-4B92-9B51-DAAC1DAFF7C7}">
      <dgm:prSet phldrT="[Texto]"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Evitas Culturas de Alto Risco para a Região</a:t>
          </a:r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C6FD882-CC15-413F-B0C6-36C69A60A77B}" type="parTrans" cxnId="{E15A1C38-D8DC-442A-B29F-D85BF5A39B8F}">
      <dgm:prSet/>
      <dgm:spPr/>
      <dgm:t>
        <a:bodyPr/>
        <a:lstStyle/>
        <a:p>
          <a:endParaRPr lang="pt-BR"/>
        </a:p>
      </dgm:t>
    </dgm:pt>
    <dgm:pt modelId="{E15A0F33-F2DF-403E-8DB2-51E8D7A0B62A}" type="sibTrans" cxnId="{E15A1C38-D8DC-442A-B29F-D85BF5A39B8F}">
      <dgm:prSet/>
      <dgm:spPr/>
      <dgm:t>
        <a:bodyPr/>
        <a:lstStyle/>
        <a:p>
          <a:endParaRPr lang="pt-BR"/>
        </a:p>
      </dgm:t>
    </dgm:pt>
    <dgm:pt modelId="{F6312D20-3B52-40EB-87AD-90A588377733}">
      <dgm:prSet phldrT="[Texto]"/>
      <dgm:spPr/>
      <dgm:t>
        <a:bodyPr/>
        <a:lstStyle/>
        <a:p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9DE85D3-4A58-42A8-AD73-75D5AC68A0F1}" type="parTrans" cxnId="{3604DD1B-4A86-4E2F-8656-11147C8C84CE}">
      <dgm:prSet/>
      <dgm:spPr/>
      <dgm:t>
        <a:bodyPr/>
        <a:lstStyle/>
        <a:p>
          <a:endParaRPr lang="pt-BR"/>
        </a:p>
      </dgm:t>
    </dgm:pt>
    <dgm:pt modelId="{A6F5947D-7499-43D8-A8E9-D5CFFEAA0132}" type="sibTrans" cxnId="{3604DD1B-4A86-4E2F-8656-11147C8C84CE}">
      <dgm:prSet/>
      <dgm:spPr/>
      <dgm:t>
        <a:bodyPr/>
        <a:lstStyle/>
        <a:p>
          <a:endParaRPr lang="pt-BR"/>
        </a:p>
      </dgm:t>
    </dgm:pt>
    <dgm:pt modelId="{F35503BA-247E-4363-883D-3CC3FEF3C72F}">
      <dgm:prSet phldrT="[Texto]"/>
      <dgm:spPr/>
      <dgm:t>
        <a:bodyPr/>
        <a:lstStyle/>
        <a:p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0CCA8A8-2BD1-4082-9A51-60E70EA3ACA8}" type="parTrans" cxnId="{16654389-9679-4AE2-BCF6-E2C9960FE152}">
      <dgm:prSet/>
      <dgm:spPr/>
      <dgm:t>
        <a:bodyPr/>
        <a:lstStyle/>
        <a:p>
          <a:endParaRPr lang="pt-BR"/>
        </a:p>
      </dgm:t>
    </dgm:pt>
    <dgm:pt modelId="{BF1AF02C-8396-4579-9894-C4314194D950}" type="sibTrans" cxnId="{16654389-9679-4AE2-BCF6-E2C9960FE152}">
      <dgm:prSet/>
      <dgm:spPr/>
      <dgm:t>
        <a:bodyPr/>
        <a:lstStyle/>
        <a:p>
          <a:endParaRPr lang="pt-BR"/>
        </a:p>
      </dgm:t>
    </dgm:pt>
    <dgm:pt modelId="{239265E8-AC11-4B09-81F1-BC7CE79DE026}">
      <dgm:prSet phldrT="[Texto]"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Diversificação das Fontes de Renda</a:t>
          </a:r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2848915-DDE3-4ED7-AAC7-4792BB3270A3}" type="parTrans" cxnId="{6B0CFC35-9207-477F-A256-BE1A36A991AC}">
      <dgm:prSet/>
      <dgm:spPr/>
      <dgm:t>
        <a:bodyPr/>
        <a:lstStyle/>
        <a:p>
          <a:endParaRPr lang="pt-BR"/>
        </a:p>
      </dgm:t>
    </dgm:pt>
    <dgm:pt modelId="{01A90861-3F64-4A84-AC30-CFA5DCB7CBB8}" type="sibTrans" cxnId="{6B0CFC35-9207-477F-A256-BE1A36A991AC}">
      <dgm:prSet/>
      <dgm:spPr/>
      <dgm:t>
        <a:bodyPr/>
        <a:lstStyle/>
        <a:p>
          <a:endParaRPr lang="pt-BR"/>
        </a:p>
      </dgm:t>
    </dgm:pt>
    <dgm:pt modelId="{E7C63AB9-7739-4E2E-9DF6-5D9DECC55399}">
      <dgm:prSet/>
      <dgm:spPr/>
      <dgm:t>
        <a:bodyPr/>
        <a:lstStyle/>
        <a:p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AFA8A8D-B758-47A7-A8F6-DD5D9AB5F524}" type="parTrans" cxnId="{3C44F3EE-406D-4F0C-AB35-9232F0347722}">
      <dgm:prSet/>
      <dgm:spPr/>
      <dgm:t>
        <a:bodyPr/>
        <a:lstStyle/>
        <a:p>
          <a:endParaRPr lang="pt-BR"/>
        </a:p>
      </dgm:t>
    </dgm:pt>
    <dgm:pt modelId="{E12D235B-1BAC-425B-9592-78A3B64D4C5F}" type="sibTrans" cxnId="{3C44F3EE-406D-4F0C-AB35-9232F0347722}">
      <dgm:prSet/>
      <dgm:spPr/>
      <dgm:t>
        <a:bodyPr/>
        <a:lstStyle/>
        <a:p>
          <a:endParaRPr lang="pt-BR"/>
        </a:p>
      </dgm:t>
    </dgm:pt>
    <dgm:pt modelId="{7957B431-B392-4543-BAD7-71C1237C0DA2}">
      <dgm:prSet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etc.</a:t>
          </a:r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8D427FE-6A22-4A3E-B9F6-61D29D050381}" type="parTrans" cxnId="{F2FE097B-9560-4730-8E81-4F498E55629D}">
      <dgm:prSet/>
      <dgm:spPr/>
      <dgm:t>
        <a:bodyPr/>
        <a:lstStyle/>
        <a:p>
          <a:endParaRPr lang="pt-BR"/>
        </a:p>
      </dgm:t>
    </dgm:pt>
    <dgm:pt modelId="{BD0E94C6-51F1-4137-A134-D6E9C0B16D1D}" type="sibTrans" cxnId="{F2FE097B-9560-4730-8E81-4F498E55629D}">
      <dgm:prSet/>
      <dgm:spPr/>
      <dgm:t>
        <a:bodyPr/>
        <a:lstStyle/>
        <a:p>
          <a:endParaRPr lang="pt-BR"/>
        </a:p>
      </dgm:t>
    </dgm:pt>
    <dgm:pt modelId="{E2174FAE-FE90-46E0-8A6D-3E5A49F45DDF}">
      <dgm:prSet phldrT="[Texto]"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Diversificação de Culturas</a:t>
          </a:r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3C25404-B7F7-4556-825D-5C36ED0C624A}" type="sibTrans" cxnId="{96E09CC3-DBFB-4D53-AFD4-DE6115FBCD31}">
      <dgm:prSet/>
      <dgm:spPr/>
      <dgm:t>
        <a:bodyPr/>
        <a:lstStyle/>
        <a:p>
          <a:endParaRPr lang="pt-BR"/>
        </a:p>
      </dgm:t>
    </dgm:pt>
    <dgm:pt modelId="{3812A62B-16F8-47C6-B989-B6E7FC59C79F}" type="parTrans" cxnId="{96E09CC3-DBFB-4D53-AFD4-DE6115FBCD31}">
      <dgm:prSet/>
      <dgm:spPr/>
      <dgm:t>
        <a:bodyPr/>
        <a:lstStyle/>
        <a:p>
          <a:endParaRPr lang="pt-BR"/>
        </a:p>
      </dgm:t>
    </dgm:pt>
    <dgm:pt modelId="{3E578CB7-1595-4CAF-BE0B-C8966A7DB043}" type="pres">
      <dgm:prSet presAssocID="{1B46026D-C576-4618-A5D1-6E63CE316B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BAF184-BDEB-4437-B282-588AC42C8C4C}" type="pres">
      <dgm:prSet presAssocID="{A72859E2-5FE5-4DB5-816B-87B43F5C1E54}" presName="composite" presStyleCnt="0"/>
      <dgm:spPr/>
      <dgm:t>
        <a:bodyPr/>
        <a:lstStyle/>
        <a:p>
          <a:endParaRPr lang="pt-BR"/>
        </a:p>
      </dgm:t>
    </dgm:pt>
    <dgm:pt modelId="{FDFE8836-5501-46A7-AEA1-C62E165CECE9}" type="pres">
      <dgm:prSet presAssocID="{A72859E2-5FE5-4DB5-816B-87B43F5C1E5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2B2934-EF5E-4045-AB2D-FEE91403523D}" type="pres">
      <dgm:prSet presAssocID="{A72859E2-5FE5-4DB5-816B-87B43F5C1E5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BD8FDC-FEB4-4B06-9248-34837B90B082}" type="pres">
      <dgm:prSet presAssocID="{6AF09AD5-9D61-497E-B8EE-069914128B93}" presName="sp" presStyleCnt="0"/>
      <dgm:spPr/>
      <dgm:t>
        <a:bodyPr/>
        <a:lstStyle/>
        <a:p>
          <a:endParaRPr lang="pt-BR"/>
        </a:p>
      </dgm:t>
    </dgm:pt>
    <dgm:pt modelId="{86AAE54F-F201-47C4-AA0F-FED65EF08764}" type="pres">
      <dgm:prSet presAssocID="{F6312D20-3B52-40EB-87AD-90A588377733}" presName="composite" presStyleCnt="0"/>
      <dgm:spPr/>
    </dgm:pt>
    <dgm:pt modelId="{D7F195D9-C74D-4F48-8350-7ADC791D02FF}" type="pres">
      <dgm:prSet presAssocID="{F6312D20-3B52-40EB-87AD-90A5883777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FF2E2-3A59-4E95-8A8D-E2138F7AF5AD}" type="pres">
      <dgm:prSet presAssocID="{F6312D20-3B52-40EB-87AD-90A5883777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0E895D-B40F-42D1-9D08-D6B3140B1F15}" type="pres">
      <dgm:prSet presAssocID="{A6F5947D-7499-43D8-A8E9-D5CFFEAA0132}" presName="sp" presStyleCnt="0"/>
      <dgm:spPr/>
    </dgm:pt>
    <dgm:pt modelId="{4335A40C-9166-4922-AF74-1F6C01A1DBE6}" type="pres">
      <dgm:prSet presAssocID="{F35503BA-247E-4363-883D-3CC3FEF3C72F}" presName="composite" presStyleCnt="0"/>
      <dgm:spPr/>
    </dgm:pt>
    <dgm:pt modelId="{553D6875-A515-4C4F-A466-27D6D08F692A}" type="pres">
      <dgm:prSet presAssocID="{F35503BA-247E-4363-883D-3CC3FEF3C7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9EAA36-6471-4BD8-BDFD-85E8B0E3A090}" type="pres">
      <dgm:prSet presAssocID="{F35503BA-247E-4363-883D-3CC3FEF3C7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6E5A2C-A61C-41DC-AF6D-44E2167A3B0F}" type="pres">
      <dgm:prSet presAssocID="{BF1AF02C-8396-4579-9894-C4314194D950}" presName="sp" presStyleCnt="0"/>
      <dgm:spPr/>
    </dgm:pt>
    <dgm:pt modelId="{3CF55C8C-666D-44D6-BFA2-D7CA716E2109}" type="pres">
      <dgm:prSet presAssocID="{E7C63AB9-7739-4E2E-9DF6-5D9DECC55399}" presName="composite" presStyleCnt="0"/>
      <dgm:spPr/>
    </dgm:pt>
    <dgm:pt modelId="{F0A4B2AF-C71D-4159-A730-C364BD691E8B}" type="pres">
      <dgm:prSet presAssocID="{E7C63AB9-7739-4E2E-9DF6-5D9DECC5539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47C439-C26C-42A8-A2B8-866EC8709229}" type="pres">
      <dgm:prSet presAssocID="{E7C63AB9-7739-4E2E-9DF6-5D9DECC5539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FE097B-9560-4730-8E81-4F498E55629D}" srcId="{E7C63AB9-7739-4E2E-9DF6-5D9DECC55399}" destId="{7957B431-B392-4543-BAD7-71C1237C0DA2}" srcOrd="0" destOrd="0" parTransId="{98D427FE-6A22-4A3E-B9F6-61D29D050381}" sibTransId="{BD0E94C6-51F1-4137-A134-D6E9C0B16D1D}"/>
    <dgm:cxn modelId="{026083F4-C843-4FC0-9646-DD32A1D6AE50}" type="presOf" srcId="{239265E8-AC11-4B09-81F1-BC7CE79DE026}" destId="{729EAA36-6471-4BD8-BDFD-85E8B0E3A090}" srcOrd="0" destOrd="0" presId="urn:microsoft.com/office/officeart/2005/8/layout/chevron2"/>
    <dgm:cxn modelId="{8D3F5B77-93AF-4ABB-B465-C2512A9EA745}" type="presOf" srcId="{7957B431-B392-4543-BAD7-71C1237C0DA2}" destId="{F347C439-C26C-42A8-A2B8-866EC8709229}" srcOrd="0" destOrd="0" presId="urn:microsoft.com/office/officeart/2005/8/layout/chevron2"/>
    <dgm:cxn modelId="{96E09CC3-DBFB-4D53-AFD4-DE6115FBCD31}" srcId="{F6312D20-3B52-40EB-87AD-90A588377733}" destId="{E2174FAE-FE90-46E0-8A6D-3E5A49F45DDF}" srcOrd="0" destOrd="0" parTransId="{3812A62B-16F8-47C6-B989-B6E7FC59C79F}" sibTransId="{D3C25404-B7F7-4556-825D-5C36ED0C624A}"/>
    <dgm:cxn modelId="{6D221188-5174-4B11-83C7-C3045C552096}" type="presOf" srcId="{E7C63AB9-7739-4E2E-9DF6-5D9DECC55399}" destId="{F0A4B2AF-C71D-4159-A730-C364BD691E8B}" srcOrd="0" destOrd="0" presId="urn:microsoft.com/office/officeart/2005/8/layout/chevron2"/>
    <dgm:cxn modelId="{5982B101-DE05-4D48-BFFB-EDD1ED42C36B}" type="presOf" srcId="{F6312D20-3B52-40EB-87AD-90A588377733}" destId="{D7F195D9-C74D-4F48-8350-7ADC791D02FF}" srcOrd="0" destOrd="0" presId="urn:microsoft.com/office/officeart/2005/8/layout/chevron2"/>
    <dgm:cxn modelId="{16654389-9679-4AE2-BCF6-E2C9960FE152}" srcId="{1B46026D-C576-4618-A5D1-6E63CE316B64}" destId="{F35503BA-247E-4363-883D-3CC3FEF3C72F}" srcOrd="2" destOrd="0" parTransId="{30CCA8A8-2BD1-4082-9A51-60E70EA3ACA8}" sibTransId="{BF1AF02C-8396-4579-9894-C4314194D950}"/>
    <dgm:cxn modelId="{3C44F3EE-406D-4F0C-AB35-9232F0347722}" srcId="{1B46026D-C576-4618-A5D1-6E63CE316B64}" destId="{E7C63AB9-7739-4E2E-9DF6-5D9DECC55399}" srcOrd="3" destOrd="0" parTransId="{4AFA8A8D-B758-47A7-A8F6-DD5D9AB5F524}" sibTransId="{E12D235B-1BAC-425B-9592-78A3B64D4C5F}"/>
    <dgm:cxn modelId="{8DCB3C1C-22C8-42A9-8DB7-36343D1C34E3}" type="presOf" srcId="{E2174FAE-FE90-46E0-8A6D-3E5A49F45DDF}" destId="{BC4FF2E2-3A59-4E95-8A8D-E2138F7AF5AD}" srcOrd="0" destOrd="0" presId="urn:microsoft.com/office/officeart/2005/8/layout/chevron2"/>
    <dgm:cxn modelId="{E15A1C38-D8DC-442A-B29F-D85BF5A39B8F}" srcId="{A72859E2-5FE5-4DB5-816B-87B43F5C1E54}" destId="{05618407-72B1-4B92-9B51-DAAC1DAFF7C7}" srcOrd="0" destOrd="0" parTransId="{6C6FD882-CC15-413F-B0C6-36C69A60A77B}" sibTransId="{E15A0F33-F2DF-403E-8DB2-51E8D7A0B62A}"/>
    <dgm:cxn modelId="{3604DD1B-4A86-4E2F-8656-11147C8C84CE}" srcId="{1B46026D-C576-4618-A5D1-6E63CE316B64}" destId="{F6312D20-3B52-40EB-87AD-90A588377733}" srcOrd="1" destOrd="0" parTransId="{29DE85D3-4A58-42A8-AD73-75D5AC68A0F1}" sibTransId="{A6F5947D-7499-43D8-A8E9-D5CFFEAA0132}"/>
    <dgm:cxn modelId="{6B0CFC35-9207-477F-A256-BE1A36A991AC}" srcId="{F35503BA-247E-4363-883D-3CC3FEF3C72F}" destId="{239265E8-AC11-4B09-81F1-BC7CE79DE026}" srcOrd="0" destOrd="0" parTransId="{B2848915-DDE3-4ED7-AAC7-4792BB3270A3}" sibTransId="{01A90861-3F64-4A84-AC30-CFA5DCB7CBB8}"/>
    <dgm:cxn modelId="{DFBE7227-0B5E-4032-8888-91AD5B10D29E}" type="presOf" srcId="{F35503BA-247E-4363-883D-3CC3FEF3C72F}" destId="{553D6875-A515-4C4F-A466-27D6D08F692A}" srcOrd="0" destOrd="0" presId="urn:microsoft.com/office/officeart/2005/8/layout/chevron2"/>
    <dgm:cxn modelId="{71DD2179-3FBF-4938-968F-CAEE22409555}" type="presOf" srcId="{A72859E2-5FE5-4DB5-816B-87B43F5C1E54}" destId="{FDFE8836-5501-46A7-AEA1-C62E165CECE9}" srcOrd="0" destOrd="0" presId="urn:microsoft.com/office/officeart/2005/8/layout/chevron2"/>
    <dgm:cxn modelId="{98519CA6-BDD5-47DA-8623-43B1B7C6CF65}" type="presOf" srcId="{1B46026D-C576-4618-A5D1-6E63CE316B64}" destId="{3E578CB7-1595-4CAF-BE0B-C8966A7DB043}" srcOrd="0" destOrd="0" presId="urn:microsoft.com/office/officeart/2005/8/layout/chevron2"/>
    <dgm:cxn modelId="{B4BF8321-80B7-4EA3-8050-9BAC7E3A76F8}" srcId="{1B46026D-C576-4618-A5D1-6E63CE316B64}" destId="{A72859E2-5FE5-4DB5-816B-87B43F5C1E54}" srcOrd="0" destOrd="0" parTransId="{73AB864F-D979-4078-A928-11414C4EC3DD}" sibTransId="{6AF09AD5-9D61-497E-B8EE-069914128B93}"/>
    <dgm:cxn modelId="{E378527B-B5DE-4969-96C8-4DC5E74EC502}" type="presOf" srcId="{05618407-72B1-4B92-9B51-DAAC1DAFF7C7}" destId="{382B2934-EF5E-4045-AB2D-FEE91403523D}" srcOrd="0" destOrd="0" presId="urn:microsoft.com/office/officeart/2005/8/layout/chevron2"/>
    <dgm:cxn modelId="{A213F200-324F-4F8A-B0CC-72BC20D5A4A9}" type="presParOf" srcId="{3E578CB7-1595-4CAF-BE0B-C8966A7DB043}" destId="{3CBAF184-BDEB-4437-B282-588AC42C8C4C}" srcOrd="0" destOrd="0" presId="urn:microsoft.com/office/officeart/2005/8/layout/chevron2"/>
    <dgm:cxn modelId="{569C3CF4-367C-44FC-924B-B7787DEAD0EC}" type="presParOf" srcId="{3CBAF184-BDEB-4437-B282-588AC42C8C4C}" destId="{FDFE8836-5501-46A7-AEA1-C62E165CECE9}" srcOrd="0" destOrd="0" presId="urn:microsoft.com/office/officeart/2005/8/layout/chevron2"/>
    <dgm:cxn modelId="{326B5713-E3B9-4624-923C-CFC497F49140}" type="presParOf" srcId="{3CBAF184-BDEB-4437-B282-588AC42C8C4C}" destId="{382B2934-EF5E-4045-AB2D-FEE91403523D}" srcOrd="1" destOrd="0" presId="urn:microsoft.com/office/officeart/2005/8/layout/chevron2"/>
    <dgm:cxn modelId="{4C526A70-7591-4003-BB95-68720535D3F6}" type="presParOf" srcId="{3E578CB7-1595-4CAF-BE0B-C8966A7DB043}" destId="{9EBD8FDC-FEB4-4B06-9248-34837B90B082}" srcOrd="1" destOrd="0" presId="urn:microsoft.com/office/officeart/2005/8/layout/chevron2"/>
    <dgm:cxn modelId="{CEC43D58-5A9F-485A-B27E-8F9379E0CF9E}" type="presParOf" srcId="{3E578CB7-1595-4CAF-BE0B-C8966A7DB043}" destId="{86AAE54F-F201-47C4-AA0F-FED65EF08764}" srcOrd="2" destOrd="0" presId="urn:microsoft.com/office/officeart/2005/8/layout/chevron2"/>
    <dgm:cxn modelId="{0D989FC0-84CC-46C5-9064-56F6F1F464E4}" type="presParOf" srcId="{86AAE54F-F201-47C4-AA0F-FED65EF08764}" destId="{D7F195D9-C74D-4F48-8350-7ADC791D02FF}" srcOrd="0" destOrd="0" presId="urn:microsoft.com/office/officeart/2005/8/layout/chevron2"/>
    <dgm:cxn modelId="{3C676847-95B8-4634-85C9-63E03C1AD024}" type="presParOf" srcId="{86AAE54F-F201-47C4-AA0F-FED65EF08764}" destId="{BC4FF2E2-3A59-4E95-8A8D-E2138F7AF5AD}" srcOrd="1" destOrd="0" presId="urn:microsoft.com/office/officeart/2005/8/layout/chevron2"/>
    <dgm:cxn modelId="{63F8A64A-8DC5-4D3E-840A-3BC246B54A63}" type="presParOf" srcId="{3E578CB7-1595-4CAF-BE0B-C8966A7DB043}" destId="{8C0E895D-B40F-42D1-9D08-D6B3140B1F15}" srcOrd="3" destOrd="0" presId="urn:microsoft.com/office/officeart/2005/8/layout/chevron2"/>
    <dgm:cxn modelId="{4D8FE141-4B35-400D-B2AC-98789BF0F10B}" type="presParOf" srcId="{3E578CB7-1595-4CAF-BE0B-C8966A7DB043}" destId="{4335A40C-9166-4922-AF74-1F6C01A1DBE6}" srcOrd="4" destOrd="0" presId="urn:microsoft.com/office/officeart/2005/8/layout/chevron2"/>
    <dgm:cxn modelId="{753CE073-63D2-4ED2-BF29-EEFDE0DFDFF1}" type="presParOf" srcId="{4335A40C-9166-4922-AF74-1F6C01A1DBE6}" destId="{553D6875-A515-4C4F-A466-27D6D08F692A}" srcOrd="0" destOrd="0" presId="urn:microsoft.com/office/officeart/2005/8/layout/chevron2"/>
    <dgm:cxn modelId="{20994ACB-A74A-4312-9B41-492C3E09E8F5}" type="presParOf" srcId="{4335A40C-9166-4922-AF74-1F6C01A1DBE6}" destId="{729EAA36-6471-4BD8-BDFD-85E8B0E3A090}" srcOrd="1" destOrd="0" presId="urn:microsoft.com/office/officeart/2005/8/layout/chevron2"/>
    <dgm:cxn modelId="{B9251A5D-C40A-4DBB-9A72-6355F136459A}" type="presParOf" srcId="{3E578CB7-1595-4CAF-BE0B-C8966A7DB043}" destId="{E96E5A2C-A61C-41DC-AF6D-44E2167A3B0F}" srcOrd="5" destOrd="0" presId="urn:microsoft.com/office/officeart/2005/8/layout/chevron2"/>
    <dgm:cxn modelId="{31E27164-F01E-4E4F-991F-6C6444A76C72}" type="presParOf" srcId="{3E578CB7-1595-4CAF-BE0B-C8966A7DB043}" destId="{3CF55C8C-666D-44D6-BFA2-D7CA716E2109}" srcOrd="6" destOrd="0" presId="urn:microsoft.com/office/officeart/2005/8/layout/chevron2"/>
    <dgm:cxn modelId="{BB065E9D-F849-45A6-8B52-D48345026DB1}" type="presParOf" srcId="{3CF55C8C-666D-44D6-BFA2-D7CA716E2109}" destId="{F0A4B2AF-C71D-4159-A730-C364BD691E8B}" srcOrd="0" destOrd="0" presId="urn:microsoft.com/office/officeart/2005/8/layout/chevron2"/>
    <dgm:cxn modelId="{E560FFFB-F588-4088-A2D6-4FB2206A5E64}" type="presParOf" srcId="{3CF55C8C-666D-44D6-BFA2-D7CA716E2109}" destId="{F347C439-C26C-42A8-A2B8-866EC87092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6026D-C576-4618-A5D1-6E63CE316B64}" type="doc">
      <dgm:prSet loTypeId="urn:microsoft.com/office/officeart/2005/8/layout/chevron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72859E2-5FE5-4DB5-816B-87B43F5C1E54}">
      <dgm:prSet phldrT="[Texto]" custT="1"/>
      <dgm:spPr/>
      <dgm:t>
        <a:bodyPr/>
        <a:lstStyle/>
        <a:p>
          <a:endParaRPr lang="pt-BR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3AB864F-D979-4078-A928-11414C4EC3DD}" type="parTrans" cxnId="{B4BF8321-80B7-4EA3-8050-9BAC7E3A76F8}">
      <dgm:prSet/>
      <dgm:spPr/>
      <dgm:t>
        <a:bodyPr/>
        <a:lstStyle/>
        <a:p>
          <a:endParaRPr lang="pt-BR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AF09AD5-9D61-497E-B8EE-069914128B93}" type="sibTrans" cxnId="{B4BF8321-80B7-4EA3-8050-9BAC7E3A76F8}">
      <dgm:prSet/>
      <dgm:spPr/>
      <dgm:t>
        <a:bodyPr/>
        <a:lstStyle/>
        <a:p>
          <a:endParaRPr lang="pt-BR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AA9D1BC-316A-431B-AE30-6DB7FED3493F}">
      <dgm:prSet phldrT="[Texto]"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Investimentos em infraestrutura / Suporte</a:t>
          </a:r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BD5998B-F957-4753-9A2E-ADEB2E764665}" type="parTrans" cxnId="{CA97C4E7-20F8-46B1-92A6-FD8F7B56D217}">
      <dgm:prSet/>
      <dgm:spPr/>
      <dgm:t>
        <a:bodyPr/>
        <a:lstStyle/>
        <a:p>
          <a:endParaRPr lang="pt-BR"/>
        </a:p>
      </dgm:t>
    </dgm:pt>
    <dgm:pt modelId="{326636CE-15E4-48F4-9B5D-6C0572F4ED1F}" type="sibTrans" cxnId="{CA97C4E7-20F8-46B1-92A6-FD8F7B56D217}">
      <dgm:prSet/>
      <dgm:spPr/>
      <dgm:t>
        <a:bodyPr/>
        <a:lstStyle/>
        <a:p>
          <a:endParaRPr lang="pt-BR"/>
        </a:p>
      </dgm:t>
    </dgm:pt>
    <dgm:pt modelId="{7ECC392E-9126-4258-8FE0-51CEBBC824C2}">
      <dgm:prSet phldrT="[Texto]"/>
      <dgm:spPr/>
      <dgm:t>
        <a:bodyPr/>
        <a:lstStyle/>
        <a:p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4BC54BE-17AD-4D0E-9651-499CB2F9EBE4}" type="parTrans" cxnId="{5465BF62-AAD1-4F53-A09D-CECFFBB86EE5}">
      <dgm:prSet/>
      <dgm:spPr/>
      <dgm:t>
        <a:bodyPr/>
        <a:lstStyle/>
        <a:p>
          <a:endParaRPr lang="pt-BR"/>
        </a:p>
      </dgm:t>
    </dgm:pt>
    <dgm:pt modelId="{BD68ECEE-7885-45C3-840E-A0C77A62D229}" type="sibTrans" cxnId="{5465BF62-AAD1-4F53-A09D-CECFFBB86EE5}">
      <dgm:prSet/>
      <dgm:spPr/>
      <dgm:t>
        <a:bodyPr/>
        <a:lstStyle/>
        <a:p>
          <a:endParaRPr lang="pt-BR"/>
        </a:p>
      </dgm:t>
    </dgm:pt>
    <dgm:pt modelId="{A8ECF480-8AE2-460B-8AA2-13244B5E510E}">
      <dgm:prSet phldrT="[Texto]"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Seguro Agrícola</a:t>
          </a:r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D930828-1DC3-48B3-B4F2-E8E2F34BDDD6}" type="parTrans" cxnId="{7EF6F14A-AFC8-45ED-8A91-0ACBEF7F1F7C}">
      <dgm:prSet/>
      <dgm:spPr/>
      <dgm:t>
        <a:bodyPr/>
        <a:lstStyle/>
        <a:p>
          <a:endParaRPr lang="pt-BR"/>
        </a:p>
      </dgm:t>
    </dgm:pt>
    <dgm:pt modelId="{324A0B94-13D1-49EA-AE86-0AD1CEBFFCD6}" type="sibTrans" cxnId="{7EF6F14A-AFC8-45ED-8A91-0ACBEF7F1F7C}">
      <dgm:prSet/>
      <dgm:spPr/>
      <dgm:t>
        <a:bodyPr/>
        <a:lstStyle/>
        <a:p>
          <a:endParaRPr lang="pt-BR"/>
        </a:p>
      </dgm:t>
    </dgm:pt>
    <dgm:pt modelId="{1C8EDBA2-6693-4F12-82BD-A70E89DDC448}">
      <dgm:prSet phldrT="[Texto]"/>
      <dgm:spPr/>
      <dgm:t>
        <a:bodyPr/>
        <a:lstStyle/>
        <a:p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EFF9FAB-D6A4-43CA-A88D-76B234857A6D}" type="parTrans" cxnId="{626F08E0-0E48-454B-9829-519D84054121}">
      <dgm:prSet/>
      <dgm:spPr/>
      <dgm:t>
        <a:bodyPr/>
        <a:lstStyle/>
        <a:p>
          <a:endParaRPr lang="pt-BR"/>
        </a:p>
      </dgm:t>
    </dgm:pt>
    <dgm:pt modelId="{A2C80F26-1B3D-44AB-9E14-28373D40A439}" type="sibTrans" cxnId="{626F08E0-0E48-454B-9829-519D84054121}">
      <dgm:prSet/>
      <dgm:spPr/>
      <dgm:t>
        <a:bodyPr/>
        <a:lstStyle/>
        <a:p>
          <a:endParaRPr lang="pt-BR"/>
        </a:p>
      </dgm:t>
    </dgm:pt>
    <dgm:pt modelId="{376D0996-8CD4-4FD5-97B8-D3444873B8A2}">
      <dgm:prSet phldrT="[Texto]"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Contrato de Mercado (</a:t>
          </a:r>
          <a:r>
            <a:rPr lang="pt-BR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tradings</a:t>
          </a:r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)</a:t>
          </a:r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7FF346A-EFFA-46FE-A77B-C0FDE304C0D9}" type="parTrans" cxnId="{CD45B1A1-F8EF-4BCA-8025-957AD37F14C7}">
      <dgm:prSet/>
      <dgm:spPr/>
      <dgm:t>
        <a:bodyPr/>
        <a:lstStyle/>
        <a:p>
          <a:endParaRPr lang="pt-BR"/>
        </a:p>
      </dgm:t>
    </dgm:pt>
    <dgm:pt modelId="{D2CD9D57-C809-4465-88B8-4B497450A295}" type="sibTrans" cxnId="{CD45B1A1-F8EF-4BCA-8025-957AD37F14C7}">
      <dgm:prSet/>
      <dgm:spPr/>
      <dgm:t>
        <a:bodyPr/>
        <a:lstStyle/>
        <a:p>
          <a:endParaRPr lang="pt-BR"/>
        </a:p>
      </dgm:t>
    </dgm:pt>
    <dgm:pt modelId="{5402901A-B830-4B6E-BAAE-BEA908D8752F}">
      <dgm:prSet/>
      <dgm:spPr/>
      <dgm:t>
        <a:bodyPr/>
        <a:lstStyle/>
        <a:p>
          <a:endParaRPr lang="pt-B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EB2BD1E-8C21-4F2F-9583-22BD69DF9E34}" type="parTrans" cxnId="{0BF75CDE-70CD-486A-A03E-33109CEE87EC}">
      <dgm:prSet/>
      <dgm:spPr/>
      <dgm:t>
        <a:bodyPr/>
        <a:lstStyle/>
        <a:p>
          <a:endParaRPr lang="pt-BR"/>
        </a:p>
      </dgm:t>
    </dgm:pt>
    <dgm:pt modelId="{05F72B18-6C0D-4CA3-8738-C86AB95E3070}" type="sibTrans" cxnId="{0BF75CDE-70CD-486A-A03E-33109CEE87EC}">
      <dgm:prSet/>
      <dgm:spPr/>
      <dgm:t>
        <a:bodyPr/>
        <a:lstStyle/>
        <a:p>
          <a:endParaRPr lang="pt-BR"/>
        </a:p>
      </dgm:t>
    </dgm:pt>
    <dgm:pt modelId="{B1885446-4537-4182-8C77-F004814BA30B}">
      <dgm:prSet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Mercado Futuro</a:t>
          </a:r>
          <a:endParaRPr lang="pt-BR" dirty="0"/>
        </a:p>
      </dgm:t>
    </dgm:pt>
    <dgm:pt modelId="{4066BF1E-3D0D-4FB6-9E33-6DFB7069F0A3}" type="parTrans" cxnId="{46700A09-51A3-4E0A-AFED-E0B5363951BF}">
      <dgm:prSet/>
      <dgm:spPr/>
      <dgm:t>
        <a:bodyPr/>
        <a:lstStyle/>
        <a:p>
          <a:endParaRPr lang="pt-BR"/>
        </a:p>
      </dgm:t>
    </dgm:pt>
    <dgm:pt modelId="{832670F4-9831-4C10-85EF-5FF1B9DD4633}" type="sibTrans" cxnId="{46700A09-51A3-4E0A-AFED-E0B5363951BF}">
      <dgm:prSet/>
      <dgm:spPr/>
      <dgm:t>
        <a:bodyPr/>
        <a:lstStyle/>
        <a:p>
          <a:endParaRPr lang="pt-BR"/>
        </a:p>
      </dgm:t>
    </dgm:pt>
    <dgm:pt modelId="{9D1DE9FA-88E0-406A-BE4E-7C1F1CCF6134}">
      <dgm:prSet phldrT="[Texto]" custT="1"/>
      <dgm:spPr/>
      <dgm:t>
        <a:bodyPr/>
        <a:lstStyle/>
        <a:p>
          <a:endParaRPr lang="pt-BR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3F1D29A-F193-4D6A-8E78-3BC7B8798FA5}" type="parTrans" cxnId="{09989BDF-29A7-47A1-9474-755A027B1E7F}">
      <dgm:prSet/>
      <dgm:spPr/>
      <dgm:t>
        <a:bodyPr/>
        <a:lstStyle/>
        <a:p>
          <a:endParaRPr lang="pt-BR"/>
        </a:p>
      </dgm:t>
    </dgm:pt>
    <dgm:pt modelId="{CB738816-7C44-4E3C-963B-AE982CE9BC7F}" type="sibTrans" cxnId="{09989BDF-29A7-47A1-9474-755A027B1E7F}">
      <dgm:prSet/>
      <dgm:spPr/>
      <dgm:t>
        <a:bodyPr/>
        <a:lstStyle/>
        <a:p>
          <a:endParaRPr lang="pt-BR"/>
        </a:p>
      </dgm:t>
    </dgm:pt>
    <dgm:pt modelId="{7CFA8E51-9C70-425D-8C6E-8E8B005625DB}">
      <dgm:prSet/>
      <dgm:spPr/>
      <dgm:t>
        <a:bodyPr/>
        <a:lstStyle/>
        <a:p>
          <a:r>
            <a: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etc.</a:t>
          </a:r>
          <a:endParaRPr lang="pt-BR" dirty="0"/>
        </a:p>
      </dgm:t>
    </dgm:pt>
    <dgm:pt modelId="{12BEBD93-30A7-41A1-A566-B392EABAFB31}" type="parTrans" cxnId="{72955484-9CB8-4861-8061-DF379B9B724E}">
      <dgm:prSet/>
      <dgm:spPr/>
      <dgm:t>
        <a:bodyPr/>
        <a:lstStyle/>
        <a:p>
          <a:endParaRPr lang="pt-BR"/>
        </a:p>
      </dgm:t>
    </dgm:pt>
    <dgm:pt modelId="{28F168E5-2444-4220-B04A-46D163A1682C}" type="sibTrans" cxnId="{72955484-9CB8-4861-8061-DF379B9B724E}">
      <dgm:prSet/>
      <dgm:spPr/>
      <dgm:t>
        <a:bodyPr/>
        <a:lstStyle/>
        <a:p>
          <a:endParaRPr lang="pt-BR"/>
        </a:p>
      </dgm:t>
    </dgm:pt>
    <dgm:pt modelId="{3E578CB7-1595-4CAF-BE0B-C8966A7DB043}" type="pres">
      <dgm:prSet presAssocID="{1B46026D-C576-4618-A5D1-6E63CE316B64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BAF184-BDEB-4437-B282-588AC42C8C4C}" type="pres">
      <dgm:prSet presAssocID="{A72859E2-5FE5-4DB5-816B-87B43F5C1E54}" presName="composite" presStyleCnt="0"/>
      <dgm:spPr/>
      <dgm:t>
        <a:bodyPr/>
        <a:lstStyle/>
        <a:p>
          <a:endParaRPr lang="pt-BR"/>
        </a:p>
      </dgm:t>
    </dgm:pt>
    <dgm:pt modelId="{FDFE8836-5501-46A7-AEA1-C62E165CECE9}" type="pres">
      <dgm:prSet presAssocID="{A72859E2-5FE5-4DB5-816B-87B43F5C1E5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2B2934-EF5E-4045-AB2D-FEE91403523D}" type="pres">
      <dgm:prSet presAssocID="{A72859E2-5FE5-4DB5-816B-87B43F5C1E54}" presName="descendantText" presStyleLbl="alignAcc1" presStyleIdx="0" presStyleCnt="5" custLinFactNeighborX="0" custLinFactNeighborY="-529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BD8FDC-FEB4-4B06-9248-34837B90B082}" type="pres">
      <dgm:prSet presAssocID="{6AF09AD5-9D61-497E-B8EE-069914128B93}" presName="sp" presStyleCnt="0"/>
      <dgm:spPr/>
      <dgm:t>
        <a:bodyPr/>
        <a:lstStyle/>
        <a:p>
          <a:endParaRPr lang="pt-BR"/>
        </a:p>
      </dgm:t>
    </dgm:pt>
    <dgm:pt modelId="{76619C96-6906-47CA-ADC4-86F55CF78D46}" type="pres">
      <dgm:prSet presAssocID="{7ECC392E-9126-4258-8FE0-51CEBBC824C2}" presName="composite" presStyleCnt="0"/>
      <dgm:spPr/>
    </dgm:pt>
    <dgm:pt modelId="{4D37E095-EEDA-4D28-B302-22C07F5EE442}" type="pres">
      <dgm:prSet presAssocID="{7ECC392E-9126-4258-8FE0-51CEBBC824C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A26388-4243-45A3-A52D-B89D381364D3}" type="pres">
      <dgm:prSet presAssocID="{7ECC392E-9126-4258-8FE0-51CEBBC824C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FC714A-F3DC-4CFB-B116-1B0AA7D52A8E}" type="pres">
      <dgm:prSet presAssocID="{BD68ECEE-7885-45C3-840E-A0C77A62D229}" presName="sp" presStyleCnt="0"/>
      <dgm:spPr/>
    </dgm:pt>
    <dgm:pt modelId="{38824FCD-02B7-41EF-9C95-9DE26A4B61E4}" type="pres">
      <dgm:prSet presAssocID="{1C8EDBA2-6693-4F12-82BD-A70E89DDC448}" presName="composite" presStyleCnt="0"/>
      <dgm:spPr/>
    </dgm:pt>
    <dgm:pt modelId="{A42420FD-F290-410D-AFC1-883BDEC6B772}" type="pres">
      <dgm:prSet presAssocID="{1C8EDBA2-6693-4F12-82BD-A70E89DDC44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70426C-B6B0-4536-B8C7-1C500B96B408}" type="pres">
      <dgm:prSet presAssocID="{1C8EDBA2-6693-4F12-82BD-A70E89DDC44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D8B059-770F-4C8D-953F-369983CE7F30}" type="pres">
      <dgm:prSet presAssocID="{A2C80F26-1B3D-44AB-9E14-28373D40A439}" presName="sp" presStyleCnt="0"/>
      <dgm:spPr/>
    </dgm:pt>
    <dgm:pt modelId="{F6D6676D-32A5-4F7E-BD3C-A3B58139422D}" type="pres">
      <dgm:prSet presAssocID="{5402901A-B830-4B6E-BAAE-BEA908D8752F}" presName="composite" presStyleCnt="0"/>
      <dgm:spPr/>
    </dgm:pt>
    <dgm:pt modelId="{5DB6C38C-308D-41B6-A6AA-6D471E56CDF4}" type="pres">
      <dgm:prSet presAssocID="{5402901A-B830-4B6E-BAAE-BEA908D8752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16D981-2749-4B69-9316-8E75AA9F4CC2}" type="pres">
      <dgm:prSet presAssocID="{5402901A-B830-4B6E-BAAE-BEA908D8752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BADBF9-8111-43FB-8DD2-FCACF84D7A99}" type="pres">
      <dgm:prSet presAssocID="{05F72B18-6C0D-4CA3-8738-C86AB95E3070}" presName="sp" presStyleCnt="0"/>
      <dgm:spPr/>
    </dgm:pt>
    <dgm:pt modelId="{E7C1C2CD-AF8D-44DA-A16A-EBE948D8739A}" type="pres">
      <dgm:prSet presAssocID="{9D1DE9FA-88E0-406A-BE4E-7C1F1CCF6134}" presName="composite" presStyleCnt="0"/>
      <dgm:spPr/>
    </dgm:pt>
    <dgm:pt modelId="{57B7B555-FAAD-4B50-946E-B6A5127C1E66}" type="pres">
      <dgm:prSet presAssocID="{9D1DE9FA-88E0-406A-BE4E-7C1F1CCF613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9B9BB1-22FB-4834-8305-EEF1F7424CCF}" type="pres">
      <dgm:prSet presAssocID="{9D1DE9FA-88E0-406A-BE4E-7C1F1CCF613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17D59A-DB8C-4F1D-824C-70A31FF602DF}" type="presOf" srcId="{1B46026D-C576-4618-A5D1-6E63CE316B64}" destId="{3E578CB7-1595-4CAF-BE0B-C8966A7DB043}" srcOrd="0" destOrd="0" presId="urn:microsoft.com/office/officeart/2005/8/layout/chevron2"/>
    <dgm:cxn modelId="{46700A09-51A3-4E0A-AFED-E0B5363951BF}" srcId="{5402901A-B830-4B6E-BAAE-BEA908D8752F}" destId="{B1885446-4537-4182-8C77-F004814BA30B}" srcOrd="0" destOrd="0" parTransId="{4066BF1E-3D0D-4FB6-9E33-6DFB7069F0A3}" sibTransId="{832670F4-9831-4C10-85EF-5FF1B9DD4633}"/>
    <dgm:cxn modelId="{E5A4E1AB-471A-4981-B65A-117937D26E6F}" type="presOf" srcId="{7AA9D1BC-316A-431B-AE30-6DB7FED3493F}" destId="{382B2934-EF5E-4045-AB2D-FEE91403523D}" srcOrd="0" destOrd="0" presId="urn:microsoft.com/office/officeart/2005/8/layout/chevron2"/>
    <dgm:cxn modelId="{5465BF62-AAD1-4F53-A09D-CECFFBB86EE5}" srcId="{1B46026D-C576-4618-A5D1-6E63CE316B64}" destId="{7ECC392E-9126-4258-8FE0-51CEBBC824C2}" srcOrd="1" destOrd="0" parTransId="{74BC54BE-17AD-4D0E-9651-499CB2F9EBE4}" sibTransId="{BD68ECEE-7885-45C3-840E-A0C77A62D229}"/>
    <dgm:cxn modelId="{AF2BEEA5-C2E8-43FA-988E-F414E3B1147B}" type="presOf" srcId="{A8ECF480-8AE2-460B-8AA2-13244B5E510E}" destId="{EEA26388-4243-45A3-A52D-B89D381364D3}" srcOrd="0" destOrd="0" presId="urn:microsoft.com/office/officeart/2005/8/layout/chevron2"/>
    <dgm:cxn modelId="{0426314D-4F4C-42AB-82DD-2E519E5E0A6E}" type="presOf" srcId="{5402901A-B830-4B6E-BAAE-BEA908D8752F}" destId="{5DB6C38C-308D-41B6-A6AA-6D471E56CDF4}" srcOrd="0" destOrd="0" presId="urn:microsoft.com/office/officeart/2005/8/layout/chevron2"/>
    <dgm:cxn modelId="{09989BDF-29A7-47A1-9474-755A027B1E7F}" srcId="{1B46026D-C576-4618-A5D1-6E63CE316B64}" destId="{9D1DE9FA-88E0-406A-BE4E-7C1F1CCF6134}" srcOrd="4" destOrd="0" parTransId="{73F1D29A-F193-4D6A-8E78-3BC7B8798FA5}" sibTransId="{CB738816-7C44-4E3C-963B-AE982CE9BC7F}"/>
    <dgm:cxn modelId="{750FA416-B6AE-40AB-A1C5-1706B6F260EE}" type="presOf" srcId="{1C8EDBA2-6693-4F12-82BD-A70E89DDC448}" destId="{A42420FD-F290-410D-AFC1-883BDEC6B772}" srcOrd="0" destOrd="0" presId="urn:microsoft.com/office/officeart/2005/8/layout/chevron2"/>
    <dgm:cxn modelId="{541E304A-1DC6-402F-A7CA-B5772799797A}" type="presOf" srcId="{A72859E2-5FE5-4DB5-816B-87B43F5C1E54}" destId="{FDFE8836-5501-46A7-AEA1-C62E165CECE9}" srcOrd="0" destOrd="0" presId="urn:microsoft.com/office/officeart/2005/8/layout/chevron2"/>
    <dgm:cxn modelId="{32BDA0FB-F120-4D14-AB28-ACDADA9C79AB}" type="presOf" srcId="{9D1DE9FA-88E0-406A-BE4E-7C1F1CCF6134}" destId="{57B7B555-FAAD-4B50-946E-B6A5127C1E66}" srcOrd="0" destOrd="0" presId="urn:microsoft.com/office/officeart/2005/8/layout/chevron2"/>
    <dgm:cxn modelId="{CA97C4E7-20F8-46B1-92A6-FD8F7B56D217}" srcId="{A72859E2-5FE5-4DB5-816B-87B43F5C1E54}" destId="{7AA9D1BC-316A-431B-AE30-6DB7FED3493F}" srcOrd="0" destOrd="0" parTransId="{EBD5998B-F957-4753-9A2E-ADEB2E764665}" sibTransId="{326636CE-15E4-48F4-9B5D-6C0572F4ED1F}"/>
    <dgm:cxn modelId="{7B02EEEE-5163-4D53-B6C0-2005BF7B5A2B}" type="presOf" srcId="{B1885446-4537-4182-8C77-F004814BA30B}" destId="{DA16D981-2749-4B69-9316-8E75AA9F4CC2}" srcOrd="0" destOrd="0" presId="urn:microsoft.com/office/officeart/2005/8/layout/chevron2"/>
    <dgm:cxn modelId="{CD45B1A1-F8EF-4BCA-8025-957AD37F14C7}" srcId="{1C8EDBA2-6693-4F12-82BD-A70E89DDC448}" destId="{376D0996-8CD4-4FD5-97B8-D3444873B8A2}" srcOrd="0" destOrd="0" parTransId="{77FF346A-EFFA-46FE-A77B-C0FDE304C0D9}" sibTransId="{D2CD9D57-C809-4465-88B8-4B497450A295}"/>
    <dgm:cxn modelId="{72955484-9CB8-4861-8061-DF379B9B724E}" srcId="{9D1DE9FA-88E0-406A-BE4E-7C1F1CCF6134}" destId="{7CFA8E51-9C70-425D-8C6E-8E8B005625DB}" srcOrd="0" destOrd="0" parTransId="{12BEBD93-30A7-41A1-A566-B392EABAFB31}" sibTransId="{28F168E5-2444-4220-B04A-46D163A1682C}"/>
    <dgm:cxn modelId="{0BF75CDE-70CD-486A-A03E-33109CEE87EC}" srcId="{1B46026D-C576-4618-A5D1-6E63CE316B64}" destId="{5402901A-B830-4B6E-BAAE-BEA908D8752F}" srcOrd="3" destOrd="0" parTransId="{4EB2BD1E-8C21-4F2F-9583-22BD69DF9E34}" sibTransId="{05F72B18-6C0D-4CA3-8738-C86AB95E3070}"/>
    <dgm:cxn modelId="{48B4FC5F-5F25-4D24-8BA5-09405F92DA7E}" type="presOf" srcId="{376D0996-8CD4-4FD5-97B8-D3444873B8A2}" destId="{2870426C-B6B0-4536-B8C7-1C500B96B408}" srcOrd="0" destOrd="0" presId="urn:microsoft.com/office/officeart/2005/8/layout/chevron2"/>
    <dgm:cxn modelId="{294C1D4C-47FF-4F09-BB50-D8D3CD5F5E07}" type="presOf" srcId="{7ECC392E-9126-4258-8FE0-51CEBBC824C2}" destId="{4D37E095-EEDA-4D28-B302-22C07F5EE442}" srcOrd="0" destOrd="0" presId="urn:microsoft.com/office/officeart/2005/8/layout/chevron2"/>
    <dgm:cxn modelId="{626F08E0-0E48-454B-9829-519D84054121}" srcId="{1B46026D-C576-4618-A5D1-6E63CE316B64}" destId="{1C8EDBA2-6693-4F12-82BD-A70E89DDC448}" srcOrd="2" destOrd="0" parTransId="{DEFF9FAB-D6A4-43CA-A88D-76B234857A6D}" sibTransId="{A2C80F26-1B3D-44AB-9E14-28373D40A439}"/>
    <dgm:cxn modelId="{B4BF8321-80B7-4EA3-8050-9BAC7E3A76F8}" srcId="{1B46026D-C576-4618-A5D1-6E63CE316B64}" destId="{A72859E2-5FE5-4DB5-816B-87B43F5C1E54}" srcOrd="0" destOrd="0" parTransId="{73AB864F-D979-4078-A928-11414C4EC3DD}" sibTransId="{6AF09AD5-9D61-497E-B8EE-069914128B93}"/>
    <dgm:cxn modelId="{7EF6F14A-AFC8-45ED-8A91-0ACBEF7F1F7C}" srcId="{7ECC392E-9126-4258-8FE0-51CEBBC824C2}" destId="{A8ECF480-8AE2-460B-8AA2-13244B5E510E}" srcOrd="0" destOrd="0" parTransId="{ED930828-1DC3-48B3-B4F2-E8E2F34BDDD6}" sibTransId="{324A0B94-13D1-49EA-AE86-0AD1CEBFFCD6}"/>
    <dgm:cxn modelId="{2867BFCB-D530-4477-B5D2-E68C90F2D35F}" type="presOf" srcId="{7CFA8E51-9C70-425D-8C6E-8E8B005625DB}" destId="{0C9B9BB1-22FB-4834-8305-EEF1F7424CCF}" srcOrd="0" destOrd="0" presId="urn:microsoft.com/office/officeart/2005/8/layout/chevron2"/>
    <dgm:cxn modelId="{007BC69A-D809-46FF-A9DE-B9EE9E9A4916}" type="presParOf" srcId="{3E578CB7-1595-4CAF-BE0B-C8966A7DB043}" destId="{3CBAF184-BDEB-4437-B282-588AC42C8C4C}" srcOrd="0" destOrd="0" presId="urn:microsoft.com/office/officeart/2005/8/layout/chevron2"/>
    <dgm:cxn modelId="{FA4E5FCD-CFDB-40C4-A4E0-534E9758FE56}" type="presParOf" srcId="{3CBAF184-BDEB-4437-B282-588AC42C8C4C}" destId="{FDFE8836-5501-46A7-AEA1-C62E165CECE9}" srcOrd="0" destOrd="0" presId="urn:microsoft.com/office/officeart/2005/8/layout/chevron2"/>
    <dgm:cxn modelId="{6D27876A-888C-4B6A-82EC-90847435ED04}" type="presParOf" srcId="{3CBAF184-BDEB-4437-B282-588AC42C8C4C}" destId="{382B2934-EF5E-4045-AB2D-FEE91403523D}" srcOrd="1" destOrd="0" presId="urn:microsoft.com/office/officeart/2005/8/layout/chevron2"/>
    <dgm:cxn modelId="{D9E533AD-7676-46B0-84A2-C59737844E77}" type="presParOf" srcId="{3E578CB7-1595-4CAF-BE0B-C8966A7DB043}" destId="{9EBD8FDC-FEB4-4B06-9248-34837B90B082}" srcOrd="1" destOrd="0" presId="urn:microsoft.com/office/officeart/2005/8/layout/chevron2"/>
    <dgm:cxn modelId="{C3EB6759-7A8D-4D46-A00D-A632326369B5}" type="presParOf" srcId="{3E578CB7-1595-4CAF-BE0B-C8966A7DB043}" destId="{76619C96-6906-47CA-ADC4-86F55CF78D46}" srcOrd="2" destOrd="0" presId="urn:microsoft.com/office/officeart/2005/8/layout/chevron2"/>
    <dgm:cxn modelId="{76AC77AF-CE8F-4782-9BC4-FF2CC948B97E}" type="presParOf" srcId="{76619C96-6906-47CA-ADC4-86F55CF78D46}" destId="{4D37E095-EEDA-4D28-B302-22C07F5EE442}" srcOrd="0" destOrd="0" presId="urn:microsoft.com/office/officeart/2005/8/layout/chevron2"/>
    <dgm:cxn modelId="{AA269D73-8625-4220-9FDB-D663740F3C51}" type="presParOf" srcId="{76619C96-6906-47CA-ADC4-86F55CF78D46}" destId="{EEA26388-4243-45A3-A52D-B89D381364D3}" srcOrd="1" destOrd="0" presId="urn:microsoft.com/office/officeart/2005/8/layout/chevron2"/>
    <dgm:cxn modelId="{7963CAA6-60D5-4FF2-BE39-9ED754595020}" type="presParOf" srcId="{3E578CB7-1595-4CAF-BE0B-C8966A7DB043}" destId="{87FC714A-F3DC-4CFB-B116-1B0AA7D52A8E}" srcOrd="3" destOrd="0" presId="urn:microsoft.com/office/officeart/2005/8/layout/chevron2"/>
    <dgm:cxn modelId="{FAE9613E-063C-4CEA-9291-63A78B954409}" type="presParOf" srcId="{3E578CB7-1595-4CAF-BE0B-C8966A7DB043}" destId="{38824FCD-02B7-41EF-9C95-9DE26A4B61E4}" srcOrd="4" destOrd="0" presId="urn:microsoft.com/office/officeart/2005/8/layout/chevron2"/>
    <dgm:cxn modelId="{9E98E52F-A3DF-4BC1-B349-A343EC25D026}" type="presParOf" srcId="{38824FCD-02B7-41EF-9C95-9DE26A4B61E4}" destId="{A42420FD-F290-410D-AFC1-883BDEC6B772}" srcOrd="0" destOrd="0" presId="urn:microsoft.com/office/officeart/2005/8/layout/chevron2"/>
    <dgm:cxn modelId="{9EB22F8E-9DA4-48A0-A249-01538D1065DA}" type="presParOf" srcId="{38824FCD-02B7-41EF-9C95-9DE26A4B61E4}" destId="{2870426C-B6B0-4536-B8C7-1C500B96B408}" srcOrd="1" destOrd="0" presId="urn:microsoft.com/office/officeart/2005/8/layout/chevron2"/>
    <dgm:cxn modelId="{8621D60D-0218-4AF5-9C3C-745589C63D24}" type="presParOf" srcId="{3E578CB7-1595-4CAF-BE0B-C8966A7DB043}" destId="{97D8B059-770F-4C8D-953F-369983CE7F30}" srcOrd="5" destOrd="0" presId="urn:microsoft.com/office/officeart/2005/8/layout/chevron2"/>
    <dgm:cxn modelId="{391AC504-C53E-44B7-97FA-7DFBD5953C1A}" type="presParOf" srcId="{3E578CB7-1595-4CAF-BE0B-C8966A7DB043}" destId="{F6D6676D-32A5-4F7E-BD3C-A3B58139422D}" srcOrd="6" destOrd="0" presId="urn:microsoft.com/office/officeart/2005/8/layout/chevron2"/>
    <dgm:cxn modelId="{C6681661-FC77-443B-934A-26FE957364D0}" type="presParOf" srcId="{F6D6676D-32A5-4F7E-BD3C-A3B58139422D}" destId="{5DB6C38C-308D-41B6-A6AA-6D471E56CDF4}" srcOrd="0" destOrd="0" presId="urn:microsoft.com/office/officeart/2005/8/layout/chevron2"/>
    <dgm:cxn modelId="{35F448FA-1941-4FD6-8C49-6BC3DE69594D}" type="presParOf" srcId="{F6D6676D-32A5-4F7E-BD3C-A3B58139422D}" destId="{DA16D981-2749-4B69-9316-8E75AA9F4CC2}" srcOrd="1" destOrd="0" presId="urn:microsoft.com/office/officeart/2005/8/layout/chevron2"/>
    <dgm:cxn modelId="{B82992DF-848D-4EBB-9931-5B2AD85E19AF}" type="presParOf" srcId="{3E578CB7-1595-4CAF-BE0B-C8966A7DB043}" destId="{94BADBF9-8111-43FB-8DD2-FCACF84D7A99}" srcOrd="7" destOrd="0" presId="urn:microsoft.com/office/officeart/2005/8/layout/chevron2"/>
    <dgm:cxn modelId="{377F74CD-A946-4D20-942D-0A692D422AC6}" type="presParOf" srcId="{3E578CB7-1595-4CAF-BE0B-C8966A7DB043}" destId="{E7C1C2CD-AF8D-44DA-A16A-EBE948D8739A}" srcOrd="8" destOrd="0" presId="urn:microsoft.com/office/officeart/2005/8/layout/chevron2"/>
    <dgm:cxn modelId="{DAF4BFB5-86E2-43B6-9B0C-79484C07CD6E}" type="presParOf" srcId="{E7C1C2CD-AF8D-44DA-A16A-EBE948D8739A}" destId="{57B7B555-FAAD-4B50-946E-B6A5127C1E66}" srcOrd="0" destOrd="0" presId="urn:microsoft.com/office/officeart/2005/8/layout/chevron2"/>
    <dgm:cxn modelId="{ED2B7BB6-7A74-40BA-A290-05CB5DDBF8A4}" type="presParOf" srcId="{E7C1C2CD-AF8D-44DA-A16A-EBE948D8739A}" destId="{0C9B9BB1-22FB-4834-8305-EEF1F7424C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F4EA1-023C-4A38-B8C0-787EF6494C49}">
      <dsp:nvSpPr>
        <dsp:cNvPr id="0" name=""/>
        <dsp:cNvSpPr/>
      </dsp:nvSpPr>
      <dsp:spPr>
        <a:xfrm>
          <a:off x="177797" y="471977"/>
          <a:ext cx="6548332" cy="1071148"/>
        </a:xfrm>
        <a:prstGeom prst="leftRightRibbon">
          <a:avLst/>
        </a:prstGeom>
        <a:gradFill rotWithShape="0">
          <a:gsLst>
            <a:gs pos="0">
              <a:srgbClr val="004F5F"/>
            </a:gs>
            <a:gs pos="100000">
              <a:srgbClr val="004F5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3E64E8-23B8-4422-9FDA-E69DAD3DBBFB}">
      <dsp:nvSpPr>
        <dsp:cNvPr id="0" name=""/>
        <dsp:cNvSpPr/>
      </dsp:nvSpPr>
      <dsp:spPr>
        <a:xfrm>
          <a:off x="889022" y="436710"/>
          <a:ext cx="1662460" cy="9874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MECANISMOS INFORMAIS</a:t>
          </a:r>
          <a:endParaRPr lang="pt-BR" sz="2000" kern="1200" dirty="0"/>
        </a:p>
      </dsp:txBody>
      <dsp:txXfrm>
        <a:off x="889022" y="436710"/>
        <a:ext cx="1662460" cy="987400"/>
      </dsp:txXfrm>
    </dsp:sp>
    <dsp:sp modelId="{7E9FECF5-BCB3-4101-A9D0-BA4DA3A8C12B}">
      <dsp:nvSpPr>
        <dsp:cNvPr id="0" name=""/>
        <dsp:cNvSpPr/>
      </dsp:nvSpPr>
      <dsp:spPr>
        <a:xfrm>
          <a:off x="4021301" y="615233"/>
          <a:ext cx="1964726" cy="9874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MECANISMOS FORMAIS</a:t>
          </a:r>
          <a:endParaRPr lang="pt-BR" sz="2000" kern="1200" dirty="0"/>
        </a:p>
      </dsp:txBody>
      <dsp:txXfrm>
        <a:off x="4021301" y="615233"/>
        <a:ext cx="1964726" cy="987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E8836-5501-46A7-AEA1-C62E165CECE9}">
      <dsp:nvSpPr>
        <dsp:cNvPr id="0" name=""/>
        <dsp:cNvSpPr/>
      </dsp:nvSpPr>
      <dsp:spPr>
        <a:xfrm rot="5400000">
          <a:off x="-106959" y="107868"/>
          <a:ext cx="713065" cy="4991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" y="250481"/>
        <a:ext cx="499145" cy="213920"/>
      </dsp:txXfrm>
    </dsp:sp>
    <dsp:sp modelId="{382B2934-EF5E-4045-AB2D-FEE91403523D}">
      <dsp:nvSpPr>
        <dsp:cNvPr id="0" name=""/>
        <dsp:cNvSpPr/>
      </dsp:nvSpPr>
      <dsp:spPr>
        <a:xfrm rot="5400000">
          <a:off x="1469886" y="-969832"/>
          <a:ext cx="463492" cy="2404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Evitas Culturas de Alto Risco para a Região</a:t>
          </a:r>
          <a:endParaRPr lang="pt-BR" sz="1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499145" y="23535"/>
        <a:ext cx="2382348" cy="418240"/>
      </dsp:txXfrm>
    </dsp:sp>
    <dsp:sp modelId="{D7F195D9-C74D-4F48-8350-7ADC791D02FF}">
      <dsp:nvSpPr>
        <dsp:cNvPr id="0" name=""/>
        <dsp:cNvSpPr/>
      </dsp:nvSpPr>
      <dsp:spPr>
        <a:xfrm rot="5400000">
          <a:off x="-106959" y="659811"/>
          <a:ext cx="713065" cy="499145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" y="802424"/>
        <a:ext cx="499145" cy="213920"/>
      </dsp:txXfrm>
    </dsp:sp>
    <dsp:sp modelId="{BC4FF2E2-3A59-4E95-8A8D-E2138F7AF5AD}">
      <dsp:nvSpPr>
        <dsp:cNvPr id="0" name=""/>
        <dsp:cNvSpPr/>
      </dsp:nvSpPr>
      <dsp:spPr>
        <a:xfrm rot="5400000">
          <a:off x="1469886" y="-417889"/>
          <a:ext cx="463492" cy="2404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Diversificação de Culturas</a:t>
          </a:r>
          <a:endParaRPr lang="pt-BR" sz="1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499145" y="575478"/>
        <a:ext cx="2382348" cy="418240"/>
      </dsp:txXfrm>
    </dsp:sp>
    <dsp:sp modelId="{553D6875-A515-4C4F-A466-27D6D08F692A}">
      <dsp:nvSpPr>
        <dsp:cNvPr id="0" name=""/>
        <dsp:cNvSpPr/>
      </dsp:nvSpPr>
      <dsp:spPr>
        <a:xfrm rot="5400000">
          <a:off x="-106959" y="1211754"/>
          <a:ext cx="713065" cy="499145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" y="1354367"/>
        <a:ext cx="499145" cy="213920"/>
      </dsp:txXfrm>
    </dsp:sp>
    <dsp:sp modelId="{729EAA36-6471-4BD8-BDFD-85E8B0E3A090}">
      <dsp:nvSpPr>
        <dsp:cNvPr id="0" name=""/>
        <dsp:cNvSpPr/>
      </dsp:nvSpPr>
      <dsp:spPr>
        <a:xfrm rot="5400000">
          <a:off x="1469886" y="134053"/>
          <a:ext cx="463492" cy="2404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Diversificação das Fontes de Renda</a:t>
          </a:r>
          <a:endParaRPr lang="pt-BR" sz="1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499145" y="1127420"/>
        <a:ext cx="2382348" cy="418240"/>
      </dsp:txXfrm>
    </dsp:sp>
    <dsp:sp modelId="{F0A4B2AF-C71D-4159-A730-C364BD691E8B}">
      <dsp:nvSpPr>
        <dsp:cNvPr id="0" name=""/>
        <dsp:cNvSpPr/>
      </dsp:nvSpPr>
      <dsp:spPr>
        <a:xfrm rot="5400000">
          <a:off x="-106959" y="1763696"/>
          <a:ext cx="713065" cy="499145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" y="1906309"/>
        <a:ext cx="499145" cy="213920"/>
      </dsp:txXfrm>
    </dsp:sp>
    <dsp:sp modelId="{F347C439-C26C-42A8-A2B8-866EC8709229}">
      <dsp:nvSpPr>
        <dsp:cNvPr id="0" name=""/>
        <dsp:cNvSpPr/>
      </dsp:nvSpPr>
      <dsp:spPr>
        <a:xfrm rot="5400000">
          <a:off x="1469886" y="685996"/>
          <a:ext cx="463492" cy="2404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etc.</a:t>
          </a:r>
          <a:endParaRPr lang="pt-BR" sz="1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499145" y="1679363"/>
        <a:ext cx="2382348" cy="418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E8836-5501-46A7-AEA1-C62E165CECE9}">
      <dsp:nvSpPr>
        <dsp:cNvPr id="0" name=""/>
        <dsp:cNvSpPr/>
      </dsp:nvSpPr>
      <dsp:spPr>
        <a:xfrm rot="5400000">
          <a:off x="2412375" y="87886"/>
          <a:ext cx="578143" cy="4047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99097" y="203514"/>
        <a:ext cx="404700" cy="173443"/>
      </dsp:txXfrm>
    </dsp:sp>
    <dsp:sp modelId="{382B2934-EF5E-4045-AB2D-FEE91403523D}">
      <dsp:nvSpPr>
        <dsp:cNvPr id="0" name=""/>
        <dsp:cNvSpPr/>
      </dsp:nvSpPr>
      <dsp:spPr>
        <a:xfrm rot="16200000">
          <a:off x="1061651" y="-1061651"/>
          <a:ext cx="375793" cy="2499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7112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Investimentos em infraestrutura / Suporte</a:t>
          </a:r>
          <a:endParaRPr lang="pt-BR" sz="1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5400000">
        <a:off x="18345" y="18345"/>
        <a:ext cx="2480752" cy="339103"/>
      </dsp:txXfrm>
    </dsp:sp>
    <dsp:sp modelId="{4D37E095-EEDA-4D28-B302-22C07F5EE442}">
      <dsp:nvSpPr>
        <dsp:cNvPr id="0" name=""/>
        <dsp:cNvSpPr/>
      </dsp:nvSpPr>
      <dsp:spPr>
        <a:xfrm rot="5400000">
          <a:off x="2412375" y="535380"/>
          <a:ext cx="578143" cy="404700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99097" y="651008"/>
        <a:ext cx="404700" cy="173443"/>
      </dsp:txXfrm>
    </dsp:sp>
    <dsp:sp modelId="{EEA26388-4243-45A3-A52D-B89D381364D3}">
      <dsp:nvSpPr>
        <dsp:cNvPr id="0" name=""/>
        <dsp:cNvSpPr/>
      </dsp:nvSpPr>
      <dsp:spPr>
        <a:xfrm rot="16200000">
          <a:off x="1061651" y="-612993"/>
          <a:ext cx="375793" cy="2499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7112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Seguro Agrícola</a:t>
          </a:r>
          <a:endParaRPr lang="pt-BR" sz="1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5400000">
        <a:off x="18345" y="467003"/>
        <a:ext cx="2480752" cy="339103"/>
      </dsp:txXfrm>
    </dsp:sp>
    <dsp:sp modelId="{A42420FD-F290-410D-AFC1-883BDEC6B772}">
      <dsp:nvSpPr>
        <dsp:cNvPr id="0" name=""/>
        <dsp:cNvSpPr/>
      </dsp:nvSpPr>
      <dsp:spPr>
        <a:xfrm rot="5400000">
          <a:off x="2412375" y="982873"/>
          <a:ext cx="578143" cy="404700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99097" y="1098501"/>
        <a:ext cx="404700" cy="173443"/>
      </dsp:txXfrm>
    </dsp:sp>
    <dsp:sp modelId="{2870426C-B6B0-4536-B8C7-1C500B96B408}">
      <dsp:nvSpPr>
        <dsp:cNvPr id="0" name=""/>
        <dsp:cNvSpPr/>
      </dsp:nvSpPr>
      <dsp:spPr>
        <a:xfrm rot="16200000">
          <a:off x="1061651" y="-165499"/>
          <a:ext cx="375793" cy="2499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7112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Contrato de Mercado (</a:t>
          </a:r>
          <a:r>
            <a:rPr lang="pt-BR" sz="1000" i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tradings</a:t>
          </a: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)</a:t>
          </a:r>
          <a:endParaRPr lang="pt-BR" sz="1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5400000">
        <a:off x="18345" y="914497"/>
        <a:ext cx="2480752" cy="339103"/>
      </dsp:txXfrm>
    </dsp:sp>
    <dsp:sp modelId="{5DB6C38C-308D-41B6-A6AA-6D471E56CDF4}">
      <dsp:nvSpPr>
        <dsp:cNvPr id="0" name=""/>
        <dsp:cNvSpPr/>
      </dsp:nvSpPr>
      <dsp:spPr>
        <a:xfrm rot="5400000">
          <a:off x="2412375" y="1430367"/>
          <a:ext cx="578143" cy="404700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99097" y="1545995"/>
        <a:ext cx="404700" cy="173443"/>
      </dsp:txXfrm>
    </dsp:sp>
    <dsp:sp modelId="{DA16D981-2749-4B69-9316-8E75AA9F4CC2}">
      <dsp:nvSpPr>
        <dsp:cNvPr id="0" name=""/>
        <dsp:cNvSpPr/>
      </dsp:nvSpPr>
      <dsp:spPr>
        <a:xfrm rot="16200000">
          <a:off x="1061651" y="281993"/>
          <a:ext cx="375793" cy="2499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7112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Mercado Futuro</a:t>
          </a:r>
          <a:endParaRPr lang="pt-BR" sz="1000" kern="1200" dirty="0"/>
        </a:p>
      </dsp:txBody>
      <dsp:txXfrm rot="5400000">
        <a:off x="18345" y="1361990"/>
        <a:ext cx="2480752" cy="339103"/>
      </dsp:txXfrm>
    </dsp:sp>
    <dsp:sp modelId="{57B7B555-FAAD-4B50-946E-B6A5127C1E66}">
      <dsp:nvSpPr>
        <dsp:cNvPr id="0" name=""/>
        <dsp:cNvSpPr/>
      </dsp:nvSpPr>
      <dsp:spPr>
        <a:xfrm rot="5400000">
          <a:off x="2412375" y="1877860"/>
          <a:ext cx="578143" cy="404700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5400000">
        <a:off x="2499097" y="1993488"/>
        <a:ext cx="404700" cy="173443"/>
      </dsp:txXfrm>
    </dsp:sp>
    <dsp:sp modelId="{0C9B9BB1-22FB-4834-8305-EEF1F7424CCF}">
      <dsp:nvSpPr>
        <dsp:cNvPr id="0" name=""/>
        <dsp:cNvSpPr/>
      </dsp:nvSpPr>
      <dsp:spPr>
        <a:xfrm rot="16200000">
          <a:off x="1061651" y="729487"/>
          <a:ext cx="375793" cy="2499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7112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etc.</a:t>
          </a:r>
          <a:endParaRPr lang="pt-BR" sz="1000" kern="1200" dirty="0"/>
        </a:p>
      </dsp:txBody>
      <dsp:txXfrm rot="5400000">
        <a:off x="18345" y="1809484"/>
        <a:ext cx="2480752" cy="339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820DC-336E-49DA-B34C-F2B1D143864F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81AE-1AE9-454A-B2A7-94C654956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3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181AE-1AE9-454A-B2A7-94C654956BE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38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Proper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ert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Ressegu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sseguro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Pesso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ssoa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2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cões So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oci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2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ustentabilid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stentabilida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6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bg>
      <p:bgPr>
        <a:solidFill>
          <a:srgbClr val="00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2516" y="1023475"/>
            <a:ext cx="8419064" cy="672854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515" y="1696329"/>
            <a:ext cx="8419065" cy="262346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879179" y="0"/>
            <a:ext cx="2254755" cy="5152977"/>
          </a:xfrm>
          <a:prstGeom prst="line">
            <a:avLst/>
          </a:prstGeom>
          <a:ln w="57150" cmpd="sng">
            <a:solidFill>
              <a:srgbClr val="EA99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/>
                </a:solidFill>
              </a:rPr>
              <a:pPr/>
              <a:t>‹nº›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1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- Verde">
    <p:bg>
      <p:bgPr>
        <a:solidFill>
          <a:srgbClr val="00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5005" y="1895342"/>
            <a:ext cx="8436575" cy="1753202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879179" y="0"/>
            <a:ext cx="2254755" cy="5152977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/>
                </a:solidFill>
              </a:rPr>
              <a:pPr/>
              <a:t>‹nº›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9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sor - Amarelo">
    <p:bg>
      <p:bgPr>
        <a:solidFill>
          <a:srgbClr val="EA99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5005" y="1895342"/>
            <a:ext cx="8436575" cy="1753202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879179" y="0"/>
            <a:ext cx="2254755" cy="5152977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/>
                </a:solidFill>
              </a:rPr>
              <a:pPr/>
              <a:t>‹nº›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3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sor - Turquesa">
    <p:bg>
      <p:bgPr>
        <a:solidFill>
          <a:srgbClr val="25A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5005" y="1895342"/>
            <a:ext cx="8436575" cy="1753202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879179" y="0"/>
            <a:ext cx="2254755" cy="5152977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/>
                </a:solidFill>
              </a:rPr>
              <a:pPr/>
              <a:t>‹nº›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5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ivisor - Marrom">
    <p:bg>
      <p:bgPr>
        <a:solidFill>
          <a:srgbClr val="534C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5005" y="1895342"/>
            <a:ext cx="8436575" cy="1753202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879179" y="0"/>
            <a:ext cx="2254755" cy="5152977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/>
                </a:solidFill>
              </a:rPr>
              <a:pPr/>
              <a:t>‹nº›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6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ivisor - Marrom">
    <p:bg>
      <p:bgPr>
        <a:solidFill>
          <a:srgbClr val="C4B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45005" y="1895342"/>
            <a:ext cx="8436575" cy="1753202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879179" y="0"/>
            <a:ext cx="2254755" cy="5152977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/>
                </a:solidFill>
              </a:rPr>
              <a:pPr/>
              <a:t>‹nº›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Engenha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a_engenhari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9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iangulo-amare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296" y="3286673"/>
            <a:ext cx="831704" cy="1856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2516" y="1592091"/>
            <a:ext cx="8404728" cy="300253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63960" y="1028779"/>
            <a:ext cx="8403283" cy="5633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C6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/>
                </a:solidFill>
              </a:rPr>
              <a:pPr/>
              <a:t>‹nº›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9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2516" y="1592091"/>
            <a:ext cx="8404728" cy="300253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63960" y="1028779"/>
            <a:ext cx="8403283" cy="5633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C6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subtitle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2516" y="1592091"/>
            <a:ext cx="8404728" cy="300253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63960" y="1028779"/>
            <a:ext cx="8403283" cy="5633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C6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 Dupl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2516" y="1592091"/>
            <a:ext cx="4035324" cy="300253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63960" y="1028779"/>
            <a:ext cx="8403283" cy="5633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C6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31920" y="1592091"/>
            <a:ext cx="4035324" cy="300253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ásico Nívei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iangulo-amare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296" y="3286673"/>
            <a:ext cx="831704" cy="1856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2516" y="1592091"/>
            <a:ext cx="8404728" cy="300253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1600"/>
            </a:lvl1pPr>
            <a:lvl2pPr>
              <a:defRPr sz="1600"/>
            </a:lvl2pPr>
            <a:lvl3pPr marL="1143000" indent="-228600">
              <a:buFont typeface="Wingdings" charset="2"/>
              <a:buChar char="§"/>
              <a:defRPr sz="1600"/>
            </a:lvl3pPr>
            <a:lvl4pPr>
              <a:defRPr sz="1600"/>
            </a:lvl4pPr>
            <a:lvl5pPr marL="2057400" indent="-228600">
              <a:buFont typeface="Wingdings" charset="2"/>
              <a:buChar char="§"/>
              <a:defRPr sz="1600"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63960" y="1028779"/>
            <a:ext cx="8403283" cy="5633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C6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chemeClr val="bg1"/>
                </a:solidFill>
              </a:rPr>
              <a:pPr/>
              <a:t>‹nº›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9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ásico Nívei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63960" y="1028779"/>
            <a:ext cx="8403283" cy="5633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C6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2516" y="1592091"/>
            <a:ext cx="8404728" cy="300253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1600"/>
            </a:lvl1pPr>
            <a:lvl2pPr>
              <a:defRPr sz="1600"/>
            </a:lvl2pPr>
            <a:lvl3pPr marL="1143000" indent="-228600">
              <a:buFont typeface="Wingdings" charset="2"/>
              <a:buChar char="§"/>
              <a:defRPr sz="1600"/>
            </a:lvl3pPr>
            <a:lvl4pPr>
              <a:defRPr sz="1600"/>
            </a:lvl4pPr>
            <a:lvl5pPr marL="2057400" indent="-228600">
              <a:buFont typeface="Wingdings" charset="2"/>
              <a:buChar char="§"/>
              <a:defRPr sz="1600"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 Sem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iangulo-amare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296" y="3286673"/>
            <a:ext cx="831704" cy="1856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FFFFFF"/>
                </a:solidFill>
              </a:rPr>
              <a:pPr/>
              <a:t>‹nº›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8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Padrão Sem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b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endParaRPr lang="en-US" sz="1000" b="0" dirty="0">
              <a:ln>
                <a:noFill/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3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 Sem Tex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516" y="4767263"/>
            <a:ext cx="7701484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 co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287736"/>
            <a:ext cx="1140816" cy="413546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4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Transpo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ineoilga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1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6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angulo-amare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519" y="2588381"/>
            <a:ext cx="1144481" cy="2555120"/>
          </a:xfrm>
          <a:prstGeom prst="rect">
            <a:avLst/>
          </a:prstGeom>
        </p:spPr>
      </p:pic>
      <p:pic>
        <p:nvPicPr>
          <p:cNvPr id="3" name="Picture 2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090" y="1813491"/>
            <a:ext cx="2944655" cy="1067438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6879179" y="0"/>
            <a:ext cx="2254755" cy="5152977"/>
          </a:xfrm>
          <a:prstGeom prst="line">
            <a:avLst/>
          </a:prstGeom>
          <a:ln w="57150" cmpd="sng">
            <a:solidFill>
              <a:srgbClr val="EA99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FFFFFF"/>
                </a:solidFill>
              </a:rPr>
              <a:pPr/>
              <a:t>‹nº›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8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Óleo e G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ilga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3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Financei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nanceiro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R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ur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9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Responsabilidade Ci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3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eronáut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viat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id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42" y="4069156"/>
            <a:ext cx="1405558" cy="50951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278" y="4767263"/>
            <a:ext cx="4284100" cy="273844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33412" y="1895342"/>
            <a:ext cx="4848168" cy="1753202"/>
          </a:xfrm>
          <a:ln>
            <a:noFill/>
          </a:ln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33412" y="1439091"/>
            <a:ext cx="4848168" cy="45625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EA992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920047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000" smtClean="0">
                <a:solidFill>
                  <a:srgbClr val="7F7F7F"/>
                </a:solidFill>
              </a:rPr>
              <a:pPr/>
              <a:t>‹nº›</a:t>
            </a:fld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9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443FBCCF-AA20-D04C-8B29-31F4265894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1E2683AA-32E3-7A45-A0B1-81E22742A6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74" r:id="rId14"/>
    <p:sldLayoutId id="2147483673" r:id="rId15"/>
    <p:sldLayoutId id="2147483675" r:id="rId16"/>
    <p:sldLayoutId id="2147483676" r:id="rId17"/>
    <p:sldLayoutId id="2147483677" r:id="rId18"/>
    <p:sldLayoutId id="2147483678" r:id="rId19"/>
    <p:sldLayoutId id="2147483670" r:id="rId20"/>
    <p:sldLayoutId id="2147483671" r:id="rId21"/>
    <p:sldLayoutId id="2147483681" r:id="rId22"/>
    <p:sldLayoutId id="2147483679" r:id="rId23"/>
    <p:sldLayoutId id="2147483665" r:id="rId24"/>
    <p:sldLayoutId id="2147483666" r:id="rId25"/>
    <p:sldLayoutId id="2147483682" r:id="rId26"/>
    <p:sldLayoutId id="2147483683" r:id="rId27"/>
    <p:sldLayoutId id="2147483667" r:id="rId28"/>
    <p:sldLayoutId id="2147483668" r:id="rId29"/>
    <p:sldLayoutId id="2147483669" r:id="rId30"/>
    <p:sldLayoutId id="2147483672" r:id="rId3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5C6A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33412" y="1675426"/>
            <a:ext cx="4848168" cy="225996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Audiência Pública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Comissão de Agricultura e Reforma Agrária</a:t>
            </a:r>
            <a:br>
              <a:rPr lang="pt-BR" sz="24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Brasília, 14-07-2016</a:t>
            </a:r>
            <a:endParaRPr lang="pt-BR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3412" y="1219174"/>
            <a:ext cx="4848168" cy="456252"/>
          </a:xfrm>
        </p:spPr>
        <p:txBody>
          <a:bodyPr/>
          <a:lstStyle/>
          <a:p>
            <a:r>
              <a:rPr lang="pt-BR" u="sng" dirty="0" smtClean="0"/>
              <a:t>Seguro Agrícola</a:t>
            </a:r>
            <a:endParaRPr lang="pt-BR" u="sng" dirty="0"/>
          </a:p>
        </p:txBody>
      </p:sp>
      <p:pic>
        <p:nvPicPr>
          <p:cNvPr id="1026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37" y="4288678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TRANSFERÊNCIA DE RISCOS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grpSp>
        <p:nvGrpSpPr>
          <p:cNvPr id="12" name="Grupo 5"/>
          <p:cNvGrpSpPr>
            <a:grpSpLocks noChangeAspect="1"/>
          </p:cNvGrpSpPr>
          <p:nvPr/>
        </p:nvGrpSpPr>
        <p:grpSpPr bwMode="auto">
          <a:xfrm>
            <a:off x="1120669" y="1143645"/>
            <a:ext cx="7281746" cy="3770931"/>
            <a:chOff x="169641" y="1412776"/>
            <a:chExt cx="9617991" cy="4981491"/>
          </a:xfrm>
        </p:grpSpPr>
        <p:sp>
          <p:nvSpPr>
            <p:cNvPr id="13" name="CaixaDeTexto 8"/>
            <p:cNvSpPr txBox="1">
              <a:spLocks noChangeArrowheads="1"/>
            </p:cNvSpPr>
            <p:nvPr/>
          </p:nvSpPr>
          <p:spPr bwMode="auto">
            <a:xfrm>
              <a:off x="7748246" y="4672841"/>
              <a:ext cx="1007320" cy="50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1200" b="1" dirty="0" smtClean="0"/>
                <a:t>Retenção</a:t>
              </a:r>
              <a:endParaRPr lang="pt-BR" altLang="pt-BR" sz="1200" b="1" dirty="0"/>
            </a:p>
            <a:p>
              <a:pPr eaLnBrk="1" hangingPunct="1"/>
              <a:r>
                <a:rPr lang="pt-BR" altLang="pt-BR" sz="1200" b="1" dirty="0" smtClean="0"/>
                <a:t>de Riscos</a:t>
              </a:r>
              <a:endParaRPr lang="pt-BR" altLang="pt-BR" sz="1200" b="1" dirty="0"/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899450" y="5372941"/>
              <a:ext cx="48239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899450" y="4580908"/>
              <a:ext cx="48239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899450" y="3788875"/>
              <a:ext cx="48239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899450" y="2996842"/>
              <a:ext cx="48239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899450" y="2204808"/>
              <a:ext cx="48239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899450" y="1412776"/>
              <a:ext cx="48239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1228985" y="4869076"/>
              <a:ext cx="495166" cy="5038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136501" y="4580908"/>
              <a:ext cx="495166" cy="792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044017" y="4580908"/>
              <a:ext cx="495166" cy="792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951534" y="4580908"/>
              <a:ext cx="493440" cy="792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857325" y="4580908"/>
              <a:ext cx="495165" cy="792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136501" y="4185754"/>
              <a:ext cx="495166" cy="3951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044017" y="3788875"/>
              <a:ext cx="495166" cy="792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3951534" y="3788875"/>
              <a:ext cx="493440" cy="792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4857325" y="3788875"/>
              <a:ext cx="495165" cy="792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3044017" y="3390270"/>
              <a:ext cx="495166" cy="3968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3951534" y="2995116"/>
              <a:ext cx="493440" cy="792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4857325" y="2995116"/>
              <a:ext cx="495165" cy="792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951534" y="2598237"/>
              <a:ext cx="493440" cy="3968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4857325" y="2203083"/>
              <a:ext cx="495165" cy="7920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4857325" y="1811380"/>
              <a:ext cx="495165" cy="3968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35" name="CaixaDeTexto 30"/>
            <p:cNvSpPr txBox="1">
              <a:spLocks noChangeArrowheads="1"/>
            </p:cNvSpPr>
            <p:nvPr/>
          </p:nvSpPr>
          <p:spPr bwMode="auto">
            <a:xfrm>
              <a:off x="4723436" y="5415154"/>
              <a:ext cx="999997" cy="284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800" dirty="0" smtClean="0"/>
                <a:t>Catastrófico</a:t>
              </a:r>
              <a:endParaRPr lang="pt-BR" altLang="pt-BR" sz="800" dirty="0"/>
            </a:p>
          </p:txBody>
        </p:sp>
        <p:sp>
          <p:nvSpPr>
            <p:cNvPr id="36" name="CaixaDeTexto 31"/>
            <p:cNvSpPr txBox="1">
              <a:spLocks noChangeArrowheads="1"/>
            </p:cNvSpPr>
            <p:nvPr/>
          </p:nvSpPr>
          <p:spPr bwMode="auto">
            <a:xfrm>
              <a:off x="3927121" y="5387306"/>
              <a:ext cx="764260" cy="23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800" dirty="0" smtClean="0"/>
                <a:t>Grande</a:t>
              </a:r>
              <a:endParaRPr lang="pt-BR" altLang="pt-BR" sz="800" dirty="0"/>
            </a:p>
          </p:txBody>
        </p:sp>
        <p:sp>
          <p:nvSpPr>
            <p:cNvPr id="37" name="CaixaDeTexto 32"/>
            <p:cNvSpPr txBox="1">
              <a:spLocks noChangeArrowheads="1"/>
            </p:cNvSpPr>
            <p:nvPr/>
          </p:nvSpPr>
          <p:spPr bwMode="auto">
            <a:xfrm>
              <a:off x="3036796" y="5399554"/>
              <a:ext cx="700903" cy="2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800" dirty="0" smtClean="0"/>
                <a:t>Médio</a:t>
              </a:r>
              <a:endParaRPr lang="pt-BR" altLang="pt-BR" sz="800" dirty="0"/>
            </a:p>
          </p:txBody>
        </p:sp>
        <p:sp>
          <p:nvSpPr>
            <p:cNvPr id="38" name="CaixaDeTexto 33"/>
            <p:cNvSpPr txBox="1">
              <a:spLocks noChangeArrowheads="1"/>
            </p:cNvSpPr>
            <p:nvPr/>
          </p:nvSpPr>
          <p:spPr bwMode="auto">
            <a:xfrm>
              <a:off x="2047233" y="5374586"/>
              <a:ext cx="838679" cy="284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800" dirty="0" smtClean="0"/>
                <a:t>Pequeno</a:t>
              </a:r>
              <a:endParaRPr lang="pt-BR" altLang="pt-BR" sz="800" dirty="0"/>
            </a:p>
          </p:txBody>
        </p:sp>
        <p:sp>
          <p:nvSpPr>
            <p:cNvPr id="39" name="CaixaDeTexto 34"/>
            <p:cNvSpPr txBox="1">
              <a:spLocks noChangeArrowheads="1"/>
            </p:cNvSpPr>
            <p:nvPr/>
          </p:nvSpPr>
          <p:spPr bwMode="auto">
            <a:xfrm>
              <a:off x="1192717" y="5367062"/>
              <a:ext cx="682317" cy="23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800" dirty="0" smtClean="0"/>
                <a:t>Casual</a:t>
              </a:r>
              <a:endParaRPr lang="pt-BR" altLang="pt-BR" sz="800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868360" y="4687893"/>
              <a:ext cx="1368174" cy="62976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100" b="1" dirty="0" smtClean="0">
                  <a:solidFill>
                    <a:schemeClr val="bg1"/>
                  </a:solidFill>
                </a:rPr>
                <a:t>Produtores Agrícolas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5868360" y="3895859"/>
              <a:ext cx="1368174" cy="6297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100" b="1" dirty="0" smtClean="0"/>
                <a:t>Cooperativas e Mutuais</a:t>
              </a:r>
              <a:endParaRPr lang="pt-BR" sz="1100" b="1" dirty="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5868360" y="3102100"/>
              <a:ext cx="1368174" cy="6297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100" b="1" dirty="0" smtClean="0"/>
                <a:t>Mercado Segurador</a:t>
              </a:r>
              <a:endParaRPr lang="pt-BR" sz="1100" b="1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868360" y="2308342"/>
              <a:ext cx="1368174" cy="62976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100" b="1" dirty="0" smtClean="0"/>
                <a:t>Resseguro</a:t>
              </a:r>
            </a:p>
            <a:p>
              <a:pPr algn="ctr">
                <a:defRPr/>
              </a:pPr>
              <a:endParaRPr lang="pt-BR" sz="1100" b="1" dirty="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5868360" y="1521486"/>
              <a:ext cx="1368174" cy="62976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100" b="1" dirty="0" smtClean="0"/>
                <a:t>Governo</a:t>
              </a:r>
            </a:p>
            <a:p>
              <a:pPr algn="ctr">
                <a:defRPr/>
              </a:pPr>
              <a:endParaRPr lang="pt-BR" sz="1100" b="1" dirty="0"/>
            </a:p>
          </p:txBody>
        </p:sp>
        <p:sp>
          <p:nvSpPr>
            <p:cNvPr id="45" name="Chave direita 40"/>
            <p:cNvSpPr/>
            <p:nvPr/>
          </p:nvSpPr>
          <p:spPr>
            <a:xfrm>
              <a:off x="7355582" y="1521486"/>
              <a:ext cx="312282" cy="2158679"/>
            </a:xfrm>
            <a:prstGeom prst="rightBrace">
              <a:avLst>
                <a:gd name="adj1" fmla="val 5032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46" name="CaixaDeTexto 41"/>
            <p:cNvSpPr txBox="1">
              <a:spLocks noChangeArrowheads="1"/>
            </p:cNvSpPr>
            <p:nvPr/>
          </p:nvSpPr>
          <p:spPr bwMode="auto">
            <a:xfrm>
              <a:off x="7748246" y="2277917"/>
              <a:ext cx="1285578" cy="50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1200" b="1" dirty="0" smtClean="0"/>
                <a:t>Transferência</a:t>
              </a:r>
            </a:p>
            <a:p>
              <a:pPr eaLnBrk="1" hangingPunct="1"/>
              <a:r>
                <a:rPr lang="pt-BR" altLang="pt-BR" sz="1200" b="1" dirty="0" smtClean="0"/>
                <a:t>de Riscos</a:t>
              </a:r>
              <a:endParaRPr lang="pt-BR" altLang="pt-BR" sz="1200" b="1" dirty="0"/>
            </a:p>
          </p:txBody>
        </p:sp>
        <p:sp>
          <p:nvSpPr>
            <p:cNvPr id="47" name="Chave direita 42"/>
            <p:cNvSpPr/>
            <p:nvPr/>
          </p:nvSpPr>
          <p:spPr>
            <a:xfrm>
              <a:off x="7355582" y="3842367"/>
              <a:ext cx="312282" cy="685048"/>
            </a:xfrm>
            <a:prstGeom prst="rightBrace">
              <a:avLst>
                <a:gd name="adj1" fmla="val 5032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48" name="CaixaDeTexto 43"/>
            <p:cNvSpPr txBox="1">
              <a:spLocks noChangeArrowheads="1"/>
            </p:cNvSpPr>
            <p:nvPr/>
          </p:nvSpPr>
          <p:spPr bwMode="auto">
            <a:xfrm>
              <a:off x="7748246" y="3825417"/>
              <a:ext cx="2039386" cy="60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1200" b="1" dirty="0" smtClean="0"/>
                <a:t>Compartilhamento</a:t>
              </a:r>
            </a:p>
            <a:p>
              <a:pPr eaLnBrk="1" hangingPunct="1"/>
              <a:r>
                <a:rPr lang="pt-BR" altLang="pt-BR" sz="1200" b="1" dirty="0" smtClean="0"/>
                <a:t> de Riscos</a:t>
              </a:r>
              <a:endParaRPr lang="pt-BR" altLang="pt-BR" sz="1200" b="1" dirty="0"/>
            </a:p>
          </p:txBody>
        </p:sp>
        <p:sp>
          <p:nvSpPr>
            <p:cNvPr id="49" name="Chave direita 44"/>
            <p:cNvSpPr/>
            <p:nvPr/>
          </p:nvSpPr>
          <p:spPr>
            <a:xfrm>
              <a:off x="7355582" y="4634400"/>
              <a:ext cx="312282" cy="685049"/>
            </a:xfrm>
            <a:prstGeom prst="rightBrace">
              <a:avLst>
                <a:gd name="adj1" fmla="val 5032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 dirty="0"/>
            </a:p>
          </p:txBody>
        </p:sp>
        <p:sp>
          <p:nvSpPr>
            <p:cNvPr id="50" name="CaixaDeTexto 45"/>
            <p:cNvSpPr txBox="1">
              <a:spLocks noChangeArrowheads="1"/>
            </p:cNvSpPr>
            <p:nvPr/>
          </p:nvSpPr>
          <p:spPr bwMode="auto">
            <a:xfrm>
              <a:off x="179378" y="4743393"/>
              <a:ext cx="1045397" cy="54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1050" b="1" dirty="0" smtClean="0"/>
                <a:t>Tamanho</a:t>
              </a:r>
            </a:p>
            <a:p>
              <a:pPr eaLnBrk="1" hangingPunct="1"/>
              <a:r>
                <a:rPr lang="pt-BR" altLang="pt-BR" sz="1050" b="1" dirty="0"/>
                <a:t>d</a:t>
              </a:r>
              <a:r>
                <a:rPr lang="pt-BR" altLang="pt-BR" sz="1050" b="1" dirty="0" smtClean="0"/>
                <a:t>a Perda</a:t>
              </a:r>
              <a:endParaRPr lang="pt-BR" altLang="pt-BR" sz="1050" b="1" dirty="0"/>
            </a:p>
          </p:txBody>
        </p:sp>
        <p:cxnSp>
          <p:nvCxnSpPr>
            <p:cNvPr id="51" name="Conector de seta reta 46"/>
            <p:cNvCxnSpPr/>
            <p:nvPr/>
          </p:nvCxnSpPr>
          <p:spPr>
            <a:xfrm>
              <a:off x="169641" y="4743111"/>
              <a:ext cx="0" cy="5228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ixaDeTexto 47"/>
            <p:cNvSpPr txBox="1">
              <a:spLocks noChangeArrowheads="1"/>
            </p:cNvSpPr>
            <p:nvPr/>
          </p:nvSpPr>
          <p:spPr bwMode="auto">
            <a:xfrm>
              <a:off x="3311442" y="5845384"/>
              <a:ext cx="1086188" cy="54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pt-BR" altLang="pt-BR" sz="1050" b="1" dirty="0" smtClean="0"/>
                <a:t>Tipo de</a:t>
              </a:r>
            </a:p>
            <a:p>
              <a:pPr eaLnBrk="1" hangingPunct="1"/>
              <a:r>
                <a:rPr lang="pt-BR" altLang="pt-BR" sz="1050" b="1" dirty="0" smtClean="0"/>
                <a:t>Evento</a:t>
              </a:r>
              <a:endParaRPr lang="pt-BR" altLang="pt-BR" sz="1050" b="1" dirty="0"/>
            </a:p>
          </p:txBody>
        </p:sp>
        <p:cxnSp>
          <p:nvCxnSpPr>
            <p:cNvPr id="53" name="Conector de seta reta 48"/>
            <p:cNvCxnSpPr/>
            <p:nvPr/>
          </p:nvCxnSpPr>
          <p:spPr>
            <a:xfrm rot="5400000">
              <a:off x="3727776" y="5421405"/>
              <a:ext cx="0" cy="6832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/>
          <p:cNvSpPr txBox="1"/>
          <p:nvPr/>
        </p:nvSpPr>
        <p:spPr>
          <a:xfrm>
            <a:off x="5006672" y="4528697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Fonte: </a:t>
            </a:r>
            <a:r>
              <a:rPr lang="pt-BR" sz="1000" dirty="0" err="1" smtClean="0"/>
              <a:t>Mahul</a:t>
            </a:r>
            <a:r>
              <a:rPr lang="pt-BR" sz="1000" dirty="0" smtClean="0"/>
              <a:t> </a:t>
            </a:r>
            <a:r>
              <a:rPr lang="pt-BR" sz="1000" dirty="0" err="1" smtClean="0"/>
              <a:t>and</a:t>
            </a:r>
            <a:r>
              <a:rPr lang="pt-BR" sz="1000" dirty="0" smtClean="0"/>
              <a:t> </a:t>
            </a:r>
            <a:r>
              <a:rPr lang="pt-BR" sz="1000" dirty="0" err="1" smtClean="0"/>
              <a:t>Stutley</a:t>
            </a:r>
            <a:r>
              <a:rPr lang="pt-BR" sz="1000" dirty="0" smtClean="0"/>
              <a:t> 2010</a:t>
            </a:r>
            <a:endParaRPr lang="pt-BR" sz="1000" dirty="0"/>
          </a:p>
        </p:txBody>
      </p:sp>
      <p:pic>
        <p:nvPicPr>
          <p:cNvPr id="55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EXPERIÊNCIA INTERNACIONAL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636" y="1698740"/>
            <a:ext cx="8404728" cy="174602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O QUE HÁ DE MAIS COMUM NAS DIVERSAS EXPERIÊNCIAS BEM SUCEDIDAS NO EXTERIOR?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pic>
        <p:nvPicPr>
          <p:cNvPr id="7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EXPERIÊNCIA INTERNACIONAL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661388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EXPERIÊNCIA INTERNACIONAL: </a:t>
            </a:r>
            <a:b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</a:br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Pilares para Desenvolvimento Sustentável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grpSp>
        <p:nvGrpSpPr>
          <p:cNvPr id="55" name="Grupo 10"/>
          <p:cNvGrpSpPr/>
          <p:nvPr/>
        </p:nvGrpSpPr>
        <p:grpSpPr>
          <a:xfrm>
            <a:off x="1817914" y="1814849"/>
            <a:ext cx="1153886" cy="2805921"/>
            <a:chOff x="1817914" y="2177143"/>
            <a:chExt cx="1153886" cy="2721427"/>
          </a:xfrm>
        </p:grpSpPr>
        <p:sp>
          <p:nvSpPr>
            <p:cNvPr id="56" name="Retângulo com Canto Aparado do Mesmo Lado 55"/>
            <p:cNvSpPr/>
            <p:nvPr/>
          </p:nvSpPr>
          <p:spPr>
            <a:xfrm>
              <a:off x="1817914" y="2177143"/>
              <a:ext cx="1153886" cy="2721427"/>
            </a:xfrm>
            <a:prstGeom prst="snip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CaixaDeTexto 56"/>
            <p:cNvSpPr txBox="1"/>
            <p:nvPr/>
          </p:nvSpPr>
          <p:spPr>
            <a:xfrm rot="16200000">
              <a:off x="1180999" y="3073389"/>
              <a:ext cx="24222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Subvenção ao Prêmio</a:t>
              </a:r>
            </a:p>
            <a:p>
              <a:pPr marL="285750" indent="-285750">
                <a:buFontTx/>
                <a:buChar char="-"/>
              </a:pPr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Comprometimento</a:t>
              </a:r>
            </a:p>
            <a:p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     Médio / Longo Prazos</a:t>
              </a:r>
              <a:endPara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8" name="Grupo 17"/>
          <p:cNvGrpSpPr/>
          <p:nvPr/>
        </p:nvGrpSpPr>
        <p:grpSpPr>
          <a:xfrm>
            <a:off x="3978728" y="1864619"/>
            <a:ext cx="1153886" cy="2729699"/>
            <a:chOff x="3978728" y="2188026"/>
            <a:chExt cx="1153886" cy="2721427"/>
          </a:xfrm>
        </p:grpSpPr>
        <p:sp>
          <p:nvSpPr>
            <p:cNvPr id="59" name="Retângulo com Canto Aparado do Mesmo Lado 58"/>
            <p:cNvSpPr/>
            <p:nvPr/>
          </p:nvSpPr>
          <p:spPr>
            <a:xfrm>
              <a:off x="3978728" y="2188026"/>
              <a:ext cx="1153886" cy="2721427"/>
            </a:xfrm>
            <a:prstGeom prst="snip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0" name="CaixaDeTexto 59"/>
            <p:cNvSpPr txBox="1"/>
            <p:nvPr/>
          </p:nvSpPr>
          <p:spPr>
            <a:xfrm rot="16200000">
              <a:off x="3438376" y="3172775"/>
              <a:ext cx="22672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Instrumento(s) de </a:t>
              </a:r>
            </a:p>
            <a:p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Proteção para Eventos</a:t>
              </a:r>
            </a:p>
            <a:p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Catastróficos</a:t>
              </a:r>
              <a:endPara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Grupo 18"/>
          <p:cNvGrpSpPr/>
          <p:nvPr/>
        </p:nvGrpSpPr>
        <p:grpSpPr>
          <a:xfrm>
            <a:off x="6144985" y="1860084"/>
            <a:ext cx="1153886" cy="2760685"/>
            <a:chOff x="6144985" y="2177142"/>
            <a:chExt cx="1153886" cy="2721427"/>
          </a:xfrm>
        </p:grpSpPr>
        <p:sp>
          <p:nvSpPr>
            <p:cNvPr id="62" name="Retângulo com Canto Aparado do Mesmo Lado 61"/>
            <p:cNvSpPr/>
            <p:nvPr/>
          </p:nvSpPr>
          <p:spPr>
            <a:xfrm>
              <a:off x="6144985" y="2177142"/>
              <a:ext cx="1153886" cy="2721427"/>
            </a:xfrm>
            <a:prstGeom prst="snip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3" name="CaixaDeTexto 62"/>
            <p:cNvSpPr txBox="1"/>
            <p:nvPr/>
          </p:nvSpPr>
          <p:spPr>
            <a:xfrm rot="16200000">
              <a:off x="5459690" y="3018887"/>
              <a:ext cx="25244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Padrões Mínimos:</a:t>
              </a:r>
            </a:p>
            <a:p>
              <a:pPr marL="285750" indent="-285750">
                <a:buFontTx/>
                <a:buChar char="-"/>
              </a:pPr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Condições de Seguro</a:t>
              </a:r>
            </a:p>
            <a:p>
              <a:pPr marL="285750" indent="-285750">
                <a:buFontTx/>
                <a:buChar char="-"/>
              </a:pPr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Regulação de Sinistros</a:t>
              </a:r>
              <a:endPara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4" name="Grupo 19"/>
          <p:cNvGrpSpPr/>
          <p:nvPr/>
        </p:nvGrpSpPr>
        <p:grpSpPr>
          <a:xfrm>
            <a:off x="1698171" y="1135013"/>
            <a:ext cx="5715000" cy="707572"/>
            <a:chOff x="1698171" y="1469572"/>
            <a:chExt cx="5715000" cy="707572"/>
          </a:xfrm>
        </p:grpSpPr>
        <p:sp>
          <p:nvSpPr>
            <p:cNvPr id="65" name="Triângulo isósceles 64"/>
            <p:cNvSpPr/>
            <p:nvPr/>
          </p:nvSpPr>
          <p:spPr>
            <a:xfrm>
              <a:off x="1698171" y="1469572"/>
              <a:ext cx="5715000" cy="70757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3188449" y="1758042"/>
              <a:ext cx="2564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</a:rPr>
                <a:t>Mercado de Seg. Agrícola</a:t>
              </a:r>
              <a:endPara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6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62516" y="942092"/>
            <a:ext cx="8404728" cy="3789922"/>
          </a:xfrm>
        </p:spPr>
        <p:txBody>
          <a:bodyPr>
            <a:noAutofit/>
          </a:bodyPr>
          <a:lstStyle/>
          <a:p>
            <a:pPr algn="just"/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PAPEL DO </a:t>
            </a:r>
            <a:r>
              <a:rPr lang="en-US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SETOR </a:t>
            </a:r>
            <a:r>
              <a:rPr 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PÚBLICO </a:t>
            </a:r>
            <a:r>
              <a:rPr lang="en-US" sz="1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SEGURO RURAL</a:t>
            </a:r>
          </a:p>
          <a:p>
            <a:pPr algn="just"/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TEM O PAPEL DE CRIAR UM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AMBIENTE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FAVORÁVEL PARA DESENVOLVIMENTO DO MERCADO:</a:t>
            </a:r>
          </a:p>
          <a:p>
            <a:pPr algn="just"/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COMPROMETIMENTO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NA ELABORAÇÃO E EXECUÇÃO DE UM PLANEJAMENTO DE MÉDIO E LONGO PRAZOS;</a:t>
            </a:r>
          </a:p>
          <a:p>
            <a:pPr lvl="1" algn="just"/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OFERECE CRÉDITO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 COM FACILIDADES NO PAGAMENTO E JUROS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SUBSIDIADOS;</a:t>
            </a:r>
          </a:p>
          <a:p>
            <a:pPr lvl="1" algn="just"/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FOMENTA A PESQUISA E A INTEGRAÇÃO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DESTE SETOR COM O SETOR DE SEGUROS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829273" y="287736"/>
            <a:ext cx="6937971" cy="661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C6A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  <a:t>EXPERIÊNCIA INTERNACIONAL: </a:t>
            </a:r>
            <a:b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</a:br>
            <a: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  <a:t>PPP - Parceria Público-Privada </a:t>
            </a:r>
          </a:p>
        </p:txBody>
      </p:sp>
      <p:pic>
        <p:nvPicPr>
          <p:cNvPr id="5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62516" y="942092"/>
            <a:ext cx="8404728" cy="3707023"/>
          </a:xfrm>
        </p:spPr>
        <p:txBody>
          <a:bodyPr>
            <a:noAutofit/>
          </a:bodyPr>
          <a:lstStyle/>
          <a:p>
            <a:pPr algn="just"/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PAPEL DO </a:t>
            </a:r>
            <a:r>
              <a:rPr lang="en-US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SETOR </a:t>
            </a:r>
            <a:r>
              <a:rPr 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PÚBLICO </a:t>
            </a:r>
            <a:r>
              <a:rPr lang="en-US" sz="1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SEGURO RURAL</a:t>
            </a:r>
          </a:p>
          <a:p>
            <a:pPr algn="just"/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UTILIZA A SUBVENÇÃO AO PRÊMIO COMO </a:t>
            </a:r>
            <a:r>
              <a:rPr 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INSTRUMENTO DE APOIO À POLÍTICA AGRÍCOLA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lvl="1" algn="just"/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00150" lvl="2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EXPLORAÇÃO DO SEGURO PARA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CULTIVOS E/OU REGIÕES ESTRATÉGICAS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marL="1200150" lvl="2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EXPLORAÇÃO DO SEGURO PARA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REGIÕES E/OU CULTURAS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NOVAS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marL="1200150" lvl="2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ESTIMULANDO A CRIAÇÃO DE </a:t>
            </a:r>
            <a:r>
              <a:rPr 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MECANISMOS SOFISTICADOS DE PROTEÇÃO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829273" y="287736"/>
            <a:ext cx="6937971" cy="661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C6A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  <a:t>EXPERIÊNCIA INTERNACIONAL: </a:t>
            </a:r>
            <a:b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</a:br>
            <a: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  <a:t>PPP - Parceria Público-Privada </a:t>
            </a:r>
          </a:p>
        </p:txBody>
      </p:sp>
      <p:pic>
        <p:nvPicPr>
          <p:cNvPr id="5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1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636" y="1698740"/>
            <a:ext cx="8404728" cy="174602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E POR QUE A SUBVENÇÃO AO PRÊMIO É IMPORTANTE?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pic>
        <p:nvPicPr>
          <p:cNvPr id="7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EXPERIÊNCIA INTERNACIONAL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516" y="942098"/>
            <a:ext cx="8404728" cy="3475666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EXPOSIÇÃO A RISCOS CATASTRÓFICOS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CUSTO ALTO DO SEGURO.</a:t>
            </a:r>
            <a:endParaRPr lang="pt-BR" sz="18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65113" algn="just"/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SUBVENÇÃO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FACILITA O ACESSO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AO SEGURO,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REDUZ O CUSTO FINAL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PARA O PRODUTOR;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INDENIZAÇÕES</a:t>
            </a: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PAGAS</a:t>
            </a: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NO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ÚLTIMOS 5 ANOS (2011 A 2015): </a:t>
            </a: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2,902 Bilhões</a:t>
            </a:r>
            <a:endParaRPr lang="pt-BR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65113" lvl="1" algn="just"/>
            <a:r>
              <a:rPr lang="pt-BR" sz="1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SUBVENÇÃO PAGA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ÚLTIMO 5 ANOS (2011 A 2015): </a:t>
            </a:r>
            <a:r>
              <a:rPr lang="pt-B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R$ 2,105 Bilhões</a:t>
            </a:r>
            <a:endParaRPr lang="pt-BR" sz="18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INDENIZAÇÕES = ESTABILIZAÇÃO DA RENDA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SEM RENEGOCIAÇÃO DE DÍVIDAS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SUBVENÇÃO AO PRÊMIO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62516" y="953109"/>
            <a:ext cx="8404728" cy="3707023"/>
          </a:xfrm>
        </p:spPr>
        <p:txBody>
          <a:bodyPr>
            <a:noAutofit/>
          </a:bodyPr>
          <a:lstStyle/>
          <a:p>
            <a:pPr algn="just"/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PAPEL DO </a:t>
            </a:r>
            <a:r>
              <a:rPr lang="en-US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SETOR </a:t>
            </a:r>
            <a:r>
              <a:rPr 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PRIVADO </a:t>
            </a:r>
            <a:r>
              <a:rPr lang="en-US" sz="1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SEGURO RURAL</a:t>
            </a:r>
          </a:p>
          <a:p>
            <a:pPr algn="just"/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TEM O PAPEL DE SE QUALIFICAR PARA UM APOIO DO SETOR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PÚBLICO: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CUMPRINDO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CRITÉRIOS TÉCNICOS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NO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DESENHO DE APÓLICES DE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SEGURO;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SENDO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AGENTE INDUTOR NA CAPILARIZAÇÃO/PENETRAÇÃO DO SEGURO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PRESTANDO SERVIÇOS AOS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SEGURADOS COM UM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PADRÃO MÍNIMO DE QUALIDADE E AGILIDADE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829273" y="287736"/>
            <a:ext cx="6937971" cy="661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C6A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  <a:t>EXPERIÊNCIA INTERNACIONAL: </a:t>
            </a:r>
            <a:b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</a:br>
            <a: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  <a:t>PPP - Parceria Público-Privada </a:t>
            </a:r>
          </a:p>
        </p:txBody>
      </p:sp>
      <p:pic>
        <p:nvPicPr>
          <p:cNvPr id="5" name="Imagem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62516" y="953109"/>
            <a:ext cx="8404728" cy="3707023"/>
          </a:xfrm>
        </p:spPr>
        <p:txBody>
          <a:bodyPr>
            <a:noAutofit/>
          </a:bodyPr>
          <a:lstStyle/>
          <a:p>
            <a:pPr algn="just"/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PAPEL DO </a:t>
            </a:r>
            <a:r>
              <a:rPr lang="en-US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SETOR </a:t>
            </a:r>
            <a:r>
              <a:rPr 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PRIVADO </a:t>
            </a:r>
            <a:r>
              <a:rPr lang="en-US" sz="1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SEGURO RURAL</a:t>
            </a:r>
          </a:p>
          <a:p>
            <a:pPr algn="just"/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/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PARTICIPANDO ATIVAMENTE NA ELABORAÇÃO E EXECUÇÃO DOS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TREINAMENTOS DE QUALIFICAÇÃO, HABILITAÇÃO E RECICLAGEM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DOS PERITOS DE REGULAÇÃO DE SINISTRO;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TRAZENDO </a:t>
            </a:r>
            <a:r>
              <a:rPr lang="pt-BR" sz="1800" b="1" i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EXPERTISE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DOS MERCADOS INTERNACIONAIS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PARA DESENVOLVIMENTO E OFERECIMENTO DE MECANISMOS MAIS SOFISTICADOS DE GESTÃO DE RISCO E PRODUTOS INOVADORES.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829273" y="287736"/>
            <a:ext cx="6937971" cy="661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C6A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  <a:t>EXPERIÊNCIA INTERNACIONAL: </a:t>
            </a:r>
            <a:b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</a:br>
            <a:r>
              <a:rPr lang="pt-BR" dirty="0">
                <a:solidFill>
                  <a:srgbClr val="004F5F"/>
                </a:solidFill>
                <a:latin typeface="Calibri" panose="020F0502020204030204" pitchFamily="34" charset="0"/>
              </a:rPr>
              <a:t>PPP - Parceria Público-Privada </a:t>
            </a:r>
          </a:p>
        </p:txBody>
      </p:sp>
      <p:pic>
        <p:nvPicPr>
          <p:cNvPr id="5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6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345005" y="1895342"/>
            <a:ext cx="8436575" cy="1753202"/>
          </a:xfrm>
        </p:spPr>
        <p:txBody>
          <a:bodyPr/>
          <a:lstStyle/>
          <a:p>
            <a:r>
              <a:rPr lang="en-US" dirty="0" smtClean="0"/>
              <a:t>DADOS E CONCEITOS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Calibri" panose="020F0502020204030204" pitchFamily="34" charset="0"/>
              </a:rPr>
              <a:t>CONCLUSÕES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052265"/>
            <a:ext cx="8404728" cy="3773123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A AGRICULTURA É MUITO IMPORTANTE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ECONOMICAMENTE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E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SOCIALMENTE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PARA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CADA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REGIÃO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AS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DIFICULDADES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E DESAFIOS SÃO DIFERENTES PARA DIFERENTES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PAÍSES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E REGIÕES, MAS O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SETOR PRIVADO ISOLADAMENTE NÃO É CAPAZ DE SUPERAR TODOS OS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DESAFIOS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O PROCESSO DE PROMOVER E DESENVOLVER O SEGURO RURAL PRESSUPÕE O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ENFRENTAMENTO E A SUPERAÇÃO DE DESAFIOS CRÍTICOS E RESISTÊNCIA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 DE ALGUNS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SETORES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pic>
        <p:nvPicPr>
          <p:cNvPr id="7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Calibri" panose="020F0502020204030204" pitchFamily="34" charset="0"/>
              </a:rPr>
              <a:t>CONCLUSÕES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052266"/>
            <a:ext cx="8404728" cy="710434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O SEGURO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RURAL É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APENAS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UMA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DAS FERRAMENTA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DE GESTÃO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 MITIGAÇÃO DE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RISCOS, MAS É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MUITO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EFICIENTE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pic>
        <p:nvPicPr>
          <p:cNvPr id="7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6776" y="2148289"/>
            <a:ext cx="2743201" cy="715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COMPROMETIMENTO</a:t>
            </a:r>
          </a:p>
          <a:p>
            <a:pPr algn="ctr"/>
            <a:r>
              <a:rPr lang="pt-BR" b="1" dirty="0" smtClean="0"/>
              <a:t>DO SETOR PÚBLICO NO LP</a:t>
            </a:r>
            <a:endParaRPr lang="pt-BR" b="1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3558449" y="2148288"/>
            <a:ext cx="4693186" cy="715089"/>
            <a:chOff x="3558449" y="2148288"/>
            <a:chExt cx="4693186" cy="715089"/>
          </a:xfrm>
        </p:grpSpPr>
        <p:sp>
          <p:nvSpPr>
            <p:cNvPr id="8" name="Seta para a Direita 7"/>
            <p:cNvSpPr/>
            <p:nvPr/>
          </p:nvSpPr>
          <p:spPr>
            <a:xfrm>
              <a:off x="3558449" y="2219898"/>
              <a:ext cx="672029" cy="5718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538950" y="2148288"/>
              <a:ext cx="3712685" cy="7150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ESTABILIDADE PARA O SISTEMA E PREVISIBILIDADE PARA OS AGENTES</a:t>
              </a:r>
              <a:endParaRPr lang="pt-BR" b="1" dirty="0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5067759" y="3248965"/>
            <a:ext cx="3183876" cy="1328023"/>
            <a:chOff x="5067759" y="3248965"/>
            <a:chExt cx="3183876" cy="1328023"/>
          </a:xfrm>
        </p:grpSpPr>
        <p:sp>
          <p:nvSpPr>
            <p:cNvPr id="10" name="Seta Dobrada 9"/>
            <p:cNvSpPr/>
            <p:nvPr/>
          </p:nvSpPr>
          <p:spPr>
            <a:xfrm rot="10800000">
              <a:off x="7326219" y="3248965"/>
              <a:ext cx="925416" cy="883337"/>
            </a:xfrm>
            <a:prstGeom prst="bentArrow">
              <a:avLst>
                <a:gd name="adj1" fmla="val 31757"/>
                <a:gd name="adj2" fmla="val 29730"/>
                <a:gd name="adj3" fmla="val 45270"/>
                <a:gd name="adj4" fmla="val 167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067759" y="3248965"/>
              <a:ext cx="1888822" cy="1328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FORTES INVESTIMENTOS DA INCIATIVA PRIVADA</a:t>
              </a:r>
              <a:endParaRPr lang="pt-BR" b="1"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769850" y="3182355"/>
            <a:ext cx="2928272" cy="1634490"/>
            <a:chOff x="1769850" y="3182355"/>
            <a:chExt cx="2928272" cy="1634490"/>
          </a:xfrm>
        </p:grpSpPr>
        <p:sp>
          <p:nvSpPr>
            <p:cNvPr id="12" name="Seta para a Direita 11"/>
            <p:cNvSpPr/>
            <p:nvPr/>
          </p:nvSpPr>
          <p:spPr>
            <a:xfrm rot="10800000">
              <a:off x="4026093" y="3560432"/>
              <a:ext cx="672029" cy="5718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769850" y="3182355"/>
              <a:ext cx="1888822" cy="16344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MAIOR NÚMERO DE PRODUTORES AMPARADOS PELO SEGURO</a:t>
              </a:r>
              <a:endParaRPr lang="pt-B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6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pic>
        <p:nvPicPr>
          <p:cNvPr id="7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69636" y="1663930"/>
            <a:ext cx="8404728" cy="1815641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O SETOR PRIVADO QUER PARTICIPAR, COOPERAR, DEBATER E INVESTIR. </a:t>
            </a:r>
          </a:p>
        </p:txBody>
      </p:sp>
    </p:spTree>
    <p:extLst>
      <p:ext uri="{BB962C8B-B14F-4D97-AF65-F5344CB8AC3E}">
        <p14:creationId xmlns:p14="http://schemas.microsoft.com/office/powerpoint/2010/main" val="12780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26" y="3373062"/>
            <a:ext cx="2761927" cy="58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AGRONEGÓCIO BRASILEIRO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grpSp>
        <p:nvGrpSpPr>
          <p:cNvPr id="17" name="Agrupar 16"/>
          <p:cNvGrpSpPr>
            <a:grpSpLocks noChangeAspect="1"/>
          </p:cNvGrpSpPr>
          <p:nvPr/>
        </p:nvGrpSpPr>
        <p:grpSpPr>
          <a:xfrm>
            <a:off x="3735972" y="1578441"/>
            <a:ext cx="4816389" cy="3421498"/>
            <a:chOff x="3059113" y="780727"/>
            <a:chExt cx="5640387" cy="4006850"/>
          </a:xfrm>
        </p:grpSpPr>
        <p:sp>
          <p:nvSpPr>
            <p:cNvPr id="7" name="Forma livre 4"/>
            <p:cNvSpPr/>
            <p:nvPr/>
          </p:nvSpPr>
          <p:spPr>
            <a:xfrm>
              <a:off x="5387975" y="782314"/>
              <a:ext cx="1279525" cy="1471613"/>
            </a:xfrm>
            <a:custGeom>
              <a:avLst/>
              <a:gdLst>
                <a:gd name="connsiteX0" fmla="*/ 0 w 1471434"/>
                <a:gd name="connsiteY0" fmla="*/ 640074 h 1280148"/>
                <a:gd name="connsiteX1" fmla="*/ 320037 w 1471434"/>
                <a:gd name="connsiteY1" fmla="*/ 0 h 1280148"/>
                <a:gd name="connsiteX2" fmla="*/ 1151397 w 1471434"/>
                <a:gd name="connsiteY2" fmla="*/ 0 h 1280148"/>
                <a:gd name="connsiteX3" fmla="*/ 1471434 w 1471434"/>
                <a:gd name="connsiteY3" fmla="*/ 640074 h 1280148"/>
                <a:gd name="connsiteX4" fmla="*/ 1151397 w 1471434"/>
                <a:gd name="connsiteY4" fmla="*/ 1280148 h 1280148"/>
                <a:gd name="connsiteX5" fmla="*/ 320037 w 1471434"/>
                <a:gd name="connsiteY5" fmla="*/ 1280148 h 1280148"/>
                <a:gd name="connsiteX6" fmla="*/ 0 w 1471434"/>
                <a:gd name="connsiteY6" fmla="*/ 640074 h 12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434" h="1280148">
                  <a:moveTo>
                    <a:pt x="735717" y="0"/>
                  </a:moveTo>
                  <a:lnTo>
                    <a:pt x="1471434" y="278432"/>
                  </a:lnTo>
                  <a:lnTo>
                    <a:pt x="1471434" y="1001716"/>
                  </a:lnTo>
                  <a:lnTo>
                    <a:pt x="735717" y="1280148"/>
                  </a:lnTo>
                  <a:lnTo>
                    <a:pt x="0" y="1001716"/>
                  </a:lnTo>
                  <a:lnTo>
                    <a:pt x="0" y="278432"/>
                  </a:lnTo>
                  <a:lnTo>
                    <a:pt x="735717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1400" tIns="271208" rIns="241401" bIns="271208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50" b="1" dirty="0"/>
                <a:t>CLIMA</a:t>
              </a:r>
            </a:p>
          </p:txBody>
        </p:sp>
        <p:sp>
          <p:nvSpPr>
            <p:cNvPr id="8" name="Forma livre 5"/>
            <p:cNvSpPr/>
            <p:nvPr/>
          </p:nvSpPr>
          <p:spPr>
            <a:xfrm>
              <a:off x="7419975" y="2049139"/>
              <a:ext cx="1279525" cy="1471613"/>
            </a:xfrm>
            <a:custGeom>
              <a:avLst/>
              <a:gdLst>
                <a:gd name="connsiteX0" fmla="*/ 0 w 1471434"/>
                <a:gd name="connsiteY0" fmla="*/ 640074 h 1280148"/>
                <a:gd name="connsiteX1" fmla="*/ 320037 w 1471434"/>
                <a:gd name="connsiteY1" fmla="*/ 0 h 1280148"/>
                <a:gd name="connsiteX2" fmla="*/ 1151397 w 1471434"/>
                <a:gd name="connsiteY2" fmla="*/ 0 h 1280148"/>
                <a:gd name="connsiteX3" fmla="*/ 1471434 w 1471434"/>
                <a:gd name="connsiteY3" fmla="*/ 640074 h 1280148"/>
                <a:gd name="connsiteX4" fmla="*/ 1151397 w 1471434"/>
                <a:gd name="connsiteY4" fmla="*/ 1280148 h 1280148"/>
                <a:gd name="connsiteX5" fmla="*/ 320037 w 1471434"/>
                <a:gd name="connsiteY5" fmla="*/ 1280148 h 1280148"/>
                <a:gd name="connsiteX6" fmla="*/ 0 w 1471434"/>
                <a:gd name="connsiteY6" fmla="*/ 640074 h 12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434" h="1280148">
                  <a:moveTo>
                    <a:pt x="735717" y="0"/>
                  </a:moveTo>
                  <a:lnTo>
                    <a:pt x="1471434" y="278432"/>
                  </a:lnTo>
                  <a:lnTo>
                    <a:pt x="1471434" y="1001716"/>
                  </a:lnTo>
                  <a:lnTo>
                    <a:pt x="735717" y="1280148"/>
                  </a:lnTo>
                  <a:lnTo>
                    <a:pt x="0" y="1001716"/>
                  </a:lnTo>
                  <a:lnTo>
                    <a:pt x="0" y="278432"/>
                  </a:lnTo>
                  <a:lnTo>
                    <a:pt x="73571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lIns="199490" tIns="229298" rIns="199490" bIns="229298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50" b="1" dirty="0"/>
                <a:t>CULTURAS</a:t>
              </a:r>
            </a:p>
          </p:txBody>
        </p:sp>
        <p:sp>
          <p:nvSpPr>
            <p:cNvPr id="9" name="Forma livre 6"/>
            <p:cNvSpPr/>
            <p:nvPr/>
          </p:nvSpPr>
          <p:spPr>
            <a:xfrm>
              <a:off x="4694238" y="2031677"/>
              <a:ext cx="1279525" cy="1471612"/>
            </a:xfrm>
            <a:custGeom>
              <a:avLst/>
              <a:gdLst>
                <a:gd name="connsiteX0" fmla="*/ 0 w 1471434"/>
                <a:gd name="connsiteY0" fmla="*/ 640074 h 1280148"/>
                <a:gd name="connsiteX1" fmla="*/ 320037 w 1471434"/>
                <a:gd name="connsiteY1" fmla="*/ 0 h 1280148"/>
                <a:gd name="connsiteX2" fmla="*/ 1151397 w 1471434"/>
                <a:gd name="connsiteY2" fmla="*/ 0 h 1280148"/>
                <a:gd name="connsiteX3" fmla="*/ 1471434 w 1471434"/>
                <a:gd name="connsiteY3" fmla="*/ 640074 h 1280148"/>
                <a:gd name="connsiteX4" fmla="*/ 1151397 w 1471434"/>
                <a:gd name="connsiteY4" fmla="*/ 1280148 h 1280148"/>
                <a:gd name="connsiteX5" fmla="*/ 320037 w 1471434"/>
                <a:gd name="connsiteY5" fmla="*/ 1280148 h 1280148"/>
                <a:gd name="connsiteX6" fmla="*/ 0 w 1471434"/>
                <a:gd name="connsiteY6" fmla="*/ 640074 h 12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434" h="1280148">
                  <a:moveTo>
                    <a:pt x="735717" y="0"/>
                  </a:moveTo>
                  <a:lnTo>
                    <a:pt x="1471434" y="278432"/>
                  </a:lnTo>
                  <a:lnTo>
                    <a:pt x="1471434" y="1001716"/>
                  </a:lnTo>
                  <a:lnTo>
                    <a:pt x="735717" y="1280148"/>
                  </a:lnTo>
                  <a:lnTo>
                    <a:pt x="0" y="1001716"/>
                  </a:lnTo>
                  <a:lnTo>
                    <a:pt x="0" y="278432"/>
                  </a:lnTo>
                  <a:lnTo>
                    <a:pt x="73571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lIns="241400" tIns="271208" rIns="241400" bIns="271208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50" b="1" dirty="0" smtClean="0"/>
                <a:t>INFRAES-TRUTURA</a:t>
              </a:r>
              <a:endParaRPr lang="pt-BR" sz="1050" b="1" dirty="0"/>
            </a:p>
          </p:txBody>
        </p:sp>
        <p:sp>
          <p:nvSpPr>
            <p:cNvPr id="10" name="Forma livre 7"/>
            <p:cNvSpPr/>
            <p:nvPr/>
          </p:nvSpPr>
          <p:spPr>
            <a:xfrm>
              <a:off x="5351463" y="3315964"/>
              <a:ext cx="1281112" cy="1471613"/>
            </a:xfrm>
            <a:custGeom>
              <a:avLst/>
              <a:gdLst>
                <a:gd name="connsiteX0" fmla="*/ 0 w 1471434"/>
                <a:gd name="connsiteY0" fmla="*/ 640074 h 1280148"/>
                <a:gd name="connsiteX1" fmla="*/ 320037 w 1471434"/>
                <a:gd name="connsiteY1" fmla="*/ 0 h 1280148"/>
                <a:gd name="connsiteX2" fmla="*/ 1151397 w 1471434"/>
                <a:gd name="connsiteY2" fmla="*/ 0 h 1280148"/>
                <a:gd name="connsiteX3" fmla="*/ 1471434 w 1471434"/>
                <a:gd name="connsiteY3" fmla="*/ 640074 h 1280148"/>
                <a:gd name="connsiteX4" fmla="*/ 1151397 w 1471434"/>
                <a:gd name="connsiteY4" fmla="*/ 1280148 h 1280148"/>
                <a:gd name="connsiteX5" fmla="*/ 320037 w 1471434"/>
                <a:gd name="connsiteY5" fmla="*/ 1280148 h 1280148"/>
                <a:gd name="connsiteX6" fmla="*/ 0 w 1471434"/>
                <a:gd name="connsiteY6" fmla="*/ 640074 h 12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434" h="1280148">
                  <a:moveTo>
                    <a:pt x="735717" y="0"/>
                  </a:moveTo>
                  <a:lnTo>
                    <a:pt x="1471434" y="278432"/>
                  </a:lnTo>
                  <a:lnTo>
                    <a:pt x="1471434" y="1001716"/>
                  </a:lnTo>
                  <a:lnTo>
                    <a:pt x="735717" y="1280148"/>
                  </a:lnTo>
                  <a:lnTo>
                    <a:pt x="0" y="1001716"/>
                  </a:lnTo>
                  <a:lnTo>
                    <a:pt x="0" y="278432"/>
                  </a:lnTo>
                  <a:lnTo>
                    <a:pt x="73571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lIns="241400" tIns="271208" rIns="241401" bIns="271209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50" b="1" dirty="0"/>
                <a:t>NÍVEL DE </a:t>
              </a:r>
              <a:r>
                <a:rPr lang="pt-BR" sz="1050" b="1" dirty="0" smtClean="0"/>
                <a:t>TECNOLO-GIA</a:t>
              </a:r>
              <a:endParaRPr lang="pt-BR" sz="1050" b="1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707188" y="3574727"/>
              <a:ext cx="1641475" cy="8826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vre 9"/>
            <p:cNvSpPr/>
            <p:nvPr/>
          </p:nvSpPr>
          <p:spPr>
            <a:xfrm>
              <a:off x="6781800" y="780727"/>
              <a:ext cx="1279525" cy="1471612"/>
            </a:xfrm>
            <a:custGeom>
              <a:avLst/>
              <a:gdLst>
                <a:gd name="connsiteX0" fmla="*/ 0 w 1471434"/>
                <a:gd name="connsiteY0" fmla="*/ 640074 h 1280148"/>
                <a:gd name="connsiteX1" fmla="*/ 320037 w 1471434"/>
                <a:gd name="connsiteY1" fmla="*/ 0 h 1280148"/>
                <a:gd name="connsiteX2" fmla="*/ 1151397 w 1471434"/>
                <a:gd name="connsiteY2" fmla="*/ 0 h 1280148"/>
                <a:gd name="connsiteX3" fmla="*/ 1471434 w 1471434"/>
                <a:gd name="connsiteY3" fmla="*/ 640074 h 1280148"/>
                <a:gd name="connsiteX4" fmla="*/ 1151397 w 1471434"/>
                <a:gd name="connsiteY4" fmla="*/ 1280148 h 1280148"/>
                <a:gd name="connsiteX5" fmla="*/ 320037 w 1471434"/>
                <a:gd name="connsiteY5" fmla="*/ 1280148 h 1280148"/>
                <a:gd name="connsiteX6" fmla="*/ 0 w 1471434"/>
                <a:gd name="connsiteY6" fmla="*/ 640074 h 12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434" h="1280148">
                  <a:moveTo>
                    <a:pt x="735717" y="0"/>
                  </a:moveTo>
                  <a:lnTo>
                    <a:pt x="1471434" y="278432"/>
                  </a:lnTo>
                  <a:lnTo>
                    <a:pt x="1471434" y="1001716"/>
                  </a:lnTo>
                  <a:lnTo>
                    <a:pt x="735717" y="1280148"/>
                  </a:lnTo>
                  <a:lnTo>
                    <a:pt x="0" y="1001716"/>
                  </a:lnTo>
                  <a:lnTo>
                    <a:pt x="0" y="278432"/>
                  </a:lnTo>
                  <a:lnTo>
                    <a:pt x="73571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lIns="199490" tIns="229298" rIns="199490" bIns="229298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50" b="1" dirty="0"/>
                <a:t>SOLO</a:t>
              </a:r>
            </a:p>
          </p:txBody>
        </p:sp>
        <p:sp>
          <p:nvSpPr>
            <p:cNvPr id="13" name="Forma livre 10"/>
            <p:cNvSpPr/>
            <p:nvPr/>
          </p:nvSpPr>
          <p:spPr>
            <a:xfrm>
              <a:off x="6746875" y="3298502"/>
              <a:ext cx="1281113" cy="1471612"/>
            </a:xfrm>
            <a:custGeom>
              <a:avLst/>
              <a:gdLst>
                <a:gd name="connsiteX0" fmla="*/ 0 w 1471434"/>
                <a:gd name="connsiteY0" fmla="*/ 640074 h 1280148"/>
                <a:gd name="connsiteX1" fmla="*/ 320037 w 1471434"/>
                <a:gd name="connsiteY1" fmla="*/ 0 h 1280148"/>
                <a:gd name="connsiteX2" fmla="*/ 1151397 w 1471434"/>
                <a:gd name="connsiteY2" fmla="*/ 0 h 1280148"/>
                <a:gd name="connsiteX3" fmla="*/ 1471434 w 1471434"/>
                <a:gd name="connsiteY3" fmla="*/ 640074 h 1280148"/>
                <a:gd name="connsiteX4" fmla="*/ 1151397 w 1471434"/>
                <a:gd name="connsiteY4" fmla="*/ 1280148 h 1280148"/>
                <a:gd name="connsiteX5" fmla="*/ 320037 w 1471434"/>
                <a:gd name="connsiteY5" fmla="*/ 1280148 h 1280148"/>
                <a:gd name="connsiteX6" fmla="*/ 0 w 1471434"/>
                <a:gd name="connsiteY6" fmla="*/ 640074 h 12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434" h="1280148">
                  <a:moveTo>
                    <a:pt x="735717" y="0"/>
                  </a:moveTo>
                  <a:lnTo>
                    <a:pt x="1471434" y="278432"/>
                  </a:lnTo>
                  <a:lnTo>
                    <a:pt x="1471434" y="1001716"/>
                  </a:lnTo>
                  <a:lnTo>
                    <a:pt x="735717" y="1280148"/>
                  </a:lnTo>
                  <a:lnTo>
                    <a:pt x="0" y="1001716"/>
                  </a:lnTo>
                  <a:lnTo>
                    <a:pt x="0" y="278432"/>
                  </a:lnTo>
                  <a:lnTo>
                    <a:pt x="73571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lIns="241400" tIns="271208" rIns="241400" bIns="271209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50" b="1" dirty="0"/>
                <a:t>TAMANHO DAS </a:t>
              </a:r>
              <a:r>
                <a:rPr lang="pt-BR" sz="1050" b="1" dirty="0" smtClean="0"/>
                <a:t>PROPRIE-DADES</a:t>
              </a:r>
              <a:endParaRPr lang="pt-BR" sz="1050" b="1" dirty="0"/>
            </a:p>
          </p:txBody>
        </p:sp>
        <p:sp>
          <p:nvSpPr>
            <p:cNvPr id="14" name="Seta para a direita listrada 12"/>
            <p:cNvSpPr/>
            <p:nvPr/>
          </p:nvSpPr>
          <p:spPr>
            <a:xfrm>
              <a:off x="3059113" y="2112639"/>
              <a:ext cx="1441450" cy="1368425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1478801" y="2146390"/>
            <a:ext cx="21605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1400" b="1" dirty="0">
                <a:latin typeface="Calibri" panose="020F0502020204030204" pitchFamily="34" charset="0"/>
              </a:rPr>
              <a:t>SETOR </a:t>
            </a:r>
          </a:p>
          <a:p>
            <a:pPr eaLnBrk="1" hangingPunct="1"/>
            <a:endParaRPr lang="pt-BR" altLang="pt-BR" sz="1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 dirty="0">
                <a:latin typeface="Calibri" panose="020F0502020204030204" pitchFamily="34" charset="0"/>
              </a:rPr>
              <a:t>AGRÍCOLA </a:t>
            </a:r>
          </a:p>
          <a:p>
            <a:pPr eaLnBrk="1" hangingPunct="1"/>
            <a:endParaRPr lang="pt-BR" altLang="pt-BR" sz="1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 dirty="0">
                <a:latin typeface="Calibri" panose="020F0502020204030204" pitchFamily="34" charset="0"/>
              </a:rPr>
              <a:t>BRASILEIRO </a:t>
            </a:r>
          </a:p>
          <a:p>
            <a:pPr eaLnBrk="1" hangingPunct="1"/>
            <a:endParaRPr lang="pt-BR" altLang="pt-BR" sz="1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 dirty="0">
                <a:latin typeface="Calibri" panose="020F0502020204030204" pitchFamily="34" charset="0"/>
              </a:rPr>
              <a:t>EXTREMAMENTE </a:t>
            </a:r>
          </a:p>
          <a:p>
            <a:pPr eaLnBrk="1" hangingPunct="1"/>
            <a:endParaRPr lang="pt-BR" altLang="pt-BR" sz="1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 dirty="0" smtClean="0">
                <a:latin typeface="Calibri" panose="020F0502020204030204" pitchFamily="34" charset="0"/>
              </a:rPr>
              <a:t>DIVERSIFICADO</a:t>
            </a:r>
            <a:endParaRPr lang="pt-BR" altLang="pt-BR" sz="1400" b="1" dirty="0">
              <a:latin typeface="Calibri" panose="020F0502020204030204" pitchFamily="34" charset="0"/>
            </a:endParaRPr>
          </a:p>
        </p:txBody>
      </p:sp>
      <p:sp>
        <p:nvSpPr>
          <p:cNvPr id="16" name="Subtítulo 1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BRASIL: Um País de Dimensões Continentais</a:t>
            </a:r>
          </a:p>
          <a:p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RISCOS DO AGRONEGÓCIO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graphicFrame>
        <p:nvGraphicFramePr>
          <p:cNvPr id="18" name="Diagrama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913192"/>
              </p:ext>
            </p:extLst>
          </p:nvPr>
        </p:nvGraphicFramePr>
        <p:xfrm>
          <a:off x="1295432" y="448049"/>
          <a:ext cx="6553136" cy="424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1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6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RISCOS DO AGRONEGÓCIO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grpSp>
        <p:nvGrpSpPr>
          <p:cNvPr id="7" name="Grupo 10"/>
          <p:cNvGrpSpPr>
            <a:grpSpLocks noChangeAspect="1"/>
          </p:cNvGrpSpPr>
          <p:nvPr/>
        </p:nvGrpSpPr>
        <p:grpSpPr>
          <a:xfrm>
            <a:off x="1120037" y="840930"/>
            <a:ext cx="6903927" cy="3970941"/>
            <a:chOff x="611560" y="1412776"/>
            <a:chExt cx="8388000" cy="4824536"/>
          </a:xfrm>
        </p:grpSpPr>
        <p:graphicFrame>
          <p:nvGraphicFramePr>
            <p:cNvPr id="8" name="Diagrama 7"/>
            <p:cNvGraphicFramePr/>
            <p:nvPr>
              <p:extLst>
                <p:ext uri="{D42A27DB-BD31-4B8C-83A1-F6EECF244321}">
                  <p14:modId xmlns:p14="http://schemas.microsoft.com/office/powerpoint/2010/main" val="151624762"/>
                </p:ext>
              </p:extLst>
            </p:nvPr>
          </p:nvGraphicFramePr>
          <p:xfrm>
            <a:off x="611560" y="1412776"/>
            <a:ext cx="8388000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Diagrama 8"/>
            <p:cNvGraphicFramePr/>
            <p:nvPr>
              <p:extLst>
                <p:ext uri="{D42A27DB-BD31-4B8C-83A1-F6EECF244321}">
                  <p14:modId xmlns:p14="http://schemas.microsoft.com/office/powerpoint/2010/main" val="4155894424"/>
                </p:ext>
              </p:extLst>
            </p:nvPr>
          </p:nvGraphicFramePr>
          <p:xfrm>
            <a:off x="971600" y="3356992"/>
            <a:ext cx="3528392" cy="2880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0" name="Diagrama 9"/>
            <p:cNvGraphicFramePr/>
            <p:nvPr>
              <p:extLst>
                <p:ext uri="{D42A27DB-BD31-4B8C-83A1-F6EECF244321}">
                  <p14:modId xmlns:p14="http://schemas.microsoft.com/office/powerpoint/2010/main" val="2363064998"/>
                </p:ext>
              </p:extLst>
            </p:nvPr>
          </p:nvGraphicFramePr>
          <p:xfrm>
            <a:off x="5004048" y="3356992"/>
            <a:ext cx="3528000" cy="28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2" name="Elipse 1"/>
          <p:cNvSpPr/>
          <p:nvPr/>
        </p:nvSpPr>
        <p:spPr>
          <a:xfrm>
            <a:off x="4548851" y="2856034"/>
            <a:ext cx="1551007" cy="442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15"/>
          <p:cNvSpPr>
            <a:spLocks noGrp="1"/>
          </p:cNvSpPr>
          <p:nvPr>
            <p:ph type="subTitle" idx="13"/>
          </p:nvPr>
        </p:nvSpPr>
        <p:spPr>
          <a:xfrm>
            <a:off x="363960" y="936179"/>
            <a:ext cx="8403283" cy="563312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Gerenciamento de Riscos do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Agronegócio (visão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do agricultor)</a:t>
            </a:r>
          </a:p>
        </p:txBody>
      </p:sp>
      <p:pic>
        <p:nvPicPr>
          <p:cNvPr id="12" name="Imagem 1" descr="image00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2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516" y="1801414"/>
            <a:ext cx="8404728" cy="2484147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PROTEGE O PRODUTOR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CONTRA PERDAS PRINCIPALMENTE DECORRENTES DE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FENÔMENOS CLIMÁTICOS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ADVERSOS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É INDISPENSÁVEL À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ESTABILIDADE DA RENDA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DOS PRODUTORES, À GERAÇÃO DE EMPREGO NO CAMPO E AO DESENVOLVIMENTO TECNOLÓGICO RURAL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CUMPRE UM IMPORTANTE PAPEL SOCIAL E ECONÔMICO,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ALÉM DE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MINIMIZAR </a:t>
            </a:r>
            <a:r>
              <a:rPr lang="pt-BR" sz="1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 INADIMPLÊNCIA DO PRODUTOR </a:t>
            </a:r>
            <a:r>
              <a:rPr lang="pt-BR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RURAL</a:t>
            </a: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BR" u="sng" dirty="0">
                <a:latin typeface="Calibri" panose="020F0502020204030204" pitchFamily="34" charset="0"/>
              </a:rPr>
              <a:t>Seguro Agrícola</a:t>
            </a:r>
            <a:r>
              <a:rPr lang="pt-BR" dirty="0">
                <a:latin typeface="Calibri" panose="020F0502020204030204" pitchFamily="34" charset="0"/>
              </a:rPr>
              <a:t>: </a:t>
            </a:r>
            <a:r>
              <a:rPr lang="pt-BR" dirty="0" smtClean="0">
                <a:latin typeface="Calibri" panose="020F0502020204030204" pitchFamily="34" charset="0"/>
              </a:rPr>
              <a:t>um </a:t>
            </a:r>
            <a:r>
              <a:rPr lang="pt-BR" dirty="0">
                <a:latin typeface="Calibri" panose="020F0502020204030204" pitchFamily="34" charset="0"/>
              </a:rPr>
              <a:t>Instrumento de </a:t>
            </a:r>
            <a:r>
              <a:rPr lang="pt-BR" dirty="0" smtClean="0">
                <a:latin typeface="Calibri" panose="020F0502020204030204" pitchFamily="34" charset="0"/>
              </a:rPr>
              <a:t>Proteção e de Transferência de Risco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RISCOS DO AGRONEGÓCIO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CICLO DO AGRONEGÓCIO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88" y="180936"/>
            <a:ext cx="6999424" cy="47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CICLO DO AGRONEGÓCIO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43" y="900937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26644" y="1852014"/>
            <a:ext cx="19440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alibri" panose="020F0502020204030204" pitchFamily="34" charset="0"/>
              </a:rPr>
              <a:t>O QUE FAZER QUANDO OCORRE UMA QUEBRA DE SAFRA?</a:t>
            </a:r>
            <a:endParaRPr lang="en-US" sz="1300" b="1" dirty="0">
              <a:latin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21" y="1586403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5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68300" y="473201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200" b="1" dirty="0">
                <a:solidFill>
                  <a:srgbClr val="7F7F7F"/>
                </a:solidFill>
                <a:latin typeface="Helvetica" charset="0"/>
              </a:rPr>
              <a:t>www.irbbrasilre.com</a:t>
            </a:r>
          </a:p>
        </p:txBody>
      </p:sp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1829273" y="287736"/>
            <a:ext cx="6937971" cy="413544"/>
          </a:xfrm>
        </p:spPr>
        <p:txBody>
          <a:bodyPr/>
          <a:lstStyle/>
          <a:p>
            <a:r>
              <a:rPr lang="pt-BR" dirty="0" smtClean="0">
                <a:solidFill>
                  <a:srgbClr val="004F5F"/>
                </a:solidFill>
                <a:latin typeface="Calibri" panose="020F0502020204030204" pitchFamily="34" charset="0"/>
              </a:rPr>
              <a:t>CICLO DO AGRONEGÓCIO</a:t>
            </a:r>
            <a:endParaRPr lang="pt-BR" dirty="0">
              <a:solidFill>
                <a:srgbClr val="004F5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08" y="395831"/>
            <a:ext cx="1431792" cy="3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5" y="181350"/>
            <a:ext cx="6998210" cy="4780800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69636" y="1526219"/>
            <a:ext cx="8404728" cy="209106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QUANTO CUSTA POLITICA E ECONOMICAMENTE RENEGOCIAR DÍVIDAS DO CRÉDITO RURAL?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B54A0F6E82E945AB3D746CA05F5514" ma:contentTypeVersion="0" ma:contentTypeDescription="Crie um novo documento." ma:contentTypeScope="" ma:versionID="95b9ad09758c4919a8f4a5c0bb23c7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D1BFB3-3F92-4BFE-AFFC-5E14D547B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EAAAC8-B84F-4B11-8388-AD04053ABC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8669A-A078-4B26-AEB9-F24EF11A1FA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727</Words>
  <Application>Microsoft Office PowerPoint</Application>
  <PresentationFormat>Apresentação na tela (16:9)</PresentationFormat>
  <Paragraphs>171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 Unicode MS</vt:lpstr>
      <vt:lpstr>MS PGothic</vt:lpstr>
      <vt:lpstr>Arial</vt:lpstr>
      <vt:lpstr>Calibri</vt:lpstr>
      <vt:lpstr>Georgia</vt:lpstr>
      <vt:lpstr>Helvetica</vt:lpstr>
      <vt:lpstr>Wingdings</vt:lpstr>
      <vt:lpstr>Office Theme</vt:lpstr>
      <vt:lpstr>Audiência Pública  Comissão de Agricultura e Reforma Agrária  Brasília, 14-07-2016</vt:lpstr>
      <vt:lpstr>DADOS E CONCEITOS</vt:lpstr>
      <vt:lpstr>AGRONEGÓCIO BRASILEIRO</vt:lpstr>
      <vt:lpstr>RISCOS DO AGRONEGÓCIO</vt:lpstr>
      <vt:lpstr>RISCOS DO AGRONEGÓCIO</vt:lpstr>
      <vt:lpstr>RISCOS DO AGRONEGÓCIO</vt:lpstr>
      <vt:lpstr>CICLO DO AGRONEGÓCIO</vt:lpstr>
      <vt:lpstr>CICLO DO AGRONEGÓCIO</vt:lpstr>
      <vt:lpstr>CICLO DO AGRONEGÓCIO</vt:lpstr>
      <vt:lpstr>TRANSFERÊNCIA DE RISCOS</vt:lpstr>
      <vt:lpstr>EXPERIÊNCIA INTERNACIONAL</vt:lpstr>
      <vt:lpstr>EXPERIÊNCIA INTERNACIONAL</vt:lpstr>
      <vt:lpstr>EXPERIÊNCIA INTERNACIONAL:  Pilares para Desenvolvimento Sustentável</vt:lpstr>
      <vt:lpstr>Apresentação do PowerPoint</vt:lpstr>
      <vt:lpstr>Apresentação do PowerPoint</vt:lpstr>
      <vt:lpstr>EXPERIÊNCIA INTERNACIONAL</vt:lpstr>
      <vt:lpstr>SUBVENÇÃO AO PRÊMIO</vt:lpstr>
      <vt:lpstr>Apresentação do PowerPoint</vt:lpstr>
      <vt:lpstr>Apresentação do PowerPoint</vt:lpstr>
      <vt:lpstr>CONCLUSÕES</vt:lpstr>
      <vt:lpstr>CONCLUSÕES</vt:lpstr>
      <vt:lpstr>CONCLUSÕES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para Apresentações do IRB</dc:title>
  <dc:creator>Gemac Criacao</dc:creator>
  <cp:lastModifiedBy>Leomar Diniz</cp:lastModifiedBy>
  <cp:revision>77</cp:revision>
  <dcterms:created xsi:type="dcterms:W3CDTF">2015-11-05T13:30:27Z</dcterms:created>
  <dcterms:modified xsi:type="dcterms:W3CDTF">2016-07-13T23:11:41Z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0x0101002DB54A0F6E82E945AB3D746CA05F5514</vt:lpwstr>
  </property>
</Properties>
</file>