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69" r:id="rId1"/>
  </p:sldMasterIdLst>
  <p:notesMasterIdLst>
    <p:notesMasterId r:id="rId17"/>
  </p:notesMasterIdLst>
  <p:handoutMasterIdLst>
    <p:handoutMasterId r:id="rId18"/>
  </p:handoutMasterIdLst>
  <p:sldIdLst>
    <p:sldId id="835" r:id="rId2"/>
    <p:sldId id="840" r:id="rId3"/>
    <p:sldId id="850" r:id="rId4"/>
    <p:sldId id="851" r:id="rId5"/>
    <p:sldId id="848" r:id="rId6"/>
    <p:sldId id="849" r:id="rId7"/>
    <p:sldId id="842" r:id="rId8"/>
    <p:sldId id="846" r:id="rId9"/>
    <p:sldId id="847" r:id="rId10"/>
    <p:sldId id="853" r:id="rId11"/>
    <p:sldId id="854" r:id="rId12"/>
    <p:sldId id="855" r:id="rId13"/>
    <p:sldId id="841" r:id="rId14"/>
    <p:sldId id="852" r:id="rId15"/>
    <p:sldId id="845" r:id="rId16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8" orient="horz" pos="4247" userDrawn="1">
          <p15:clr>
            <a:srgbClr val="A4A3A4"/>
          </p15:clr>
        </p15:guide>
        <p15:guide id="9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uro jose da Silva" initials="MjdS" lastIdx="10" clrIdx="0"/>
  <p:cmAuthor id="2" name="Leonardo Lapa Pedreira" initials="LLP" lastIdx="1" clrIdx="1">
    <p:extLst>
      <p:ext uri="{19B8F6BF-5375-455C-9EA6-DF929625EA0E}">
        <p15:presenceInfo xmlns:p15="http://schemas.microsoft.com/office/powerpoint/2012/main" userId="5fd67bb47164f3d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BA2"/>
    <a:srgbClr val="006226"/>
    <a:srgbClr val="2F8CC8"/>
    <a:srgbClr val="609A00"/>
    <a:srgbClr val="F7C007"/>
    <a:srgbClr val="FFB400"/>
    <a:srgbClr val="008000"/>
    <a:srgbClr val="FFBF00"/>
    <a:srgbClr val="005A1D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5658" autoAdjust="0"/>
  </p:normalViewPr>
  <p:slideViewPr>
    <p:cSldViewPr>
      <p:cViewPr varScale="1">
        <p:scale>
          <a:sx n="91" d="100"/>
          <a:sy n="91" d="100"/>
        </p:scale>
        <p:origin x="66" y="108"/>
      </p:cViewPr>
      <p:guideLst>
        <p:guide orient="horz" pos="424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6" d="100"/>
        <a:sy n="136" d="100"/>
      </p:scale>
      <p:origin x="0" y="-35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513" cy="469950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2303" y="1"/>
            <a:ext cx="3078513" cy="469950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9FD55BCC-004D-4862-A9EB-3AFD9FB10C6D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917024"/>
            <a:ext cx="3078513" cy="469949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2303" y="8917024"/>
            <a:ext cx="3078513" cy="469949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4F4EEDDF-D568-417E-88E0-A76339965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98397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513" cy="469950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303" y="1"/>
            <a:ext cx="3078513" cy="469950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03EE9553-631D-4CA0-BB6E-6043BCD9A139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03263"/>
            <a:ext cx="6261100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4" tIns="46232" rIns="92464" bIns="4623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18" y="4459265"/>
            <a:ext cx="5682644" cy="4225039"/>
          </a:xfrm>
          <a:prstGeom prst="rect">
            <a:avLst/>
          </a:prstGeom>
        </p:spPr>
        <p:txBody>
          <a:bodyPr vert="horz" lIns="92464" tIns="46232" rIns="92464" bIns="46232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917024"/>
            <a:ext cx="3078513" cy="469949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303" y="8917024"/>
            <a:ext cx="3078513" cy="469949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73B12D26-AFE4-4E74-816F-006429898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59227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20688" y="703263"/>
            <a:ext cx="6261100" cy="352107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55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D33B-D484-4BCD-9B34-36AC1B492B1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264-9F65-4D14-8E14-B8DB13D9BC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341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D33B-D484-4BCD-9B34-36AC1B492B1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264-9F65-4D14-8E14-B8DB13D9BC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774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D33B-D484-4BCD-9B34-36AC1B492B1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264-9F65-4D14-8E14-B8DB13D9BC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378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D33B-D484-4BCD-9B34-36AC1B492B1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264-9F65-4D14-8E14-B8DB13D9BC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250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5863-0D5A-46A8-B370-2073FC4023BB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440E-4BFA-401F-886F-A76C3760B1A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A80D335-AC21-4002-B9B4-1BDCD5A07046}"/>
              </a:ext>
            </a:extLst>
          </p:cNvPr>
          <p:cNvSpPr>
            <a:spLocks/>
          </p:cNvSpPr>
          <p:nvPr userDrawn="1"/>
        </p:nvSpPr>
        <p:spPr bwMode="auto">
          <a:xfrm>
            <a:off x="11280576" y="6279670"/>
            <a:ext cx="7620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>
              <a:buClr>
                <a:srgbClr val="000000"/>
              </a:buClr>
              <a:buSzPct val="100000"/>
              <a:buFont typeface="Arial Black" panose="020B0A04020102020204" pitchFamily="34" charset="0"/>
              <a:buNone/>
              <a:defRPr/>
            </a:pPr>
            <a:fld id="{2194EC45-F081-4BAF-9057-FACCCD14C7AF}" type="slidenum">
              <a:rPr lang="pt-BR" altLang="pt-BR" sz="1400" b="0" smtClean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pPr algn="r">
                <a:buClr>
                  <a:srgbClr val="000000"/>
                </a:buClr>
                <a:buSzPct val="100000"/>
                <a:buFont typeface="Arial Black" panose="020B0A04020102020204" pitchFamily="34" charset="0"/>
                <a:buNone/>
                <a:defRPr/>
              </a:pPr>
              <a:t>‹nº›</a:t>
            </a:fld>
            <a:endParaRPr lang="pt-BR" altLang="pt-BR" sz="1400" b="0" dirty="0"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848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5863-0D5A-46A8-B370-2073FC4023BB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440E-4BFA-401F-886F-A76C3760B1AE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Número de Slide 5">
            <a:extLst>
              <a:ext uri="{FF2B5EF4-FFF2-40B4-BE49-F238E27FC236}">
                <a16:creationId xmlns:a16="http://schemas.microsoft.com/office/drawing/2014/main" xmlns="" id="{BC424E02-0335-4044-8DBC-92FA98E368D2}"/>
              </a:ext>
            </a:extLst>
          </p:cNvPr>
          <p:cNvSpPr>
            <a:spLocks/>
          </p:cNvSpPr>
          <p:nvPr userDrawn="1"/>
        </p:nvSpPr>
        <p:spPr bwMode="auto">
          <a:xfrm>
            <a:off x="11280576" y="6279670"/>
            <a:ext cx="7620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>
              <a:buClr>
                <a:srgbClr val="000000"/>
              </a:buClr>
              <a:buSzPct val="100000"/>
              <a:buFont typeface="Arial Black" panose="020B0A04020102020204" pitchFamily="34" charset="0"/>
              <a:buNone/>
              <a:defRPr/>
            </a:pPr>
            <a:fld id="{2194EC45-F081-4BAF-9057-FACCCD14C7AF}" type="slidenum">
              <a:rPr lang="pt-BR" altLang="pt-BR" sz="1400" b="0" smtClean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pPr algn="r">
                <a:buClr>
                  <a:srgbClr val="000000"/>
                </a:buClr>
                <a:buSzPct val="100000"/>
                <a:buFont typeface="Arial Black" panose="020B0A04020102020204" pitchFamily="34" charset="0"/>
                <a:buNone/>
                <a:defRPr/>
              </a:pPr>
              <a:t>‹nº›</a:t>
            </a:fld>
            <a:endParaRPr lang="pt-BR" altLang="pt-BR" sz="1400" b="0" dirty="0"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9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5863-0D5A-46A8-B370-2073FC4023BB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440E-4BFA-401F-886F-A76C3760B1AE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C2B7D8D3-7D95-4013-A76D-4633ED598C76}"/>
              </a:ext>
            </a:extLst>
          </p:cNvPr>
          <p:cNvSpPr>
            <a:spLocks/>
          </p:cNvSpPr>
          <p:nvPr userDrawn="1"/>
        </p:nvSpPr>
        <p:spPr bwMode="auto">
          <a:xfrm>
            <a:off x="11280576" y="6279670"/>
            <a:ext cx="7620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 Black" panose="020B0A04020102020204" pitchFamily="34" charset="0"/>
              <a:defRPr sz="1500">
                <a:solidFill>
                  <a:srgbClr val="000000"/>
                </a:solidFill>
                <a:latin typeface="Arial Black" panose="020B0A040201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>
              <a:buClr>
                <a:srgbClr val="000000"/>
              </a:buClr>
              <a:buSzPct val="100000"/>
              <a:buFont typeface="Arial Black" panose="020B0A04020102020204" pitchFamily="34" charset="0"/>
              <a:buNone/>
              <a:defRPr/>
            </a:pPr>
            <a:fld id="{2194EC45-F081-4BAF-9057-FACCCD14C7AF}" type="slidenum">
              <a:rPr lang="pt-BR" altLang="pt-BR" sz="1400" b="0" smtClean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pPr algn="r">
                <a:buClr>
                  <a:srgbClr val="000000"/>
                </a:buClr>
                <a:buSzPct val="100000"/>
                <a:buFont typeface="Arial Black" panose="020B0A04020102020204" pitchFamily="34" charset="0"/>
                <a:buNone/>
                <a:defRPr/>
              </a:pPr>
              <a:t>‹nº›</a:t>
            </a:fld>
            <a:endParaRPr lang="pt-BR" altLang="pt-BR" sz="1400" b="0" dirty="0"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075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D33B-D484-4BCD-9B34-36AC1B492B1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264-9F65-4D14-8E14-B8DB13D9BC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9358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D33B-D484-4BCD-9B34-36AC1B492B1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7264-9F65-4D14-8E14-B8DB13D9BC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3007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5863-0D5A-46A8-B370-2073FC4023BB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440E-4BFA-401F-886F-A76C3760B1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578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5863-0D5A-46A8-B370-2073FC4023BB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440E-4BFA-401F-886F-A76C3760B1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122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8C8F1AA1-7448-4408-ADD3-98EA256FF89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128592"/>
            <a:ext cx="12288688" cy="7285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FD33B-D484-4BCD-9B34-36AC1B492B13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C7264-9F65-4D14-8E14-B8DB13D9BC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0184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2A20D2D2-4225-4373-AC5F-4222D6A5FD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05" y="-28373"/>
            <a:ext cx="8410575" cy="291465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31504" y="4437112"/>
            <a:ext cx="9718418" cy="621207"/>
          </a:xfrm>
        </p:spPr>
        <p:txBody>
          <a:bodyPr>
            <a:noAutofit/>
          </a:bodyPr>
          <a:lstStyle/>
          <a:p>
            <a:pPr algn="r"/>
            <a:r>
              <a:rPr lang="pt-BR" sz="4000" b="1" dirty="0">
                <a:solidFill>
                  <a:srgbClr val="035BA2"/>
                </a:solidFill>
              </a:rPr>
              <a:t/>
            </a:r>
            <a:br>
              <a:rPr lang="pt-BR" sz="4000" b="1" dirty="0">
                <a:solidFill>
                  <a:srgbClr val="035BA2"/>
                </a:solidFill>
              </a:rPr>
            </a:br>
            <a:r>
              <a:rPr lang="pt-BR" sz="4000" b="1" dirty="0">
                <a:solidFill>
                  <a:srgbClr val="035BA2"/>
                </a:solidFill>
              </a:rPr>
              <a:t/>
            </a:r>
            <a:br>
              <a:rPr lang="pt-BR" sz="4000" b="1" dirty="0">
                <a:solidFill>
                  <a:srgbClr val="035BA2"/>
                </a:solidFill>
              </a:rPr>
            </a:br>
            <a:r>
              <a:rPr lang="pt-BR" sz="4000" b="1" dirty="0">
                <a:solidFill>
                  <a:srgbClr val="035BA2"/>
                </a:solidFill>
              </a:rPr>
              <a:t/>
            </a:r>
            <a:br>
              <a:rPr lang="pt-BR" sz="4000" b="1" dirty="0">
                <a:solidFill>
                  <a:srgbClr val="035BA2"/>
                </a:solidFill>
              </a:rPr>
            </a:br>
            <a:r>
              <a:rPr lang="pt-BR" sz="4000" b="1" dirty="0">
                <a:solidFill>
                  <a:srgbClr val="035BA2"/>
                </a:solidFill>
              </a:rPr>
              <a:t/>
            </a:r>
            <a:br>
              <a:rPr lang="pt-BR" sz="4000" b="1" dirty="0">
                <a:solidFill>
                  <a:srgbClr val="035BA2"/>
                </a:solidFill>
              </a:rPr>
            </a:br>
            <a:r>
              <a:rPr lang="pt-BR" sz="4000" b="1" dirty="0">
                <a:solidFill>
                  <a:srgbClr val="035BA2"/>
                </a:solidFill>
              </a:rPr>
              <a:t/>
            </a:r>
            <a:br>
              <a:rPr lang="pt-BR" sz="4000" b="1" dirty="0">
                <a:solidFill>
                  <a:srgbClr val="035BA2"/>
                </a:solidFill>
              </a:rPr>
            </a:br>
            <a:r>
              <a:rPr lang="pt-BR" sz="4000" b="1" dirty="0">
                <a:solidFill>
                  <a:srgbClr val="035BA2"/>
                </a:solidFill>
              </a:rPr>
              <a:t/>
            </a:r>
            <a:br>
              <a:rPr lang="pt-BR" sz="4000" b="1" dirty="0">
                <a:solidFill>
                  <a:srgbClr val="035BA2"/>
                </a:solidFill>
              </a:rPr>
            </a:br>
            <a:r>
              <a:rPr lang="pt-BR" sz="4000" b="1" dirty="0">
                <a:solidFill>
                  <a:srgbClr val="035BA2"/>
                </a:solidFill>
              </a:rPr>
              <a:t/>
            </a:r>
            <a:br>
              <a:rPr lang="pt-BR" sz="4000" b="1" dirty="0">
                <a:solidFill>
                  <a:srgbClr val="035BA2"/>
                </a:solidFill>
              </a:rPr>
            </a:br>
            <a:r>
              <a:rPr lang="pt-BR" sz="4000" b="1" dirty="0">
                <a:solidFill>
                  <a:srgbClr val="035BA2"/>
                </a:solidFill>
              </a:rPr>
              <a:t/>
            </a:r>
            <a:br>
              <a:rPr lang="pt-BR" sz="4000" b="1" dirty="0">
                <a:solidFill>
                  <a:srgbClr val="035BA2"/>
                </a:solidFill>
              </a:rPr>
            </a:br>
            <a:r>
              <a:rPr lang="pt-BR" sz="4400" b="1" dirty="0">
                <a:solidFill>
                  <a:srgbClr val="035BA2"/>
                </a:solidFill>
                <a:latin typeface="+mn-lt"/>
              </a:rPr>
              <a:t/>
            </a:r>
            <a:br>
              <a:rPr lang="pt-BR" sz="4400" b="1" dirty="0">
                <a:solidFill>
                  <a:srgbClr val="035BA2"/>
                </a:solidFill>
                <a:latin typeface="+mn-lt"/>
              </a:rPr>
            </a:br>
            <a:r>
              <a:rPr lang="pt-BR" sz="4500" b="1" dirty="0" smtClean="0">
                <a:solidFill>
                  <a:srgbClr val="035BA2"/>
                </a:solidFill>
                <a:latin typeface="+mn-lt"/>
              </a:rPr>
              <a:t>Base Nacional Comum Curricular</a:t>
            </a:r>
            <a:r>
              <a:rPr lang="pt-BR" sz="4400" b="1" dirty="0" smtClean="0">
                <a:solidFill>
                  <a:srgbClr val="035BA2"/>
                </a:solidFill>
                <a:latin typeface="+mn-lt"/>
              </a:rPr>
              <a:t/>
            </a:r>
            <a:br>
              <a:rPr lang="pt-BR" sz="4400" b="1" dirty="0" smtClean="0">
                <a:solidFill>
                  <a:srgbClr val="035BA2"/>
                </a:solidFill>
                <a:latin typeface="+mn-lt"/>
              </a:rPr>
            </a:br>
            <a:r>
              <a:rPr lang="pt-BR" sz="4400" b="1" dirty="0">
                <a:solidFill>
                  <a:srgbClr val="035BA2"/>
                </a:solidFill>
                <a:latin typeface="+mn-lt"/>
              </a:rPr>
              <a:t/>
            </a:r>
            <a:br>
              <a:rPr lang="pt-BR" sz="4400" b="1" dirty="0">
                <a:solidFill>
                  <a:srgbClr val="035BA2"/>
                </a:solidFill>
                <a:latin typeface="+mn-lt"/>
              </a:rPr>
            </a:br>
            <a:r>
              <a:rPr lang="pt-B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pt-BR" sz="4000" b="1" dirty="0" smtClean="0">
                <a:latin typeface="+mn-lt"/>
              </a:rPr>
              <a:t>Abordagem </a:t>
            </a:r>
            <a:r>
              <a:rPr lang="pt-BR" sz="4000" b="1" dirty="0">
                <a:latin typeface="+mn-lt"/>
              </a:rPr>
              <a:t>de Saúde e Prevenção n</a:t>
            </a:r>
            <a:r>
              <a:rPr lang="pt-BR" sz="4000" b="1" dirty="0" smtClean="0">
                <a:latin typeface="+mn-lt"/>
              </a:rPr>
              <a:t>os </a:t>
            </a:r>
            <a:r>
              <a:rPr lang="pt-BR" sz="4000" b="1" dirty="0">
                <a:latin typeface="+mn-lt"/>
              </a:rPr>
              <a:t>Temas Contemporâneos </a:t>
            </a:r>
            <a:r>
              <a:rPr lang="pt-BR" sz="4000" b="1" dirty="0" smtClean="0">
                <a:latin typeface="+mn-lt"/>
              </a:rPr>
              <a:t>Transversais</a:t>
            </a:r>
            <a:endParaRPr lang="pt-BR" sz="4000" b="1" dirty="0">
              <a:latin typeface="+mn-lt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B2B2DEE9-3496-49FC-857D-B8BFEBE24DEF}"/>
              </a:ext>
            </a:extLst>
          </p:cNvPr>
          <p:cNvSpPr/>
          <p:nvPr/>
        </p:nvSpPr>
        <p:spPr>
          <a:xfrm>
            <a:off x="0" y="6179671"/>
            <a:ext cx="9120336" cy="678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2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</a:rPr>
              <a:t>Programa Saúde na Escola – MEC/MS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3392" y="1706712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O PSE é uma política intersetorial do Ministério da Saúde e do Ministério da Educação, foi instituído em 2007, por decreto presidencial (Decreto 6.286 de 05/12/2007).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escola é um espaço privilegiado para práticas de promoção de saúde e de prevenção de agravos à saúde e de doenças. A articulação entre escola e unidade de saúde é, portanto, importante demanda do </a:t>
            </a:r>
            <a:r>
              <a:rPr lang="pt-BR" dirty="0" smtClean="0"/>
              <a:t>PSE.</a:t>
            </a:r>
          </a:p>
          <a:p>
            <a:pPr algn="just"/>
            <a:r>
              <a:rPr lang="pt-BR" dirty="0" smtClean="0"/>
              <a:t>Sua finalidade é contribuir </a:t>
            </a:r>
            <a:r>
              <a:rPr lang="pt-BR" dirty="0"/>
              <a:t>para a formação integral dos educandos da rede pública de educação básica por meio de ações de promoção, prevenção e atenção em saúde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592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2416" y="62068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</a:rPr>
              <a:t>MEC e MS - </a:t>
            </a:r>
            <a:r>
              <a:rPr lang="pt-BR" altLang="pt-BR" b="1" dirty="0">
                <a:solidFill>
                  <a:schemeClr val="accent5">
                    <a:lumMod val="75000"/>
                  </a:schemeClr>
                </a:solidFill>
                <a:cs typeface="Tahoma" pitchFamily="34" charset="0"/>
              </a:rPr>
              <a:t>12 temas prioritários e monitoramento das atividades pelo Sistema de Atenção Básica (SISAB)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2416" y="2060848"/>
            <a:ext cx="10515600" cy="43396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ct val="0"/>
              </a:spcBef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1.Combate ao mosquito Aedes Aegypti: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mutirões de combate ao mosquito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palestras em parceria com profissionais de saúde</a:t>
            </a:r>
          </a:p>
          <a:p>
            <a:pPr>
              <a:spcBef>
                <a:spcPct val="0"/>
              </a:spcBef>
              <a:defRPr/>
            </a:pPr>
            <a:endParaRPr lang="pt-BR" dirty="0">
              <a:ea typeface="MS PGothic" pitchFamily="34" charset="-128"/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dirty="0">
                <a:ea typeface="MS PGothic" pitchFamily="34" charset="-128"/>
                <a:cs typeface="Arial" charset="0"/>
              </a:rPr>
              <a:t>2. Vacinação dos escolares:</a:t>
            </a:r>
          </a:p>
          <a:p>
            <a:pPr>
              <a:spcBef>
                <a:spcPct val="0"/>
              </a:spcBef>
              <a:defRPr/>
            </a:pPr>
            <a:r>
              <a:rPr lang="pt-BR" dirty="0">
                <a:ea typeface="MS PGothic" pitchFamily="34" charset="-128"/>
                <a:cs typeface="Arial" charset="0"/>
              </a:rPr>
              <a:t>- realização de campanhas de vacinação</a:t>
            </a: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pt-BR" altLang="pt-BR" dirty="0">
              <a:ea typeface="MS PGothic" pitchFamily="34" charset="-128"/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3. Alimentação saudável prevenção da obesidade infantil: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Acompanhamento do peso e estado nutricional dos escolares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Encaminhamento e acompanhamento dos escolares com obesidade e sobrepeso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Promoção de cantinas escolares saudáveis;</a:t>
            </a:r>
          </a:p>
          <a:p>
            <a:pPr>
              <a:spcBef>
                <a:spcPct val="0"/>
              </a:spcBef>
              <a:defRPr/>
            </a:pPr>
            <a:endParaRPr lang="pt-BR" altLang="pt-BR" dirty="0">
              <a:ea typeface="MS PGothic" pitchFamily="34" charset="-128"/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4.Promoção e Avaliação de Saúde bucal e aplicação tópica de flúor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escovação supervisionada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roda de conversa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endParaRPr lang="pt-BR" altLang="pt-BR" dirty="0">
              <a:ea typeface="MS PGothic" pitchFamily="34" charset="-128"/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cs typeface="Arial" charset="0"/>
              </a:rPr>
              <a:t>5.Saúde ocular e identificação de possíveis sinais de alteração:</a:t>
            </a: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cs typeface="Arial" charset="0"/>
              </a:rPr>
              <a:t>- teste de </a:t>
            </a:r>
            <a:r>
              <a:rPr lang="pt-BR" altLang="pt-BR" dirty="0" err="1">
                <a:cs typeface="Arial" charset="0"/>
              </a:rPr>
              <a:t>Snellen</a:t>
            </a:r>
            <a:endParaRPr lang="pt-BR" altLang="pt-BR" dirty="0"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cs typeface="Arial" charset="0"/>
              </a:rPr>
              <a:t>- encaminhamento de estudantes com alteração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endParaRPr lang="pt-BR" altLang="pt-BR" dirty="0">
              <a:ea typeface="MS PGothic" pitchFamily="34" charset="-128"/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cs typeface="Arial" charset="0"/>
              </a:rPr>
              <a:t>6. Saúde auditiva e identificação de possíveis sinais de alteração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endParaRPr lang="pt-BR" altLang="pt-BR" dirty="0">
              <a:ea typeface="MS PGothic" pitchFamily="34" charset="-128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196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7408" y="5486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</a:rPr>
              <a:t>MEC e MS - </a:t>
            </a:r>
            <a:r>
              <a:rPr lang="pt-BR" altLang="pt-BR" b="1" dirty="0">
                <a:solidFill>
                  <a:schemeClr val="accent5">
                    <a:lumMod val="75000"/>
                  </a:schemeClr>
                </a:solidFill>
                <a:cs typeface="Tahoma" pitchFamily="34" charset="0"/>
              </a:rPr>
              <a:t>12 temas prioritários e monitoramento das atividades pelo Sistema de Atenção Básica (SISAB)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9376" y="2132856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ct val="0"/>
              </a:spcBef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7. Prevenção das violências e dos acidentes:</a:t>
            </a: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- realização de campanhas educativas</a:t>
            </a:r>
          </a:p>
          <a:p>
            <a:pPr>
              <a:spcBef>
                <a:spcPct val="0"/>
              </a:spcBef>
              <a:defRPr/>
            </a:pPr>
            <a:endParaRPr lang="pt-BR" altLang="pt-BR" dirty="0">
              <a:ea typeface="MS PGothic" pitchFamily="34" charset="-128"/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8. Identificação de sinais de agravos de doenças em eliminação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realização do teste do espelho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endParaRPr lang="pt-BR" altLang="pt-BR" dirty="0">
              <a:ea typeface="MS PGothic" pitchFamily="34" charset="-128"/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sz="4000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9. Prevenção ao uso de álcool, tabaco, crack e outras drogas</a:t>
            </a:r>
          </a:p>
          <a:p>
            <a:pPr>
              <a:spcBef>
                <a:spcPct val="0"/>
              </a:spcBef>
              <a:defRPr/>
            </a:pPr>
            <a:r>
              <a:rPr lang="pt-BR" altLang="pt-BR" sz="4000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- rodas de conversa com equipes da saúde, das escolas, famílias e estudantes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sz="4000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 educação entre pares (jovem para/com o jovem)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endParaRPr lang="pt-BR" altLang="pt-BR" dirty="0"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10. Práticas corporais, da atividade física e do lazer:</a:t>
            </a:r>
            <a:br>
              <a:rPr lang="pt-BR" altLang="pt-BR" dirty="0">
                <a:ea typeface="MS PGothic" pitchFamily="34" charset="-128"/>
                <a:cs typeface="Arial" charset="0"/>
              </a:rPr>
            </a:br>
            <a:r>
              <a:rPr lang="pt-BR" altLang="pt-BR" dirty="0">
                <a:ea typeface="MS PGothic" pitchFamily="34" charset="-128"/>
                <a:cs typeface="Arial" charset="0"/>
              </a:rPr>
              <a:t>- realização de práticas ao ar livre;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 jogos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ea typeface="MS PGothic" pitchFamily="34" charset="-128"/>
                <a:cs typeface="Arial" charset="0"/>
              </a:rPr>
              <a:t> Brincadeiras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endParaRPr lang="pt-BR" altLang="pt-BR" dirty="0">
              <a:ea typeface="MS PGothic" pitchFamily="34" charset="-128"/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cs typeface="Arial" charset="0"/>
              </a:rPr>
              <a:t>11. Promoção da cultura de paz, cidadania e direitos humanos</a:t>
            </a:r>
            <a:br>
              <a:rPr lang="pt-BR" altLang="pt-BR" dirty="0">
                <a:cs typeface="Arial" charset="0"/>
              </a:rPr>
            </a:br>
            <a:r>
              <a:rPr lang="pt-BR" altLang="pt-BR" dirty="0">
                <a:cs typeface="Arial" charset="0"/>
              </a:rPr>
              <a:t>- rodas de conversa com equipes da saúde, das escolas, famílias e estudantes</a:t>
            </a:r>
          </a:p>
          <a:p>
            <a:pPr>
              <a:spcBef>
                <a:spcPct val="0"/>
              </a:spcBef>
              <a:defRPr/>
            </a:pPr>
            <a:endParaRPr lang="pt-BR" altLang="pt-BR" dirty="0"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r>
              <a:rPr lang="pt-BR" altLang="pt-BR" dirty="0">
                <a:cs typeface="Arial" charset="0"/>
              </a:rPr>
              <a:t>12. Direito sexual e reprodutivo e prevenção de DST/AIDS: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cs typeface="Arial" charset="0"/>
              </a:rPr>
              <a:t>rodas de conversa com equipes da saúde, das escolas, famílias e estudantes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pt-BR" altLang="pt-BR" dirty="0">
                <a:cs typeface="Arial" charset="0"/>
              </a:rPr>
              <a:t>educação entre pares (jovem para/com o jovem)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endParaRPr lang="pt-BR" altLang="pt-BR" dirty="0">
              <a:ea typeface="MS PGothic" pitchFamily="34" charset="-128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986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8160" y="260648"/>
            <a:ext cx="11162456" cy="1325563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cs typeface="Times New Roman" panose="02020603050405020304" pitchFamily="18" charset="0"/>
              </a:rPr>
              <a:t>Abordagem da prevenção ao uso de </a:t>
            </a: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cs typeface="Times New Roman" panose="02020603050405020304" pitchFamily="18" charset="0"/>
              </a:rPr>
              <a:t>drogas - MEC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9376" y="1268760"/>
            <a:ext cx="10875640" cy="51845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altLang="en-US" sz="2500" b="1" dirty="0" err="1" smtClean="0">
                <a:solidFill>
                  <a:srgbClr val="000000"/>
                </a:solidFill>
              </a:rPr>
              <a:t>Curso</a:t>
            </a:r>
            <a:r>
              <a:rPr lang="en-US" altLang="en-US" sz="2500" b="1" dirty="0" smtClean="0">
                <a:solidFill>
                  <a:srgbClr val="000000"/>
                </a:solidFill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</a:rPr>
              <a:t>“</a:t>
            </a:r>
            <a:r>
              <a:rPr lang="en-US" altLang="en-US" sz="2500" b="1" dirty="0" err="1">
                <a:solidFill>
                  <a:srgbClr val="000000"/>
                </a:solidFill>
              </a:rPr>
              <a:t>Código</a:t>
            </a:r>
            <a:r>
              <a:rPr lang="en-US" altLang="en-US" sz="2500" b="1" dirty="0">
                <a:solidFill>
                  <a:srgbClr val="000000"/>
                </a:solidFill>
              </a:rPr>
              <a:t> 192 - </a:t>
            </a:r>
            <a:r>
              <a:rPr lang="en-US" altLang="en-US" sz="2500" b="1" dirty="0" err="1">
                <a:solidFill>
                  <a:srgbClr val="000000"/>
                </a:solidFill>
              </a:rPr>
              <a:t>Prevenção</a:t>
            </a:r>
            <a:r>
              <a:rPr lang="en-US" altLang="en-US" sz="2500" b="1" dirty="0">
                <a:solidFill>
                  <a:srgbClr val="000000"/>
                </a:solidFill>
              </a:rPr>
              <a:t> do </a:t>
            </a:r>
            <a:r>
              <a:rPr lang="en-US" altLang="en-US" sz="2500" b="1" dirty="0" err="1">
                <a:solidFill>
                  <a:srgbClr val="000000"/>
                </a:solidFill>
              </a:rPr>
              <a:t>Uso</a:t>
            </a:r>
            <a:r>
              <a:rPr lang="en-US" altLang="en-US" sz="2500" b="1" dirty="0">
                <a:solidFill>
                  <a:srgbClr val="000000"/>
                </a:solidFill>
              </a:rPr>
              <a:t> de </a:t>
            </a:r>
            <a:r>
              <a:rPr lang="en-US" altLang="en-US" sz="2500" b="1" dirty="0" err="1">
                <a:solidFill>
                  <a:srgbClr val="000000"/>
                </a:solidFill>
              </a:rPr>
              <a:t>Drogas</a:t>
            </a:r>
            <a:r>
              <a:rPr lang="en-US" altLang="en-US" sz="2500" b="1" dirty="0">
                <a:solidFill>
                  <a:srgbClr val="000000"/>
                </a:solidFill>
              </a:rPr>
              <a:t> para </a:t>
            </a:r>
            <a:r>
              <a:rPr lang="en-US" altLang="en-US" sz="2500" b="1" dirty="0" err="1">
                <a:solidFill>
                  <a:srgbClr val="000000"/>
                </a:solidFill>
              </a:rPr>
              <a:t>Educadores</a:t>
            </a:r>
            <a:r>
              <a:rPr lang="en-US" altLang="en-US" sz="2500" b="1" dirty="0">
                <a:solidFill>
                  <a:srgbClr val="000000"/>
                </a:solidFill>
              </a:rPr>
              <a:t> da Educação Básica</a:t>
            </a:r>
            <a:r>
              <a:rPr lang="en-US" altLang="en-US" sz="2500" b="1" dirty="0" smtClean="0">
                <a:solidFill>
                  <a:srgbClr val="000000"/>
                </a:solidFill>
              </a:rPr>
              <a:t>”, </a:t>
            </a:r>
            <a:r>
              <a:rPr lang="en-US" altLang="en-US" sz="2500" b="1" dirty="0" err="1">
                <a:solidFill>
                  <a:srgbClr val="000000"/>
                </a:solidFill>
              </a:rPr>
              <a:t>ofertado</a:t>
            </a:r>
            <a:r>
              <a:rPr lang="en-US" altLang="en-US" sz="2500" b="1" dirty="0">
                <a:solidFill>
                  <a:srgbClr val="000000"/>
                </a:solidFill>
              </a:rPr>
              <a:t> </a:t>
            </a:r>
            <a:r>
              <a:rPr lang="en-US" altLang="en-US" sz="2500" b="1" dirty="0" err="1">
                <a:solidFill>
                  <a:srgbClr val="000000"/>
                </a:solidFill>
              </a:rPr>
              <a:t>em</a:t>
            </a:r>
            <a:r>
              <a:rPr lang="en-US" altLang="en-US" sz="2500" b="1" dirty="0">
                <a:solidFill>
                  <a:srgbClr val="000000"/>
                </a:solidFill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</a:rPr>
              <a:t>parceria</a:t>
            </a:r>
            <a:r>
              <a:rPr lang="en-US" altLang="en-US" sz="2500" b="1" dirty="0">
                <a:solidFill>
                  <a:srgbClr val="000000"/>
                </a:solidFill>
              </a:rPr>
              <a:t> com 15 </a:t>
            </a:r>
            <a:r>
              <a:rPr lang="en-US" altLang="en-US" sz="2500" b="1" dirty="0" err="1" smtClean="0">
                <a:solidFill>
                  <a:srgbClr val="000000"/>
                </a:solidFill>
              </a:rPr>
              <a:t>universidades</a:t>
            </a:r>
            <a:r>
              <a:rPr lang="en-US" altLang="en-US" sz="2500" dirty="0" smtClean="0">
                <a:solidFill>
                  <a:srgbClr val="000000"/>
                </a:solidFill>
              </a:rPr>
              <a:t>:</a:t>
            </a:r>
          </a:p>
          <a:p>
            <a:pPr marL="0" indent="0" algn="just">
              <a:buNone/>
            </a:pPr>
            <a:endParaRPr lang="en-US" altLang="en-US" sz="2000" dirty="0"/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UFMS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Fundação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de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Mato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Grosso do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Sul</a:t>
            </a: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UFSE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Fundação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de Sergipe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UFV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Fundação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de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Viçosa</a:t>
            </a: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UFPI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Fundação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do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Piauí</a:t>
            </a: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UFAL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de Alagoas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UFGO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de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Goiás</a:t>
            </a: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UFMG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de Minas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Gerais</a:t>
            </a: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UFPE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de Pernambuco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UFC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do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Ceará</a:t>
            </a: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UFES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do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Espírito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Santo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UFPA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do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Pará</a:t>
            </a: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UFRN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do Rio Grande do Norte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UFJM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dos Vales do Jequitinhonha e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Mucuri</a:t>
            </a: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UFTM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Federal do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Triângulo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Mineiro</a:t>
            </a: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UnB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-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Universidade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de </a:t>
            </a:r>
            <a:r>
              <a:rPr lang="en-US" altLang="en-US" sz="2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Brasília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400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40418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7368" y="365125"/>
            <a:ext cx="10946432" cy="1325563"/>
          </a:xfrm>
        </p:spPr>
        <p:txBody>
          <a:bodyPr/>
          <a:lstStyle/>
          <a:p>
            <a:pPr algn="just"/>
            <a:r>
              <a:rPr lang="en-US" altLang="en-US" b="1" dirty="0" err="1" smtClean="0">
                <a:solidFill>
                  <a:schemeClr val="accent5">
                    <a:lumMod val="75000"/>
                  </a:schemeClr>
                </a:solidFill>
              </a:rPr>
              <a:t>Curso</a:t>
            </a:r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altLang="en-US" b="1" dirty="0" err="1" smtClean="0">
                <a:solidFill>
                  <a:schemeClr val="accent5">
                    <a:lumMod val="75000"/>
                  </a:schemeClr>
                </a:solidFill>
              </a:rPr>
              <a:t>Prevenção</a:t>
            </a:r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</a:rPr>
              <a:t>do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</a:rPr>
              <a:t>Uso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</a:rPr>
              <a:t>Drogas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altLang="en-US" b="1" dirty="0" err="1">
                <a:solidFill>
                  <a:schemeClr val="accent5">
                    <a:lumMod val="75000"/>
                  </a:schemeClr>
                </a:solidFill>
              </a:rPr>
              <a:t>Educadores</a:t>
            </a:r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</a:rPr>
              <a:t> da Educação Básica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51384" y="1997839"/>
            <a:ext cx="10802416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300" dirty="0" err="1" smtClean="0">
                <a:solidFill>
                  <a:srgbClr val="000000"/>
                </a:solidFill>
              </a:rPr>
              <a:t>Atualmente</a:t>
            </a:r>
            <a:r>
              <a:rPr lang="en-US" altLang="en-US" sz="2300" dirty="0" smtClean="0">
                <a:solidFill>
                  <a:srgbClr val="000000"/>
                </a:solidFill>
              </a:rPr>
              <a:t>, </a:t>
            </a:r>
            <a:r>
              <a:rPr lang="en-US" altLang="en-US" sz="2300" dirty="0">
                <a:solidFill>
                  <a:srgbClr val="000000"/>
                </a:solidFill>
              </a:rPr>
              <a:t>o </a:t>
            </a:r>
            <a:r>
              <a:rPr lang="en-US" altLang="en-US" sz="2300" dirty="0" err="1">
                <a:solidFill>
                  <a:srgbClr val="000000"/>
                </a:solidFill>
              </a:rPr>
              <a:t>curso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está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na</a:t>
            </a:r>
            <a:r>
              <a:rPr lang="en-US" altLang="en-US" sz="2300" dirty="0">
                <a:solidFill>
                  <a:srgbClr val="000000"/>
                </a:solidFill>
              </a:rPr>
              <a:t> 7ª </a:t>
            </a:r>
            <a:r>
              <a:rPr lang="en-US" altLang="en-US" sz="2300" dirty="0" err="1">
                <a:solidFill>
                  <a:srgbClr val="000000"/>
                </a:solidFill>
              </a:rPr>
              <a:t>edição</a:t>
            </a:r>
            <a:r>
              <a:rPr lang="en-US" altLang="en-US" sz="2300" dirty="0">
                <a:solidFill>
                  <a:srgbClr val="000000"/>
                </a:solidFill>
              </a:rPr>
              <a:t>. </a:t>
            </a:r>
            <a:r>
              <a:rPr lang="en-US" altLang="en-US" sz="2300" dirty="0" smtClean="0">
                <a:solidFill>
                  <a:srgbClr val="000000"/>
                </a:solidFill>
              </a:rPr>
              <a:t>As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seis</a:t>
            </a:r>
            <a:r>
              <a:rPr lang="en-US" altLang="en-US" sz="2300" dirty="0" smtClean="0">
                <a:solidFill>
                  <a:srgbClr val="000000"/>
                </a:solidFill>
              </a:rPr>
              <a:t>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edições</a:t>
            </a:r>
            <a:r>
              <a:rPr lang="en-US" altLang="en-US" sz="2300" dirty="0" smtClean="0">
                <a:solidFill>
                  <a:srgbClr val="000000"/>
                </a:solidFill>
              </a:rPr>
              <a:t>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anteriores</a:t>
            </a:r>
            <a:r>
              <a:rPr lang="en-US" altLang="en-US" sz="2300" dirty="0" smtClean="0">
                <a:solidFill>
                  <a:srgbClr val="000000"/>
                </a:solidFill>
              </a:rPr>
              <a:t>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ofertaram</a:t>
            </a:r>
            <a:r>
              <a:rPr lang="en-US" altLang="en-US" sz="2300" dirty="0" smtClean="0">
                <a:solidFill>
                  <a:srgbClr val="000000"/>
                </a:solidFill>
              </a:rPr>
              <a:t> 248.897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vagas</a:t>
            </a:r>
            <a:r>
              <a:rPr lang="en-US" altLang="en-US" sz="2300" dirty="0" smtClean="0">
                <a:solidFill>
                  <a:srgbClr val="000000"/>
                </a:solidFill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300" dirty="0" smtClean="0">
                <a:solidFill>
                  <a:srgbClr val="000000"/>
                </a:solidFill>
              </a:rPr>
              <a:t>A </a:t>
            </a:r>
            <a:r>
              <a:rPr lang="en-US" altLang="en-US" sz="2300" dirty="0">
                <a:solidFill>
                  <a:srgbClr val="000000"/>
                </a:solidFill>
              </a:rPr>
              <a:t>6ª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oferta</a:t>
            </a:r>
            <a:r>
              <a:rPr lang="en-US" altLang="en-US" sz="2300" dirty="0" smtClean="0">
                <a:solidFill>
                  <a:srgbClr val="000000"/>
                </a:solidFill>
              </a:rPr>
              <a:t>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foi</a:t>
            </a:r>
            <a:r>
              <a:rPr lang="en-US" altLang="en-US" sz="2300" dirty="0" smtClean="0">
                <a:solidFill>
                  <a:srgbClr val="000000"/>
                </a:solidFill>
              </a:rPr>
              <a:t> a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maior</a:t>
            </a:r>
            <a:r>
              <a:rPr lang="en-US" altLang="en-US" sz="2300" dirty="0" smtClean="0">
                <a:solidFill>
                  <a:srgbClr val="000000"/>
                </a:solidFill>
              </a:rPr>
              <a:t>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em</a:t>
            </a:r>
            <a:r>
              <a:rPr lang="en-US" altLang="en-US" sz="2300" dirty="0" smtClean="0">
                <a:solidFill>
                  <a:srgbClr val="000000"/>
                </a:solidFill>
              </a:rPr>
              <a:t>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vagas</a:t>
            </a:r>
            <a:r>
              <a:rPr lang="en-US" altLang="en-US" sz="2300" dirty="0" smtClean="0">
                <a:solidFill>
                  <a:srgbClr val="000000"/>
                </a:solidFill>
              </a:rPr>
              <a:t>, </a:t>
            </a:r>
            <a:r>
              <a:rPr lang="en-US" altLang="en-US" sz="2300" dirty="0" err="1">
                <a:solidFill>
                  <a:srgbClr val="000000"/>
                </a:solidFill>
              </a:rPr>
              <a:t>em</a:t>
            </a:r>
            <a:r>
              <a:rPr lang="en-US" altLang="en-US" sz="2300" dirty="0">
                <a:solidFill>
                  <a:srgbClr val="000000"/>
                </a:solidFill>
              </a:rPr>
              <a:t> 2014, </a:t>
            </a:r>
            <a:r>
              <a:rPr lang="en-US" altLang="en-US" sz="2300" dirty="0" err="1">
                <a:solidFill>
                  <a:srgbClr val="000000"/>
                </a:solidFill>
              </a:rPr>
              <a:t>cumpriu</a:t>
            </a:r>
            <a:r>
              <a:rPr lang="en-US" altLang="en-US" sz="2300" dirty="0">
                <a:solidFill>
                  <a:srgbClr val="000000"/>
                </a:solidFill>
              </a:rPr>
              <a:t> 83,3% da meta </a:t>
            </a:r>
            <a:r>
              <a:rPr lang="en-US" altLang="en-US" sz="2300" dirty="0" err="1">
                <a:solidFill>
                  <a:srgbClr val="000000"/>
                </a:solidFill>
              </a:rPr>
              <a:t>estipulada</a:t>
            </a:r>
            <a:r>
              <a:rPr lang="en-US" altLang="en-US" sz="2300" dirty="0">
                <a:solidFill>
                  <a:srgbClr val="000000"/>
                </a:solidFill>
              </a:rPr>
              <a:t> pela Casa Civil </a:t>
            </a:r>
            <a:r>
              <a:rPr lang="en-US" altLang="en-US" sz="2300" dirty="0" err="1">
                <a:solidFill>
                  <a:srgbClr val="000000"/>
                </a:solidFill>
              </a:rPr>
              <a:t>ao</a:t>
            </a:r>
            <a:r>
              <a:rPr lang="en-US" altLang="en-US" sz="2300" dirty="0">
                <a:solidFill>
                  <a:srgbClr val="000000"/>
                </a:solidFill>
              </a:rPr>
              <a:t> MEC, que era </a:t>
            </a:r>
            <a:r>
              <a:rPr lang="en-US" altLang="en-US" sz="2300" dirty="0" err="1">
                <a:solidFill>
                  <a:srgbClr val="000000"/>
                </a:solidFill>
              </a:rPr>
              <a:t>ofertar</a:t>
            </a:r>
            <a:r>
              <a:rPr lang="en-US" altLang="en-US" sz="2300" dirty="0">
                <a:solidFill>
                  <a:srgbClr val="000000"/>
                </a:solidFill>
              </a:rPr>
              <a:t> 176.020 </a:t>
            </a:r>
            <a:r>
              <a:rPr lang="en-US" altLang="en-US" sz="2300" dirty="0" err="1">
                <a:solidFill>
                  <a:srgbClr val="000000"/>
                </a:solidFill>
              </a:rPr>
              <a:t>vagas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distribuídas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em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todo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território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 smtClean="0">
                <a:solidFill>
                  <a:srgbClr val="000000"/>
                </a:solidFill>
              </a:rPr>
              <a:t>nacional</a:t>
            </a:r>
            <a:r>
              <a:rPr lang="en-US" altLang="en-US" sz="2300" dirty="0" smtClean="0">
                <a:solidFill>
                  <a:srgbClr val="000000"/>
                </a:solidFill>
              </a:rPr>
              <a:t>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300" dirty="0" err="1"/>
              <a:t>Custeio</a:t>
            </a:r>
            <a:r>
              <a:rPr lang="en-US" sz="2300" dirty="0"/>
              <a:t> dos </a:t>
            </a:r>
            <a:r>
              <a:rPr lang="en-US" sz="2300" dirty="0" err="1"/>
              <a:t>projetos</a:t>
            </a:r>
            <a:r>
              <a:rPr lang="en-US" sz="2300" dirty="0"/>
              <a:t> </a:t>
            </a:r>
            <a:r>
              <a:rPr lang="en-US" sz="2300" dirty="0" smtClean="0"/>
              <a:t>– LOA - </a:t>
            </a:r>
            <a:r>
              <a:rPr lang="en-US" sz="2300" dirty="0"/>
              <a:t>R$ 4.920.016,52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pt-BR" sz="2300" dirty="0" smtClean="0"/>
              <a:t>Bolsas - </a:t>
            </a:r>
            <a:r>
              <a:rPr lang="en-US" sz="2300" dirty="0"/>
              <a:t>R$ </a:t>
            </a:r>
            <a:r>
              <a:rPr lang="en-US" sz="2300" dirty="0" smtClean="0"/>
              <a:t>13.281.265,00</a:t>
            </a:r>
            <a:endParaRPr lang="en-US" altLang="en-US" sz="2300" dirty="0" smtClean="0">
              <a:solidFill>
                <a:srgbClr val="000000"/>
              </a:solidFill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300" dirty="0" smtClean="0">
                <a:solidFill>
                  <a:srgbClr val="000000"/>
                </a:solidFill>
              </a:rPr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300" dirty="0" err="1" smtClean="0">
                <a:solidFill>
                  <a:srgbClr val="000000"/>
                </a:solidFill>
              </a:rPr>
              <a:t>Em</a:t>
            </a:r>
            <a:r>
              <a:rPr lang="en-US" altLang="en-US" sz="2300" dirty="0" smtClean="0">
                <a:solidFill>
                  <a:srgbClr val="000000"/>
                </a:solidFill>
              </a:rPr>
              <a:t> </a:t>
            </a:r>
            <a:r>
              <a:rPr lang="en-US" altLang="en-US" sz="2300" dirty="0">
                <a:solidFill>
                  <a:srgbClr val="000000"/>
                </a:solidFill>
              </a:rPr>
              <a:t>2019, o </a:t>
            </a:r>
            <a:r>
              <a:rPr lang="en-US" altLang="en-US" sz="2300" dirty="0" err="1">
                <a:solidFill>
                  <a:srgbClr val="000000"/>
                </a:solidFill>
              </a:rPr>
              <a:t>curso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smtClean="0">
                <a:solidFill>
                  <a:srgbClr val="000000"/>
                </a:solidFill>
              </a:rPr>
              <a:t>é </a:t>
            </a:r>
            <a:r>
              <a:rPr lang="en-US" altLang="en-US" sz="2300" dirty="0" err="1">
                <a:solidFill>
                  <a:srgbClr val="000000"/>
                </a:solidFill>
              </a:rPr>
              <a:t>ofertado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na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modalidade</a:t>
            </a:r>
            <a:r>
              <a:rPr lang="en-US" altLang="en-US" sz="2300" dirty="0">
                <a:solidFill>
                  <a:srgbClr val="000000"/>
                </a:solidFill>
              </a:rPr>
              <a:t> à </a:t>
            </a:r>
            <a:r>
              <a:rPr lang="en-US" altLang="en-US" sz="2300" dirty="0" err="1">
                <a:solidFill>
                  <a:srgbClr val="000000"/>
                </a:solidFill>
              </a:rPr>
              <a:t>distância</a:t>
            </a:r>
            <a:r>
              <a:rPr lang="en-US" altLang="en-US" sz="2300" dirty="0">
                <a:solidFill>
                  <a:srgbClr val="000000"/>
                </a:solidFill>
              </a:rPr>
              <a:t> (EaD), </a:t>
            </a:r>
            <a:r>
              <a:rPr lang="en-US" altLang="en-US" sz="2300" dirty="0" err="1">
                <a:solidFill>
                  <a:srgbClr val="000000"/>
                </a:solidFill>
              </a:rPr>
              <a:t>em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parceria</a:t>
            </a:r>
            <a:r>
              <a:rPr lang="en-US" altLang="en-US" sz="2300" dirty="0">
                <a:solidFill>
                  <a:srgbClr val="000000"/>
                </a:solidFill>
              </a:rPr>
              <a:t> com a Secretaria Nacional de Políticas </a:t>
            </a:r>
            <a:r>
              <a:rPr lang="en-US" altLang="en-US" sz="2300" dirty="0" err="1">
                <a:solidFill>
                  <a:srgbClr val="000000"/>
                </a:solidFill>
              </a:rPr>
              <a:t>sobre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Droga</a:t>
            </a:r>
            <a:r>
              <a:rPr lang="en-US" altLang="en-US" sz="2300" dirty="0">
                <a:solidFill>
                  <a:srgbClr val="000000"/>
                </a:solidFill>
              </a:rPr>
              <a:t> - SENAD, do </a:t>
            </a:r>
            <a:r>
              <a:rPr lang="en-US" altLang="en-US" sz="2300" dirty="0" err="1">
                <a:solidFill>
                  <a:srgbClr val="000000"/>
                </a:solidFill>
              </a:rPr>
              <a:t>Ministério</a:t>
            </a:r>
            <a:r>
              <a:rPr lang="en-US" altLang="en-US" sz="2300" dirty="0">
                <a:solidFill>
                  <a:srgbClr val="000000"/>
                </a:solidFill>
              </a:rPr>
              <a:t> da </a:t>
            </a:r>
            <a:r>
              <a:rPr lang="en-US" altLang="en-US" sz="2300" dirty="0" err="1">
                <a:solidFill>
                  <a:srgbClr val="000000"/>
                </a:solidFill>
              </a:rPr>
              <a:t>Justiça</a:t>
            </a:r>
            <a:r>
              <a:rPr lang="en-US" altLang="en-US" sz="2300" dirty="0">
                <a:solidFill>
                  <a:srgbClr val="000000"/>
                </a:solidFill>
              </a:rPr>
              <a:t> e da </a:t>
            </a:r>
            <a:r>
              <a:rPr lang="en-US" altLang="en-US" sz="2300" dirty="0" err="1">
                <a:solidFill>
                  <a:srgbClr val="000000"/>
                </a:solidFill>
              </a:rPr>
              <a:t>Segurança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Pública</a:t>
            </a:r>
            <a:r>
              <a:rPr lang="en-US" altLang="en-US" sz="2300" dirty="0">
                <a:solidFill>
                  <a:srgbClr val="000000"/>
                </a:solidFill>
              </a:rPr>
              <a:t> - MJSP, pela </a:t>
            </a:r>
            <a:r>
              <a:rPr lang="en-US" altLang="en-US" sz="2300" dirty="0" err="1">
                <a:solidFill>
                  <a:srgbClr val="000000"/>
                </a:solidFill>
              </a:rPr>
              <a:t>Universidade</a:t>
            </a:r>
            <a:r>
              <a:rPr lang="en-US" altLang="en-US" sz="2300" dirty="0">
                <a:solidFill>
                  <a:srgbClr val="000000"/>
                </a:solidFill>
              </a:rPr>
              <a:t> de Brasília - </a:t>
            </a:r>
            <a:r>
              <a:rPr lang="en-US" altLang="en-US" sz="2300" dirty="0" err="1">
                <a:solidFill>
                  <a:srgbClr val="000000"/>
                </a:solidFill>
              </a:rPr>
              <a:t>UnB</a:t>
            </a:r>
            <a:r>
              <a:rPr lang="en-US" altLang="en-US" sz="2300" dirty="0">
                <a:solidFill>
                  <a:srgbClr val="000000"/>
                </a:solidFill>
              </a:rPr>
              <a:t> com o </a:t>
            </a:r>
            <a:r>
              <a:rPr lang="en-US" altLang="en-US" sz="2300" dirty="0" err="1">
                <a:solidFill>
                  <a:srgbClr val="000000"/>
                </a:solidFill>
              </a:rPr>
              <a:t>título</a:t>
            </a:r>
            <a:r>
              <a:rPr lang="en-US" altLang="en-US" sz="2300" dirty="0">
                <a:solidFill>
                  <a:srgbClr val="000000"/>
                </a:solidFill>
              </a:rPr>
              <a:t> “</a:t>
            </a:r>
            <a:r>
              <a:rPr lang="en-US" altLang="en-US" sz="2300" dirty="0" err="1">
                <a:solidFill>
                  <a:srgbClr val="000000"/>
                </a:solidFill>
              </a:rPr>
              <a:t>Segurança</a:t>
            </a:r>
            <a:r>
              <a:rPr lang="en-US" altLang="en-US" sz="2300" dirty="0">
                <a:solidFill>
                  <a:srgbClr val="000000"/>
                </a:solidFill>
              </a:rPr>
              <a:t> e Saúde </a:t>
            </a:r>
            <a:r>
              <a:rPr lang="en-US" altLang="en-US" sz="2300" dirty="0" err="1">
                <a:solidFill>
                  <a:srgbClr val="000000"/>
                </a:solidFill>
              </a:rPr>
              <a:t>na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escola</a:t>
            </a:r>
            <a:r>
              <a:rPr lang="en-US" altLang="en-US" sz="2300" dirty="0">
                <a:solidFill>
                  <a:srgbClr val="000000"/>
                </a:solidFill>
              </a:rPr>
              <a:t>”, mas com a </a:t>
            </a:r>
            <a:r>
              <a:rPr lang="en-US" altLang="en-US" sz="2300" dirty="0" err="1">
                <a:solidFill>
                  <a:srgbClr val="000000"/>
                </a:solidFill>
              </a:rPr>
              <a:t>mesma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abordagem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na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prevenção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ao</a:t>
            </a:r>
            <a:r>
              <a:rPr lang="en-US" altLang="en-US" sz="2300" dirty="0">
                <a:solidFill>
                  <a:srgbClr val="000000"/>
                </a:solidFill>
              </a:rPr>
              <a:t> </a:t>
            </a:r>
            <a:r>
              <a:rPr lang="en-US" altLang="en-US" sz="2300" dirty="0" err="1">
                <a:solidFill>
                  <a:srgbClr val="000000"/>
                </a:solidFill>
              </a:rPr>
              <a:t>uso</a:t>
            </a:r>
            <a:r>
              <a:rPr lang="en-US" altLang="en-US" sz="2300" dirty="0">
                <a:solidFill>
                  <a:srgbClr val="000000"/>
                </a:solidFill>
              </a:rPr>
              <a:t> de </a:t>
            </a:r>
            <a:r>
              <a:rPr lang="en-US" altLang="en-US" sz="2300" dirty="0" err="1">
                <a:solidFill>
                  <a:srgbClr val="000000"/>
                </a:solidFill>
              </a:rPr>
              <a:t>drogas</a:t>
            </a:r>
            <a:endParaRPr lang="en-US" altLang="en-US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854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697430" y="1556792"/>
            <a:ext cx="33843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 smtClean="0">
                <a:solidFill>
                  <a:schemeClr val="accent5">
                    <a:lumMod val="75000"/>
                  </a:schemeClr>
                </a:solidFill>
              </a:rPr>
              <a:t>OBRIGADA!</a:t>
            </a:r>
            <a:endParaRPr lang="en-US" sz="5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623392" y="4293096"/>
            <a:ext cx="7056784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b="1" i="1" dirty="0">
                <a:solidFill>
                  <a:schemeClr val="accent5">
                    <a:lumMod val="75000"/>
                  </a:schemeClr>
                </a:solidFill>
              </a:rPr>
              <a:t>Maria Luciana Nóbrega</a:t>
            </a:r>
            <a:endParaRPr lang="en-US" sz="17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t-BR" sz="1700" i="1" dirty="0"/>
              <a:t>Coordenação-Geral de Temas Transversais da Educação Básica Integral</a:t>
            </a:r>
            <a:endParaRPr lang="en-US" sz="1700" dirty="0"/>
          </a:p>
          <a:p>
            <a:r>
              <a:rPr lang="pt-BR" sz="1700" i="1" dirty="0"/>
              <a:t>Diretoria de Políticas e Regulação da Educação Básica</a:t>
            </a:r>
            <a:endParaRPr lang="en-US" sz="1700" dirty="0"/>
          </a:p>
          <a:p>
            <a:r>
              <a:rPr lang="pt-BR" sz="1700" i="1" dirty="0"/>
              <a:t>Secretaria de Educação Básica</a:t>
            </a:r>
            <a:endParaRPr lang="en-US" sz="1700" dirty="0"/>
          </a:p>
          <a:p>
            <a:r>
              <a:rPr lang="pt-BR" sz="1700" i="1" dirty="0"/>
              <a:t>+55 (61) 2022.9200 / +55 (61) 99186.1147</a:t>
            </a:r>
            <a:endParaRPr lang="en-US" sz="17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18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9416" y="1885332"/>
            <a:ext cx="10515600" cy="435198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600" dirty="0" smtClean="0"/>
              <a:t>Como uma formação </a:t>
            </a:r>
            <a:r>
              <a:rPr lang="pt-BR" sz="2600" dirty="0"/>
              <a:t>centrada no indivíduo, </a:t>
            </a:r>
            <a:r>
              <a:rPr lang="pt-BR" sz="2600" dirty="0" smtClean="0"/>
              <a:t>nessa época as ações de Saúde na Escola tinham como </a:t>
            </a:r>
            <a:r>
              <a:rPr lang="pt-BR" sz="2600" dirty="0"/>
              <a:t>objetivo </a:t>
            </a:r>
            <a:r>
              <a:rPr lang="pt-BR" sz="2600" dirty="0" smtClean="0"/>
              <a:t>principal a </a:t>
            </a:r>
            <a:r>
              <a:rPr lang="pt-BR" sz="2600" dirty="0"/>
              <a:t>criação e manutenção de hábitos considerados saudáveis, principalmente em relação à higiene e à alimentação. </a:t>
            </a:r>
          </a:p>
          <a:p>
            <a:pPr algn="just"/>
            <a:r>
              <a:rPr lang="pt-BR" sz="2600" dirty="0" smtClean="0"/>
              <a:t>Com foco nessa abordagem, a </a:t>
            </a:r>
            <a:r>
              <a:rPr lang="pt-BR" sz="2600" b="1" dirty="0" smtClean="0"/>
              <a:t>Saúde</a:t>
            </a:r>
            <a:r>
              <a:rPr lang="pt-BR" sz="2600" dirty="0" smtClean="0"/>
              <a:t> passou </a:t>
            </a:r>
            <a:r>
              <a:rPr lang="pt-BR" sz="2600" dirty="0"/>
              <a:t>a ser conteúdo obrigatório do currículo escolar com a lei </a:t>
            </a:r>
            <a:r>
              <a:rPr lang="pt-BR" sz="2600" dirty="0" smtClean="0"/>
              <a:t>federal 5.692/71 que definiu no seu </a:t>
            </a:r>
            <a:r>
              <a:rPr lang="pt-BR" sz="2600" dirty="0"/>
              <a:t>Art. </a:t>
            </a:r>
            <a:r>
              <a:rPr lang="pt-BR" sz="2600" dirty="0" smtClean="0"/>
              <a:t>7º </a:t>
            </a:r>
            <a:r>
              <a:rPr lang="pt-BR" sz="2600" dirty="0"/>
              <a:t>que “será obrigatória a inclusão de Educação Moral e Cívica, Educação Física, Educação Artística e Programas de Saúde nos currículos plenos dos estabelecimentos de lº e 2º graus” (BRASIL, 1971). Os Programas de Saúde </a:t>
            </a:r>
            <a:r>
              <a:rPr lang="pt-BR" sz="2600" dirty="0" smtClean="0"/>
              <a:t>foram </a:t>
            </a:r>
            <a:r>
              <a:rPr lang="pt-BR" sz="2600" dirty="0"/>
              <a:t>regulamentados pelo parecer 2.264/74 do Conselho Federal de Educação (CFE), em </a:t>
            </a:r>
            <a:r>
              <a:rPr lang="pt-BR" sz="2600" dirty="0" smtClean="0"/>
              <a:t>1974, como </a:t>
            </a:r>
            <a:r>
              <a:rPr lang="pt-BR" sz="2600" dirty="0"/>
              <a:t>atividades desenvolvidas na escola com o objetivo de formar, nos alunos, hábitos e atitudes para uma vida </a:t>
            </a:r>
            <a:r>
              <a:rPr lang="pt-BR" sz="2600" dirty="0" smtClean="0"/>
              <a:t>saudável.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38200" y="332656"/>
            <a:ext cx="10515600" cy="1325563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35BA2"/>
                </a:solidFill>
              </a:rPr>
              <a:t>Século XX</a:t>
            </a:r>
            <a:br>
              <a:rPr lang="pt-BR" b="1" dirty="0" smtClean="0">
                <a:solidFill>
                  <a:srgbClr val="035BA2"/>
                </a:solidFill>
              </a:rPr>
            </a:br>
            <a:r>
              <a:rPr lang="pt-BR" sz="3600" b="1" dirty="0" smtClean="0"/>
              <a:t>Abordagem da Saúde na Escola</a:t>
            </a:r>
            <a:endParaRPr lang="en-US" sz="3300" i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713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32656"/>
            <a:ext cx="10515600" cy="1325563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35BA2"/>
                </a:solidFill>
              </a:rPr>
              <a:t>Século XXI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3600" b="1" dirty="0"/>
              <a:t>Abordagem </a:t>
            </a:r>
            <a:r>
              <a:rPr lang="pt-BR" sz="3600" b="1" dirty="0" smtClean="0"/>
              <a:t>dos temas de </a:t>
            </a:r>
            <a:r>
              <a:rPr lang="pt-BR" sz="3600" b="1" dirty="0"/>
              <a:t>Saúde e </a:t>
            </a:r>
            <a:r>
              <a:rPr lang="pt-BR" sz="3600" b="1" dirty="0" smtClean="0"/>
              <a:t>Prevenção na Escola</a:t>
            </a:r>
            <a:endParaRPr lang="en-US" sz="3300" i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1384" y="1844824"/>
            <a:ext cx="10802416" cy="44644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2700" dirty="0" smtClean="0"/>
              <a:t>Partindo de um entendimento ampliado, temos atualmente em vigência a Base Nacional Comum Curricular – BNCC, baseada no desenvolvimento </a:t>
            </a:r>
            <a:r>
              <a:rPr lang="pt-BR" sz="2700" dirty="0"/>
              <a:t>de </a:t>
            </a:r>
            <a:r>
              <a:rPr lang="pt-BR" sz="2700" dirty="0" smtClean="0"/>
              <a:t>competências do </a:t>
            </a:r>
            <a:r>
              <a:rPr lang="pt-BR" sz="2700" b="1" dirty="0" smtClean="0"/>
              <a:t>SABER </a:t>
            </a:r>
            <a:r>
              <a:rPr lang="pt-BR" sz="2700" dirty="0" smtClean="0"/>
              <a:t>(constituição </a:t>
            </a:r>
            <a:r>
              <a:rPr lang="pt-BR" sz="2700" dirty="0"/>
              <a:t>de conhecimentos, habilidades, atitudes </a:t>
            </a:r>
            <a:r>
              <a:rPr lang="pt-BR" sz="2700" dirty="0" smtClean="0"/>
              <a:t>e valores</a:t>
            </a:r>
            <a:r>
              <a:rPr lang="pt-BR" sz="2700" dirty="0"/>
              <a:t>) e, sobretudo, d</a:t>
            </a:r>
            <a:r>
              <a:rPr lang="pt-BR" sz="2700" dirty="0" smtClean="0"/>
              <a:t>o </a:t>
            </a:r>
            <a:r>
              <a:rPr lang="pt-BR" sz="2700" b="1" dirty="0" smtClean="0"/>
              <a:t>SABER FAZER</a:t>
            </a:r>
            <a:r>
              <a:rPr lang="pt-BR" sz="2700" dirty="0" smtClean="0"/>
              <a:t> (mobilização </a:t>
            </a:r>
            <a:r>
              <a:rPr lang="pt-BR" sz="2700" dirty="0"/>
              <a:t>desses conhecimentos, habilidades, atitudes e </a:t>
            </a:r>
            <a:r>
              <a:rPr lang="pt-BR" sz="2700" dirty="0" smtClean="0"/>
              <a:t>valores para resolver demandas </a:t>
            </a:r>
            <a:r>
              <a:rPr lang="pt-BR" sz="2700" dirty="0"/>
              <a:t>complexas da vida cotidiana, do </a:t>
            </a:r>
            <a:r>
              <a:rPr lang="pt-BR" sz="2700" dirty="0" smtClean="0"/>
              <a:t>pleno exercício da cidadania </a:t>
            </a:r>
            <a:r>
              <a:rPr lang="pt-BR" sz="2700" dirty="0"/>
              <a:t>e do mundo do trabalho</a:t>
            </a:r>
            <a:r>
              <a:rPr lang="pt-BR" sz="2700" dirty="0" smtClean="0"/>
              <a:t>).</a:t>
            </a:r>
          </a:p>
          <a:p>
            <a:pPr algn="just"/>
            <a:r>
              <a:rPr lang="pt-BR" sz="2700" dirty="0" smtClean="0"/>
              <a:t>O desenvolvimento de competências visa fortalecer as aprendizagens essenciais relacionados à formação integral do estudante, enquanto cidadão. Das 10 competências das aprendizagens essenciais trazidas pela BNCC, a competência 8 é a que melhor traduz a abordagem do cuidado com a </a:t>
            </a:r>
            <a:r>
              <a:rPr lang="pt-BR" sz="2700" dirty="0"/>
              <a:t>saúde física e </a:t>
            </a:r>
            <a:r>
              <a:rPr lang="pt-BR" sz="2700" dirty="0" smtClean="0"/>
              <a:t>emocional:</a:t>
            </a:r>
          </a:p>
          <a:p>
            <a:pPr algn="just"/>
            <a:endParaRPr lang="pt-BR" sz="2700" dirty="0" smtClean="0"/>
          </a:p>
          <a:p>
            <a:pPr marL="0" indent="0" algn="just">
              <a:buNone/>
            </a:pPr>
            <a:r>
              <a:rPr lang="pt-BR" sz="2700" b="1" i="1" dirty="0" smtClean="0"/>
              <a:t>Autoconhecimento </a:t>
            </a:r>
            <a:r>
              <a:rPr lang="pt-BR" sz="2700" b="1" i="1" dirty="0"/>
              <a:t>e Autocuidado —</a:t>
            </a:r>
            <a:r>
              <a:rPr lang="pt-BR" sz="2700" i="1" dirty="0"/>
              <a:t> Conhecer-se, apreciar-se e cuidar de sua saúde física e emocional, compreendendo-se na diversidade humana e reconhecendo suas emoções e as dos outros, com autocrítica e capacidade para lidar com elas.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endParaRPr lang="pt-B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7448" y="404664"/>
            <a:ext cx="10515600" cy="1325563"/>
          </a:xfrm>
        </p:spPr>
        <p:txBody>
          <a:bodyPr/>
          <a:lstStyle/>
          <a:p>
            <a:r>
              <a:rPr lang="pt-BR" b="1" dirty="0" smtClean="0">
                <a:solidFill>
                  <a:srgbClr val="035BA2"/>
                </a:solidFill>
              </a:rPr>
              <a:t>    Século XX 				    Século </a:t>
            </a:r>
            <a:r>
              <a:rPr lang="pt-BR" b="1" dirty="0" smtClean="0">
                <a:solidFill>
                  <a:srgbClr val="035BA2"/>
                </a:solidFill>
              </a:rPr>
              <a:t>XXI</a:t>
            </a:r>
            <a:br>
              <a:rPr lang="pt-BR" b="1" dirty="0" smtClean="0">
                <a:solidFill>
                  <a:srgbClr val="035BA2"/>
                </a:solidFill>
              </a:rPr>
            </a:br>
            <a:r>
              <a:rPr lang="pt-BR" b="1" dirty="0" smtClean="0">
                <a:solidFill>
                  <a:srgbClr val="035BA2"/>
                </a:solidFill>
              </a:rPr>
              <a:t> </a:t>
            </a:r>
            <a:r>
              <a:rPr lang="pt-BR" b="1" dirty="0" smtClean="0">
                <a:solidFill>
                  <a:srgbClr val="035BA2"/>
                </a:solidFill>
              </a:rPr>
              <a:t>Conteudista			 Competência</a:t>
            </a:r>
            <a:endParaRPr lang="en-US" b="1" dirty="0">
              <a:solidFill>
                <a:srgbClr val="035BA2"/>
              </a:solidFill>
            </a:endParaRPr>
          </a:p>
        </p:txBody>
      </p:sp>
      <p:pic>
        <p:nvPicPr>
          <p:cNvPr id="2050" name="Picture 2" descr="Resultado de imagem para aluno estudando sozinh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1844824"/>
            <a:ext cx="4639704" cy="310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m para aluno estudando e pensado em vÃ¡rias cois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14376"/>
            <a:ext cx="521712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650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32656"/>
            <a:ext cx="10515600" cy="1325563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rgbClr val="035BA2"/>
                </a:solidFill>
              </a:rPr>
              <a:t>Temas Contemporâneos </a:t>
            </a:r>
            <a:r>
              <a:rPr lang="pt-BR" b="1" dirty="0" smtClean="0">
                <a:solidFill>
                  <a:srgbClr val="035BA2"/>
                </a:solidFill>
              </a:rPr>
              <a:t>Transversais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3200" b="1" dirty="0"/>
              <a:t>Abordagem dos temas de Saúde e Prevenção</a:t>
            </a:r>
            <a:endParaRPr lang="en-US" sz="3300" i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41649"/>
            <a:ext cx="6697960" cy="4123655"/>
          </a:xfrm>
        </p:spPr>
        <p:txBody>
          <a:bodyPr>
            <a:normAutofit/>
          </a:bodyPr>
          <a:lstStyle/>
          <a:p>
            <a:pPr algn="just"/>
            <a:r>
              <a:rPr lang="pt-BR" sz="2500" dirty="0" smtClean="0"/>
              <a:t>Aliado às competências trazidas pela BNCC, em especial à 8ª, que trata </a:t>
            </a:r>
            <a:r>
              <a:rPr lang="pt-BR" sz="2500" dirty="0"/>
              <a:t>do aprendizado que crianças e jovens devem adquirir </a:t>
            </a:r>
            <a:r>
              <a:rPr lang="pt-BR" sz="2500" dirty="0" smtClean="0"/>
              <a:t>sobre si mesmos, para lidar </a:t>
            </a:r>
            <a:r>
              <a:rPr lang="pt-BR" sz="2500" dirty="0"/>
              <a:t>com suas </a:t>
            </a:r>
            <a:r>
              <a:rPr lang="pt-BR" sz="2500" dirty="0" smtClean="0"/>
              <a:t>emoções, identificar </a:t>
            </a:r>
            <a:r>
              <a:rPr lang="pt-BR" sz="2500" dirty="0"/>
              <a:t>seus pontos fortes e fragilidades</a:t>
            </a:r>
            <a:r>
              <a:rPr lang="pt-BR" sz="2500" dirty="0" smtClean="0"/>
              <a:t> para </a:t>
            </a:r>
            <a:r>
              <a:rPr lang="pt-BR" sz="2500" dirty="0"/>
              <a:t>manter a saúde física e o equilíbrio </a:t>
            </a:r>
            <a:r>
              <a:rPr lang="pt-BR" sz="2500" dirty="0" smtClean="0"/>
              <a:t>emocional, a abordagem dos </a:t>
            </a:r>
            <a:r>
              <a:rPr lang="pt-BR" sz="2500" dirty="0"/>
              <a:t>Temas Contemporâneos Transversais (TCTs) </a:t>
            </a:r>
            <a:r>
              <a:rPr lang="pt-BR" sz="2500" dirty="0" smtClean="0"/>
              <a:t>nas </a:t>
            </a:r>
            <a:r>
              <a:rPr lang="pt-BR" sz="2500" dirty="0"/>
              <a:t>escolas, </a:t>
            </a:r>
            <a:r>
              <a:rPr lang="pt-BR" sz="2500" dirty="0" smtClean="0"/>
              <a:t>esperam promover </a:t>
            </a:r>
            <a:r>
              <a:rPr lang="pt-BR" sz="2500" dirty="0"/>
              <a:t>a superação da fragmentação do conhecimento para lidar com os problemas </a:t>
            </a:r>
            <a:r>
              <a:rPr lang="pt-BR" sz="2500" dirty="0" smtClean="0"/>
              <a:t>cotidianos vivenciados </a:t>
            </a:r>
            <a:r>
              <a:rPr lang="pt-BR" sz="2500" dirty="0"/>
              <a:t>no ambiente escolar. 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en-US" dirty="0"/>
          </a:p>
        </p:txBody>
      </p:sp>
      <p:pic>
        <p:nvPicPr>
          <p:cNvPr id="4" name="Picture 6" descr="Resultado de imagem para aluno estudando e pensado em vÃ¡rias cois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2204864"/>
            <a:ext cx="3502595" cy="275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66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32656"/>
            <a:ext cx="10515600" cy="1325563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rgbClr val="035BA2"/>
                </a:solidFill>
              </a:rPr>
              <a:t>Temas Contemporâneos </a:t>
            </a:r>
            <a:r>
              <a:rPr lang="pt-BR" b="1" dirty="0" smtClean="0">
                <a:solidFill>
                  <a:srgbClr val="035BA2"/>
                </a:solidFill>
              </a:rPr>
              <a:t>Transversais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3200" b="1" dirty="0"/>
              <a:t>Abordagem dos temas de Saúde e Prevenção</a:t>
            </a:r>
            <a:endParaRPr lang="en-US" sz="3300" i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41649"/>
            <a:ext cx="10515600" cy="412365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200" dirty="0" smtClean="0"/>
              <a:t>Os TCTs são conteúdos relacionados à formação cotidiana dos estudantes e que trazem questões práticas a serem abordadas em todas as componentes curriculares da </a:t>
            </a:r>
            <a:r>
              <a:rPr lang="pt-BR" sz="3200" dirty="0"/>
              <a:t>E</a:t>
            </a:r>
            <a:r>
              <a:rPr lang="pt-BR" sz="3200" dirty="0" smtClean="0"/>
              <a:t>ducação Básica (Educação Infantil, Ensino Fundamental e Ensino Médio). Quanto à eles, a BNCC orienta:</a:t>
            </a:r>
          </a:p>
          <a:p>
            <a:pPr algn="just"/>
            <a:endParaRPr lang="pt-BR" sz="3200" dirty="0" smtClean="0"/>
          </a:p>
          <a:p>
            <a:pPr marL="457200" lvl="1" indent="0" algn="just">
              <a:buNone/>
            </a:pPr>
            <a:r>
              <a:rPr lang="pt-BR" i="1" dirty="0" smtClean="0"/>
              <a:t>Por </a:t>
            </a:r>
            <a:r>
              <a:rPr lang="pt-BR" i="1" dirty="0"/>
              <a:t>fim, cabe aos sistemas e redes de ensino, assim como </a:t>
            </a:r>
            <a:r>
              <a:rPr lang="pt-BR" i="1" dirty="0" smtClean="0"/>
              <a:t>às escolas</a:t>
            </a:r>
            <a:r>
              <a:rPr lang="pt-BR" i="1" dirty="0"/>
              <a:t>, em suas respectivas esferas de autonomia e </a:t>
            </a:r>
            <a:r>
              <a:rPr lang="pt-BR" i="1" dirty="0" smtClean="0"/>
              <a:t>competência, incorporar aos currículos </a:t>
            </a:r>
            <a:r>
              <a:rPr lang="pt-BR" i="1" dirty="0"/>
              <a:t>e às propostas pedagógicas a </a:t>
            </a:r>
            <a:r>
              <a:rPr lang="pt-BR" i="1" dirty="0" smtClean="0"/>
              <a:t>abordagem de temas contemporâneos </a:t>
            </a:r>
            <a:r>
              <a:rPr lang="pt-BR" i="1" dirty="0"/>
              <a:t>que afetam a vida humana </a:t>
            </a:r>
            <a:r>
              <a:rPr lang="pt-BR" i="1" dirty="0" smtClean="0"/>
              <a:t>em </a:t>
            </a:r>
            <a:r>
              <a:rPr lang="en-US" i="1" dirty="0" err="1" smtClean="0"/>
              <a:t>escala</a:t>
            </a:r>
            <a:r>
              <a:rPr lang="en-US" i="1" dirty="0" smtClean="0"/>
              <a:t> </a:t>
            </a:r>
            <a:r>
              <a:rPr lang="en-US" i="1" dirty="0"/>
              <a:t>local, regional e global, preferencialmente de forma </a:t>
            </a:r>
            <a:r>
              <a:rPr lang="en-US" i="1" dirty="0" smtClean="0"/>
              <a:t>transversal e integradora (BRASIL, 2018, p. 19)</a:t>
            </a:r>
            <a:endParaRPr lang="pt-BR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7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36" y="548680"/>
            <a:ext cx="8161775" cy="5741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37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36" y="548680"/>
            <a:ext cx="8161775" cy="5741130"/>
          </a:xfrm>
          <a:prstGeom prst="rect">
            <a:avLst/>
          </a:prstGeom>
        </p:spPr>
      </p:pic>
      <p:sp>
        <p:nvSpPr>
          <p:cNvPr id="9" name="Chave direita 8"/>
          <p:cNvSpPr/>
          <p:nvPr/>
        </p:nvSpPr>
        <p:spPr>
          <a:xfrm>
            <a:off x="9984432" y="2954818"/>
            <a:ext cx="119145" cy="1482294"/>
          </a:xfrm>
          <a:prstGeom prst="righ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6" descr="Imagem relacio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4472" y="3098834"/>
            <a:ext cx="1656184" cy="119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52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36" y="548680"/>
            <a:ext cx="8161775" cy="5741130"/>
          </a:xfrm>
          <a:prstGeom prst="rect">
            <a:avLst/>
          </a:prstGeom>
        </p:spPr>
      </p:pic>
      <p:sp>
        <p:nvSpPr>
          <p:cNvPr id="2" name="Chave direita 1"/>
          <p:cNvSpPr/>
          <p:nvPr/>
        </p:nvSpPr>
        <p:spPr>
          <a:xfrm>
            <a:off x="9984432" y="2954818"/>
            <a:ext cx="119145" cy="1482294"/>
          </a:xfrm>
          <a:prstGeom prst="righ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Imagem relacio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4472" y="3098834"/>
            <a:ext cx="1656184" cy="119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ta em curva para baixo 2"/>
          <p:cNvSpPr/>
          <p:nvPr/>
        </p:nvSpPr>
        <p:spPr>
          <a:xfrm rot="3840779" flipH="1">
            <a:off x="9813106" y="2119514"/>
            <a:ext cx="1393230" cy="64982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eta em curva para baixo 5"/>
          <p:cNvSpPr/>
          <p:nvPr/>
        </p:nvSpPr>
        <p:spPr>
          <a:xfrm rot="1106653" flipH="1">
            <a:off x="7482531" y="607269"/>
            <a:ext cx="1358468" cy="47857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eta em curva para baixo 6"/>
          <p:cNvSpPr/>
          <p:nvPr/>
        </p:nvSpPr>
        <p:spPr>
          <a:xfrm rot="20213910" flipH="1">
            <a:off x="2988689" y="758529"/>
            <a:ext cx="1542766" cy="51885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Seta em curva para baixo 7"/>
          <p:cNvSpPr/>
          <p:nvPr/>
        </p:nvSpPr>
        <p:spPr>
          <a:xfrm rot="17042977" flipH="1">
            <a:off x="1365444" y="2332699"/>
            <a:ext cx="1015229" cy="39240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eta em curva para baixo 8"/>
          <p:cNvSpPr/>
          <p:nvPr/>
        </p:nvSpPr>
        <p:spPr>
          <a:xfrm rot="12281145" flipH="1">
            <a:off x="3014822" y="4671325"/>
            <a:ext cx="1397808" cy="6559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Seta em curva para baixo 9"/>
          <p:cNvSpPr/>
          <p:nvPr/>
        </p:nvSpPr>
        <p:spPr>
          <a:xfrm rot="9074737" flipH="1">
            <a:off x="7693829" y="4628078"/>
            <a:ext cx="1588346" cy="76328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28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28925</TotalTime>
  <Words>957</Words>
  <Application>Microsoft Office PowerPoint</Application>
  <PresentationFormat>Widescreen</PresentationFormat>
  <Paragraphs>96</Paragraphs>
  <Slides>15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5" baseType="lpstr">
      <vt:lpstr>MS PGothic</vt:lpstr>
      <vt:lpstr>Arial</vt:lpstr>
      <vt:lpstr>Arial Black</vt:lpstr>
      <vt:lpstr>Calibri</vt:lpstr>
      <vt:lpstr>Calibri Light</vt:lpstr>
      <vt:lpstr>Century Gothic</vt:lpstr>
      <vt:lpstr>Lucida Sans Unicode</vt:lpstr>
      <vt:lpstr>Tahoma</vt:lpstr>
      <vt:lpstr>Times New Roman</vt:lpstr>
      <vt:lpstr>Tema do Office</vt:lpstr>
      <vt:lpstr>         Base Nacional Comum Curricular   Abordagem de Saúde e Prevenção nos Temas Contemporâneos Transversais</vt:lpstr>
      <vt:lpstr>Século XX Abordagem da Saúde na Escola</vt:lpstr>
      <vt:lpstr>Século XXI Abordagem dos temas de Saúde e Prevenção na Escola</vt:lpstr>
      <vt:lpstr>    Século XX         Século XXI  Conteudista    Competência</vt:lpstr>
      <vt:lpstr>Temas Contemporâneos Transversais Abordagem dos temas de Saúde e Prevenção</vt:lpstr>
      <vt:lpstr>Temas Contemporâneos Transversais Abordagem dos temas de Saúde e Prevenção</vt:lpstr>
      <vt:lpstr>Apresentação do PowerPoint</vt:lpstr>
      <vt:lpstr>Apresentação do PowerPoint</vt:lpstr>
      <vt:lpstr>Apresentação do PowerPoint</vt:lpstr>
      <vt:lpstr>Programa Saúde na Escola – MEC/MS</vt:lpstr>
      <vt:lpstr>MEC e MS - 12 temas prioritários e monitoramento das atividades pelo Sistema de Atenção Básica (SISAB)  </vt:lpstr>
      <vt:lpstr>MEC e MS - 12 temas prioritários e monitoramento das atividades pelo Sistema de Atenção Básica (SISAB)  </vt:lpstr>
      <vt:lpstr>Abordagem da prevenção ao uso de drogas - MEC</vt:lpstr>
      <vt:lpstr>Curso: Prevenção do Uso de Drogas para Educadores da Educação Básica</vt:lpstr>
      <vt:lpstr>Apresentação do PowerPoint</vt:lpstr>
    </vt:vector>
  </TitlesOfParts>
  <Company>Ministério da Educação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Educação básica e profissional para o Desenvolvimento do RN</dc:title>
  <dc:creator>Marcos Ricardo dos Santos</dc:creator>
  <cp:lastModifiedBy>Maria Luciana Da Silva Nobrega</cp:lastModifiedBy>
  <cp:revision>1063</cp:revision>
  <cp:lastPrinted>2019-06-25T18:45:41Z</cp:lastPrinted>
  <dcterms:created xsi:type="dcterms:W3CDTF">2013-07-04T18:28:49Z</dcterms:created>
  <dcterms:modified xsi:type="dcterms:W3CDTF">2019-09-04T12:46:09Z</dcterms:modified>
</cp:coreProperties>
</file>