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1" r:id="rId4"/>
    <p:sldId id="262" r:id="rId5"/>
    <p:sldId id="263" r:id="rId6"/>
    <p:sldId id="269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597A1-ACBF-4C40-A711-418E12EC721D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CBD32-90E4-46D2-AC9B-1A5324E297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58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F650-CEF1-4DEF-8B2B-8718E128B526}" type="datetime1">
              <a:rPr lang="pt-BR" smtClean="0"/>
              <a:t>20/08/2019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26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A93A5-D472-471F-89C3-B7B29E8D1325}" type="datetime1">
              <a:rPr lang="pt-BR" smtClean="0"/>
              <a:t>20/08/2019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49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21D4-9E42-4218-9ED1-C3B7CA688570}" type="datetime1">
              <a:rPr lang="pt-BR" smtClean="0"/>
              <a:t>20/08/2019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596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7A46C-B179-429A-90F7-C6A31ECBDA98}" type="datetime1">
              <a:rPr lang="pt-BR" smtClean="0"/>
              <a:t>20/08/2019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65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AEF9D-1B10-4D86-B7EB-18BB63D73E65}" type="datetime1">
              <a:rPr lang="pt-BR" smtClean="0"/>
              <a:t>20/08/2019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8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C229D-6888-4837-B93C-AE3FDC5EE099}" type="datetime1">
              <a:rPr lang="pt-BR" smtClean="0"/>
              <a:t>20/08/2019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18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6E976-AB88-45EC-9831-753EA1709DC5}" type="datetime1">
              <a:rPr lang="pt-BR" smtClean="0"/>
              <a:t>20/08/2019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37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FCD6-9960-4EFE-8F0F-EDC5DA2C339D}" type="datetime1">
              <a:rPr lang="pt-BR" smtClean="0"/>
              <a:t>20/08/2019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98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9628-DF83-43B7-AAE7-33FD0FF19CF9}" type="datetime1">
              <a:rPr lang="pt-BR" smtClean="0"/>
              <a:t>20/08/2019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624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660EC-5D09-4D78-8BF3-E365153FB05A}" type="datetime1">
              <a:rPr lang="pt-BR" smtClean="0"/>
              <a:t>20/08/2019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174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7AA5-D47C-474C-B06F-53B366D9395C}" type="datetime1">
              <a:rPr lang="pt-BR" smtClean="0"/>
              <a:t>20/08/2019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33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4D00-1BCB-4FF8-AF13-E8D9DC32ED66}" type="datetime1">
              <a:rPr lang="pt-BR" smtClean="0"/>
              <a:t>20/08/2019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DEC31-0E86-4C6A-BE30-0B0B51E1FF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80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elson.barbosa@fgv.b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doibre.fgv.br/autores/nelson-barbos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CADAF-9614-40E6-B51E-E959EBCF8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Sugestões sobre a Reforma da Previdência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AAE035-6977-4AF3-9A6B-69526C716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216" y="3602038"/>
            <a:ext cx="7876714" cy="2301612"/>
          </a:xfrm>
        </p:spPr>
        <p:txBody>
          <a:bodyPr>
            <a:normAutofit/>
          </a:bodyPr>
          <a:lstStyle/>
          <a:p>
            <a:r>
              <a:rPr lang="pt-BR" b="1" dirty="0"/>
              <a:t>Nelson Barbosa</a:t>
            </a:r>
          </a:p>
          <a:p>
            <a:r>
              <a:rPr lang="pt-BR" b="1" dirty="0"/>
              <a:t>Professor da EESP-FGV e UnB</a:t>
            </a:r>
          </a:p>
          <a:p>
            <a:r>
              <a:rPr lang="pt-BR" b="1" dirty="0">
                <a:hlinkClick r:id="rId2"/>
              </a:rPr>
              <a:t>nelson.barbosa@fgv.br</a:t>
            </a:r>
            <a:endParaRPr lang="pt-BR" b="1" dirty="0"/>
          </a:p>
          <a:p>
            <a:r>
              <a:rPr lang="pt-BR" b="1" dirty="0"/>
              <a:t>Audiência da CCJ do Senado Federal</a:t>
            </a:r>
          </a:p>
          <a:p>
            <a:r>
              <a:rPr lang="pt-BR" b="1" dirty="0"/>
              <a:t>20 de agosto de 2019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D6FBDB1-AC75-45FD-AE09-72C0A5B1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0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6AEF5-A412-4FF6-A649-92B8923A4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Necessidade da Reforma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6AC48F-15B4-4CFB-835F-46ABB7924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b="1" u="sng" dirty="0"/>
              <a:t>Demografia</a:t>
            </a:r>
            <a:r>
              <a:rPr lang="pt-BR" dirty="0"/>
              <a:t>: estamos vivendo mais e isso exige mais contribuição (tempo e/ou valor) para manter o mesmo benefício durante a aposentadoria.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u="sng" dirty="0"/>
              <a:t>Justiça</a:t>
            </a:r>
            <a:r>
              <a:rPr lang="pt-BR" dirty="0"/>
              <a:t>: no Brasil os mais ricos se aposentam em condições relativamente mais favoráveis do que os mais pobres.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u="sng" dirty="0"/>
              <a:t>Equilíbrio</a:t>
            </a:r>
            <a:r>
              <a:rPr lang="pt-BR" dirty="0"/>
              <a:t>: a previdência social (RGPS) e dos servidores (RPPS) é responsável pela maior parte do déficit primário e um desequilíbrio explosivo é insustentável no longo prazo.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3306676-513A-42E3-9754-A068CF7CE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723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597206-BDE3-4D0E-88CA-36738733D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727" y="10015"/>
            <a:ext cx="832891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000" b="1" dirty="0"/>
              <a:t>Principais Pontos da Reforma: análise no Blog do IBRE/FGV, </a:t>
            </a:r>
            <a:r>
              <a:rPr lang="pt-BR" sz="3000" b="1" dirty="0">
                <a:hlinkClick r:id="rId2"/>
              </a:rPr>
              <a:t>https://blogdoibre.fgv.br/autores/nelson-barbosa</a:t>
            </a:r>
            <a:r>
              <a:rPr lang="pt-BR" sz="3000" b="1" dirty="0"/>
              <a:t> 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73E4500-3F8E-400E-80B1-DF0518BE5A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39777"/>
              </p:ext>
            </p:extLst>
          </p:nvPr>
        </p:nvGraphicFramePr>
        <p:xfrm>
          <a:off x="337355" y="1228324"/>
          <a:ext cx="8469292" cy="5376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331">
                  <a:extLst>
                    <a:ext uri="{9D8B030D-6E8A-4147-A177-3AD203B41FA5}">
                      <a16:colId xmlns:a16="http://schemas.microsoft.com/office/drawing/2014/main" val="3244531293"/>
                    </a:ext>
                  </a:extLst>
                </a:gridCol>
                <a:gridCol w="4426977">
                  <a:extLst>
                    <a:ext uri="{9D8B030D-6E8A-4147-A177-3AD203B41FA5}">
                      <a16:colId xmlns:a16="http://schemas.microsoft.com/office/drawing/2014/main" val="1282868336"/>
                    </a:ext>
                  </a:extLst>
                </a:gridCol>
                <a:gridCol w="3512984">
                  <a:extLst>
                    <a:ext uri="{9D8B030D-6E8A-4147-A177-3AD203B41FA5}">
                      <a16:colId xmlns:a16="http://schemas.microsoft.com/office/drawing/2014/main" val="2386339026"/>
                    </a:ext>
                  </a:extLst>
                </a:gridCol>
              </a:tblGrid>
              <a:tr h="413589"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Mudanças proposta pelo Governo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Reforma da Câmara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982740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Desconstitucionalização da idade mínima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Rejeitado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208020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Abono salarial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087878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Idade mínima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078800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Tempo de contribuição e valor do benefício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19078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0070C0"/>
                          </a:solidFill>
                        </a:rPr>
                        <a:t>Contribuição individual progressiva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0070C0"/>
                          </a:solidFill>
                        </a:rPr>
                        <a:t>Aceito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149229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Novo BPC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Rejeitado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734629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Pensões por morte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229881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Aposentadoria de policiais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325491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Aposentadoria rural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8459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Aposentadoria de professores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7030A0"/>
                          </a:solidFill>
                        </a:rPr>
                        <a:t>Aceito com modificação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612839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Capitalização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Rejeitado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63679"/>
                  </a:ext>
                </a:extLst>
              </a:tr>
              <a:tr h="413589">
                <a:tc>
                  <a:txBody>
                    <a:bodyPr/>
                    <a:lstStyle/>
                    <a:p>
                      <a:r>
                        <a:rPr lang="pt-BR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Novo sistema para militares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Tramitação em separado via PL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238654"/>
                  </a:ext>
                </a:extLst>
              </a:tr>
            </a:tbl>
          </a:graphicData>
        </a:graphic>
      </p:graphicFrame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41F4C7-25B7-428F-AC2A-E8B0D03D0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4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4D547-1A06-4742-9E58-37E04C468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Qual será a reforma do Senado?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971776-0C8F-4E11-BF54-D87A7FB14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2259"/>
            <a:ext cx="815136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Apesar dos avanços feitos pela Câmara, ainda é necessário aperfeiçoar a reforma em dois aspectos:</a:t>
            </a:r>
          </a:p>
          <a:p>
            <a:pPr marL="514350" indent="-514350">
              <a:buAutoNum type="arabicParenR"/>
            </a:pPr>
            <a:r>
              <a:rPr lang="pt-BR" dirty="0"/>
              <a:t>Tempo contribuição e valor do benefício</a:t>
            </a:r>
          </a:p>
          <a:p>
            <a:pPr marL="514350" indent="-514350">
              <a:buAutoNum type="arabicParenR"/>
            </a:pPr>
            <a:r>
              <a:rPr lang="pt-BR" dirty="0"/>
              <a:t>Valor mínimo da pensão por morte</a:t>
            </a:r>
          </a:p>
          <a:p>
            <a:pPr marL="0" indent="0">
              <a:buNone/>
            </a:pPr>
            <a:r>
              <a:rPr lang="pt-BR" dirty="0"/>
              <a:t>Os temas remanescentes (rural, militares, professores, e BPC) provavelmente retornarão à agenda legislativa nos próximos dez anos, em </a:t>
            </a:r>
            <a:r>
              <a:rPr lang="pt-BR" dirty="0" err="1"/>
              <a:t>PECs</a:t>
            </a:r>
            <a:r>
              <a:rPr lang="pt-BR" dirty="0"/>
              <a:t> específicas.</a:t>
            </a:r>
          </a:p>
          <a:p>
            <a:pPr marL="0" indent="0">
              <a:buNone/>
            </a:pPr>
            <a:r>
              <a:rPr lang="pt-BR" dirty="0"/>
              <a:t>E o Senado deveria acompanhar a Câmara na rejeição do modelo de capitalização proposto pelo governo.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45A9AA-4B81-45ED-934D-4ABEB89E5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28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200-D1FF-44C3-B034-FE4CF3609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/>
              <a:t>Tempo de Contribuição e Valor do Benefício: Governo </a:t>
            </a:r>
            <a:r>
              <a:rPr lang="pt-BR" b="1" dirty="0" err="1"/>
              <a:t>vs</a:t>
            </a:r>
            <a:r>
              <a:rPr lang="pt-BR" b="1" dirty="0"/>
              <a:t> Câmara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F8A3F1-D109-4749-AC60-A2AA88F1F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5</a:t>
            </a:fld>
            <a:endParaRPr lang="pt-BR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EF955FD-2F7E-4203-95C5-8B2744C56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674718"/>
              </p:ext>
            </p:extLst>
          </p:nvPr>
        </p:nvGraphicFramePr>
        <p:xfrm>
          <a:off x="628651" y="1899821"/>
          <a:ext cx="8115855" cy="4358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285">
                  <a:extLst>
                    <a:ext uri="{9D8B030D-6E8A-4147-A177-3AD203B41FA5}">
                      <a16:colId xmlns:a16="http://schemas.microsoft.com/office/drawing/2014/main" val="2514288953"/>
                    </a:ext>
                  </a:extLst>
                </a:gridCol>
                <a:gridCol w="2705285">
                  <a:extLst>
                    <a:ext uri="{9D8B030D-6E8A-4147-A177-3AD203B41FA5}">
                      <a16:colId xmlns:a16="http://schemas.microsoft.com/office/drawing/2014/main" val="3906740152"/>
                    </a:ext>
                  </a:extLst>
                </a:gridCol>
                <a:gridCol w="2705285">
                  <a:extLst>
                    <a:ext uri="{9D8B030D-6E8A-4147-A177-3AD203B41FA5}">
                      <a16:colId xmlns:a16="http://schemas.microsoft.com/office/drawing/2014/main" val="1955056170"/>
                    </a:ext>
                  </a:extLst>
                </a:gridCol>
              </a:tblGrid>
              <a:tr h="1166085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Proposta do Governo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Decisão da Câmara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263111"/>
                  </a:ext>
                </a:extLst>
              </a:tr>
              <a:tr h="1166085">
                <a:tc>
                  <a:txBody>
                    <a:bodyPr/>
                    <a:lstStyle/>
                    <a:p>
                      <a:r>
                        <a:rPr lang="pt-BR" dirty="0"/>
                        <a:t>Tempo mínimo de contribuição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20 anos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15 anos para quem está no sistema</a:t>
                      </a:r>
                      <a:r>
                        <a:rPr lang="pt-BR" dirty="0"/>
                        <a:t>, 20 anos para novos entrantes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440077"/>
                  </a:ext>
                </a:extLst>
              </a:tr>
              <a:tr h="675588">
                <a:tc>
                  <a:txBody>
                    <a:bodyPr/>
                    <a:lstStyle/>
                    <a:p>
                      <a:r>
                        <a:rPr lang="pt-BR" dirty="0"/>
                        <a:t>Valor do benefício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60% da média das contribuições, mais 2% por cada ano de contribuição acima de 20 anos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705293"/>
                  </a:ext>
                </a:extLst>
              </a:tr>
              <a:tr h="675588">
                <a:tc>
                  <a:txBody>
                    <a:bodyPr/>
                    <a:lstStyle/>
                    <a:p>
                      <a:r>
                        <a:rPr lang="pt-BR" dirty="0"/>
                        <a:t>Benefício de 100% da média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Com 40 anos de contribuição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390321"/>
                  </a:ext>
                </a:extLst>
              </a:tr>
              <a:tr h="675588">
                <a:tc>
                  <a:txBody>
                    <a:bodyPr/>
                    <a:lstStyle/>
                    <a:p>
                      <a:r>
                        <a:rPr lang="pt-BR" dirty="0"/>
                        <a:t>Se a pessoa contribuir por mais tempo?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Sem bônus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053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1106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200-D1FF-44C3-B034-FE4CF3609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/>
              <a:t>Tempo de Contribuição e Valor do Benefício: Sugestão ao Senado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F8A3F1-D109-4749-AC60-A2AA88F1F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6</a:t>
            </a:fld>
            <a:endParaRPr lang="pt-BR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EF955FD-2F7E-4203-95C5-8B2744C56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088168"/>
              </p:ext>
            </p:extLst>
          </p:nvPr>
        </p:nvGraphicFramePr>
        <p:xfrm>
          <a:off x="399491" y="1761713"/>
          <a:ext cx="8345009" cy="4622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2683">
                  <a:extLst>
                    <a:ext uri="{9D8B030D-6E8A-4147-A177-3AD203B41FA5}">
                      <a16:colId xmlns:a16="http://schemas.microsoft.com/office/drawing/2014/main" val="2514288953"/>
                    </a:ext>
                  </a:extLst>
                </a:gridCol>
                <a:gridCol w="2991775">
                  <a:extLst>
                    <a:ext uri="{9D8B030D-6E8A-4147-A177-3AD203B41FA5}">
                      <a16:colId xmlns:a16="http://schemas.microsoft.com/office/drawing/2014/main" val="3906740152"/>
                    </a:ext>
                  </a:extLst>
                </a:gridCol>
                <a:gridCol w="3080551">
                  <a:extLst>
                    <a:ext uri="{9D8B030D-6E8A-4147-A177-3AD203B41FA5}">
                      <a16:colId xmlns:a16="http://schemas.microsoft.com/office/drawing/2014/main" val="1955056170"/>
                    </a:ext>
                  </a:extLst>
                </a:gridCol>
              </a:tblGrid>
              <a:tr h="59975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Decisão da Câmara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Sugestão ao Senado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263111"/>
                  </a:ext>
                </a:extLst>
              </a:tr>
              <a:tr h="1166085">
                <a:tc>
                  <a:txBody>
                    <a:bodyPr/>
                    <a:lstStyle/>
                    <a:p>
                      <a:r>
                        <a:rPr lang="pt-BR" dirty="0"/>
                        <a:t>Tempo mínimo de contribuição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15 anos para quem está no sistema, </a:t>
                      </a:r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20 anos para novos entrantes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15 anos para todos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440077"/>
                  </a:ext>
                </a:extLst>
              </a:tr>
              <a:tr h="675588">
                <a:tc>
                  <a:txBody>
                    <a:bodyPr/>
                    <a:lstStyle/>
                    <a:p>
                      <a:r>
                        <a:rPr lang="pt-BR" dirty="0"/>
                        <a:t>Valor do benefício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60% da média das contribuições, mais 2% por cada ano de contribuição </a:t>
                      </a:r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acima de 20 anos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60% da média das contribuições, mais 2% por cada ano de contribuição </a:t>
                      </a:r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acima de 15 anos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705293"/>
                  </a:ext>
                </a:extLst>
              </a:tr>
              <a:tr h="479007">
                <a:tc>
                  <a:txBody>
                    <a:bodyPr/>
                    <a:lstStyle/>
                    <a:p>
                      <a:r>
                        <a:rPr lang="pt-BR" dirty="0"/>
                        <a:t>Benefício de 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Com </a:t>
                      </a:r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40 anos</a:t>
                      </a:r>
                      <a:r>
                        <a:rPr lang="pt-BR" dirty="0"/>
                        <a:t> de contribuição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Com </a:t>
                      </a:r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35 anos</a:t>
                      </a:r>
                      <a:r>
                        <a:rPr lang="pt-BR" dirty="0"/>
                        <a:t> de contribuição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390321"/>
                  </a:ext>
                </a:extLst>
              </a:tr>
              <a:tr h="675588">
                <a:tc>
                  <a:txBody>
                    <a:bodyPr/>
                    <a:lstStyle/>
                    <a:p>
                      <a:r>
                        <a:rPr lang="pt-BR" dirty="0"/>
                        <a:t>Se a pessoa contribuir por mais tempo?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Sem bônus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Bônus de 4% para cada ano de contribuição acima de 35 anos</a:t>
                      </a:r>
                      <a:r>
                        <a:rPr lang="pt-BR" dirty="0"/>
                        <a:t>, com máximo de 5 anos (teto de 120%, modelo EUA).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053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340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55682-8017-4B48-AE53-06CCD9775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219" y="365126"/>
            <a:ext cx="835555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Pensão por Morte: </a:t>
            </a:r>
            <a:br>
              <a:rPr lang="pt-BR" b="1" dirty="0"/>
            </a:br>
            <a:r>
              <a:rPr lang="pt-BR" b="1" dirty="0"/>
              <a:t>Proposta Original e Decisão da Câmara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0392B95-D611-442C-A36D-61D72FCD8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Valor do benefício definido pela regra 50%+10% por dependente (mínimo de 60%).</a:t>
            </a:r>
          </a:p>
          <a:p>
            <a:pPr marL="0" indent="0">
              <a:buNone/>
            </a:pPr>
            <a:r>
              <a:rPr lang="pt-BR" dirty="0"/>
              <a:t>Acumulação de dois benefícios do mesmo regime: 100% do maior valor mais parcela variável do segundo valor</a:t>
            </a:r>
          </a:p>
          <a:p>
            <a:pPr lvl="1"/>
            <a:r>
              <a:rPr lang="pt-BR" dirty="0"/>
              <a:t>80% do valor igual até um salário mínimo;</a:t>
            </a:r>
          </a:p>
          <a:p>
            <a:pPr lvl="1"/>
            <a:r>
              <a:rPr lang="pt-BR" dirty="0"/>
              <a:t>60% do valor de um a dois salários mínimos;</a:t>
            </a:r>
          </a:p>
          <a:p>
            <a:pPr lvl="1"/>
            <a:r>
              <a:rPr lang="pt-BR" dirty="0"/>
              <a:t>40% do valor de dois a três salários mínimos;</a:t>
            </a:r>
          </a:p>
          <a:p>
            <a:pPr lvl="1"/>
            <a:r>
              <a:rPr lang="pt-BR" dirty="0"/>
              <a:t>20% do valor de três a quatro salários mínimos; e</a:t>
            </a:r>
          </a:p>
          <a:p>
            <a:pPr lvl="1"/>
            <a:r>
              <a:rPr lang="pt-BR" dirty="0"/>
              <a:t>10% do valor que exceder quatro salários mínimos (acrescentado pela Câmara).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721F28E-A875-4A29-BB18-ACBCB5892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533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55682-8017-4B48-AE53-06CCD9775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219" y="365126"/>
            <a:ext cx="8355552" cy="1325563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Pensão por Morte: </a:t>
            </a:r>
            <a:br>
              <a:rPr lang="pt-BR" b="1" dirty="0"/>
            </a:br>
            <a:r>
              <a:rPr lang="pt-BR" b="1" dirty="0"/>
              <a:t>Sugestão ao Senado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0392B95-D611-442C-A36D-61D72FCD8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A Câmara permitiu pensão inferior a um salário mínimo, como proposto pelo governo.</a:t>
            </a:r>
          </a:p>
          <a:p>
            <a:pPr marL="0" indent="0">
              <a:buNone/>
            </a:pPr>
            <a:r>
              <a:rPr lang="pt-BR" dirty="0"/>
              <a:t>Mas se o beneficiário não tiver outra fonte formal de renda, a Câmara também decidiu que a pensão será de um salário mínimo, mesmo que isso seja maior do que o determinado pela regra 50%+10% por dependente.</a:t>
            </a:r>
          </a:p>
          <a:p>
            <a:pPr marL="0" indent="0">
              <a:buNone/>
            </a:pPr>
            <a:r>
              <a:rPr lang="pt-BR" dirty="0"/>
              <a:t>Mas já há outras regras para lidar com o acúmulo de pensões.</a:t>
            </a:r>
          </a:p>
          <a:p>
            <a:pPr marL="0" indent="0">
              <a:buNone/>
            </a:pPr>
            <a:r>
              <a:rPr lang="pt-BR" dirty="0"/>
              <a:t>É mais simples e correto definir que nenhuma pensão será inferior a um salário mínimo.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68BE99-ECA4-4629-8768-89F72101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949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C88ED-5A18-4560-9901-9F6447D68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Sobre Capitalização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AA532B-BE2F-4576-90AB-63221B1C0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/>
              <a:t>A Câmara está certa em rejeitar a proposta do governo.</a:t>
            </a:r>
          </a:p>
          <a:p>
            <a:pPr marL="0" indent="0">
              <a:buNone/>
            </a:pPr>
            <a:r>
              <a:rPr lang="pt-BR" dirty="0"/>
              <a:t>A capitalização deve ser complemento, não substituto, à Previdência Social</a:t>
            </a:r>
          </a:p>
          <a:p>
            <a:pPr marL="0" indent="0">
              <a:buNone/>
            </a:pPr>
            <a:r>
              <a:rPr lang="pt-BR" dirty="0"/>
              <a:t>O sistema ideal combina quatro pilares: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dirty="0">
                <a:solidFill>
                  <a:srgbClr val="0070C0"/>
                </a:solidFill>
              </a:rPr>
              <a:t>piso social (BPC) – já existe no Brasil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dirty="0">
                <a:solidFill>
                  <a:srgbClr val="0070C0"/>
                </a:solidFill>
              </a:rPr>
              <a:t>repartição até um teto (com contribuição do trabalhador e da sociedade) – já existe no Brasil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dirty="0">
                <a:solidFill>
                  <a:srgbClr val="FF0000"/>
                </a:solidFill>
              </a:rPr>
              <a:t>capitalização compartilhada (c/contribuição do empregador, </a:t>
            </a:r>
            <a:r>
              <a:rPr lang="pt-BR" b="1" dirty="0" err="1">
                <a:solidFill>
                  <a:srgbClr val="FF0000"/>
                </a:solidFill>
              </a:rPr>
              <a:t>ex</a:t>
            </a:r>
            <a:r>
              <a:rPr lang="pt-BR" b="1" dirty="0">
                <a:solidFill>
                  <a:srgbClr val="FF0000"/>
                </a:solidFill>
              </a:rPr>
              <a:t>: </a:t>
            </a:r>
            <a:r>
              <a:rPr lang="pt-BR" b="1" dirty="0" err="1">
                <a:solidFill>
                  <a:srgbClr val="FF0000"/>
                </a:solidFill>
              </a:rPr>
              <a:t>Funpresp</a:t>
            </a:r>
            <a:r>
              <a:rPr lang="pt-BR" b="1" dirty="0">
                <a:solidFill>
                  <a:srgbClr val="FF0000"/>
                </a:solidFill>
              </a:rPr>
              <a:t>) – existe apenas para algumas categorias no Brasil.</a:t>
            </a:r>
          </a:p>
          <a:p>
            <a:pPr marL="514350" indent="-514350">
              <a:buFont typeface="+mj-lt"/>
              <a:buAutoNum type="arabicPeriod"/>
            </a:pPr>
            <a:r>
              <a:rPr lang="pt-BR" b="1" dirty="0">
                <a:solidFill>
                  <a:srgbClr val="0070C0"/>
                </a:solidFill>
              </a:rPr>
              <a:t>capitalização individual (c/contribuição somente do trabalhador, </a:t>
            </a:r>
            <a:r>
              <a:rPr lang="pt-BR" b="1" dirty="0" err="1">
                <a:solidFill>
                  <a:srgbClr val="0070C0"/>
                </a:solidFill>
              </a:rPr>
              <a:t>ex</a:t>
            </a:r>
            <a:r>
              <a:rPr lang="pt-BR" b="1" dirty="0">
                <a:solidFill>
                  <a:srgbClr val="0070C0"/>
                </a:solidFill>
              </a:rPr>
              <a:t>: </a:t>
            </a:r>
            <a:r>
              <a:rPr lang="pt-BR" b="1" dirty="0" err="1">
                <a:solidFill>
                  <a:srgbClr val="0070C0"/>
                </a:solidFill>
              </a:rPr>
              <a:t>Brasilprev</a:t>
            </a:r>
            <a:r>
              <a:rPr lang="pt-BR" b="1" dirty="0">
                <a:solidFill>
                  <a:srgbClr val="0070C0"/>
                </a:solidFill>
              </a:rPr>
              <a:t>) – já existe no Brasil</a:t>
            </a:r>
          </a:p>
          <a:p>
            <a:pPr marL="0" indent="0">
              <a:buNone/>
            </a:pPr>
            <a:r>
              <a:rPr lang="pt-BR" dirty="0"/>
              <a:t>O item 3 pode ser ampliado para todos os trabalhadores, mas em outro momento, via PL ou PEC específica.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57AA0F8-207A-460F-A281-1CA0438A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DEC31-0E86-4C6A-BE30-0B0B51E1FF1E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2107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833</Words>
  <Application>Microsoft Office PowerPoint</Application>
  <PresentationFormat>Apresentação na tela (4:3)</PresentationFormat>
  <Paragraphs>115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Sugestões sobre a Reforma da Previdência</vt:lpstr>
      <vt:lpstr>Necessidade da Reforma</vt:lpstr>
      <vt:lpstr>Principais Pontos da Reforma: análise no Blog do IBRE/FGV, https://blogdoibre.fgv.br/autores/nelson-barbosa </vt:lpstr>
      <vt:lpstr>Qual será a reforma do Senado?</vt:lpstr>
      <vt:lpstr>Tempo de Contribuição e Valor do Benefício: Governo vs Câmara</vt:lpstr>
      <vt:lpstr>Tempo de Contribuição e Valor do Benefício: Sugestão ao Senado</vt:lpstr>
      <vt:lpstr>Pensão por Morte:  Proposta Original e Decisão da Câmara</vt:lpstr>
      <vt:lpstr>Pensão por Morte:  Sugestão ao Senado</vt:lpstr>
      <vt:lpstr>Sobre Capitalização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Sugestões sobre a Reforma da Previdência</dc:title>
  <dc:creator>Nelson Barbosa</dc:creator>
  <cp:lastModifiedBy>Nelson Barbosa</cp:lastModifiedBy>
  <cp:revision>25</cp:revision>
  <dcterms:created xsi:type="dcterms:W3CDTF">2019-08-18T21:59:47Z</dcterms:created>
  <dcterms:modified xsi:type="dcterms:W3CDTF">2019-08-20T10:59:37Z</dcterms:modified>
</cp:coreProperties>
</file>