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70" r:id="rId11"/>
    <p:sldId id="26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89E"/>
    <a:srgbClr val="2F5597"/>
    <a:srgbClr val="039AA0"/>
    <a:srgbClr val="A9D18E"/>
    <a:srgbClr val="FFFF66"/>
    <a:srgbClr val="FFFF00"/>
    <a:srgbClr val="D2DEEF"/>
    <a:srgbClr val="6F6F6F"/>
    <a:srgbClr val="32338F"/>
    <a:srgbClr val="005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45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51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85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6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9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08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48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91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14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0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76CF-720C-47EB-A25A-3CABD8371DF3}" type="datetimeFigureOut">
              <a:rPr lang="pt-BR" smtClean="0"/>
              <a:t>22/09/2024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7A30-662A-44BB-B073-90A8CCCCB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65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5510" y="1979456"/>
            <a:ext cx="848097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4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</a:p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 - Comissão de Assuntos Econômicos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161" y="3442648"/>
            <a:ext cx="2682490" cy="7575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/>
          <p:cNvSpPr/>
          <p:nvPr/>
        </p:nvSpPr>
        <p:spPr>
          <a:xfrm>
            <a:off x="2682501" y="4606875"/>
            <a:ext cx="6610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ANÁLISE DA </a:t>
            </a:r>
            <a:r>
              <a:rPr lang="pt-BR" sz="2400" b="1" dirty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AQUISIÇÃO DE VEÍCULOS PARA </a:t>
            </a:r>
            <a:r>
              <a:rPr lang="pt-BR" sz="2400" b="1" dirty="0" err="1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PcDs</a:t>
            </a:r>
            <a:r>
              <a:rPr lang="pt-BR" sz="2400" b="1" dirty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 </a:t>
            </a:r>
            <a:r>
              <a:rPr lang="pt-BR" sz="2400" b="1" dirty="0" smtClean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COM </a:t>
            </a:r>
            <a:r>
              <a:rPr lang="pt-BR" sz="2400" b="1" dirty="0">
                <a:solidFill>
                  <a:srgbClr val="039AA0"/>
                </a:solidFill>
                <a:latin typeface="Arial" panose="020B0604020202020204" pitchFamily="34" charset="0"/>
                <a:ea typeface="Average"/>
                <a:cs typeface="Arial" panose="020B0604020202020204" pitchFamily="34" charset="0"/>
                <a:sym typeface="Average"/>
              </a:rPr>
              <a:t>A REFORMA TRIBUTÁRIA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21122" y="5702658"/>
            <a:ext cx="4885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ABRÃO DIB JR.</a:t>
            </a:r>
          </a:p>
          <a:p>
            <a:pPr algn="ctr"/>
            <a:r>
              <a:rPr lang="pt-BR" sz="2000" b="1" dirty="0" smtClean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PRESIDENTE DA ANAPcD</a:t>
            </a:r>
            <a:endParaRPr lang="pt-BR" sz="2000" b="1" dirty="0">
              <a:solidFill>
                <a:srgbClr val="2F55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72" y="282811"/>
            <a:ext cx="3627251" cy="15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push dir="u"/>
      </p:transition>
    </mc:Choice>
    <mc:Fallback xmlns="">
      <p:transition spd="slow" advClick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4232787" y="648929"/>
            <a:ext cx="4114800" cy="9856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711154" y="700542"/>
            <a:ext cx="324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EMENDAS</a:t>
            </a:r>
            <a:endParaRPr lang="pt-BR" sz="4800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476865" y="198512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476865" y="2844026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476865" y="3755052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476864" y="4617066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6319115" y="198512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6287637" y="2879178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6334432" y="375762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6348611" y="4620329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57083" y="2113765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95 – SENADOR ROMÁRIO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37868" y="2970436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445 – SENADOR FLÁVIO ARNS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567856" y="2993075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449 – SENADOR ALESSANDRO VIEIRA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37868" y="3868949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608 – SENADORA MARA GABRILLI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70029" y="3857600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752 – SENADORA DAMARES ALVES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370029" y="2117887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96 – SENADOR ROMÁRIO</a:t>
            </a:r>
            <a:endParaRPr lang="pt-BR" sz="2400" b="1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3412656" y="5554139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74454" y="4737835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753 – SENADORA DAMARES ALVES</a:t>
            </a:r>
            <a:endParaRPr lang="pt-BR" sz="24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6370029" y="4737834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755 – SENADORA DAMARES ALVES</a:t>
            </a:r>
            <a:endParaRPr lang="pt-BR" sz="24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566651" y="5690203"/>
            <a:ext cx="505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760 – SENADOR ALAN RICK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816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77293" y="678516"/>
            <a:ext cx="761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POR UM BRASIL VERDADEIRAMENTE INCLUSIVO, EM NOME DE TODAS AS </a:t>
            </a:r>
            <a:r>
              <a:rPr lang="pt-BR" sz="2800" b="1" dirty="0" err="1" smtClean="0">
                <a:solidFill>
                  <a:schemeClr val="accent1">
                    <a:lumMod val="75000"/>
                  </a:schemeClr>
                </a:solidFill>
              </a:rPr>
              <a:t>PcDs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 BRASILEIRAS,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56623" y="2170565"/>
            <a:ext cx="588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MUITO OBRIGADO!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25683" y="3396727"/>
            <a:ext cx="440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ABRÃO DIB</a:t>
            </a:r>
          </a:p>
          <a:p>
            <a:pPr algn="ctr"/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</a:rPr>
              <a:t>PRESIDENTE DA ANAPCD</a:t>
            </a:r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712995" y="4338984"/>
            <a:ext cx="67742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A9D18E"/>
                </a:solidFill>
              </a:rPr>
              <a:t>www.anapcd.com.br</a:t>
            </a:r>
          </a:p>
          <a:p>
            <a:pPr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</a:rPr>
              <a:t>anapcdbr@gmail.com</a:t>
            </a:r>
          </a:p>
          <a:p>
            <a:pPr algn="ctr"/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Fone: (11</a:t>
            </a: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91274-0194</a:t>
            </a:r>
            <a:endParaRPr lang="pt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475" y="263223"/>
            <a:ext cx="2382957" cy="17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70" y="4193443"/>
            <a:ext cx="1378955" cy="13789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93458" y="4193443"/>
            <a:ext cx="6695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6F6F6F"/>
                </a:solidFill>
              </a:rPr>
              <a:t>ABRÃO DIB JÚNIOR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Presidente da ANAPcD;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Jornalista e Editor do Diário </a:t>
            </a:r>
            <a:r>
              <a:rPr lang="pt-BR" dirty="0" err="1" smtClean="0">
                <a:solidFill>
                  <a:srgbClr val="6F6F6F"/>
                </a:solidFill>
              </a:rPr>
              <a:t>PcD</a:t>
            </a:r>
            <a:r>
              <a:rPr lang="pt-BR" dirty="0" smtClean="0">
                <a:solidFill>
                  <a:srgbClr val="6F6F6F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32 anos de dedicação à </a:t>
            </a:r>
            <a:r>
              <a:rPr lang="pt-BR" smtClean="0">
                <a:solidFill>
                  <a:srgbClr val="6F6F6F"/>
                </a:solidFill>
              </a:rPr>
              <a:t>imprensa segmentada </a:t>
            </a:r>
            <a:r>
              <a:rPr lang="pt-BR" dirty="0" smtClean="0">
                <a:solidFill>
                  <a:srgbClr val="6F6F6F"/>
                </a:solidFill>
              </a:rPr>
              <a:t>e inclusiva;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F6F6F"/>
                </a:solidFill>
              </a:rPr>
              <a:t>Morador de </a:t>
            </a:r>
            <a:r>
              <a:rPr lang="pt-BR" dirty="0" err="1" smtClean="0">
                <a:solidFill>
                  <a:srgbClr val="6F6F6F"/>
                </a:solidFill>
              </a:rPr>
              <a:t>Serrana-SP</a:t>
            </a:r>
            <a:r>
              <a:rPr lang="pt-BR" dirty="0" smtClean="0">
                <a:solidFill>
                  <a:srgbClr val="6F6F6F"/>
                </a:solidFill>
              </a:rPr>
              <a:t>.</a:t>
            </a:r>
            <a:endParaRPr lang="pt-BR" dirty="0">
              <a:solidFill>
                <a:srgbClr val="6F6F6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86415" y="654574"/>
            <a:ext cx="6177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3989E"/>
                </a:solidFill>
              </a:rPr>
              <a:t>ASSOCIAÇÃO NACIONAL DE APOIO ÀS PESSOAS COM DEFICIÊNCIA</a:t>
            </a:r>
            <a:endParaRPr lang="pt-BR" sz="2800" b="1" dirty="0">
              <a:solidFill>
                <a:srgbClr val="03989E"/>
              </a:solidFill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3989E"/>
                </a:solidFill>
              </a:rPr>
              <a:t>Associação civil;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3989E"/>
                </a:solidFill>
              </a:rPr>
              <a:t>Sem fins lucrativos;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989E"/>
                </a:solidFill>
              </a:rPr>
              <a:t>C</a:t>
            </a:r>
            <a:r>
              <a:rPr lang="pt-BR" sz="2400" dirty="0" smtClean="0">
                <a:solidFill>
                  <a:srgbClr val="03989E"/>
                </a:solidFill>
              </a:rPr>
              <a:t>aráter filantrópico e assistencial;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3989E"/>
                </a:solidFill>
              </a:rPr>
              <a:t>R</a:t>
            </a:r>
            <a:r>
              <a:rPr lang="pt-BR" sz="2400" dirty="0" smtClean="0">
                <a:solidFill>
                  <a:srgbClr val="03989E"/>
                </a:solidFill>
              </a:rPr>
              <a:t>epresentativa </a:t>
            </a:r>
            <a:r>
              <a:rPr lang="pt-BR" sz="2400" dirty="0">
                <a:solidFill>
                  <a:srgbClr val="03989E"/>
                </a:solidFill>
              </a:rPr>
              <a:t>dos </a:t>
            </a:r>
            <a:r>
              <a:rPr lang="pt-BR" sz="2400" dirty="0" smtClean="0">
                <a:solidFill>
                  <a:srgbClr val="03989E"/>
                </a:solidFill>
              </a:rPr>
              <a:t>direitos das </a:t>
            </a:r>
            <a:r>
              <a:rPr lang="pt-BR" sz="2400" dirty="0">
                <a:solidFill>
                  <a:srgbClr val="03989E"/>
                </a:solidFill>
              </a:rPr>
              <a:t>pessoas com deficiência de todo o </a:t>
            </a:r>
            <a:r>
              <a:rPr lang="pt-BR" sz="2400" dirty="0" smtClean="0">
                <a:solidFill>
                  <a:srgbClr val="03989E"/>
                </a:solidFill>
              </a:rPr>
              <a:t>Brasil.</a:t>
            </a:r>
            <a:endParaRPr lang="pt-BR" sz="2400" dirty="0">
              <a:solidFill>
                <a:srgbClr val="03989E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" y="694527"/>
            <a:ext cx="5716585" cy="25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7" y="284046"/>
            <a:ext cx="5821896" cy="6300633"/>
          </a:xfrm>
          <a:prstGeom prst="rect">
            <a:avLst/>
          </a:prstGeom>
        </p:spPr>
      </p:pic>
      <p:sp>
        <p:nvSpPr>
          <p:cNvPr id="18" name="Retângulo Arredondado 17"/>
          <p:cNvSpPr/>
          <p:nvPr/>
        </p:nvSpPr>
        <p:spPr>
          <a:xfrm>
            <a:off x="6894649" y="350325"/>
            <a:ext cx="4947750" cy="143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8202929" y="505459"/>
            <a:ext cx="3751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alpha val="40000"/>
                    </a:schemeClr>
                  </a:glow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r>
              <a:rPr lang="pt-BR" sz="32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alpha val="40000"/>
                    </a:schemeClr>
                  </a:glow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MILHÕES</a:t>
            </a:r>
          </a:p>
          <a:p>
            <a:r>
              <a:rPr lang="pt-BR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glow>
                    <a:schemeClr val="tx1">
                      <a:alpha val="40000"/>
                    </a:schemeClr>
                  </a:glow>
                  <a:outerShdw blurRad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brasileiros</a:t>
            </a:r>
            <a:endParaRPr lang="pt-BR" sz="3200" dirty="0">
              <a:ln w="6350">
                <a:noFill/>
              </a:ln>
              <a:solidFill>
                <a:schemeClr val="bg1"/>
              </a:solidFill>
              <a:effectLst>
                <a:glow>
                  <a:schemeClr val="tx1">
                    <a:alpha val="40000"/>
                  </a:schemeClr>
                </a:glow>
                <a:outerShdw blurRad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Seta para Baixo 18"/>
          <p:cNvSpPr/>
          <p:nvPr/>
        </p:nvSpPr>
        <p:spPr>
          <a:xfrm>
            <a:off x="9195056" y="1907286"/>
            <a:ext cx="346933" cy="394237"/>
          </a:xfrm>
          <a:prstGeom prst="downArrow">
            <a:avLst>
              <a:gd name="adj1" fmla="val 26397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Arredondado 19"/>
          <p:cNvSpPr/>
          <p:nvPr/>
        </p:nvSpPr>
        <p:spPr>
          <a:xfrm>
            <a:off x="7272477" y="2359013"/>
            <a:ext cx="4320219" cy="1141336"/>
          </a:xfrm>
          <a:prstGeom prst="roundRect">
            <a:avLst/>
          </a:prstGeom>
          <a:solidFill>
            <a:srgbClr val="E8F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042890" y="2338240"/>
            <a:ext cx="499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8,9% da população</a:t>
            </a:r>
            <a:endParaRPr lang="pt-BR" sz="2400" dirty="0"/>
          </a:p>
          <a:p>
            <a:pPr algn="ctr"/>
            <a:r>
              <a:rPr lang="pt-BR" sz="2400" b="1" dirty="0" smtClean="0"/>
              <a:t>ou</a:t>
            </a:r>
          </a:p>
          <a:p>
            <a:pPr algn="ctr"/>
            <a:r>
              <a:rPr lang="pt-BR" sz="2400" b="1" dirty="0" smtClean="0"/>
              <a:t>18,6 </a:t>
            </a:r>
            <a:r>
              <a:rPr lang="pt-BR" sz="2400" b="1" dirty="0" smtClean="0"/>
              <a:t>milhões </a:t>
            </a:r>
            <a:r>
              <a:rPr lang="pt-BR" sz="2400" b="1" dirty="0" err="1" smtClean="0"/>
              <a:t>PcDs</a:t>
            </a:r>
            <a:endParaRPr lang="pt-BR" sz="2400" b="1" dirty="0" smtClean="0"/>
          </a:p>
        </p:txBody>
      </p:sp>
      <p:sp>
        <p:nvSpPr>
          <p:cNvPr id="21" name="Retângulo Arredondado 20"/>
          <p:cNvSpPr/>
          <p:nvPr/>
        </p:nvSpPr>
        <p:spPr>
          <a:xfrm>
            <a:off x="7464571" y="4282895"/>
            <a:ext cx="3936030" cy="516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Arredondado 21"/>
          <p:cNvSpPr/>
          <p:nvPr/>
        </p:nvSpPr>
        <p:spPr>
          <a:xfrm>
            <a:off x="7452583" y="4969845"/>
            <a:ext cx="3936030" cy="516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Arredondado 22"/>
          <p:cNvSpPr/>
          <p:nvPr/>
        </p:nvSpPr>
        <p:spPr>
          <a:xfrm>
            <a:off x="7452583" y="5654856"/>
            <a:ext cx="3936030" cy="5161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8134283" y="4346522"/>
            <a:ext cx="255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MOTORAS</a:t>
            </a:r>
            <a:endParaRPr lang="pt-BR" sz="20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143361" y="5041502"/>
            <a:ext cx="255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SENSORIAIS</a:t>
            </a:r>
            <a:endParaRPr lang="pt-BR" sz="20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8143361" y="5704508"/>
            <a:ext cx="255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INTELECTUAIS</a:t>
            </a:r>
            <a:endParaRPr lang="pt-BR" sz="2000" b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31" y="393306"/>
            <a:ext cx="665529" cy="815599"/>
          </a:xfrm>
          <a:prstGeom prst="rect">
            <a:avLst/>
          </a:prstGeom>
          <a:effectLst>
            <a:glow>
              <a:schemeClr val="tx1"/>
            </a:glow>
            <a:outerShdw blurRad="50800" dir="5400000" algn="ctr" rotWithShape="0">
              <a:schemeClr val="tx1"/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31" y="1242617"/>
            <a:ext cx="679972" cy="481494"/>
          </a:xfrm>
          <a:prstGeom prst="rect">
            <a:avLst/>
          </a:prstGeom>
          <a:effectLst>
            <a:glow rad="25400">
              <a:schemeClr val="tx1"/>
            </a:glow>
          </a:effectLst>
        </p:spPr>
      </p:pic>
      <p:sp>
        <p:nvSpPr>
          <p:cNvPr id="28" name="Retângulo Arredondado 27"/>
          <p:cNvSpPr/>
          <p:nvPr/>
        </p:nvSpPr>
        <p:spPr>
          <a:xfrm>
            <a:off x="7443505" y="3623293"/>
            <a:ext cx="3936030" cy="516194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362463" y="3681989"/>
            <a:ext cx="23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DEFICIÊNCIAS</a:t>
            </a:r>
            <a:endParaRPr lang="pt-BR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2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5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16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1621286" y="761753"/>
            <a:ext cx="10207865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30385" y="898432"/>
            <a:ext cx="1020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IMPORTÂNCIA DO TRANSPORTE PRÓPRIO INDIVIDUAL PARA </a:t>
            </a:r>
            <a:r>
              <a:rPr lang="pt-BR" sz="2800" b="1" dirty="0" err="1" smtClean="0"/>
              <a:t>PCDs</a:t>
            </a:r>
            <a:endParaRPr lang="pt-BR" sz="2800" b="1" dirty="0"/>
          </a:p>
        </p:txBody>
      </p:sp>
      <p:sp>
        <p:nvSpPr>
          <p:cNvPr id="9" name="Retângulo Arredondado 8"/>
          <p:cNvSpPr/>
          <p:nvPr/>
        </p:nvSpPr>
        <p:spPr>
          <a:xfrm>
            <a:off x="476865" y="198512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476865" y="2844026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Arredondado 10"/>
          <p:cNvSpPr/>
          <p:nvPr/>
        </p:nvSpPr>
        <p:spPr>
          <a:xfrm>
            <a:off x="476865" y="3755052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476864" y="4617066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>
            <a:off x="6319115" y="198512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6287637" y="2879178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Arredondado 14"/>
          <p:cNvSpPr/>
          <p:nvPr/>
        </p:nvSpPr>
        <p:spPr>
          <a:xfrm>
            <a:off x="6334432" y="3757625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Arredondado 15"/>
          <p:cNvSpPr/>
          <p:nvPr/>
        </p:nvSpPr>
        <p:spPr>
          <a:xfrm>
            <a:off x="6319115" y="4656062"/>
            <a:ext cx="5619135" cy="6894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176842" y="2030381"/>
            <a:ext cx="48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INCAPACIDADE </a:t>
            </a:r>
            <a:r>
              <a:rPr lang="pt-BR" dirty="0" smtClean="0"/>
              <a:t>DOS GOVERNOS DE OFERTAREM </a:t>
            </a:r>
            <a:r>
              <a:rPr lang="pt-BR" dirty="0" smtClean="0"/>
              <a:t>TRANSPORTE PÚBLICO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008980" y="2043860"/>
            <a:ext cx="48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FALTA </a:t>
            </a:r>
            <a:r>
              <a:rPr lang="pt-BR" dirty="0" smtClean="0"/>
              <a:t>ACESSIBILIDADE </a:t>
            </a:r>
            <a:r>
              <a:rPr lang="pt-BR" dirty="0" smtClean="0"/>
              <a:t>NAS ESTRUTURAS URBANAS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030476" y="2890097"/>
            <a:ext cx="48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MOBILIDADE COM FLEXIBILIDADE DE HORÁRIOS SEM DEPENDÊNCIA DE TERCEIROS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915762" y="2905371"/>
            <a:ext cx="48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FACILITA O </a:t>
            </a:r>
            <a:r>
              <a:rPr lang="pt-BR" dirty="0" smtClean="0"/>
              <a:t>ACESSO À TRATAMENTOS CLÍNICOS E </a:t>
            </a:r>
            <a:r>
              <a:rPr lang="pt-BR" dirty="0" smtClean="0"/>
              <a:t>TERAPIAS, TRABALHO E ESTUDO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009651" y="3798181"/>
            <a:ext cx="48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PROMOVE INCLUSÃO SOCIAL E MELHORA NA QUALIDADE DE VIDA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968515" y="3802460"/>
            <a:ext cx="48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VEÍCULO PRÓPRIO PERMITE ADAPTAÇÕES PERSONALIZADAS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1207475" y="4792700"/>
            <a:ext cx="488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MENOR EXPOSIÇÃO À RISCOS EXTERNOS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658397" y="4698750"/>
            <a:ext cx="540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ALGUNS AUTISTAS, POR EXEMPLO, </a:t>
            </a:r>
            <a:r>
              <a:rPr lang="pt-BR" dirty="0" smtClean="0"/>
              <a:t>TÊM </a:t>
            </a:r>
            <a:r>
              <a:rPr lang="pt-BR" dirty="0"/>
              <a:t>DIFICULDADE COM AMBIENTE MOVIMENTADO E RUÍDOS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2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10" name="Retângulo Arredondado 9"/>
          <p:cNvSpPr/>
          <p:nvPr/>
        </p:nvSpPr>
        <p:spPr>
          <a:xfrm>
            <a:off x="2123287" y="499615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409061" y="575265"/>
            <a:ext cx="510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PRINCIPAIS PROBLEMAS</a:t>
            </a:r>
            <a:endParaRPr lang="pt-BR" sz="3600" b="1" dirty="0"/>
          </a:p>
        </p:txBody>
      </p:sp>
      <p:sp>
        <p:nvSpPr>
          <p:cNvPr id="12" name="Paralelogramo 11"/>
          <p:cNvSpPr/>
          <p:nvPr/>
        </p:nvSpPr>
        <p:spPr>
          <a:xfrm>
            <a:off x="3328988" y="1579407"/>
            <a:ext cx="6169854" cy="859262"/>
          </a:xfrm>
          <a:prstGeom prst="parallelogram">
            <a:avLst/>
          </a:prstGeom>
          <a:solidFill>
            <a:srgbClr val="A9D18E">
              <a:alpha val="77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TETO DE ISENÇÃO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13" name="Paralelogramo 12"/>
          <p:cNvSpPr/>
          <p:nvPr/>
        </p:nvSpPr>
        <p:spPr>
          <a:xfrm>
            <a:off x="3100388" y="2591305"/>
            <a:ext cx="6172200" cy="781942"/>
          </a:xfrm>
          <a:prstGeom prst="parallelogram">
            <a:avLst/>
          </a:prstGeom>
          <a:solidFill>
            <a:srgbClr val="A9D18E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EXIGÊNCIA DE </a:t>
            </a:r>
            <a:r>
              <a:rPr lang="pt-BR" sz="2800" b="1" dirty="0" smtClean="0">
                <a:solidFill>
                  <a:schemeClr val="tx1"/>
                </a:solidFill>
              </a:rPr>
              <a:t>ADAPTAÇÃO </a:t>
            </a:r>
            <a:r>
              <a:rPr lang="pt-BR" sz="2800" b="1" dirty="0" smtClean="0">
                <a:solidFill>
                  <a:schemeClr val="tx1"/>
                </a:solidFill>
              </a:rPr>
              <a:t>EXTERNA DOS VEÍCULOS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4" name="Paralelogramo 13"/>
          <p:cNvSpPr/>
          <p:nvPr/>
        </p:nvSpPr>
        <p:spPr>
          <a:xfrm>
            <a:off x="2843213" y="3519918"/>
            <a:ext cx="6220576" cy="848454"/>
          </a:xfrm>
          <a:prstGeom prst="parallelogram">
            <a:avLst/>
          </a:prstGeom>
          <a:solidFill>
            <a:srgbClr val="A9D18E">
              <a:alpha val="77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pt-BR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TEMPO DE VALIDADE </a:t>
            </a:r>
            <a:r>
              <a:rPr lang="pt-BR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DOS LAUDOS</a:t>
            </a:r>
            <a:endParaRPr lang="pt-BR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5" name="Paralelogramo 14"/>
          <p:cNvSpPr/>
          <p:nvPr/>
        </p:nvSpPr>
        <p:spPr>
          <a:xfrm>
            <a:off x="2565778" y="4548647"/>
            <a:ext cx="6235339" cy="883162"/>
          </a:xfrm>
          <a:prstGeom prst="parallelogram">
            <a:avLst/>
          </a:prstGeom>
          <a:solidFill>
            <a:srgbClr val="A9D18E">
              <a:alpha val="7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PERÍODO PARA NOVA ISENÇÃO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2123287" y="499615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913835" y="575265"/>
            <a:ext cx="431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TETO DE ISENÇÃO</a:t>
            </a:r>
            <a:endParaRPr lang="pt-BR" sz="36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38215"/>
              </p:ext>
            </p:extLst>
          </p:nvPr>
        </p:nvGraphicFramePr>
        <p:xfrm>
          <a:off x="2129051" y="1434454"/>
          <a:ext cx="9153929" cy="436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172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3247792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2918965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949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3417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Isenção total de IPI até R$ 200mil </a:t>
                      </a:r>
                      <a:r>
                        <a:rPr lang="pt-BR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– Lei </a:t>
                      </a:r>
                      <a:r>
                        <a:rPr lang="pt-B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8989/95 e Lei 14.287/2021.</a:t>
                      </a:r>
                      <a:endParaRPr lang="pt-B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Artigo 144, §2º, inciso II.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Isenção total até R$ 70 mil.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Tributação entre R$ 70 mil e R$ 150 mil.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Sem isenção acima de R$ 150 mil.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>
                          <a:effectLst/>
                        </a:rPr>
                        <a:t>O mercado </a:t>
                      </a:r>
                      <a:r>
                        <a:rPr lang="pt-BR" sz="2000" b="1" dirty="0" smtClean="0">
                          <a:effectLst/>
                        </a:rPr>
                        <a:t>tem poucos modelos </a:t>
                      </a:r>
                      <a:r>
                        <a:rPr lang="pt-BR" sz="2000" b="1" dirty="0">
                          <a:effectLst/>
                        </a:rPr>
                        <a:t>de veículos que atendam </a:t>
                      </a:r>
                      <a:r>
                        <a:rPr lang="pt-BR" sz="2000" b="1" dirty="0" smtClean="0">
                          <a:effectLst/>
                        </a:rPr>
                        <a:t>às </a:t>
                      </a:r>
                      <a:r>
                        <a:rPr lang="pt-BR" sz="2000" b="1" dirty="0">
                          <a:effectLst/>
                        </a:rPr>
                        <a:t>necessidades das </a:t>
                      </a:r>
                      <a:r>
                        <a:rPr lang="pt-BR" sz="2000" b="1" dirty="0" err="1">
                          <a:effectLst/>
                        </a:rPr>
                        <a:t>PcDs</a:t>
                      </a:r>
                      <a:r>
                        <a:rPr lang="pt-BR" sz="2000" b="1" dirty="0">
                          <a:effectLst/>
                        </a:rPr>
                        <a:t> com os valores estipulados no texto atual.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2123287" y="185711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037573" y="275009"/>
            <a:ext cx="741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EXIGÊNCIA DE ADAPATAÇÃO EXTERNA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7736"/>
              </p:ext>
            </p:extLst>
          </p:nvPr>
        </p:nvGraphicFramePr>
        <p:xfrm>
          <a:off x="2129051" y="1093254"/>
          <a:ext cx="9153929" cy="5471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172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3247792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2918965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949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3417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Isenção para a Pessoa com Deficiência e não para o veículo.</a:t>
                      </a:r>
                      <a:endParaRPr lang="pt-B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Artigo 144, §2º, inciso III.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Isenção apenas para veículos com adaptação externa.</a:t>
                      </a:r>
                      <a:endParaRPr lang="pt-BR" sz="20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Mais de 95% das pessoas com deficiência perdem a isenção, pois em muitos casos não há necessidade de adaptação externa, como </a:t>
                      </a:r>
                      <a:r>
                        <a:rPr lang="pt-BR" sz="2000" b="1" dirty="0" smtClean="0">
                          <a:effectLst/>
                        </a:rPr>
                        <a:t>as </a:t>
                      </a:r>
                      <a:r>
                        <a:rPr lang="pt-BR" sz="2000" b="1" dirty="0" err="1" smtClean="0">
                          <a:effectLst/>
                        </a:rPr>
                        <a:t>amílias</a:t>
                      </a:r>
                      <a:r>
                        <a:rPr lang="pt-BR" sz="2000" b="1" dirty="0" smtClean="0">
                          <a:effectLst/>
                        </a:rPr>
                        <a:t> </a:t>
                      </a:r>
                      <a:r>
                        <a:rPr lang="pt-BR" sz="2000" b="1" dirty="0" smtClean="0">
                          <a:effectLst/>
                        </a:rPr>
                        <a:t>de crianças com deficiência intelectual e casos dos Não Condutores, como os tetraplégicos.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3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2123287" y="499615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491491" y="575265"/>
            <a:ext cx="483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VALIDADE DOS LAUDOS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69373"/>
              </p:ext>
            </p:extLst>
          </p:nvPr>
        </p:nvGraphicFramePr>
        <p:xfrm>
          <a:off x="2129051" y="1434454"/>
          <a:ext cx="9153929" cy="436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172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3247792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2918965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949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3417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Validade de laudos por tempo determinado.</a:t>
                      </a:r>
                      <a:endParaRPr lang="pt-B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Artigo146.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Apresentação periódica de comprovação da deficiência, mesmo que a sequela seja congênita ou </a:t>
                      </a:r>
                      <a:r>
                        <a:rPr lang="pt-BR" sz="2000" b="1" dirty="0" smtClean="0">
                          <a:effectLst/>
                        </a:rPr>
                        <a:t>irreversível/permanente.</a:t>
                      </a:r>
                      <a:endParaRPr lang="pt-BR" sz="20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Sobrecarrega os peritos nos sistema de saúde e geram </a:t>
                      </a:r>
                      <a:r>
                        <a:rPr lang="pt-BR" sz="2000" b="1" dirty="0" smtClean="0">
                          <a:effectLst/>
                        </a:rPr>
                        <a:t>despesas desnecessárias às </a:t>
                      </a:r>
                      <a:r>
                        <a:rPr lang="pt-BR" sz="2000" b="1" dirty="0" err="1" smtClean="0">
                          <a:effectLst/>
                        </a:rPr>
                        <a:t>PcDs</a:t>
                      </a:r>
                      <a:r>
                        <a:rPr lang="pt-BR" sz="2000" b="1" dirty="0" smtClean="0">
                          <a:effectLst/>
                        </a:rPr>
                        <a:t> </a:t>
                      </a:r>
                      <a:r>
                        <a:rPr lang="pt-BR" sz="2000" b="1" dirty="0" smtClean="0">
                          <a:effectLst/>
                        </a:rPr>
                        <a:t>com sequelas congênitas ou </a:t>
                      </a:r>
                      <a:r>
                        <a:rPr lang="pt-BR" sz="2000" b="1" dirty="0" smtClean="0">
                          <a:effectLst/>
                        </a:rPr>
                        <a:t>irreversíveis</a:t>
                      </a:r>
                      <a:r>
                        <a:rPr lang="pt-BR" sz="2000" b="1" dirty="0" smtClean="0">
                          <a:effectLst/>
                        </a:rPr>
                        <a:t>.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1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" y="0"/>
            <a:ext cx="1648500" cy="8984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61" y="6114197"/>
            <a:ext cx="733003" cy="64500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4" y="5801153"/>
            <a:ext cx="1839965" cy="951539"/>
          </a:xfrm>
          <a:prstGeom prst="rect">
            <a:avLst/>
          </a:prstGeom>
        </p:spPr>
      </p:pic>
      <p:sp>
        <p:nvSpPr>
          <p:cNvPr id="9" name="Retângulo Arredondado 8"/>
          <p:cNvSpPr/>
          <p:nvPr/>
        </p:nvSpPr>
        <p:spPr>
          <a:xfrm>
            <a:off x="2123287" y="240306"/>
            <a:ext cx="9159693" cy="79763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788682" y="315954"/>
            <a:ext cx="632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PERÍODO </a:t>
            </a:r>
            <a:r>
              <a:rPr lang="pt-BR" sz="3600" b="1" dirty="0"/>
              <a:t>PARA NOVA ISENÇÃO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41545"/>
              </p:ext>
            </p:extLst>
          </p:nvPr>
        </p:nvGraphicFramePr>
        <p:xfrm>
          <a:off x="2129051" y="1175143"/>
          <a:ext cx="9153929" cy="5102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172">
                  <a:extLst>
                    <a:ext uri="{9D8B030D-6E8A-4147-A177-3AD203B41FA5}">
                      <a16:colId xmlns:a16="http://schemas.microsoft.com/office/drawing/2014/main" val="2941879704"/>
                    </a:ext>
                  </a:extLst>
                </a:gridCol>
                <a:gridCol w="3247792">
                  <a:extLst>
                    <a:ext uri="{9D8B030D-6E8A-4147-A177-3AD203B41FA5}">
                      <a16:colId xmlns:a16="http://schemas.microsoft.com/office/drawing/2014/main" val="827620864"/>
                    </a:ext>
                  </a:extLst>
                </a:gridCol>
                <a:gridCol w="2918965">
                  <a:extLst>
                    <a:ext uri="{9D8B030D-6E8A-4147-A177-3AD203B41FA5}">
                      <a16:colId xmlns:a16="http://schemas.microsoft.com/office/drawing/2014/main" val="3025180119"/>
                    </a:ext>
                  </a:extLst>
                </a:gridCol>
              </a:tblGrid>
              <a:tr h="1039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REGRAS ATUAIS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NOVO TEXTO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</a:rPr>
                        <a:t>PROBLEMA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864554"/>
                  </a:ext>
                </a:extLst>
              </a:tr>
              <a:tr h="40637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 anos para novo pedido de isenção.</a:t>
                      </a:r>
                      <a:endParaRPr lang="pt-B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Artigo 147, inciso II.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4 anos para novo pedido de isenção.</a:t>
                      </a:r>
                      <a:endParaRPr lang="pt-BR" sz="20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A maioria das montadoras oferecem garantia de apenas 2 anos.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Frota envelhecida </a:t>
                      </a:r>
                      <a:r>
                        <a:rPr lang="pt-BR" sz="2000" b="1" dirty="0" smtClean="0">
                          <a:effectLst/>
                        </a:rPr>
                        <a:t>aumenta </a:t>
                      </a:r>
                      <a:r>
                        <a:rPr lang="pt-BR" sz="2000" b="1" dirty="0" smtClean="0">
                          <a:effectLst/>
                        </a:rPr>
                        <a:t>os riscos das </a:t>
                      </a:r>
                      <a:r>
                        <a:rPr lang="pt-BR" sz="2000" b="1" dirty="0" err="1" smtClean="0">
                          <a:effectLst/>
                        </a:rPr>
                        <a:t>PcDs</a:t>
                      </a:r>
                      <a:r>
                        <a:rPr lang="pt-BR" sz="2000" b="1" dirty="0" smtClean="0">
                          <a:effectLst/>
                        </a:rPr>
                        <a:t> por problemas mecânicos e </a:t>
                      </a:r>
                      <a:r>
                        <a:rPr lang="pt-BR" sz="2000" b="1" dirty="0" smtClean="0">
                          <a:effectLst/>
                        </a:rPr>
                        <a:t>diminui </a:t>
                      </a:r>
                      <a:r>
                        <a:rPr lang="pt-BR" sz="2000" b="1" dirty="0" smtClean="0">
                          <a:effectLst/>
                        </a:rPr>
                        <a:t>a segurança no trânsito.</a:t>
                      </a:r>
                      <a:endParaRPr lang="pt-BR" sz="20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710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6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540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Average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Lavínia Dias Gomes Céu</dc:creator>
  <cp:lastModifiedBy>Lavínia Dias Gomes Céu</cp:lastModifiedBy>
  <cp:revision>93</cp:revision>
  <dcterms:created xsi:type="dcterms:W3CDTF">2024-09-13T11:40:42Z</dcterms:created>
  <dcterms:modified xsi:type="dcterms:W3CDTF">2024-09-22T19:18:02Z</dcterms:modified>
</cp:coreProperties>
</file>