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80" r:id="rId4"/>
    <p:sldId id="259" r:id="rId5"/>
    <p:sldId id="262" r:id="rId6"/>
    <p:sldId id="265" r:id="rId7"/>
    <p:sldId id="268" r:id="rId8"/>
    <p:sldId id="269" r:id="rId9"/>
    <p:sldId id="271" r:id="rId10"/>
    <p:sldId id="273" r:id="rId11"/>
    <p:sldId id="275" r:id="rId12"/>
    <p:sldId id="276" r:id="rId13"/>
    <p:sldId id="281" r:id="rId14"/>
    <p:sldId id="27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i/Q6oj5HV0VTJ0L0aCJuRsSInr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6969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80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1" name="Google Shape;11;p24" descr="Uma imagem contendo pente&#10;&#10;Descrição gerada automaticamente"/>
          <p:cNvPicPr preferRelativeResize="0"/>
          <p:nvPr/>
        </p:nvPicPr>
        <p:blipFill rotWithShape="1">
          <a:blip r:embed="rId11">
            <a:alphaModFix/>
          </a:blip>
          <a:srcRect l="44205"/>
          <a:stretch/>
        </p:blipFill>
        <p:spPr>
          <a:xfrm>
            <a:off x="5389672" y="0"/>
            <a:ext cx="68023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4" descr="Tela de celular com texto preto sobre fundo branco&#10;&#10;Descrição gerada automaticamente"/>
          <p:cNvPicPr preferRelativeResize="0"/>
          <p:nvPr/>
        </p:nvPicPr>
        <p:blipFill rotWithShape="1">
          <a:blip r:embed="rId12">
            <a:alphaModFix/>
          </a:blip>
          <a:srcRect r="21874" b="54166"/>
          <a:stretch/>
        </p:blipFill>
        <p:spPr>
          <a:xfrm>
            <a:off x="649178" y="159612"/>
            <a:ext cx="2592278" cy="85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4" descr="Uma imagem contendo objeto, mesa&#10;&#10;Descrição gerada automaticamente"/>
          <p:cNvPicPr preferRelativeResize="0"/>
          <p:nvPr/>
        </p:nvPicPr>
        <p:blipFill rotWithShape="1">
          <a:blip r:embed="rId13">
            <a:alphaModFix/>
          </a:blip>
          <a:srcRect l="35156" r="60624" b="6664"/>
          <a:stretch/>
        </p:blipFill>
        <p:spPr>
          <a:xfrm flipH="1">
            <a:off x="461282" y="0"/>
            <a:ext cx="93773" cy="116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4" descr="Uma imagem contendo pente&#10;&#10;Descrição gerada automaticamente"/>
          <p:cNvPicPr preferRelativeResize="0"/>
          <p:nvPr/>
        </p:nvPicPr>
        <p:blipFill rotWithShape="1">
          <a:blip r:embed="rId11">
            <a:alphaModFix/>
          </a:blip>
          <a:srcRect l="44205" t="65384"/>
          <a:stretch/>
        </p:blipFill>
        <p:spPr>
          <a:xfrm>
            <a:off x="0" y="0"/>
            <a:ext cx="548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4" descr="Uma imagem contendo objeto, mesa&#10;&#10;Descrição gerada automaticamente"/>
          <p:cNvPicPr preferRelativeResize="0"/>
          <p:nvPr/>
        </p:nvPicPr>
        <p:blipFill rotWithShape="1">
          <a:blip r:embed="rId13">
            <a:alphaModFix/>
          </a:blip>
          <a:srcRect l="35156" r="60624" b="6664"/>
          <a:stretch/>
        </p:blipFill>
        <p:spPr>
          <a:xfrm flipH="1">
            <a:off x="461282" y="0"/>
            <a:ext cx="93773" cy="116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4" descr="Tela de celular com texto preto sobre fundo branco&#10;&#10;Descrição gerada automaticamente"/>
          <p:cNvPicPr preferRelativeResize="0"/>
          <p:nvPr/>
        </p:nvPicPr>
        <p:blipFill rotWithShape="1">
          <a:blip r:embed="rId12">
            <a:alphaModFix/>
          </a:blip>
          <a:srcRect r="21874" b="54166"/>
          <a:stretch/>
        </p:blipFill>
        <p:spPr>
          <a:xfrm>
            <a:off x="649178" y="159612"/>
            <a:ext cx="2592278" cy="8554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 descr="Uma imagem contendo objeto, m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r="64844"/>
          <a:stretch/>
        </p:blipFill>
        <p:spPr>
          <a:xfrm>
            <a:off x="0" y="110838"/>
            <a:ext cx="428625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Uma imagem contendo objeto, m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5156" r="60624" b="6664"/>
          <a:stretch/>
        </p:blipFill>
        <p:spPr>
          <a:xfrm>
            <a:off x="4618166" y="1337115"/>
            <a:ext cx="336197" cy="418376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5006328" y="2163016"/>
            <a:ext cx="11132234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Reforma Tributária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Proposta </a:t>
            </a:r>
            <a:r>
              <a:rPr lang="pt-BR" sz="4000" i="0" u="none" strike="noStrike" cap="none" dirty="0">
                <a:solidFill>
                  <a:schemeClr val="dk1"/>
                </a:solidFill>
              </a:rPr>
              <a:t>COMSEFAZ</a:t>
            </a:r>
            <a:br>
              <a:rPr lang="pt-BR" sz="4000" i="0" u="none" strike="noStrike" cap="none" dirty="0">
                <a:solidFill>
                  <a:schemeClr val="dk1"/>
                </a:solidFill>
              </a:rPr>
            </a:br>
            <a:r>
              <a:rPr lang="pt-BR" sz="3400" i="0" u="none" strike="noStrike" cap="none" dirty="0">
                <a:solidFill>
                  <a:schemeClr val="dk1"/>
                </a:solidFill>
              </a:rPr>
              <a:t>(Tributação sobre Consumo)</a:t>
            </a:r>
            <a:endParaRPr sz="3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Brasília, 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8" descr="Uma imagem contendo pent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4206"/>
          <a:stretch/>
        </p:blipFill>
        <p:spPr>
          <a:xfrm>
            <a:off x="5389672" y="129074"/>
            <a:ext cx="6802328" cy="672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 descr="Uma imagem contendo objeto, m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35156" r="60625" b="6666"/>
          <a:stretch/>
        </p:blipFill>
        <p:spPr>
          <a:xfrm flipH="1">
            <a:off x="461283" y="0"/>
            <a:ext cx="93772" cy="116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 descr="Tela de celular com texto preto sobre fundo branc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r="21874" b="54167"/>
          <a:stretch/>
        </p:blipFill>
        <p:spPr>
          <a:xfrm>
            <a:off x="649178" y="159612"/>
            <a:ext cx="2592279" cy="85545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8"/>
          <p:cNvSpPr/>
          <p:nvPr/>
        </p:nvSpPr>
        <p:spPr>
          <a:xfrm>
            <a:off x="461283" y="1046296"/>
            <a:ext cx="69594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Fundos</a:t>
            </a:r>
            <a:b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 txBox="1"/>
          <p:nvPr/>
        </p:nvSpPr>
        <p:spPr>
          <a:xfrm>
            <a:off x="366819" y="2093191"/>
            <a:ext cx="5292404" cy="363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5389672" y="1006283"/>
            <a:ext cx="6652273" cy="539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</a:rPr>
              <a:t>Os fundos deverão ser financiados através da parcela da União no IBS e IS, chegando em R$ 97 bilhões após 10 anos, de forma escalonada.   </a:t>
            </a:r>
          </a:p>
          <a:p>
            <a:pPr marL="11430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dk1"/>
              </a:solidFill>
            </a:endParaRPr>
          </a:p>
          <a:p>
            <a:pPr marL="11430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</a:rPr>
              <a:t>O valor total em 10 anos é próximo aos R$ 450 bi estimados na proposta da União na PEC 188/2019, porém a fonte seria o tributo e não as receitas de petróleo.</a:t>
            </a:r>
            <a:endParaRPr lang="pt-BR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-22726" y="1117863"/>
            <a:ext cx="11363898" cy="214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 algn="just">
              <a:lnSpc>
                <a:spcPct val="150000"/>
              </a:lnSpc>
              <a:buClr>
                <a:schemeClr val="dk1"/>
              </a:buClr>
              <a:buSzPts val="1800"/>
              <a:buFont typeface="Calibri"/>
              <a:buChar char="❖"/>
            </a:pPr>
            <a:endParaRPr lang="pt-BR" sz="2500" dirty="0"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endParaRPr dirty="0"/>
          </a:p>
          <a:p>
            <a:pPr marL="4572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B7FB1FF-F0CA-4206-AFE3-DD9CCADD9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42396"/>
              </p:ext>
            </p:extLst>
          </p:nvPr>
        </p:nvGraphicFramePr>
        <p:xfrm>
          <a:off x="371074" y="1800665"/>
          <a:ext cx="4524483" cy="4011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059">
                  <a:extLst>
                    <a:ext uri="{9D8B030D-6E8A-4147-A177-3AD203B41FA5}">
                      <a16:colId xmlns:a16="http://schemas.microsoft.com/office/drawing/2014/main" val="3643246212"/>
                    </a:ext>
                  </a:extLst>
                </a:gridCol>
                <a:gridCol w="2277424">
                  <a:extLst>
                    <a:ext uri="{9D8B030D-6E8A-4147-A177-3AD203B41FA5}">
                      <a16:colId xmlns:a16="http://schemas.microsoft.com/office/drawing/2014/main" val="211752964"/>
                    </a:ext>
                  </a:extLst>
                </a:gridCol>
              </a:tblGrid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 FUNDOS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4297027"/>
                  </a:ext>
                </a:extLst>
              </a:tr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2022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                    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3359410"/>
                  </a:ext>
                </a:extLst>
              </a:tr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                    -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8193437"/>
                  </a:ext>
                </a:extLst>
              </a:tr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2024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             10,78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4066936"/>
                  </a:ext>
                </a:extLst>
              </a:tr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2025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             21,56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5390877"/>
                  </a:ext>
                </a:extLst>
              </a:tr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             32,33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0109241"/>
                  </a:ext>
                </a:extLst>
              </a:tr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2027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             43,11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2975246"/>
                  </a:ext>
                </a:extLst>
              </a:tr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             53,89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8486400"/>
                  </a:ext>
                </a:extLst>
              </a:tr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2029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             64,67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7863371"/>
                  </a:ext>
                </a:extLst>
              </a:tr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2030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             75,44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221240"/>
                  </a:ext>
                </a:extLst>
              </a:tr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2031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             86,22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066217"/>
                  </a:ext>
                </a:extLst>
              </a:tr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2032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             97,00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3381595"/>
                  </a:ext>
                </a:extLst>
              </a:tr>
              <a:tr h="286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Total (10 anos)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R$                 485,00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2215477"/>
                  </a:ext>
                </a:extLst>
              </a:tr>
              <a:tr h="2865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*valores em milhões de reais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22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0" descr="Uma imagem contendo pent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4206"/>
          <a:stretch/>
        </p:blipFill>
        <p:spPr>
          <a:xfrm>
            <a:off x="5389672" y="0"/>
            <a:ext cx="68023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0" descr="Uma imagem contendo objeto, m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35156" r="60625" b="6666"/>
          <a:stretch/>
        </p:blipFill>
        <p:spPr>
          <a:xfrm flipH="1">
            <a:off x="461283" y="0"/>
            <a:ext cx="93772" cy="116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0" descr="Tela de celular com texto preto sobre fundo branc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r="21874" b="54167"/>
          <a:stretch/>
        </p:blipFill>
        <p:spPr>
          <a:xfrm>
            <a:off x="649178" y="159612"/>
            <a:ext cx="2592279" cy="85545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0"/>
          <p:cNvSpPr/>
          <p:nvPr/>
        </p:nvSpPr>
        <p:spPr>
          <a:xfrm>
            <a:off x="461283" y="994519"/>
            <a:ext cx="754664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Prazo Transição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366819" y="2093191"/>
            <a:ext cx="5292404" cy="363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366819" y="1729175"/>
            <a:ext cx="11722209" cy="29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TRANSIÇÃO DOS MODELOS - Transição dos tributos existentes para o IBS → </a:t>
            </a:r>
            <a:r>
              <a:rPr lang="pt-BR" sz="2400" b="1" dirty="0">
                <a:solidFill>
                  <a:schemeClr val="dk1"/>
                </a:solidFill>
              </a:rPr>
              <a:t>ATÉ</a:t>
            </a:r>
            <a:r>
              <a:rPr lang="pt-BR" sz="2400" dirty="0">
                <a:solidFill>
                  <a:schemeClr val="dk1"/>
                </a:solidFill>
              </a:rPr>
              <a:t> </a:t>
            </a: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anos</a:t>
            </a:r>
            <a:endParaRPr sz="2400" dirty="0"/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CALIBRAGEM DAS ALÍQUOTAS - Experiência para ajustar as alíquotas →</a:t>
            </a: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ATÉ 2 anos.</a:t>
            </a:r>
            <a:endParaRPr sz="2400" dirty="0"/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COMPENSAÇÃO DE PERDAS -  das receitas tributárias de Estados e Municípios  decorrentes da implementação do princípio DESTINO → </a:t>
            </a: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anos (Não envolve a UNIÃO)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1" descr="Uma imagem contendo pent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4206"/>
          <a:stretch/>
        </p:blipFill>
        <p:spPr>
          <a:xfrm>
            <a:off x="5389672" y="0"/>
            <a:ext cx="68023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1" descr="Uma imagem contendo objeto, m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35156" r="60625" b="6666"/>
          <a:stretch/>
        </p:blipFill>
        <p:spPr>
          <a:xfrm flipH="1">
            <a:off x="461283" y="0"/>
            <a:ext cx="93772" cy="116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1" descr="Tela de celular com texto preto sobre fundo branc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r="21874" b="54167"/>
          <a:stretch/>
        </p:blipFill>
        <p:spPr>
          <a:xfrm>
            <a:off x="649178" y="159612"/>
            <a:ext cx="2592279" cy="85545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1"/>
          <p:cNvSpPr/>
          <p:nvPr/>
        </p:nvSpPr>
        <p:spPr>
          <a:xfrm>
            <a:off x="508168" y="1373133"/>
            <a:ext cx="729926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Compensação de Perdas 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366819" y="2093191"/>
            <a:ext cx="5292404" cy="363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1"/>
          <p:cNvSpPr txBox="1"/>
          <p:nvPr/>
        </p:nvSpPr>
        <p:spPr>
          <a:xfrm>
            <a:off x="366819" y="2052782"/>
            <a:ext cx="11722209" cy="29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pt-BR" sz="2400" dirty="0"/>
              <a:t>O princípio DESTINO é fundamental para acabar com a guerra fiscal que hoje deteriora as receitas estaduais, mas esta mudança irá causar distorções nas receitas subnacionais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pt-BR" sz="2400" dirty="0"/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pt-BR" sz="2400" dirty="0"/>
              <a:t>A compensação dos Estados e Municípios perdedores não será realizada pela União, mas sim pelos Estados e Municípios ganhadores, com a transição gradual de 20 anos.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1" descr="Uma imagem contendo pent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4206"/>
          <a:stretch/>
        </p:blipFill>
        <p:spPr>
          <a:xfrm>
            <a:off x="5389672" y="0"/>
            <a:ext cx="68023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1" descr="Uma imagem contendo objeto, m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35156" r="60625" b="6666"/>
          <a:stretch/>
        </p:blipFill>
        <p:spPr>
          <a:xfrm flipH="1">
            <a:off x="461283" y="0"/>
            <a:ext cx="93772" cy="116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1" descr="Tela de celular com texto preto sobre fundo branc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r="21874" b="54167"/>
          <a:stretch/>
        </p:blipFill>
        <p:spPr>
          <a:xfrm>
            <a:off x="649178" y="159612"/>
            <a:ext cx="2592279" cy="85545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1"/>
          <p:cNvSpPr/>
          <p:nvPr/>
        </p:nvSpPr>
        <p:spPr>
          <a:xfrm>
            <a:off x="461283" y="940077"/>
            <a:ext cx="72992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Imposto Seletivo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366819" y="2093191"/>
            <a:ext cx="5292404" cy="363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1"/>
          <p:cNvSpPr txBox="1"/>
          <p:nvPr/>
        </p:nvSpPr>
        <p:spPr>
          <a:xfrm>
            <a:off x="366819" y="1283763"/>
            <a:ext cx="11722209" cy="29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Competência da União;</a:t>
            </a:r>
            <a:endParaRPr sz="22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Finalidade extrafiscal;</a:t>
            </a:r>
            <a:endParaRPr sz="22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Desestimula o consumo de cigarros, bebidas alcoólicas.</a:t>
            </a: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pt-BR" sz="1600" dirty="0">
              <a:solidFill>
                <a:schemeClr val="dk1"/>
              </a:solidFill>
            </a:endParaRP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pt-BR" sz="2200" b="1" dirty="0">
                <a:solidFill>
                  <a:schemeClr val="dk1"/>
                </a:solidFill>
              </a:rPr>
              <a:t>Outra possibilidade: 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Gerido pelo Comitê Gestor 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Arrecadação partilhada entre os três entes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Maior base arrecadatória</a:t>
            </a:r>
            <a:endParaRPr lang="pt-BR" sz="2200" dirty="0">
              <a:solidFill>
                <a:schemeClr val="dk1"/>
              </a:solidFill>
            </a:endParaRPr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pt-BR" sz="800" dirty="0">
              <a:solidFill>
                <a:schemeClr val="dk1"/>
              </a:solidFill>
            </a:endParaRPr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pt-BR" sz="2200" dirty="0">
                <a:solidFill>
                  <a:schemeClr val="dk1"/>
                </a:solidFill>
                <a:sym typeface="Wingdings" panose="05000000000000000000" pitchFamily="2" charset="2"/>
              </a:rPr>
              <a:t></a:t>
            </a:r>
            <a:r>
              <a:rPr lang="pt-BR" sz="2200" dirty="0">
                <a:solidFill>
                  <a:schemeClr val="dk1"/>
                </a:solidFill>
              </a:rPr>
              <a:t> Imposto Seletivo mais amplo poderia permitir a redução da alíquota do IBS.</a:t>
            </a:r>
            <a:endParaRPr lang="pt-BR" sz="2400" b="1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endParaRPr sz="2300" dirty="0"/>
          </a:p>
        </p:txBody>
      </p:sp>
    </p:spTree>
    <p:extLst>
      <p:ext uri="{BB962C8B-B14F-4D97-AF65-F5344CB8AC3E}">
        <p14:creationId xmlns:p14="http://schemas.microsoft.com/office/powerpoint/2010/main" val="108574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/>
          <p:nvPr/>
        </p:nvSpPr>
        <p:spPr>
          <a:xfrm>
            <a:off x="508169" y="1209942"/>
            <a:ext cx="598255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3"/>
          <p:cNvSpPr txBox="1"/>
          <p:nvPr/>
        </p:nvSpPr>
        <p:spPr>
          <a:xfrm>
            <a:off x="3995225" y="2382561"/>
            <a:ext cx="4600135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54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OBRIGADO!</a:t>
            </a:r>
            <a:endParaRPr sz="54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23" descr="Tela de computador com texto preto sobre fundo branc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0462" t="3559" b="83538"/>
          <a:stretch/>
        </p:blipFill>
        <p:spPr>
          <a:xfrm>
            <a:off x="2056227" y="4775741"/>
            <a:ext cx="8478129" cy="87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 descr="Uma imagem contendo objeto, m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5156" r="60625" b="6666"/>
          <a:stretch/>
        </p:blipFill>
        <p:spPr>
          <a:xfrm flipH="1">
            <a:off x="461283" y="0"/>
            <a:ext cx="93772" cy="116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descr="Tela de celular com texto preto sobre fundo branc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r="21874" b="54167"/>
          <a:stretch/>
        </p:blipFill>
        <p:spPr>
          <a:xfrm>
            <a:off x="649178" y="159612"/>
            <a:ext cx="2592279" cy="85545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461283" y="1076066"/>
            <a:ext cx="500970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Proposta COMSEFAZ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05839CF-B7E5-47A1-B977-62C728C254F9}"/>
              </a:ext>
            </a:extLst>
          </p:cNvPr>
          <p:cNvSpPr txBox="1"/>
          <p:nvPr/>
        </p:nvSpPr>
        <p:spPr>
          <a:xfrm>
            <a:off x="320607" y="3177904"/>
            <a:ext cx="11163333" cy="2595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600"/>
              </a:spcAft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1600"/>
              </a:spcAft>
            </a:pPr>
            <a:r>
              <a:rPr lang="pt-BR" sz="2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 linha com as PECs 45 e 110, com as necessidades de toda a sociedade e com as melhores práticas internacionais, propomos uma REFORMA AMPLA do sistema tributário brasileiro.</a:t>
            </a:r>
          </a:p>
          <a:p>
            <a:pPr rtl="0" fontAlgn="base">
              <a:spcBef>
                <a:spcPts val="0"/>
              </a:spcBef>
              <a:spcAft>
                <a:spcPts val="1600"/>
              </a:spcAft>
            </a:pPr>
            <a:endParaRPr lang="pt-BR" sz="24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E02806-E6FF-4882-81D4-74A5857EDD7B}"/>
              </a:ext>
            </a:extLst>
          </p:cNvPr>
          <p:cNvSpPr txBox="1"/>
          <p:nvPr/>
        </p:nvSpPr>
        <p:spPr>
          <a:xfrm>
            <a:off x="555055" y="1871004"/>
            <a:ext cx="10248933" cy="85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600"/>
              </a:spcAft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Emenda da Comissão nº 192 da PEC 45/2019</a:t>
            </a:r>
          </a:p>
          <a:p>
            <a:pPr rtl="0" fontAlgn="base">
              <a:spcBef>
                <a:spcPts val="0"/>
              </a:spcBef>
              <a:spcAft>
                <a:spcPts val="1600"/>
              </a:spcAft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Autor da EMC: Deputado Herculano Passos (MDB/SP)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9BB70A-F6F0-4E0A-984B-972786BDEBD6}"/>
              </a:ext>
            </a:extLst>
          </p:cNvPr>
          <p:cNvSpPr txBox="1"/>
          <p:nvPr/>
        </p:nvSpPr>
        <p:spPr>
          <a:xfrm>
            <a:off x="461283" y="2531573"/>
            <a:ext cx="7529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600"/>
              </a:spcAft>
            </a:pPr>
            <a:br>
              <a:rPr lang="pt-B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Relator: Deputado Aguinaldo Ribeiro (PP/PB)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 descr="Uma imagem contendo objeto, m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5156" r="60625" b="6666"/>
          <a:stretch/>
        </p:blipFill>
        <p:spPr>
          <a:xfrm flipH="1">
            <a:off x="461283" y="0"/>
            <a:ext cx="93772" cy="116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descr="Tela de celular com texto preto sobre fundo branc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r="21874" b="54167"/>
          <a:stretch/>
        </p:blipFill>
        <p:spPr>
          <a:xfrm>
            <a:off x="649178" y="159612"/>
            <a:ext cx="2592279" cy="85545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461283" y="1076066"/>
            <a:ext cx="500970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Premissas para a Reforma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61283" y="2149574"/>
            <a:ext cx="5292404" cy="363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pt-BR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Simplificação;</a:t>
            </a:r>
          </a:p>
          <a:p>
            <a:pPr marL="114300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pt-BR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Padronização;</a:t>
            </a:r>
          </a:p>
          <a:p>
            <a:pPr marL="114300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pt-BR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 de Destino;</a:t>
            </a:r>
          </a:p>
          <a:p>
            <a:pPr marL="114300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pt-BR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Fim da GUERRA FISCAL;</a:t>
            </a:r>
            <a:endParaRPr sz="27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5612337" y="2069510"/>
            <a:ext cx="6495935" cy="275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pt-BR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Combater a Regressividade;</a:t>
            </a:r>
          </a:p>
          <a:p>
            <a:pPr marL="114300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pt-BR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Fundos de Desenvolvimento Regional e Exportações;</a:t>
            </a:r>
          </a:p>
          <a:p>
            <a:pPr marL="114300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pt-BR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Permanência da Zona Franca;</a:t>
            </a:r>
          </a:p>
          <a:p>
            <a:pPr marL="114300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pt-BR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AUMENTAR A CARGA TRIBUTÁRIA..</a:t>
            </a: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42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 descr="Uma imagem contendo pent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4206"/>
          <a:stretch/>
        </p:blipFill>
        <p:spPr>
          <a:xfrm>
            <a:off x="5389672" y="0"/>
            <a:ext cx="68023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461283" y="1132449"/>
            <a:ext cx="26645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Simplificação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366819" y="2093191"/>
            <a:ext cx="5292404" cy="363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5517874" y="2050196"/>
            <a:ext cx="6495935" cy="275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461283" y="1813822"/>
            <a:ext cx="11683831" cy="447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</a:rPr>
              <a:t>Substitui:</a:t>
            </a:r>
            <a:endParaRPr sz="2400" dirty="0"/>
          </a:p>
          <a:p>
            <a:pPr marL="457200" marR="0" lvl="0" indent="-342900" algn="just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pt-BR" sz="2400" dirty="0">
                <a:solidFill>
                  <a:schemeClr val="dk1"/>
                </a:solidFill>
              </a:rPr>
              <a:t>3 tributos da União (IPI, PIS, COFINS)</a:t>
            </a:r>
            <a:endParaRPr sz="2400" dirty="0"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pt-BR" sz="2400" dirty="0">
                <a:solidFill>
                  <a:schemeClr val="dk1"/>
                </a:solidFill>
              </a:rPr>
              <a:t>1 dos Estados (ICMS) </a:t>
            </a:r>
            <a:endParaRPr sz="2400" dirty="0"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pt-BR" sz="2400" dirty="0">
                <a:solidFill>
                  <a:schemeClr val="dk1"/>
                </a:solidFill>
              </a:rPr>
              <a:t>1 dos Municípios (ISS)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</a:rPr>
              <a:t>→ por 1 Imposto sobre Bens, Direitos e Serviços – IBS (estadual, municipal e federal) e 1 Imposto Seletivo – IS (federal)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7" descr="Uma imagem contendo pent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4206"/>
          <a:stretch/>
        </p:blipFill>
        <p:spPr>
          <a:xfrm>
            <a:off x="5389672" y="0"/>
            <a:ext cx="68023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 descr="Uma imagem contendo objeto, m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35156" r="60625" b="6666"/>
          <a:stretch/>
        </p:blipFill>
        <p:spPr>
          <a:xfrm flipH="1">
            <a:off x="461283" y="0"/>
            <a:ext cx="93772" cy="116693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366819" y="2093191"/>
            <a:ext cx="5292404" cy="363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319736" y="1643371"/>
            <a:ext cx="11552527" cy="29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</a:pPr>
            <a:r>
              <a:rPr lang="pt-BR" sz="2400" dirty="0"/>
              <a:t>Modelo alinhado com as melhores práticas internacionais, com base ampla, princípio de destino, alíquota por fora, crédito financeiro e desoneração de investimentos e exportações. </a:t>
            </a:r>
          </a:p>
          <a:p>
            <a:pPr marR="0" lvl="0" algn="just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</a:pPr>
            <a:endParaRPr lang="pt-BR" sz="2400" dirty="0"/>
          </a:p>
          <a:p>
            <a:pPr marR="0" lvl="0" algn="just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</a:pPr>
            <a:r>
              <a:rPr lang="pt-BR" sz="2400" dirty="0"/>
              <a:t>Utilizado em países da União Europeia, Argentina, Chile, Uruguai, Canadá, Índia, Nova Zelândia e vários outros.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0" descr="Uma imagem contendo pent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4206"/>
          <a:stretch/>
        </p:blipFill>
        <p:spPr>
          <a:xfrm>
            <a:off x="5389672" y="0"/>
            <a:ext cx="68023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 descr="Uma imagem contendo objeto, m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35156" r="60625" b="6666"/>
          <a:stretch/>
        </p:blipFill>
        <p:spPr>
          <a:xfrm flipH="1">
            <a:off x="461283" y="0"/>
            <a:ext cx="93772" cy="116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 descr="Tela de celular com texto preto sobre fundo branc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r="21874" b="54167"/>
          <a:stretch/>
        </p:blipFill>
        <p:spPr>
          <a:xfrm>
            <a:off x="649178" y="159612"/>
            <a:ext cx="2592279" cy="85545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/>
          <p:nvPr/>
        </p:nvSpPr>
        <p:spPr>
          <a:xfrm>
            <a:off x="508169" y="978451"/>
            <a:ext cx="719495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Comitê Gestor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366819" y="2093191"/>
            <a:ext cx="5292404" cy="363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272654" y="2093191"/>
            <a:ext cx="11552527" cy="29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215507" y="1642689"/>
            <a:ext cx="11666819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COMPOSIÇÃO - 49 membros, sendo 27 representantes de cada um dos Estados e do Distrito Federal, e 14 representantes  da União e 8 dos municípios, observado o critério de proporcionalidade das receitas. Quórum mínimo de 2/3 dos seus membros (33 votos) e 50% dos votos de cada região.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endParaRPr lang="pt-BR" sz="2200" dirty="0">
              <a:solidFill>
                <a:schemeClr val="tx1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</a:ext>
              </a:extLst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200" dirty="0">
                <a:solidFill>
                  <a:schemeClr val="tx1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ATRIBUIÇÕES -  Regulamentar e gerir a arrecadação centralizada; distribuir receitas e estabelecer os critérios e diretrizes para a atuação concorrente e coordenada dos entes na fiscalização; representar, judicial e extrajudicialmente nas matérias relativas ao IBS; disciplinar o processo administrativo; calcular as alíquotas mínimas e máximas de referência a serem fixadas para União, Estados e Municípios.</a:t>
            </a:r>
            <a:endParaRPr lang="pt-BR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3" descr="Uma imagem contendo pent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4206"/>
          <a:stretch/>
        </p:blipFill>
        <p:spPr>
          <a:xfrm>
            <a:off x="5389672" y="0"/>
            <a:ext cx="68023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 descr="Uma imagem contendo objeto, m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35156" r="60625" b="6666"/>
          <a:stretch/>
        </p:blipFill>
        <p:spPr>
          <a:xfrm flipH="1">
            <a:off x="461283" y="0"/>
            <a:ext cx="93772" cy="116693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/>
          <p:nvPr/>
        </p:nvSpPr>
        <p:spPr>
          <a:xfrm>
            <a:off x="555055" y="1184243"/>
            <a:ext cx="625607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Simples Nacional </a:t>
            </a:r>
            <a:endParaRPr lang="pt-BR" sz="30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3"/>
          <p:cNvSpPr txBox="1"/>
          <p:nvPr/>
        </p:nvSpPr>
        <p:spPr>
          <a:xfrm>
            <a:off x="366819" y="2093191"/>
            <a:ext cx="5292404" cy="363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 txBox="1"/>
          <p:nvPr/>
        </p:nvSpPr>
        <p:spPr>
          <a:xfrm>
            <a:off x="272654" y="2093191"/>
            <a:ext cx="11552527" cy="29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461283" y="1397790"/>
            <a:ext cx="11270126" cy="374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Contribuinte pode optar por pagar os demais impostos pelo regime simplificado e o IBS pelo regime geral;</a:t>
            </a:r>
            <a:endParaRPr dirty="0"/>
          </a:p>
          <a:p>
            <a:pPr marL="4572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5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Contribuinte que pagar IBS pela sistemática do Simples não pode transferir créditos.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4" descr="Uma imagem contendo pent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4206"/>
          <a:stretch/>
        </p:blipFill>
        <p:spPr>
          <a:xfrm>
            <a:off x="5389672" y="0"/>
            <a:ext cx="68023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4" descr="Uma imagem contendo objeto, m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35156" r="60625" b="6666"/>
          <a:stretch/>
        </p:blipFill>
        <p:spPr>
          <a:xfrm flipH="1">
            <a:off x="461283" y="0"/>
            <a:ext cx="93772" cy="116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 descr="Tela de celular com texto preto sobre fundo branc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r="21874" b="54167"/>
          <a:stretch/>
        </p:blipFill>
        <p:spPr>
          <a:xfrm>
            <a:off x="649178" y="159612"/>
            <a:ext cx="2592279" cy="85545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4"/>
          <p:cNvSpPr/>
          <p:nvPr/>
        </p:nvSpPr>
        <p:spPr>
          <a:xfrm>
            <a:off x="508169" y="1108580"/>
            <a:ext cx="101085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Regime de Compensação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366819" y="2093191"/>
            <a:ext cx="5292404" cy="363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4"/>
          <p:cNvSpPr txBox="1"/>
          <p:nvPr/>
        </p:nvSpPr>
        <p:spPr>
          <a:xfrm>
            <a:off x="272654" y="2093191"/>
            <a:ext cx="11552527" cy="29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461283" y="2234906"/>
            <a:ext cx="11363898" cy="342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Será </a:t>
            </a:r>
            <a:r>
              <a:rPr lang="pt-BR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não-cumulativo,</a:t>
            </a:r>
            <a:r>
              <a:rPr lang="pt-BR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compensando-se o imposto devido em cada operação com aquele incidente nas etapas anteriores.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Crédito </a:t>
            </a:r>
            <a:r>
              <a:rPr lang="pt-BR" sz="25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financeiro</a:t>
            </a:r>
            <a:r>
              <a:rPr lang="pt-BR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(todas as aquisições de bens e serviços relacionadas à atividade geram crédito) </a:t>
            </a:r>
            <a:r>
              <a:rPr lang="pt-BR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não crédito </a:t>
            </a:r>
            <a:r>
              <a:rPr lang="pt-BR" sz="25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físico</a:t>
            </a:r>
            <a:r>
              <a:rPr lang="pt-BR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(apenas geram crédito os insumos que se incorporam ao produto). </a:t>
            </a:r>
            <a:endParaRPr sz="2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6" descr="Uma imagem contendo pent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4206"/>
          <a:stretch/>
        </p:blipFill>
        <p:spPr>
          <a:xfrm>
            <a:off x="5389672" y="0"/>
            <a:ext cx="68023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6" descr="Uma imagem contendo objeto, m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35156" r="60625" b="6666"/>
          <a:stretch/>
        </p:blipFill>
        <p:spPr>
          <a:xfrm flipH="1">
            <a:off x="461283" y="0"/>
            <a:ext cx="93772" cy="116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6" descr="Tela de celular com texto preto sobre fundo branc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r="21874" b="54167"/>
          <a:stretch/>
        </p:blipFill>
        <p:spPr>
          <a:xfrm>
            <a:off x="649178" y="159612"/>
            <a:ext cx="2592279" cy="85545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6"/>
          <p:cNvSpPr/>
          <p:nvPr/>
        </p:nvSpPr>
        <p:spPr>
          <a:xfrm>
            <a:off x="555055" y="1293332"/>
            <a:ext cx="805344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Benefícios Fiscais 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366819" y="2093191"/>
            <a:ext cx="5292404" cy="363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272654" y="2093191"/>
            <a:ext cx="11552527" cy="29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461283" y="2264290"/>
            <a:ext cx="11363898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Fica vedado qualquer benefício tributário, exceto imposto personalizado (devolução de tributos para população de menor poder aquisitivo) e Zona Franca.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pt-BR" sz="2200" dirty="0">
                <a:solidFill>
                  <a:schemeClr val="dk1"/>
                </a:solidFill>
              </a:rPr>
              <a:t>Tal medida pretende ACABAR com a Guerra Fiscal. 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endParaRPr lang="pt-BR" sz="2200" dirty="0">
              <a:solidFill>
                <a:schemeClr val="dk1"/>
              </a:solidFill>
            </a:endParaRP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pt-BR" sz="2200" dirty="0">
              <a:solidFill>
                <a:schemeClr val="dk1"/>
              </a:solidFill>
            </a:endParaRP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pt-BR" sz="2200" dirty="0">
                <a:solidFill>
                  <a:schemeClr val="dk1"/>
                </a:solidFill>
              </a:rPr>
              <a:t>Com o fim da Guerra Fiscal, é necessário criar outro mecanismo para atração de investimentos para as regiões menos desenvolvidas do país. Uma nova política de desenvolvimento regional e compensação das exportações.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810</Words>
  <Application>Microsoft Office PowerPoint</Application>
  <PresentationFormat>Widescreen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JULIANO</dc:creator>
  <cp:lastModifiedBy>Comsefaz</cp:lastModifiedBy>
  <cp:revision>37</cp:revision>
  <dcterms:created xsi:type="dcterms:W3CDTF">2020-03-09T11:08:03Z</dcterms:created>
  <dcterms:modified xsi:type="dcterms:W3CDTF">2020-08-12T02:56:30Z</dcterms:modified>
</cp:coreProperties>
</file>