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990000"/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59" autoAdjust="0"/>
    <p:restoredTop sz="86470" autoAdjust="0"/>
  </p:normalViewPr>
  <p:slideViewPr>
    <p:cSldViewPr>
      <p:cViewPr varScale="1">
        <p:scale>
          <a:sx n="74" d="100"/>
          <a:sy n="74" d="100"/>
        </p:scale>
        <p:origin x="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87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27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3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6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260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10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57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02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813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2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6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86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60648"/>
            <a:ext cx="2241540" cy="224154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95536" y="2636912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Tema.: Pequena e Média Propriedade Bovinocultura de Corte no Estado de Mato Grosso</a:t>
            </a:r>
          </a:p>
          <a:p>
            <a:pPr algn="ctr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ARNO SCHNEIDER</a:t>
            </a:r>
          </a:p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Pecuarista no Município de Santo Antônio do Leverger-MT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899592" y="692696"/>
            <a:ext cx="7560840" cy="872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A PEQUENA E MÉDIA PROPRIEDADE NA PECUÁRIA DE CORTE MATO GROSSO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035575"/>
              </p:ext>
            </p:extLst>
          </p:nvPr>
        </p:nvGraphicFramePr>
        <p:xfrm>
          <a:off x="2303748" y="1916832"/>
          <a:ext cx="4752527" cy="362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1584176"/>
                <a:gridCol w="1224136"/>
              </a:tblGrid>
              <a:tr h="864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QUANTIDADE </a:t>
                      </a:r>
                      <a:r>
                        <a:rPr lang="pt-BR" sz="1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CABEÇAS BOVINOS</a:t>
                      </a:r>
                      <a:endParaRPr lang="pt-BR" sz="18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NÚMERO DE PROPRIEDADES</a:t>
                      </a:r>
                      <a:endParaRPr lang="pt-BR" sz="18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857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b="1" u="none" strike="noStrike" dirty="0">
                          <a:effectLst/>
                        </a:rPr>
                        <a:t>ATÉ 300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>
                          <a:effectLst/>
                        </a:rPr>
                        <a:t>92.666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84,63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5048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b="1" u="none" strike="noStrike">
                          <a:effectLst/>
                        </a:rPr>
                        <a:t>DE 301 A 1.000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11.642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10,63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51435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b="1" u="none" strike="noStrike">
                          <a:effectLst/>
                        </a:rPr>
                        <a:t>DE 1.001 A 3.000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4.014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3,67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62865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b="1" u="none" strike="noStrike">
                          <a:effectLst/>
                        </a:rPr>
                        <a:t>ACIMA DE 3.001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 smtClean="0">
                          <a:effectLst/>
                        </a:rPr>
                        <a:t>1.176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1,07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62865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>
                          <a:effectLst/>
                        </a:rPr>
                        <a:t>109.498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000" b="1" u="none" strike="noStrike" dirty="0">
                          <a:effectLst/>
                        </a:rPr>
                        <a:t>100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11560" y="5805264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IBGE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547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755576" y="692696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CENÁRIO ATUAL</a:t>
            </a:r>
          </a:p>
          <a:p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755576" y="1772816"/>
            <a:ext cx="7416824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CARACTERÍSTICAS: Pecuária Tradicional, sem uso ou com baixa tecnologia, produzindo de forma extensiva, apenas com suplementação mineral .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55576" y="3717032"/>
            <a:ext cx="7416824" cy="142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CONSEQUÊNCIAS:  Baixa rentabilidade que na maioria dos casos permite tão somente a sustentação econômica precária do proprietário e sua família.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09992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620688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CAUSAS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83568" y="1268760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BR" sz="2000" b="1" dirty="0" smtClean="0"/>
              <a:t>Desconhecimento de tecnologias disponíveis tanto Zootécnicas como Agronômicas, especialmente adubação de manutenção de pastagens; </a:t>
            </a:r>
          </a:p>
          <a:p>
            <a:pPr algn="just"/>
            <a:endParaRPr lang="pt-BR" sz="2000" b="1" dirty="0"/>
          </a:p>
          <a:p>
            <a:pPr marL="285750" indent="-285750" algn="just">
              <a:buFontTx/>
              <a:buChar char="-"/>
            </a:pPr>
            <a:r>
              <a:rPr lang="pt-BR" sz="2000" b="1" dirty="0" smtClean="0"/>
              <a:t>Tradição: Fator cultural que não permite a tomada de decisão do uso de tecnologias;</a:t>
            </a:r>
          </a:p>
          <a:p>
            <a:pPr algn="just"/>
            <a:endParaRPr lang="pt-BR" sz="2000" b="1" dirty="0" smtClean="0"/>
          </a:p>
          <a:p>
            <a:pPr marL="285750" indent="-285750" algn="just">
              <a:buFontTx/>
              <a:buChar char="-"/>
            </a:pPr>
            <a:r>
              <a:rPr lang="pt-BR" sz="2000" b="1" dirty="0" smtClean="0"/>
              <a:t>Pastagens degradadas ou em avançada fase de degradação;</a:t>
            </a:r>
          </a:p>
          <a:p>
            <a:pPr marL="285750" indent="-285750" algn="just">
              <a:buFontTx/>
              <a:buChar char="-"/>
            </a:pPr>
            <a:endParaRPr lang="pt-BR" sz="2000" b="1" dirty="0"/>
          </a:p>
          <a:p>
            <a:pPr marL="285750" indent="-285750">
              <a:buFontTx/>
              <a:buChar char="-"/>
            </a:pPr>
            <a:r>
              <a:rPr lang="pt-BR" sz="2000" b="1" dirty="0" smtClean="0"/>
              <a:t>Descapitalização.</a:t>
            </a:r>
          </a:p>
          <a:p>
            <a:pPr marL="285750" indent="-285750">
              <a:buFontTx/>
              <a:buChar char="-"/>
            </a:pPr>
            <a:endParaRPr lang="pt-BR" sz="2000" b="1" dirty="0"/>
          </a:p>
          <a:p>
            <a:pPr marL="285750" indent="-285750">
              <a:buFontTx/>
              <a:buChar char="-"/>
            </a:pPr>
            <a:endParaRPr lang="pt-BR" sz="2000" b="1" dirty="0" smtClean="0"/>
          </a:p>
          <a:p>
            <a:pPr algn="just"/>
            <a:endParaRPr lang="pt-BR" sz="2000" b="1" dirty="0"/>
          </a:p>
          <a:p>
            <a:pPr algn="just"/>
            <a:endParaRPr lang="pt-BR" sz="2000" b="1" dirty="0" smtClean="0"/>
          </a:p>
          <a:p>
            <a:pPr marL="285750" indent="-285750" algn="just">
              <a:buFontTx/>
              <a:buChar char="-"/>
            </a:pPr>
            <a:endParaRPr lang="pt-BR" sz="2000" b="1" dirty="0"/>
          </a:p>
        </p:txBody>
      </p:sp>
      <p:sp>
        <p:nvSpPr>
          <p:cNvPr id="7" name="Fluxograma: Processo alternativo 6"/>
          <p:cNvSpPr/>
          <p:nvPr/>
        </p:nvSpPr>
        <p:spPr>
          <a:xfrm>
            <a:off x="935596" y="4509120"/>
            <a:ext cx="7488832" cy="720080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/>
              <a:t>DESCONHECEM QUE AS TECNOLOGIAS DISPONÍVEIS À MUITOS ANOS SÃO DE FÁCIL APLICAÇÃO E REMUNERAM OS INVESTIMENTOS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97829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611560" y="76470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AÇÕES NECESSÁRIAS DE CURTO E MÉDIO PRAZO</a:t>
            </a:r>
            <a:endParaRPr lang="pt-BR" sz="2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11560" y="1844824"/>
            <a:ext cx="727280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2000" b="1" dirty="0" smtClean="0"/>
              <a:t>Assistência Técnica para viabilizar a adoção de tecnologias;</a:t>
            </a:r>
          </a:p>
          <a:p>
            <a:pPr marL="285750" indent="-285750">
              <a:buFontTx/>
              <a:buChar char="-"/>
            </a:pPr>
            <a:endParaRPr lang="pt-BR" sz="2000" b="1" dirty="0"/>
          </a:p>
          <a:p>
            <a:pPr marL="285750" indent="-285750">
              <a:buFontTx/>
              <a:buChar char="-"/>
            </a:pPr>
            <a:r>
              <a:rPr lang="pt-BR" sz="2000" b="1" dirty="0" smtClean="0"/>
              <a:t>Acesso ao Crédito Rural com valores e prazos adequados;</a:t>
            </a:r>
          </a:p>
          <a:p>
            <a:pPr marL="285750" indent="-285750">
              <a:buFontTx/>
              <a:buChar char="-"/>
            </a:pPr>
            <a:endParaRPr lang="pt-BR" sz="2000" b="1" dirty="0"/>
          </a:p>
          <a:p>
            <a:pPr marL="285750" indent="-285750">
              <a:buFontTx/>
              <a:buChar char="-"/>
            </a:pPr>
            <a:r>
              <a:rPr lang="pt-BR" sz="2000" b="1" dirty="0" smtClean="0"/>
              <a:t>Diversificação do uso do solo das propriedades: </a:t>
            </a:r>
          </a:p>
          <a:p>
            <a:endParaRPr lang="pt-BR" sz="2000" b="1" dirty="0" smtClean="0"/>
          </a:p>
          <a:p>
            <a:r>
              <a:rPr lang="pt-BR" sz="2000" b="1" dirty="0"/>
              <a:t> </a:t>
            </a:r>
            <a:r>
              <a:rPr lang="pt-BR" sz="2000" b="1" dirty="0" smtClean="0"/>
              <a:t>      - Produção consorciada de Lavoura e Pecuária (ILP),</a:t>
            </a:r>
          </a:p>
          <a:p>
            <a:r>
              <a:rPr lang="pt-BR" sz="2000" b="1" dirty="0"/>
              <a:t> </a:t>
            </a:r>
            <a:r>
              <a:rPr lang="pt-BR" sz="2000" b="1" dirty="0" smtClean="0"/>
              <a:t>      - Produção consorciada de Lavoura, Pecuária e Floresta (ILPF</a:t>
            </a:r>
            <a:r>
              <a:rPr lang="pt-BR" dirty="0" smtClean="0"/>
              <a:t>),</a:t>
            </a:r>
          </a:p>
          <a:p>
            <a:endParaRPr lang="pt-BR" dirty="0"/>
          </a:p>
          <a:p>
            <a:r>
              <a:rPr lang="pt-BR" dirty="0"/>
              <a:t> </a:t>
            </a:r>
            <a:r>
              <a:rPr lang="pt-BR" sz="2000" dirty="0"/>
              <a:t>- </a:t>
            </a:r>
            <a:r>
              <a:rPr lang="pt-BR" sz="2000" b="1" dirty="0" smtClean="0"/>
              <a:t>Capacitação </a:t>
            </a:r>
            <a:r>
              <a:rPr lang="pt-BR" sz="2000" b="1" dirty="0"/>
              <a:t>continuada dos pequenos e médios </a:t>
            </a:r>
            <a:r>
              <a:rPr lang="pt-BR" sz="2000" b="1" dirty="0" smtClean="0"/>
              <a:t>pecuaristas;</a:t>
            </a:r>
          </a:p>
          <a:p>
            <a:endParaRPr lang="pt-BR" sz="2000" b="1" dirty="0"/>
          </a:p>
          <a:p>
            <a:r>
              <a:rPr lang="pt-BR" sz="2000" dirty="0" smtClean="0"/>
              <a:t> -</a:t>
            </a:r>
            <a:r>
              <a:rPr lang="pt-BR" sz="2000" b="1" dirty="0" smtClean="0"/>
              <a:t> Profissionalização dos produtores.</a:t>
            </a:r>
          </a:p>
          <a:p>
            <a:endParaRPr lang="pt-BR" sz="2000" b="1" dirty="0" smtClean="0"/>
          </a:p>
          <a:p>
            <a:endParaRPr lang="pt-BR" sz="2000" b="1" dirty="0"/>
          </a:p>
          <a:p>
            <a:r>
              <a:rPr lang="pt-BR" sz="2000" b="1" dirty="0" smtClean="0"/>
              <a:t> </a:t>
            </a:r>
            <a:endParaRPr lang="pt-BR" sz="2000" b="1" dirty="0"/>
          </a:p>
          <a:p>
            <a:r>
              <a:rPr lang="pt-BR" sz="20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221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764704"/>
            <a:ext cx="80648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RESULTADOS ESPERADOS:</a:t>
            </a:r>
          </a:p>
          <a:p>
            <a:endParaRPr lang="pt-BR" sz="2000" b="1" dirty="0"/>
          </a:p>
          <a:p>
            <a:endParaRPr lang="pt-BR" sz="2000" b="1" dirty="0" smtClean="0"/>
          </a:p>
          <a:p>
            <a:pPr marL="342900" indent="-342900">
              <a:buFontTx/>
              <a:buChar char="-"/>
            </a:pPr>
            <a:r>
              <a:rPr lang="pt-BR" sz="2000" b="1" dirty="0" smtClean="0"/>
              <a:t>Aumento de produção e produtividade com aumento da renda;</a:t>
            </a:r>
          </a:p>
          <a:p>
            <a:endParaRPr lang="pt-BR" sz="2000" b="1" dirty="0"/>
          </a:p>
          <a:p>
            <a:pPr marL="342900" indent="-342900">
              <a:buFontTx/>
              <a:buChar char="-"/>
            </a:pPr>
            <a:r>
              <a:rPr lang="pt-BR" sz="2000" b="1" dirty="0" smtClean="0"/>
              <a:t>Modernização desses produtores;</a:t>
            </a:r>
          </a:p>
          <a:p>
            <a:pPr marL="342900" indent="-342900">
              <a:buFontTx/>
              <a:buChar char="-"/>
            </a:pPr>
            <a:endParaRPr lang="pt-BR" sz="2000" b="1" dirty="0"/>
          </a:p>
          <a:p>
            <a:pPr marL="342900" indent="-342900">
              <a:buFontTx/>
              <a:buChar char="-"/>
            </a:pPr>
            <a:r>
              <a:rPr lang="pt-BR" sz="2000" b="1" dirty="0" smtClean="0"/>
              <a:t>Ganho de qualidade de vida no meio rural;</a:t>
            </a:r>
          </a:p>
          <a:p>
            <a:pPr marL="342900" indent="-342900">
              <a:buFontTx/>
              <a:buChar char="-"/>
            </a:pPr>
            <a:endParaRPr lang="pt-BR" sz="2000" b="1" dirty="0"/>
          </a:p>
          <a:p>
            <a:pPr marL="342900" indent="-342900">
              <a:buFontTx/>
              <a:buChar char="-"/>
            </a:pPr>
            <a:r>
              <a:rPr lang="pt-BR" sz="2000" b="1" dirty="0" smtClean="0"/>
              <a:t>Sustentabilidade Social, Econômica e Ambiental;</a:t>
            </a:r>
          </a:p>
          <a:p>
            <a:pPr marL="342900" indent="-342900">
              <a:buFontTx/>
              <a:buChar char="-"/>
            </a:pPr>
            <a:endParaRPr lang="pt-BR" sz="2000" b="1" dirty="0"/>
          </a:p>
          <a:p>
            <a:pPr marL="342900" indent="-342900" algn="just">
              <a:buFontTx/>
              <a:buChar char="-"/>
            </a:pPr>
            <a:r>
              <a:rPr lang="pt-BR" sz="2000" b="1" dirty="0" smtClean="0"/>
              <a:t>Liberação de áreas abertas para outras atividades econômicas para a produção de grãos viabilizando o próprio setor com o aumento da oferta de alimentos para os rebanhos.</a:t>
            </a:r>
          </a:p>
          <a:p>
            <a:pPr marL="342900" indent="-342900">
              <a:buFontTx/>
              <a:buChar char="-"/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90116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32656"/>
            <a:ext cx="5349346" cy="5509315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923928" y="256490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Muito</a:t>
            </a:r>
          </a:p>
          <a:p>
            <a:r>
              <a:rPr lang="pt-BR" sz="2000" b="1" dirty="0" smtClean="0">
                <a:solidFill>
                  <a:schemeClr val="bg1"/>
                </a:solidFill>
              </a:rPr>
              <a:t>Obrigado!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7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2383</TotalTime>
  <Words>315</Words>
  <Application>Microsoft Office PowerPoint</Application>
  <PresentationFormat>Apresentação na tela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Amado</dc:creator>
  <cp:lastModifiedBy>AMADO OLIVEIRA FILHO</cp:lastModifiedBy>
  <cp:revision>225</cp:revision>
  <dcterms:created xsi:type="dcterms:W3CDTF">2012-07-31T12:16:53Z</dcterms:created>
  <dcterms:modified xsi:type="dcterms:W3CDTF">2015-11-12T01:36:30Z</dcterms:modified>
</cp:coreProperties>
</file>