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451" r:id="rId2"/>
    <p:sldId id="442" r:id="rId3"/>
    <p:sldId id="401" r:id="rId4"/>
    <p:sldId id="398" r:id="rId5"/>
    <p:sldId id="426" r:id="rId6"/>
    <p:sldId id="448" r:id="rId7"/>
    <p:sldId id="390" r:id="rId8"/>
    <p:sldId id="393" r:id="rId9"/>
    <p:sldId id="394" r:id="rId10"/>
    <p:sldId id="406" r:id="rId11"/>
    <p:sldId id="428" r:id="rId12"/>
    <p:sldId id="413" r:id="rId13"/>
    <p:sldId id="423" r:id="rId14"/>
    <p:sldId id="441" r:id="rId15"/>
    <p:sldId id="439" r:id="rId16"/>
    <p:sldId id="45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9" clrMode="bw" frameSlides="1"/>
  <p:clrMru>
    <a:srgbClr val="019BEE"/>
    <a:srgbClr val="5573AB"/>
    <a:srgbClr val="1A3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54" autoAdjust="0"/>
    <p:restoredTop sz="80998" autoAdjust="0"/>
  </p:normalViewPr>
  <p:slideViewPr>
    <p:cSldViewPr snapToGrid="0" snapToObjects="1">
      <p:cViewPr varScale="1">
        <p:scale>
          <a:sx n="75" d="100"/>
          <a:sy n="75" d="100"/>
        </p:scale>
        <p:origin x="210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E91A02-7758-C84D-8936-3EE8CBACA356}" type="datetimeFigureOut">
              <a:rPr lang="en-US" smtClean="0"/>
              <a:t>9/19/2017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B915B-3276-B849-A7BB-035F906D05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6801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7230F-4DA4-BA45-9D8E-C796C1ED107F}" type="datetimeFigureOut">
              <a:rPr lang="en-US" smtClean="0"/>
              <a:t>9/19/2017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3B921E-96C1-4544-A018-D08DB86DFF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6882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6824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Terminar destacando: Alguém acha digno e admissível submetermos</a:t>
            </a:r>
            <a:r>
              <a:rPr lang="pt-BR" baseline="0" dirty="0" smtClean="0"/>
              <a:t> um paciente à angústia de aguardar por um telefonema que sabe lá deus quando vai acontecer?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B921E-96C1-4544-A018-D08DB86DFFFF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4716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Falar sobre aguarde por um telefonema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B921E-96C1-4544-A018-D08DB86DFFFF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9914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Até em um restaurante, </a:t>
            </a:r>
            <a:r>
              <a:rPr lang="pt-BR" dirty="0" err="1" smtClean="0"/>
              <a:t>vc</a:t>
            </a:r>
            <a:r>
              <a:rPr lang="pt-BR" dirty="0" smtClean="0"/>
              <a:t> não fica aguardando sem saber a previsão de quando será atendido e quantas pessoas tem na sua frente...</a:t>
            </a:r>
          </a:p>
          <a:p>
            <a:endParaRPr lang="pt-BR" dirty="0" smtClean="0"/>
          </a:p>
          <a:p>
            <a:r>
              <a:rPr lang="pt-BR" dirty="0" smtClean="0"/>
              <a:t>Não ter essa</a:t>
            </a:r>
            <a:r>
              <a:rPr lang="pt-BR" baseline="0" dirty="0" smtClean="0"/>
              <a:t> informação é desumano. 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B921E-96C1-4544-A018-D08DB86DFFFF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4881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Muitos de vocês vieram de outros Estados e retornarão para lá na quinta-feira após o Fórum. O voo de retorno de vocês deve ser por volta das 19h. O embarque, então, começa as 18h20. Por segurança, você pensa em chegar ao aeroporto as 18h, certo? O que muitos de vocês farão na quinta-feira por volta das 16h? Pegarão seus celulares, clicarão neste aplicativo e farão a simulação de quanto tempo levarão para chegar ao aeroporto. O aplicativo aponta que o tempo no trânsito é de 30 minutos.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Vcs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confiam tanto na precisão desse tempo que provavelmente sairão daqui 17:30. 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B921E-96C1-4544-A018-D08DB86DFFFF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2626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 basicamente tem todas as informações necessárias para se programar e se tranquilizar:</a:t>
            </a:r>
          </a:p>
          <a:p>
            <a:pPr marL="171450" lvl="0" indent="-171450">
              <a:buFont typeface="Arial"/>
              <a:buChar char="•"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 está.</a:t>
            </a:r>
          </a:p>
          <a:p>
            <a:pPr marL="171450" lvl="0" indent="-171450">
              <a:buFont typeface="Arial"/>
              <a:buChar char="•"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onde deve ir.</a:t>
            </a:r>
          </a:p>
          <a:p>
            <a:pPr marL="171450" lvl="0" indent="-171450">
              <a:buFont typeface="Arial"/>
              <a:buChar char="•"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 chegará.</a:t>
            </a:r>
          </a:p>
          <a:p>
            <a:pPr marL="171450" lvl="0" indent="-171450">
              <a:buFont typeface="Arial"/>
              <a:buChar char="•"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 também que se algo inesperado acontecer, o próprio sistema recalcula a rota.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B921E-96C1-4544-A018-D08DB86DFFFF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9936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 também que se algo inesperado acontecer, o próprio sistema recalcula a rota.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B921E-96C1-4544-A018-D08DB86DFFFF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7950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3305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6302022" cy="727251"/>
          </a:xfrm>
          <a:prstGeom prst="rect">
            <a:avLst/>
          </a:prstGeom>
        </p:spPr>
        <p:txBody>
          <a:bodyPr vert="horz"/>
          <a:lstStyle>
            <a:lvl1pPr algn="l">
              <a:defRPr>
                <a:ln>
                  <a:noFill/>
                </a:ln>
                <a:solidFill>
                  <a:srgbClr val="1A348F"/>
                </a:solidFill>
              </a:defRPr>
            </a:lvl1pPr>
          </a:lstStyle>
          <a:p>
            <a:r>
              <a:rPr lang="x-none" dirty="0" smtClean="0"/>
              <a:t>Titulo</a:t>
            </a:r>
            <a:endParaRPr lang="pt-BR" dirty="0"/>
          </a:p>
        </p:txBody>
      </p:sp>
      <p:pic>
        <p:nvPicPr>
          <p:cNvPr id="4" name="Shape 6" descr="Picture 6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596335" y="188639"/>
            <a:ext cx="1399392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9161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175883-4192-9E4A-8CC6-C496CD82E7FD}" type="datetimeFigureOut">
              <a:rPr lang="en-US" smtClean="0"/>
              <a:pPr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A4A855-1C73-514F-9FC1-2CCF31CCB9C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4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175883-4192-9E4A-8CC6-C496CD82E7FD}" type="datetimeFigureOut">
              <a:rPr lang="en-US" smtClean="0"/>
              <a:pPr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A4A855-1C73-514F-9FC1-2CCF31CCB9C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15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Título e conteúdo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hape 13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6988" y="-23813"/>
            <a:ext cx="9199564" cy="690721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4419600" y="6172200"/>
            <a:ext cx="2133599" cy="368301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pt-BR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747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6" descr="Picture 6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596335" y="188639"/>
            <a:ext cx="1399392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520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385"/>
            <a:ext cx="9144000" cy="64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274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175883-4192-9E4A-8CC6-C496CD82E7FD}" type="datetimeFigureOut">
              <a:rPr lang="en-US" smtClean="0"/>
              <a:pPr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A4A855-1C73-514F-9FC1-2CCF31CCB9C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10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175883-4192-9E4A-8CC6-C496CD82E7FD}" type="datetimeFigureOut">
              <a:rPr lang="en-US" smtClean="0"/>
              <a:pPr/>
              <a:t>9/19/2017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A4A855-1C73-514F-9FC1-2CCF31CCB9C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03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175883-4192-9E4A-8CC6-C496CD82E7FD}" type="datetimeFigureOut">
              <a:rPr lang="en-US" smtClean="0"/>
              <a:pPr/>
              <a:t>9/19/2017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A4A855-1C73-514F-9FC1-2CCF31CCB9C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736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175883-4192-9E4A-8CC6-C496CD82E7FD}" type="datetimeFigureOut">
              <a:rPr lang="en-US" smtClean="0"/>
              <a:pPr/>
              <a:t>9/19/2017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A4A855-1C73-514F-9FC1-2CCF31CCB9C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43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175883-4192-9E4A-8CC6-C496CD82E7FD}" type="datetimeFigureOut">
              <a:rPr lang="en-US" smtClean="0"/>
              <a:pPr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A4A855-1C73-514F-9FC1-2CCF31CCB9C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36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175883-4192-9E4A-8CC6-C496CD82E7FD}" type="datetimeFigureOut">
              <a:rPr lang="en-US" smtClean="0"/>
              <a:pPr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A4A855-1C73-514F-9FC1-2CCF31CCB9C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229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6914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ntranetsaude.joinville.sc.gov.br/_rotina/exibeFilaEsperaExame.php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 idx="4294967295"/>
          </p:nvPr>
        </p:nvSpPr>
        <p:spPr>
          <a:xfrm>
            <a:off x="919425" y="1492250"/>
            <a:ext cx="7265100" cy="3635375"/>
          </a:xfrm>
          <a:prstGeom prst="rect">
            <a:avLst/>
          </a:prstGeom>
          <a:noFill/>
          <a:ln>
            <a:noFill/>
          </a:ln>
        </p:spPr>
        <p:txBody>
          <a:bodyPr lIns="25400" tIns="25400" rIns="25400" bIns="254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53F"/>
              </a:buClr>
              <a:buSzPct val="25000"/>
              <a:buFont typeface="Arial"/>
              <a:buNone/>
            </a:pPr>
            <a:r>
              <a:rPr lang="pt-BR" sz="4400" b="0" i="0" u="none" strike="noStrike" cap="none" dirty="0">
                <a:solidFill>
                  <a:srgbClr val="0F253F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t-BR" sz="4400" b="0" i="0" u="none" strike="noStrike" cap="none" dirty="0">
                <a:solidFill>
                  <a:srgbClr val="0F253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t-B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t-B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6000" b="1" dirty="0" smtClean="0">
                <a:solidFill>
                  <a:srgbClr val="1F497D"/>
                </a:solidFill>
              </a:rPr>
              <a:t>”SUG 11/2016"</a:t>
            </a:r>
            <a:r>
              <a:rPr lang="pt-BR" sz="6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t-BR" sz="6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t-BR" sz="6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027851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2001DA7-2686-463F-98B4-35B12E4431E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64" y="1365250"/>
            <a:ext cx="7549386" cy="1690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00" y="3811335"/>
            <a:ext cx="8601075" cy="4907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7" name="Straight Arrow Connector 6"/>
          <p:cNvCxnSpPr/>
          <p:nvPr/>
        </p:nvCxnSpPr>
        <p:spPr>
          <a:xfrm>
            <a:off x="6080125" y="2698750"/>
            <a:ext cx="0" cy="9842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739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953">
            <a:off x="290711" y="1381432"/>
            <a:ext cx="8531977" cy="2878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24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85125"/>
            <a:ext cx="9144000" cy="38209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72363">
            <a:off x="1829572" y="1505359"/>
            <a:ext cx="2445974" cy="3500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96340">
            <a:off x="51564" y="2840568"/>
            <a:ext cx="2605032" cy="1818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Oval 8"/>
          <p:cNvSpPr/>
          <p:nvPr/>
        </p:nvSpPr>
        <p:spPr>
          <a:xfrm>
            <a:off x="-118130" y="4735068"/>
            <a:ext cx="2377365" cy="10190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239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33001">
            <a:off x="377888" y="814768"/>
            <a:ext cx="2086377" cy="2985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365499" y="2375852"/>
            <a:ext cx="565150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t-BR" sz="2400" dirty="0" smtClean="0">
                <a:solidFill>
                  <a:srgbClr val="5573AB"/>
                </a:solidFill>
              </a:rPr>
              <a:t>Informação imediata: </a:t>
            </a:r>
            <a:r>
              <a:rPr lang="pt-BR" sz="2400" dirty="0" smtClean="0">
                <a:solidFill>
                  <a:srgbClr val="FF0000"/>
                </a:solidFill>
              </a:rPr>
              <a:t>quando e onde</a:t>
            </a:r>
          </a:p>
          <a:p>
            <a:pPr marL="342900" indent="-342900">
              <a:buFont typeface="Arial"/>
              <a:buChar char="•"/>
            </a:pPr>
            <a:endParaRPr lang="pt-BR" sz="2400" dirty="0">
              <a:solidFill>
                <a:srgbClr val="5573AB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t-BR" sz="2400" dirty="0" smtClean="0">
                <a:solidFill>
                  <a:srgbClr val="5573AB"/>
                </a:solidFill>
              </a:rPr>
              <a:t>Publicidade das filas </a:t>
            </a:r>
          </a:p>
          <a:p>
            <a:pPr marL="342900" indent="-342900">
              <a:buFont typeface="Arial"/>
              <a:buChar char="•"/>
            </a:pPr>
            <a:endParaRPr lang="pt-BR" sz="2400" dirty="0" smtClean="0">
              <a:solidFill>
                <a:srgbClr val="5573AB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t-BR" sz="2400" dirty="0" smtClean="0">
                <a:solidFill>
                  <a:srgbClr val="5573AB"/>
                </a:solidFill>
              </a:rPr>
              <a:t>Prazo </a:t>
            </a:r>
            <a:r>
              <a:rPr lang="pt-BR" sz="2400" dirty="0" smtClean="0">
                <a:solidFill>
                  <a:srgbClr val="5573AB"/>
                </a:solidFill>
              </a:rPr>
              <a:t>máximo</a:t>
            </a:r>
            <a:endParaRPr lang="pt-BR" sz="2400" dirty="0" smtClean="0">
              <a:solidFill>
                <a:srgbClr val="5573AB"/>
              </a:solidFill>
            </a:endParaRPr>
          </a:p>
          <a:p>
            <a:pPr marL="342900" indent="-342900">
              <a:buFont typeface="Arial"/>
              <a:buChar char="•"/>
            </a:pPr>
            <a:endParaRPr lang="pt-BR" sz="2400" dirty="0">
              <a:solidFill>
                <a:srgbClr val="5573AB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t-BR" sz="2400" dirty="0" smtClean="0">
                <a:solidFill>
                  <a:srgbClr val="5573AB"/>
                </a:solidFill>
              </a:rPr>
              <a:t>Penalidade</a:t>
            </a:r>
            <a:endParaRPr lang="pt-BR" sz="2400" dirty="0">
              <a:solidFill>
                <a:srgbClr val="5573AB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43935" y="1584351"/>
            <a:ext cx="1895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rgbClr val="1A348F"/>
                </a:solidFill>
              </a:rPr>
              <a:t>PRINCÍPIOS</a:t>
            </a:r>
            <a:endParaRPr lang="pt-BR" sz="2800" b="1" dirty="0">
              <a:solidFill>
                <a:srgbClr val="1A348F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 flipH="1">
            <a:off x="1078389" y="4443437"/>
            <a:ext cx="846197" cy="1514305"/>
            <a:chOff x="2838824" y="537882"/>
            <a:chExt cx="2914276" cy="521521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38824" y="537882"/>
              <a:ext cx="2914276" cy="5215218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3044993" y="1111133"/>
              <a:ext cx="2453313" cy="415592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59989" flipH="1">
            <a:off x="1497196" y="4012810"/>
            <a:ext cx="737750" cy="1194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813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421" y="2432620"/>
            <a:ext cx="7362187" cy="3390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0" y="1381125"/>
            <a:ext cx="9144000" cy="7270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pt-BR" sz="3600" dirty="0" smtClean="0">
                <a:hlinkClick r:id="rId3"/>
              </a:rPr>
              <a:t>Joinville/SC</a:t>
            </a:r>
            <a:endParaRPr lang="pt-BR" sz="3600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496" y="274043"/>
            <a:ext cx="6302022" cy="727251"/>
          </a:xfrm>
          <a:prstGeom prst="rect">
            <a:avLst/>
          </a:prstGeom>
        </p:spPr>
        <p:txBody>
          <a:bodyPr vert="horz"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ln>
                  <a:noFill/>
                </a:ln>
                <a:solidFill>
                  <a:srgbClr val="1A348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Sim, é possível!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931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574468"/>
            <a:ext cx="8124135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solidFill>
                  <a:srgbClr val="1A348F"/>
                </a:solidFill>
              </a:rPr>
              <a:t>Transparência nas filas de espera refletindo na diminuição do número de diagnósticos tardios</a:t>
            </a:r>
            <a:endParaRPr lang="pt-BR" sz="3600" dirty="0">
              <a:solidFill>
                <a:srgbClr val="1A348F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6302375" cy="727075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1A348F"/>
                </a:solidFill>
              </a:rPr>
              <a:t>Efeito “WAZE” na saúde</a:t>
            </a:r>
            <a:endParaRPr lang="pt-BR" dirty="0">
              <a:solidFill>
                <a:srgbClr val="1A34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84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 idx="4294967295"/>
          </p:nvPr>
        </p:nvSpPr>
        <p:spPr>
          <a:xfrm>
            <a:off x="479770" y="1340766"/>
            <a:ext cx="8325171" cy="3552826"/>
          </a:xfrm>
          <a:prstGeom prst="rect">
            <a:avLst/>
          </a:prstGeom>
          <a:noFill/>
          <a:ln>
            <a:noFill/>
          </a:ln>
        </p:spPr>
        <p:txBody>
          <a:bodyPr lIns="25400" tIns="25400" rIns="25400" bIns="254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ct val="25000"/>
              <a:buFont typeface="Arial"/>
              <a:buNone/>
            </a:pPr>
            <a:r>
              <a:rPr lang="pt-BR" sz="4400" b="0" i="0" u="none" strike="noStrike" cap="none" dirty="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t-BR" sz="4400" b="0" i="0" u="none" strike="noStrike" cap="none" dirty="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4400" b="0" i="0" u="none" strike="noStrike" cap="none" dirty="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t-BR" sz="4400" b="0" i="0" u="none" strike="noStrike" cap="none" dirty="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6600" b="0" i="0" u="none" strike="noStrike" cap="none" dirty="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Muito obrigado</a:t>
            </a:r>
            <a:r>
              <a:rPr lang="pt-BR" sz="6600" b="0" i="0" u="none" strike="noStrike" cap="none" dirty="0" smtClean="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lang="pt-BR" sz="6600" b="0" i="0" u="none" strike="noStrike" cap="none" dirty="0">
              <a:solidFill>
                <a:srgbClr val="17375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2019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2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464806"/>
            <a:ext cx="91440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9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30118">
            <a:off x="894529" y="1375870"/>
            <a:ext cx="4439368" cy="2445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64158">
            <a:off x="3496788" y="2617737"/>
            <a:ext cx="3981705" cy="24034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38624">
            <a:off x="1517635" y="3642091"/>
            <a:ext cx="4597123" cy="24672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58663">
            <a:off x="3802487" y="4905931"/>
            <a:ext cx="3532189" cy="20856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2174" y="1464643"/>
            <a:ext cx="5965275" cy="420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1" name="Group 20"/>
          <p:cNvGrpSpPr/>
          <p:nvPr/>
        </p:nvGrpSpPr>
        <p:grpSpPr>
          <a:xfrm>
            <a:off x="2660859" y="3051665"/>
            <a:ext cx="4566454" cy="712110"/>
            <a:chOff x="2666999" y="5144047"/>
            <a:chExt cx="6261963" cy="97651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66999" y="5144047"/>
              <a:ext cx="6261963" cy="5009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200400" y="5645004"/>
              <a:ext cx="4868798" cy="4755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0"/>
          <a:srcRect l="18012"/>
          <a:stretch/>
        </p:blipFill>
        <p:spPr>
          <a:xfrm>
            <a:off x="2168122" y="4518598"/>
            <a:ext cx="5248872" cy="329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Group 5"/>
          <p:cNvGrpSpPr/>
          <p:nvPr/>
        </p:nvGrpSpPr>
        <p:grpSpPr>
          <a:xfrm>
            <a:off x="2867586" y="5833431"/>
            <a:ext cx="3539112" cy="699943"/>
            <a:chOff x="2867586" y="5833431"/>
            <a:chExt cx="3539112" cy="69994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285154" y="6178705"/>
              <a:ext cx="2970363" cy="35466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867586" y="5833431"/>
              <a:ext cx="3539112" cy="345279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-22628" y="0"/>
            <a:ext cx="9166628" cy="1156496"/>
            <a:chOff x="-22628" y="0"/>
            <a:chExt cx="9166628" cy="1156496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-22628" y="0"/>
              <a:ext cx="9166628" cy="1130440"/>
            </a:xfrm>
            <a:prstGeom prst="rect">
              <a:avLst/>
            </a:prstGeom>
          </p:spPr>
        </p:pic>
        <p:pic>
          <p:nvPicPr>
            <p:cNvPr id="34" name="Picture 4"/>
            <p:cNvPicPr>
              <a:picLocks noChangeAspect="1" noChangeArrowheads="1"/>
            </p:cNvPicPr>
            <p:nvPr/>
          </p:nvPicPr>
          <p:blipFill>
            <a:blip r:embed="rId14" cstate="email"/>
            <a:srcRect/>
            <a:stretch>
              <a:fillRect/>
            </a:stretch>
          </p:blipFill>
          <p:spPr bwMode="auto">
            <a:xfrm>
              <a:off x="-22628" y="692893"/>
              <a:ext cx="2190750" cy="463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17492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7150" y="1306941"/>
            <a:ext cx="67611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i="1" u="sng" dirty="0" smtClean="0">
                <a:solidFill>
                  <a:srgbClr val="5573AB"/>
                </a:solidFill>
                <a:latin typeface="Helvetica"/>
                <a:cs typeface="Helvetica"/>
              </a:rPr>
              <a:t>Quando</a:t>
            </a:r>
            <a:r>
              <a:rPr lang="pt-BR" sz="5400" b="1" i="1" dirty="0" smtClean="0">
                <a:solidFill>
                  <a:srgbClr val="5573AB"/>
                </a:solidFill>
                <a:latin typeface="Helvetica"/>
                <a:cs typeface="Helvetica"/>
              </a:rPr>
              <a:t> </a:t>
            </a:r>
            <a:r>
              <a:rPr lang="pt-BR" sz="4000" b="1" i="1" dirty="0" smtClean="0">
                <a:solidFill>
                  <a:srgbClr val="5573AB"/>
                </a:solidFill>
                <a:latin typeface="Helvetica"/>
                <a:cs typeface="Helvetica"/>
              </a:rPr>
              <a:t>e</a:t>
            </a:r>
            <a:r>
              <a:rPr lang="pt-BR" sz="5400" b="1" i="1" dirty="0" smtClean="0">
                <a:solidFill>
                  <a:srgbClr val="5573AB"/>
                </a:solidFill>
                <a:latin typeface="Helvetica"/>
                <a:cs typeface="Helvetica"/>
              </a:rPr>
              <a:t> </a:t>
            </a:r>
            <a:r>
              <a:rPr lang="pt-BR" sz="5400" b="1" i="1" u="sng" dirty="0" smtClean="0">
                <a:solidFill>
                  <a:srgbClr val="5573AB"/>
                </a:solidFill>
                <a:latin typeface="Helvetica"/>
                <a:cs typeface="Helvetica"/>
              </a:rPr>
              <a:t>onde</a:t>
            </a:r>
            <a:r>
              <a:rPr lang="pt-BR" sz="5400" b="1" i="1" dirty="0" smtClean="0">
                <a:solidFill>
                  <a:srgbClr val="5573AB"/>
                </a:solidFill>
                <a:latin typeface="Helvetica"/>
                <a:cs typeface="Helvetica"/>
              </a:rPr>
              <a:t> </a:t>
            </a:r>
            <a:r>
              <a:rPr lang="pt-BR" sz="4000" b="1" i="1" dirty="0" smtClean="0">
                <a:solidFill>
                  <a:srgbClr val="5573AB"/>
                </a:solidFill>
                <a:latin typeface="Helvetica"/>
                <a:cs typeface="Helvetica"/>
              </a:rPr>
              <a:t>eu serei atendido?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625" y="3124419"/>
            <a:ext cx="3526825" cy="352682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97150" y="1306942"/>
            <a:ext cx="6259066" cy="1817478"/>
          </a:xfrm>
          <a:prstGeom prst="wedgeRoundRectCallout">
            <a:avLst>
              <a:gd name="adj1" fmla="val 64494"/>
              <a:gd name="adj2" fmla="val 61647"/>
              <a:gd name="adj3" fmla="val 16667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Picture 2" descr="5f83d92ad90e15e1c1b54e93b7cfe88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927" y="3179635"/>
            <a:ext cx="997106" cy="104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51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84" y="782717"/>
            <a:ext cx="2494997" cy="23049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606" y="3610897"/>
            <a:ext cx="4365013" cy="30327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087677"/>
            <a:ext cx="9144000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bg1"/>
                </a:solidFill>
              </a:rPr>
              <a:t>M</a:t>
            </a:r>
            <a:r>
              <a:rPr lang="pt-BR" sz="2800" dirty="0">
                <a:solidFill>
                  <a:schemeClr val="bg1"/>
                </a:solidFill>
              </a:rPr>
              <a:t>e</a:t>
            </a:r>
            <a:r>
              <a:rPr lang="pt-BR" sz="2800" dirty="0" smtClean="0">
                <a:solidFill>
                  <a:schemeClr val="bg1"/>
                </a:solidFill>
              </a:rPr>
              <a:t>ses depois....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29134" y="339669"/>
            <a:ext cx="2311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>
                <a:solidFill>
                  <a:srgbClr val="1A348F"/>
                </a:solidFill>
              </a:rPr>
              <a:t>Angustia, sofrimento, </a:t>
            </a:r>
          </a:p>
          <a:p>
            <a:r>
              <a:rPr lang="pt-BR" i="1" dirty="0" smtClean="0">
                <a:solidFill>
                  <a:srgbClr val="1A348F"/>
                </a:solidFill>
              </a:rPr>
              <a:t>medo, frustração...</a:t>
            </a:r>
            <a:endParaRPr lang="pt-BR" i="1" dirty="0">
              <a:solidFill>
                <a:srgbClr val="1A348F"/>
              </a:solidFill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3189510" y="103377"/>
            <a:ext cx="2731756" cy="1314373"/>
          </a:xfrm>
          <a:prstGeom prst="cloudCallout">
            <a:avLst>
              <a:gd name="adj1" fmla="val -77424"/>
              <a:gd name="adj2" fmla="val 37798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815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488665"/>
            <a:ext cx="816292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400" dirty="0">
              <a:solidFill>
                <a:srgbClr val="5573AB"/>
              </a:solidFill>
            </a:endParaRPr>
          </a:p>
          <a:p>
            <a:pPr algn="r"/>
            <a:r>
              <a:rPr lang="pt-BR" sz="8800" b="1" dirty="0" smtClean="0">
                <a:solidFill>
                  <a:srgbClr val="5573AB"/>
                </a:solidFill>
              </a:rPr>
              <a:t>Há solução?</a:t>
            </a:r>
            <a:endParaRPr lang="pt-BR" sz="7200" b="1" dirty="0" smtClean="0">
              <a:solidFill>
                <a:srgbClr val="5573AB"/>
              </a:solidFill>
            </a:endParaRPr>
          </a:p>
          <a:p>
            <a:pPr algn="ctr"/>
            <a:endParaRPr lang="pt-BR" sz="4000" b="1" dirty="0" smtClean="0">
              <a:solidFill>
                <a:srgbClr val="5573AB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644272" y="1527069"/>
            <a:ext cx="6302375" cy="72707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pt-BR" sz="4800" b="1" dirty="0" smtClean="0">
                <a:solidFill>
                  <a:srgbClr val="1A348F"/>
                </a:solidFill>
              </a:rPr>
              <a:t>Até quando?</a:t>
            </a:r>
            <a:r>
              <a:rPr lang="pt-BR" sz="3600" b="1" dirty="0" smtClean="0">
                <a:solidFill>
                  <a:srgbClr val="1A348F"/>
                </a:solidFill>
              </a:rPr>
              <a:t> </a:t>
            </a:r>
            <a:endParaRPr lang="pt-BR" sz="4800" b="1" dirty="0">
              <a:solidFill>
                <a:srgbClr val="1A34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50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056521" y="1282461"/>
            <a:ext cx="2914276" cy="5215218"/>
            <a:chOff x="3378200" y="1092200"/>
            <a:chExt cx="2374900" cy="46609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78200" y="1092200"/>
              <a:ext cx="2374900" cy="4660900"/>
            </a:xfrm>
            <a:prstGeom prst="rect">
              <a:avLst/>
            </a:prstGeom>
          </p:spPr>
        </p:pic>
        <p:pic>
          <p:nvPicPr>
            <p:cNvPr id="3" name="Picture 2" descr="Arquivo 16-05-16 12 03 31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5330" y="1544042"/>
              <a:ext cx="2032855" cy="3737448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5834" y="1788040"/>
            <a:ext cx="2949964" cy="4181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809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6-05-17 19.02.43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50" y="1518321"/>
            <a:ext cx="7704000" cy="4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Oval 3"/>
          <p:cNvSpPr/>
          <p:nvPr/>
        </p:nvSpPr>
        <p:spPr>
          <a:xfrm>
            <a:off x="3844612" y="1443789"/>
            <a:ext cx="1488752" cy="452272"/>
          </a:xfrm>
          <a:prstGeom prst="ellipse">
            <a:avLst/>
          </a:prstGeom>
          <a:noFill/>
          <a:ln w="44450">
            <a:solidFill>
              <a:srgbClr val="C050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extBox 8"/>
          <p:cNvSpPr txBox="1"/>
          <p:nvPr/>
        </p:nvSpPr>
        <p:spPr>
          <a:xfrm>
            <a:off x="249756" y="237333"/>
            <a:ext cx="496183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srgbClr val="1A348F"/>
                </a:solidFill>
                <a:latin typeface="Helvetica"/>
                <a:cs typeface="Helvetica"/>
              </a:rPr>
              <a:t>Onde e quando...</a:t>
            </a:r>
            <a:endParaRPr lang="pt-BR" sz="2000" dirty="0" smtClean="0">
              <a:solidFill>
                <a:srgbClr val="1A348F"/>
              </a:solidFill>
              <a:latin typeface="Helvetica"/>
              <a:cs typeface="Helvetica"/>
            </a:endParaRPr>
          </a:p>
          <a:p>
            <a:endParaRPr lang="pt-BR" sz="1100" dirty="0" smtClean="0">
              <a:solidFill>
                <a:srgbClr val="1A348F"/>
              </a:solidFill>
              <a:latin typeface="Helvetica"/>
              <a:cs typeface="Helvetica"/>
            </a:endParaRPr>
          </a:p>
        </p:txBody>
      </p:sp>
      <p:sp>
        <p:nvSpPr>
          <p:cNvPr id="5" name="Oval 4"/>
          <p:cNvSpPr/>
          <p:nvPr/>
        </p:nvSpPr>
        <p:spPr>
          <a:xfrm>
            <a:off x="2108570" y="5020165"/>
            <a:ext cx="4518168" cy="1122800"/>
          </a:xfrm>
          <a:prstGeom prst="ellipse">
            <a:avLst/>
          </a:prstGeom>
          <a:noFill/>
          <a:ln w="44450">
            <a:solidFill>
              <a:srgbClr val="C050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221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16-05-17 19.02.12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20" y="1426966"/>
            <a:ext cx="7704000" cy="4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102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7974</TotalTime>
  <Words>303</Words>
  <Application>Microsoft Office PowerPoint</Application>
  <PresentationFormat>Apresentação na tela (4:3)</PresentationFormat>
  <Paragraphs>40</Paragraphs>
  <Slides>16</Slides>
  <Notes>8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Arial</vt:lpstr>
      <vt:lpstr>Calibri</vt:lpstr>
      <vt:lpstr>Helvetica</vt:lpstr>
      <vt:lpstr>Office Theme</vt:lpstr>
      <vt:lpstr>   ”SUG 11/2016" </vt:lpstr>
      <vt:lpstr>Apresentação do PowerPoint</vt:lpstr>
      <vt:lpstr>Apresentação do PowerPoint</vt:lpstr>
      <vt:lpstr>Apresentação do PowerPoint</vt:lpstr>
      <vt:lpstr>Apresentação do PowerPoint</vt:lpstr>
      <vt:lpstr>Até quando?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Joinville/SC</vt:lpstr>
      <vt:lpstr>Efeito “WAZE” na saúde</vt:lpstr>
      <vt:lpstr>  Muito obrigado!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UVXZ-Vlad1</dc:creator>
  <cp:lastModifiedBy>Christiano de Oliveira Emery</cp:lastModifiedBy>
  <cp:revision>118</cp:revision>
  <cp:lastPrinted>2017-06-27T02:44:19Z</cp:lastPrinted>
  <dcterms:created xsi:type="dcterms:W3CDTF">2016-05-11T17:42:06Z</dcterms:created>
  <dcterms:modified xsi:type="dcterms:W3CDTF">2017-09-19T11:54:38Z</dcterms:modified>
</cp:coreProperties>
</file>