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56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4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23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Default Extension="xlsx" ContentType="application/vnd.openxmlformats-officedocument.spreadsheetml.sheet"/>
  <Override PartName="/ppt/charts/chart3.xml" ContentType="application/vnd.openxmlformats-officedocument.drawingml.char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2.xml" ContentType="application/vnd.openxmlformats-officedocument.theme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53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42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Override PartName="/ppt/notesSlides/notesSlide31.xml" ContentType="application/vnd.openxmlformats-officedocument.presentationml.notesSlide+xml"/>
  <Override PartName="/ppt/charts/chart4.xml" ContentType="application/vnd.openxmlformats-officedocument.drawingml.chart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7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47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44.xml" ContentType="application/vnd.openxmlformats-officedocument.presentationml.slideLayout+xml"/>
  <Override PartName="/ppt/notesSlides/notesSlide18.xml" ContentType="application/vnd.openxmlformats-officedocument.presentationml.notesSlide+xml"/>
  <Override PartName="/ppt/notesSlides/notesSlide36.xml" ContentType="application/vnd.openxmlformats-officedocument.presentationml.notesSlide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5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54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48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Default Extension="jpeg" ContentType="image/jpeg"/>
  <Override PartName="/ppt/notesSlides/notesSlide37.xml" ContentType="application/vnd.openxmlformats-officedocument.presentationml.notesSlide+xml"/>
  <Override PartName="/ppt/notesSlides/notesSlide55.xml" ContentType="application/vnd.openxmlformats-officedocument.presentationml.notesSlide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Default Extension="package" ContentType="application/vnd.openxmlformats-officedocument.package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charts/chart2.xml" ContentType="application/vnd.openxmlformats-officedocument.drawingml.chart+xml"/>
  <Override PartName="/ppt/slides/slide29.xml" ContentType="application/vnd.openxmlformats-officedocument.presentationml.slide+xml"/>
  <Override PartName="/ppt/slideLayouts/slideLayout39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2" r:id="rId1"/>
  </p:sldMasterIdLst>
  <p:notesMasterIdLst>
    <p:notesMasterId r:id="rId65"/>
  </p:notesMasterIdLst>
  <p:sldIdLst>
    <p:sldId id="504" r:id="rId2"/>
    <p:sldId id="646" r:id="rId3"/>
    <p:sldId id="577" r:id="rId4"/>
    <p:sldId id="657" r:id="rId5"/>
    <p:sldId id="644" r:id="rId6"/>
    <p:sldId id="645" r:id="rId7"/>
    <p:sldId id="464" r:id="rId8"/>
    <p:sldId id="552" r:id="rId9"/>
    <p:sldId id="696" r:id="rId10"/>
    <p:sldId id="697" r:id="rId11"/>
    <p:sldId id="373" r:id="rId12"/>
    <p:sldId id="692" r:id="rId13"/>
    <p:sldId id="647" r:id="rId14"/>
    <p:sldId id="691" r:id="rId15"/>
    <p:sldId id="682" r:id="rId16"/>
    <p:sldId id="683" r:id="rId17"/>
    <p:sldId id="650" r:id="rId18"/>
    <p:sldId id="638" r:id="rId19"/>
    <p:sldId id="658" r:id="rId20"/>
    <p:sldId id="663" r:id="rId21"/>
    <p:sldId id="664" r:id="rId22"/>
    <p:sldId id="659" r:id="rId23"/>
    <p:sldId id="665" r:id="rId24"/>
    <p:sldId id="666" r:id="rId25"/>
    <p:sldId id="667" r:id="rId26"/>
    <p:sldId id="681" r:id="rId27"/>
    <p:sldId id="660" r:id="rId28"/>
    <p:sldId id="669" r:id="rId29"/>
    <p:sldId id="668" r:id="rId30"/>
    <p:sldId id="661" r:id="rId31"/>
    <p:sldId id="670" r:id="rId32"/>
    <p:sldId id="671" r:id="rId33"/>
    <p:sldId id="303" r:id="rId34"/>
    <p:sldId id="639" r:id="rId35"/>
    <p:sldId id="597" r:id="rId36"/>
    <p:sldId id="430" r:id="rId37"/>
    <p:sldId id="538" r:id="rId38"/>
    <p:sldId id="440" r:id="rId39"/>
    <p:sldId id="441" r:id="rId40"/>
    <p:sldId id="542" r:id="rId41"/>
    <p:sldId id="443" r:id="rId42"/>
    <p:sldId id="519" r:id="rId43"/>
    <p:sldId id="341" r:id="rId44"/>
    <p:sldId id="342" r:id="rId45"/>
    <p:sldId id="553" r:id="rId46"/>
    <p:sldId id="346" r:id="rId47"/>
    <p:sldId id="347" r:id="rId48"/>
    <p:sldId id="349" r:id="rId49"/>
    <p:sldId id="555" r:id="rId50"/>
    <p:sldId id="340" r:id="rId51"/>
    <p:sldId id="675" r:id="rId52"/>
    <p:sldId id="404" r:id="rId53"/>
    <p:sldId id="676" r:id="rId54"/>
    <p:sldId id="402" r:id="rId55"/>
    <p:sldId id="528" r:id="rId56"/>
    <p:sldId id="529" r:id="rId57"/>
    <p:sldId id="417" r:id="rId58"/>
    <p:sldId id="418" r:id="rId59"/>
    <p:sldId id="398" r:id="rId60"/>
    <p:sldId id="695" r:id="rId61"/>
    <p:sldId id="400" r:id="rId62"/>
    <p:sldId id="401" r:id="rId63"/>
    <p:sldId id="421" r:id="rId64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</p:showPr>
  <p:clrMru>
    <a:srgbClr val="FFEDB3"/>
    <a:srgbClr val="00B0F0"/>
    <a:srgbClr val="00FF00"/>
    <a:srgbClr val="FFFF00"/>
    <a:srgbClr val="FF0000"/>
    <a:srgbClr val="000000"/>
    <a:srgbClr val="66FF99"/>
    <a:srgbClr val="CC339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269D01E-BC32-4049-B463-5C60D7B0CCD2}" styleName="Estilo com Tema 2 - Ênfase 4">
    <a:tblBg>
      <a:fillRef idx="3">
        <a:schemeClr val="accent4"/>
      </a:fillRef>
      <a:effectRef idx="3">
        <a:schemeClr val="accent4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4">
                <a:tint val="50000"/>
              </a:schemeClr>
            </a:lnRef>
          </a:left>
          <a:right>
            <a:lnRef idx="1">
              <a:schemeClr val="accent4">
                <a:tint val="50000"/>
              </a:schemeClr>
            </a:lnRef>
          </a:right>
          <a:top>
            <a:lnRef idx="1">
              <a:schemeClr val="accent4">
                <a:tint val="50000"/>
              </a:schemeClr>
            </a:lnRef>
          </a:top>
          <a:bottom>
            <a:lnRef idx="1">
              <a:schemeClr val="accent4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27F97BB-C833-4FB7-BDE5-3F7075034690}" styleName="Estilo com Tema 2 - Ênfase 5">
    <a:tblBg>
      <a:fillRef idx="3">
        <a:schemeClr val="accent5"/>
      </a:fillRef>
      <a:effectRef idx="3">
        <a:schemeClr val="accent5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5">
                <a:tint val="50000"/>
              </a:schemeClr>
            </a:lnRef>
          </a:left>
          <a:right>
            <a:lnRef idx="1">
              <a:schemeClr val="accent5">
                <a:tint val="50000"/>
              </a:schemeClr>
            </a:lnRef>
          </a:right>
          <a:top>
            <a:lnRef idx="1">
              <a:schemeClr val="accent5">
                <a:tint val="50000"/>
              </a:schemeClr>
            </a:lnRef>
          </a:top>
          <a:bottom>
            <a:lnRef idx="1">
              <a:schemeClr val="accent5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22586" autoAdjust="0"/>
    <p:restoredTop sz="87708" autoAdjust="0"/>
  </p:normalViewPr>
  <p:slideViewPr>
    <p:cSldViewPr>
      <p:cViewPr>
        <p:scale>
          <a:sx n="80" d="100"/>
          <a:sy n="80" d="100"/>
        </p:scale>
        <p:origin x="-570" y="-6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5598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asta_de_Trabalho_do_Microsoft_Office_Excel_20071.package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21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Local\Microsoft\Windows\Temporary%20Internet%20Files\Content.Outlook\8YGYUE99\A&#231;&#250;car%20Gr&#227;os%20e%20Fertilizante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Local\Microsoft\Windows\Temporary%20Internet%20Files\Content.Outlook\8YGYUE99\A&#231;&#250;car%20Gr&#227;os%20e%20Fertilizantes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Usuario\AppData\Local\Temp\MATRIZ%20TERRESTRE%20APO%202009%2012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3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dPt>
            <c:idx val="0"/>
            <c:spPr>
              <a:gradFill>
                <a:gsLst>
                  <a:gs pos="0">
                    <a:srgbClr val="003300"/>
                  </a:gs>
                  <a:gs pos="100000">
                    <a:srgbClr val="9BBB59">
                      <a:lumMod val="50000"/>
                    </a:srgbClr>
                  </a:gs>
                </a:gsLst>
                <a:lin ang="0" scaled="1"/>
              </a:gradFill>
            </c:spPr>
          </c:dPt>
          <c:dPt>
            <c:idx val="1"/>
            <c:spPr>
              <a:solidFill>
                <a:srgbClr val="00B050"/>
              </a:solidFill>
            </c:spPr>
          </c:dPt>
          <c:cat>
            <c:strRef>
              <c:f>Plan1!$A$2:$A$4</c:f>
              <c:strCache>
                <c:ptCount val="3"/>
                <c:pt idx="0">
                  <c:v>Carga Geral</c:v>
                </c:pt>
                <c:pt idx="1">
                  <c:v>Granel Sólido</c:v>
                </c:pt>
                <c:pt idx="2">
                  <c:v>Granel Líquido</c:v>
                </c:pt>
              </c:strCache>
            </c:strRef>
          </c:cat>
          <c:val>
            <c:numRef>
              <c:f>Plan1!$B$2:$B$4</c:f>
              <c:numCache>
                <c:formatCode>0.000</c:formatCode>
                <c:ptCount val="3"/>
                <c:pt idx="0">
                  <c:v>38.038034000000003</c:v>
                </c:pt>
                <c:pt idx="1">
                  <c:v>50.798166000000009</c:v>
                </c:pt>
                <c:pt idx="2">
                  <c:v>15.707583</c:v>
                </c:pt>
              </c:numCache>
            </c:numRef>
          </c:val>
        </c:ser>
        <c:ser>
          <c:idx val="1"/>
          <c:order val="1"/>
          <c:tx>
            <c:strRef>
              <c:f>Plan1!$C$1</c:f>
              <c:strCache>
                <c:ptCount val="1"/>
                <c:pt idx="0">
                  <c:v>Percentual</c:v>
                </c:pt>
              </c:strCache>
            </c:strRef>
          </c:tx>
          <c:cat>
            <c:strRef>
              <c:f>Plan1!$A$2:$A$4</c:f>
              <c:strCache>
                <c:ptCount val="3"/>
                <c:pt idx="0">
                  <c:v>Carga Geral</c:v>
                </c:pt>
                <c:pt idx="1">
                  <c:v>Granel Sólido</c:v>
                </c:pt>
                <c:pt idx="2">
                  <c:v>Granel Líquido</c:v>
                </c:pt>
              </c:strCache>
            </c:strRef>
          </c:cat>
          <c:val>
            <c:numRef>
              <c:f>Plan1!$C$2:$C$4</c:f>
              <c:numCache>
                <c:formatCode>0.0</c:formatCode>
                <c:ptCount val="3"/>
                <c:pt idx="0">
                  <c:v>36.384788180087185</c:v>
                </c:pt>
                <c:pt idx="1">
                  <c:v>48.590326982906298</c:v>
                </c:pt>
                <c:pt idx="2">
                  <c:v>15.024884837006521</c:v>
                </c:pt>
              </c:numCache>
            </c:numRef>
          </c:val>
        </c:ser>
      </c:pie3DChart>
      <c:spPr>
        <a:noFill/>
        <a:ln w="25387">
          <a:noFill/>
        </a:ln>
      </c:spPr>
    </c:plotArea>
    <c:legend>
      <c:legendPos val="r"/>
      <c:layout>
        <c:manualLayout>
          <c:xMode val="edge"/>
          <c:yMode val="edge"/>
          <c:wMode val="edge"/>
          <c:hMode val="edge"/>
          <c:x val="0.63088079665099073"/>
          <c:y val="0.21946306711661046"/>
          <c:w val="0.96590689321729528"/>
          <c:h val="0.70452743407074114"/>
        </c:manualLayout>
      </c:layout>
      <c:txPr>
        <a:bodyPr/>
        <a:lstStyle/>
        <a:p>
          <a:pPr>
            <a:lnSpc>
              <a:spcPct val="70000"/>
            </a:lnSpc>
            <a:defRPr sz="1399">
              <a:solidFill>
                <a:schemeClr val="tx1">
                  <a:lumMod val="75000"/>
                  <a:lumOff val="25000"/>
                </a:schemeClr>
              </a:solidFill>
            </a:defRPr>
          </a:pPr>
          <a:endParaRPr lang="pt-BR"/>
        </a:p>
      </c:txPr>
    </c:legend>
    <c:plotVisOnly val="1"/>
    <c:dispBlanksAs val="zero"/>
  </c:chart>
  <c:txPr>
    <a:bodyPr/>
    <a:lstStyle/>
    <a:p>
      <a:pPr>
        <a:defRPr sz="1799"/>
      </a:pPr>
      <a:endParaRPr lang="pt-BR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44"/>
  <c:chart>
    <c:autoTitleDeleted val="1"/>
    <c:plotArea>
      <c:layout>
        <c:manualLayout>
          <c:layoutTarget val="inner"/>
          <c:xMode val="edge"/>
          <c:yMode val="edge"/>
          <c:x val="1.4974775336258845E-2"/>
          <c:y val="0.1278583834439469"/>
          <c:w val="0.96577194208856365"/>
          <c:h val="0.72819100360224864"/>
        </c:manualLayout>
      </c:layout>
      <c:barChart>
        <c:barDir val="col"/>
        <c:grouping val="clustered"/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Colunas1</c:v>
                </c:pt>
              </c:strCache>
            </c:strRef>
          </c:tx>
          <c:spPr>
            <a:solidFill>
              <a:schemeClr val="accent6">
                <a:lumMod val="75000"/>
              </a:schemeClr>
            </a:solidFill>
          </c:spPr>
          <c:dPt>
            <c:idx val="19"/>
            <c:spPr>
              <a:solidFill>
                <a:srgbClr val="00CC00"/>
              </a:solidFill>
              <a:ln w="9525"/>
            </c:spPr>
          </c:dPt>
          <c:dLbls>
            <c:dLbl>
              <c:idx val="19"/>
              <c:tx>
                <c:rich>
                  <a:bodyPr/>
                  <a:lstStyle/>
                  <a:p>
                    <a:r>
                      <a:rPr lang="en-US" b="1" smtClean="0"/>
                      <a:t>112</a:t>
                    </a:r>
                    <a:endParaRPr lang="en-US" b="1" dirty="0"/>
                  </a:p>
                </c:rich>
              </c:tx>
              <c:dLblPos val="inEnd"/>
              <c:showVal val="1"/>
            </c:dLbl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dLblPos val="inEnd"/>
            <c:showVal val="1"/>
          </c:dLbls>
          <c:cat>
            <c:strRef>
              <c:f>Plan1!$A$2:$A$21</c:f>
              <c:strCache>
                <c:ptCount val="20"/>
                <c:pt idx="0">
                  <c:v>94</c:v>
                </c:pt>
                <c:pt idx="1">
                  <c:v>95</c:v>
                </c:pt>
                <c:pt idx="2">
                  <c:v>96</c:v>
                </c:pt>
                <c:pt idx="3">
                  <c:v>97</c:v>
                </c:pt>
                <c:pt idx="4">
                  <c:v>98</c:v>
                </c:pt>
                <c:pt idx="5">
                  <c:v>99</c:v>
                </c:pt>
                <c:pt idx="6">
                  <c:v>00</c:v>
                </c:pt>
                <c:pt idx="7">
                  <c:v>01</c:v>
                </c:pt>
                <c:pt idx="8">
                  <c:v>02</c:v>
                </c:pt>
                <c:pt idx="9">
                  <c:v>03</c:v>
                </c:pt>
                <c:pt idx="10">
                  <c:v>04</c:v>
                </c:pt>
                <c:pt idx="11">
                  <c:v>05</c:v>
                </c:pt>
                <c:pt idx="12">
                  <c:v>06</c:v>
                </c:pt>
                <c:pt idx="13">
                  <c:v>07</c:v>
                </c:pt>
                <c:pt idx="14">
                  <c:v>08</c:v>
                </c:pt>
                <c:pt idx="15">
                  <c:v>09</c:v>
                </c:pt>
                <c:pt idx="16">
                  <c:v>10</c:v>
                </c:pt>
                <c:pt idx="17">
                  <c:v>11</c:v>
                </c:pt>
                <c:pt idx="18">
                  <c:v>12</c:v>
                </c:pt>
                <c:pt idx="19">
                  <c:v>13</c:v>
                </c:pt>
              </c:strCache>
            </c:strRef>
          </c:cat>
          <c:val>
            <c:numRef>
              <c:f>Plan1!$B$2:$B$21</c:f>
              <c:numCache>
                <c:formatCode>General</c:formatCode>
                <c:ptCount val="20"/>
                <c:pt idx="0">
                  <c:v>34</c:v>
                </c:pt>
                <c:pt idx="1">
                  <c:v>35</c:v>
                </c:pt>
                <c:pt idx="2">
                  <c:v>36</c:v>
                </c:pt>
                <c:pt idx="3">
                  <c:v>38</c:v>
                </c:pt>
                <c:pt idx="4">
                  <c:v>39</c:v>
                </c:pt>
                <c:pt idx="5">
                  <c:v>42</c:v>
                </c:pt>
                <c:pt idx="6">
                  <c:v>43</c:v>
                </c:pt>
                <c:pt idx="7">
                  <c:v>48</c:v>
                </c:pt>
                <c:pt idx="8">
                  <c:v>53</c:v>
                </c:pt>
                <c:pt idx="9">
                  <c:v>60</c:v>
                </c:pt>
                <c:pt idx="10">
                  <c:v>68</c:v>
                </c:pt>
                <c:pt idx="11">
                  <c:v>72</c:v>
                </c:pt>
                <c:pt idx="12">
                  <c:v>76</c:v>
                </c:pt>
                <c:pt idx="13">
                  <c:v>80.7</c:v>
                </c:pt>
                <c:pt idx="14">
                  <c:v>81.099999999999994</c:v>
                </c:pt>
                <c:pt idx="15">
                  <c:v>83.2</c:v>
                </c:pt>
                <c:pt idx="16">
                  <c:v>96</c:v>
                </c:pt>
                <c:pt idx="17">
                  <c:v>97.2</c:v>
                </c:pt>
                <c:pt idx="18">
                  <c:v>104.5</c:v>
                </c:pt>
                <c:pt idx="19">
                  <c:v>110</c:v>
                </c:pt>
              </c:numCache>
            </c:numRef>
          </c:val>
        </c:ser>
        <c:gapWidth val="56"/>
        <c:overlap val="-19"/>
        <c:axId val="37384576"/>
        <c:axId val="37386112"/>
      </c:barChart>
      <c:catAx>
        <c:axId val="37384576"/>
        <c:scaling>
          <c:orientation val="minMax"/>
        </c:scaling>
        <c:axPos val="b"/>
        <c:numFmt formatCode="@" sourceLinked="1"/>
        <c:tickLblPos val="nextTo"/>
        <c:crossAx val="37386112"/>
        <c:crosses val="autoZero"/>
        <c:auto val="1"/>
        <c:lblAlgn val="ctr"/>
        <c:lblOffset val="100"/>
      </c:catAx>
      <c:valAx>
        <c:axId val="37386112"/>
        <c:scaling>
          <c:orientation val="minMax"/>
        </c:scaling>
        <c:delete val="1"/>
        <c:axPos val="l"/>
        <c:numFmt formatCode="General" sourceLinked="1"/>
        <c:tickLblPos val="none"/>
        <c:crossAx val="37384576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pt-BR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42"/>
  <c:chart>
    <c:autoTitleDeleted val="1"/>
    <c:plotArea>
      <c:layout>
        <c:manualLayout>
          <c:layoutTarget val="inner"/>
          <c:xMode val="edge"/>
          <c:yMode val="edge"/>
          <c:x val="5.6319962984236534E-2"/>
          <c:y val="9.2840646043771013E-2"/>
          <c:w val="0.92441221520199057"/>
          <c:h val="0.69212778829966359"/>
        </c:manualLayout>
      </c:layout>
      <c:barChart>
        <c:barDir val="col"/>
        <c:grouping val="clustered"/>
        <c:ser>
          <c:idx val="0"/>
          <c:order val="0"/>
          <c:tx>
            <c:strRef>
              <c:f>'[Açúcar Grãos e Fertilizantes.xlsx]principais sólidos'!$B$2</c:f>
              <c:strCache>
                <c:ptCount val="1"/>
                <c:pt idx="0">
                  <c:v>Açúcar</c:v>
                </c:pt>
              </c:strCache>
            </c:strRef>
          </c:tx>
          <c:dLbls>
            <c:dLbl>
              <c:idx val="0"/>
              <c:layout>
                <c:manualLayout>
                  <c:x val="-2.0262939562192871E-3"/>
                  <c:y val="0.12026515151515178"/>
                </c:manualLayout>
              </c:layout>
              <c:showVal val="1"/>
            </c:dLbl>
            <c:dLbl>
              <c:idx val="1"/>
              <c:layout>
                <c:manualLayout>
                  <c:x val="-2.0264535069245012E-3"/>
                  <c:y val="0.1436500420875422"/>
                </c:manualLayout>
              </c:layout>
              <c:showVal val="1"/>
            </c:dLbl>
            <c:dLbl>
              <c:idx val="2"/>
              <c:layout>
                <c:manualLayout>
                  <c:x val="-4.0525879124385725E-3"/>
                  <c:y val="0.14030934343434373"/>
                </c:manualLayout>
              </c:layout>
              <c:showVal val="1"/>
            </c:dLbl>
            <c:dLbl>
              <c:idx val="3"/>
              <c:layout>
                <c:manualLayout>
                  <c:x val="4.0525879124385725E-3"/>
                  <c:y val="0.12026488846801371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6.6813973063973131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Fertilizantes.xlsx]principais sólidos'!$A$4:$A$7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Fertilizantes.xlsx]principais sólidos'!$B$4:$B$7</c:f>
              <c:numCache>
                <c:formatCode>#,##0</c:formatCode>
                <c:ptCount val="4"/>
                <c:pt idx="0">
                  <c:v>16198776</c:v>
                </c:pt>
                <c:pt idx="1">
                  <c:v>14329849</c:v>
                </c:pt>
                <c:pt idx="2">
                  <c:v>14277517</c:v>
                </c:pt>
                <c:pt idx="3">
                  <c:v>16644863.877837488</c:v>
                </c:pt>
              </c:numCache>
            </c:numRef>
          </c:val>
        </c:ser>
        <c:ser>
          <c:idx val="1"/>
          <c:order val="1"/>
          <c:tx>
            <c:strRef>
              <c:f>'[Açúcar Grãos e Fertilizantes.xlsx]principais sólidos'!$C$2</c:f>
              <c:strCache>
                <c:ptCount val="1"/>
                <c:pt idx="0">
                  <c:v>Soja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11024279250841762"/>
                </c:manualLayout>
              </c:layout>
              <c:showVal val="1"/>
            </c:dLbl>
            <c:dLbl>
              <c:idx val="1"/>
              <c:layout>
                <c:manualLayout>
                  <c:x val="-2.0262939562192871E-3"/>
                  <c:y val="0.10690209385521898"/>
                </c:manualLayout>
              </c:layout>
              <c:showVal val="1"/>
            </c:dLbl>
            <c:dLbl>
              <c:idx val="2"/>
              <c:layout>
                <c:manualLayout>
                  <c:x val="-6.0788818686578596E-3"/>
                  <c:y val="0.13696864478114512"/>
                </c:manualLayout>
              </c:layout>
              <c:showVal val="1"/>
            </c:dLbl>
            <c:dLbl>
              <c:idx val="3"/>
              <c:layout>
                <c:manualLayout>
                  <c:x val="2.0259748548088602E-3"/>
                  <c:y val="0.13028724747474749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6.3473274410774411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Fertilizantes.xlsx]principais sólidos'!$A$4:$A$7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Fertilizantes.xlsx]principais sólidos'!$C$4:$C$7</c:f>
              <c:numCache>
                <c:formatCode>#,##0</c:formatCode>
                <c:ptCount val="4"/>
                <c:pt idx="0">
                  <c:v>8370843</c:v>
                </c:pt>
                <c:pt idx="1">
                  <c:v>9766826</c:v>
                </c:pt>
                <c:pt idx="2">
                  <c:v>11212835</c:v>
                </c:pt>
                <c:pt idx="3">
                  <c:v>12979658.254416712</c:v>
                </c:pt>
              </c:numCache>
            </c:numRef>
          </c:val>
        </c:ser>
        <c:ser>
          <c:idx val="3"/>
          <c:order val="2"/>
          <c:tx>
            <c:strRef>
              <c:f>'[Açúcar Grãos e Fertilizantes.xlsx]principais sólidos'!$E$2</c:f>
              <c:strCache>
                <c:ptCount val="1"/>
                <c:pt idx="0">
                  <c:v>Milho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9.6880260942760948E-2"/>
                </c:manualLayout>
              </c:layout>
              <c:showVal val="1"/>
            </c:dLbl>
            <c:dLbl>
              <c:idx val="1"/>
              <c:layout>
                <c:manualLayout>
                  <c:x val="0"/>
                  <c:y val="9.6880260942760948E-2"/>
                </c:manualLayout>
              </c:layout>
              <c:showVal val="1"/>
            </c:dLbl>
            <c:dLbl>
              <c:idx val="2"/>
              <c:layout>
                <c:manualLayout>
                  <c:x val="4.0524283617333701E-3"/>
                  <c:y val="0.16369397095959587"/>
                </c:manualLayout>
              </c:layout>
              <c:showVal val="1"/>
            </c:dLbl>
            <c:dLbl>
              <c:idx val="3"/>
              <c:layout>
                <c:manualLayout>
                  <c:x val="2.0262939562192871E-3"/>
                  <c:y val="0.1269465488215489"/>
                </c:manualLayout>
              </c:layout>
              <c:showVal val="1"/>
            </c:dLbl>
            <c:dLbl>
              <c:idx val="4"/>
              <c:layout>
                <c:manualLayout>
                  <c:x val="-2.0262939562192871E-3"/>
                  <c:y val="6.0132575757575885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Fertilizantes.xlsx]principais sólidos'!$A$4:$A$7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Fertilizantes.xlsx]principais sólidos'!$E$4:$E$7</c:f>
              <c:numCache>
                <c:formatCode>#,##0</c:formatCode>
                <c:ptCount val="4"/>
                <c:pt idx="0">
                  <c:v>5531680</c:v>
                </c:pt>
                <c:pt idx="1">
                  <c:v>4543259</c:v>
                </c:pt>
                <c:pt idx="2">
                  <c:v>9962798</c:v>
                </c:pt>
                <c:pt idx="3">
                  <c:v>10000000</c:v>
                </c:pt>
              </c:numCache>
            </c:numRef>
          </c:val>
        </c:ser>
        <c:ser>
          <c:idx val="4"/>
          <c:order val="3"/>
          <c:tx>
            <c:strRef>
              <c:f>'[Açúcar Grãos e Fertilizantes.xlsx]principais sólidos'!$F$2</c:f>
              <c:strCache>
                <c:ptCount val="1"/>
                <c:pt idx="0">
                  <c:v>Adubos e Fertilizantes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0.10356165824915826"/>
                </c:manualLayout>
              </c:layout>
              <c:showVal val="1"/>
            </c:dLbl>
            <c:dLbl>
              <c:idx val="1"/>
              <c:layout>
                <c:manualLayout>
                  <c:x val="-2.0262939562192871E-3"/>
                  <c:y val="0.10022095959595972"/>
                </c:manualLayout>
              </c:layout>
              <c:showVal val="1"/>
            </c:dLbl>
            <c:dLbl>
              <c:idx val="2"/>
              <c:layout>
                <c:manualLayout>
                  <c:x val="-2.0264535069245012E-3"/>
                  <c:y val="9.3539562289562714E-2"/>
                </c:manualLayout>
              </c:layout>
              <c:showVal val="1"/>
            </c:dLbl>
            <c:dLbl>
              <c:idx val="3"/>
              <c:layout>
                <c:manualLayout>
                  <c:x val="-4.0525879124385725E-3"/>
                  <c:y val="0.10356165824915826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5.3451178451178451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Fertilizantes.xlsx]principais sólidos'!$A$4:$A$7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Fertilizantes.xlsx]principais sólidos'!$F$4:$F$7</c:f>
              <c:numCache>
                <c:formatCode>#,##0</c:formatCode>
                <c:ptCount val="4"/>
                <c:pt idx="0">
                  <c:v>2261036</c:v>
                </c:pt>
                <c:pt idx="1">
                  <c:v>3704195</c:v>
                </c:pt>
                <c:pt idx="2">
                  <c:v>3446614</c:v>
                </c:pt>
                <c:pt idx="3">
                  <c:v>3222507.8988318867</c:v>
                </c:pt>
              </c:numCache>
            </c:numRef>
          </c:val>
        </c:ser>
        <c:ser>
          <c:idx val="2"/>
          <c:order val="4"/>
          <c:tx>
            <c:strRef>
              <c:f>'[Açúcar Grãos e Fertilizantes.xlsx]principais sólidos'!$D$2</c:f>
              <c:strCache>
                <c:ptCount val="1"/>
                <c:pt idx="0">
                  <c:v>Soja Peletizada</c:v>
                </c:pt>
              </c:strCache>
            </c:strRef>
          </c:tx>
          <c:dLbls>
            <c:dLbl>
              <c:idx val="0"/>
              <c:layout>
                <c:manualLayout>
                  <c:x val="-2.0262939562192871E-3"/>
                  <c:y val="1.6703493265993304E-2"/>
                </c:manualLayout>
              </c:layout>
              <c:showVal val="1"/>
            </c:dLbl>
            <c:dLbl>
              <c:idx val="1"/>
              <c:layout>
                <c:manualLayout>
                  <c:x val="-4.0525879124385725E-3"/>
                  <c:y val="8.6858164983165065E-2"/>
                </c:manualLayout>
              </c:layout>
              <c:showVal val="1"/>
            </c:dLbl>
            <c:dLbl>
              <c:idx val="2"/>
              <c:layout>
                <c:manualLayout>
                  <c:x val="-4.0525879124385725E-3"/>
                  <c:y val="0.11024305555555572"/>
                </c:manualLayout>
              </c:layout>
              <c:showVal val="1"/>
            </c:dLbl>
            <c:dLbl>
              <c:idx val="3"/>
              <c:layout>
                <c:manualLayout>
                  <c:x val="4.0525879124385725E-3"/>
                  <c:y val="0.10356165824915826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5.3451178451178451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Fertilizantes.xlsx]principais sólidos'!$A$4:$A$7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Fertilizantes.xlsx]principais sólidos'!$D$4:$D$7</c:f>
              <c:numCache>
                <c:formatCode>#,##0</c:formatCode>
                <c:ptCount val="4"/>
                <c:pt idx="0">
                  <c:v>1382977</c:v>
                </c:pt>
                <c:pt idx="1">
                  <c:v>2325053</c:v>
                </c:pt>
                <c:pt idx="2">
                  <c:v>2444590</c:v>
                </c:pt>
                <c:pt idx="3">
                  <c:v>2731879.8369126874</c:v>
                </c:pt>
              </c:numCache>
            </c:numRef>
          </c:val>
        </c:ser>
        <c:axId val="38648448"/>
        <c:axId val="38691200"/>
      </c:barChart>
      <c:catAx>
        <c:axId val="38648448"/>
        <c:scaling>
          <c:orientation val="minMax"/>
        </c:scaling>
        <c:axPos val="b"/>
        <c:tickLblPos val="nextTo"/>
        <c:crossAx val="38691200"/>
        <c:crosses val="autoZero"/>
        <c:auto val="1"/>
        <c:lblAlgn val="ctr"/>
        <c:lblOffset val="100"/>
      </c:catAx>
      <c:valAx>
        <c:axId val="38691200"/>
        <c:scaling>
          <c:orientation val="minMax"/>
        </c:scaling>
        <c:axPos val="l"/>
        <c:majorGridlines/>
        <c:numFmt formatCode="#,##0" sourceLinked="1"/>
        <c:tickLblPos val="nextTo"/>
        <c:crossAx val="38648448"/>
        <c:crosses val="autoZero"/>
        <c:crossBetween val="between"/>
        <c:dispUnits>
          <c:builtInUnit val="millions"/>
        </c:dispUnits>
      </c:valAx>
    </c:plotArea>
    <c:legend>
      <c:legendPos val="b"/>
      <c:layout>
        <c:manualLayout>
          <c:xMode val="edge"/>
          <c:yMode val="edge"/>
          <c:x val="6.2250303146339912E-2"/>
          <c:y val="0.91114583333333576"/>
          <c:w val="0.92559193311634469"/>
          <c:h val="6.4461016414141606E-2"/>
        </c:manualLayout>
      </c:layout>
    </c:legend>
    <c:plotVisOnly val="1"/>
    <c:dispBlanksAs val="gap"/>
  </c:chart>
  <c:txPr>
    <a:bodyPr/>
    <a:lstStyle/>
    <a:p>
      <a:pPr>
        <a:defRPr sz="1400"/>
      </a:pPr>
      <a:endParaRPr lang="pt-BR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pt-BR"/>
  <c:style val="42"/>
  <c:chart>
    <c:autoTitleDeleted val="1"/>
    <c:plotArea>
      <c:layout>
        <c:manualLayout>
          <c:layoutTarget val="inner"/>
          <c:xMode val="edge"/>
          <c:yMode val="edge"/>
          <c:x val="6.9587242325611129E-2"/>
          <c:y val="8.3584017255892581E-2"/>
          <c:w val="0.90683898142829789"/>
          <c:h val="0.70999394991582487"/>
        </c:manualLayout>
      </c:layout>
      <c:barChart>
        <c:barDir val="col"/>
        <c:grouping val="clustered"/>
        <c:ser>
          <c:idx val="0"/>
          <c:order val="0"/>
          <c:tx>
            <c:strRef>
              <c:f>'[Açúcar Grãos e Fertilizantes.xlsx]sólidos por segmento'!$C$5</c:f>
              <c:strCache>
                <c:ptCount val="1"/>
                <c:pt idx="0">
                  <c:v>Origem Vegetal</c:v>
                </c:pt>
              </c:strCache>
            </c:strRef>
          </c:tx>
          <c:dLbls>
            <c:dLbl>
              <c:idx val="0"/>
              <c:layout>
                <c:manualLayout>
                  <c:x val="-6.0788818686578596E-3"/>
                  <c:y val="0.14030934343434373"/>
                </c:manualLayout>
              </c:layout>
              <c:showVal val="1"/>
            </c:dLbl>
            <c:dLbl>
              <c:idx val="1"/>
              <c:layout>
                <c:manualLayout>
                  <c:x val="-2.0262939562192871E-3"/>
                  <c:y val="0.1135837542087542"/>
                </c:manualLayout>
              </c:layout>
              <c:showVal val="1"/>
            </c:dLbl>
            <c:dLbl>
              <c:idx val="2"/>
              <c:layout>
                <c:manualLayout>
                  <c:x val="-2.0262939562192871E-3"/>
                  <c:y val="0.12694628577441125"/>
                </c:manualLayout>
              </c:layout>
              <c:showVal val="1"/>
            </c:dLbl>
            <c:dLbl>
              <c:idx val="3"/>
              <c:layout>
                <c:manualLayout>
                  <c:x val="2.0262939562192871E-3"/>
                  <c:y val="0.1269465488215489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7.0154671717171824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Fertilizantes.xlsx]sólidos por segmento'!$E$4:$H$4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Fertilizantes.xlsx]sólidos por segmento'!$E$5:$H$5</c:f>
              <c:numCache>
                <c:formatCode>#,##0_ ;\-#,##0\ </c:formatCode>
                <c:ptCount val="4"/>
                <c:pt idx="0">
                  <c:v>35023428</c:v>
                </c:pt>
                <c:pt idx="1">
                  <c:v>33244263</c:v>
                </c:pt>
                <c:pt idx="2">
                  <c:v>40192277</c:v>
                </c:pt>
                <c:pt idx="3">
                  <c:v>43839574.869072534</c:v>
                </c:pt>
              </c:numCache>
            </c:numRef>
          </c:val>
        </c:ser>
        <c:ser>
          <c:idx val="1"/>
          <c:order val="1"/>
          <c:tx>
            <c:strRef>
              <c:f>'[Açúcar Grãos e Fertilizantes.xlsx]sólidos por segmento'!$C$6</c:f>
              <c:strCache>
                <c:ptCount val="1"/>
                <c:pt idx="0">
                  <c:v>Origem Mineral</c:v>
                </c:pt>
              </c:strCache>
            </c:strRef>
          </c:tx>
          <c:dLbls>
            <c:dLbl>
              <c:idx val="0"/>
              <c:layout>
                <c:manualLayout>
                  <c:x val="-6.0788818686578405E-3"/>
                  <c:y val="9.6880260942760948E-2"/>
                </c:manualLayout>
              </c:layout>
              <c:showVal val="1"/>
            </c:dLbl>
            <c:dLbl>
              <c:idx val="1"/>
              <c:layout>
                <c:manualLayout>
                  <c:x val="-2.0264535069245012E-3"/>
                  <c:y val="0.10356165824915826"/>
                </c:manualLayout>
              </c:layout>
              <c:showVal val="1"/>
            </c:dLbl>
            <c:dLbl>
              <c:idx val="2"/>
              <c:layout>
                <c:manualLayout>
                  <c:x val="0"/>
                  <c:y val="9.0198863636363744E-2"/>
                </c:manualLayout>
              </c:layout>
              <c:showVal val="1"/>
            </c:dLbl>
            <c:dLbl>
              <c:idx val="3"/>
              <c:layout>
                <c:manualLayout>
                  <c:x val="2.0262939562192871E-3"/>
                  <c:y val="9.6880260942760948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5.6791877104377102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Fertilizantes.xlsx]sólidos por segmento'!$E$4:$H$4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Fertilizantes.xlsx]sólidos por segmento'!$E$6:$H$6</c:f>
              <c:numCache>
                <c:formatCode>#,##0_ ;\-#,##0\ </c:formatCode>
                <c:ptCount val="4"/>
                <c:pt idx="0">
                  <c:v>7685390</c:v>
                </c:pt>
                <c:pt idx="1">
                  <c:v>8098035</c:v>
                </c:pt>
                <c:pt idx="2">
                  <c:v>7254214</c:v>
                </c:pt>
                <c:pt idx="3">
                  <c:v>6547087.4251094572</c:v>
                </c:pt>
              </c:numCache>
            </c:numRef>
          </c:val>
        </c:ser>
        <c:ser>
          <c:idx val="2"/>
          <c:order val="2"/>
          <c:tx>
            <c:strRef>
              <c:f>'[Açúcar Grãos e Fertilizantes.xlsx]sólidos por segmento'!$C$7</c:f>
              <c:strCache>
                <c:ptCount val="1"/>
                <c:pt idx="0">
                  <c:v>Indústria Química e Conexas</c:v>
                </c:pt>
              </c:strCache>
            </c:strRef>
          </c:tx>
          <c:dLbls>
            <c:dLbl>
              <c:idx val="0"/>
              <c:layout>
                <c:manualLayout>
                  <c:x val="0"/>
                  <c:y val="6.6813973063973124E-3"/>
                </c:manualLayout>
              </c:layout>
              <c:showVal val="1"/>
            </c:dLbl>
            <c:dLbl>
              <c:idx val="1"/>
              <c:layout>
                <c:manualLayout>
                  <c:x val="2.0262939562192871E-3"/>
                  <c:y val="1.3362794612794621E-2"/>
                </c:manualLayout>
              </c:layout>
              <c:showVal val="1"/>
            </c:dLbl>
            <c:dLbl>
              <c:idx val="2"/>
              <c:layout>
                <c:manualLayout>
                  <c:x val="-4.0525879124385725E-3"/>
                  <c:y val="-6.6813973063973124E-3"/>
                </c:manualLayout>
              </c:layout>
              <c:showVal val="1"/>
            </c:dLbl>
            <c:dLbl>
              <c:idx val="3"/>
              <c:layout>
                <c:manualLayout>
                  <c:x val="0"/>
                  <c:y val="1.002209595959596E-2"/>
                </c:manualLayout>
              </c:layout>
              <c:showVal val="1"/>
            </c:dLbl>
            <c:dLbl>
              <c:idx val="4"/>
              <c:layout>
                <c:manualLayout>
                  <c:x val="0"/>
                  <c:y val="5.3451178451178451E-2"/>
                </c:manualLayout>
              </c:layout>
              <c:showVal val="1"/>
            </c:dLbl>
            <c:numFmt formatCode="#,##0.0" sourceLinked="0"/>
            <c:txPr>
              <a:bodyPr rot="-5400000" vert="horz"/>
              <a:lstStyle/>
              <a:p>
                <a:pPr>
                  <a:defRPr/>
                </a:pPr>
                <a:endParaRPr lang="pt-BR"/>
              </a:p>
            </c:txPr>
            <c:showVal val="1"/>
          </c:dLbls>
          <c:cat>
            <c:strRef>
              <c:f>'[Açúcar Grãos e Fertilizantes.xlsx]sólidos por segmento'!$E$4:$H$4</c:f>
              <c:strCache>
                <c:ptCount val="4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2013*</c:v>
                </c:pt>
              </c:strCache>
            </c:strRef>
          </c:cat>
          <c:val>
            <c:numRef>
              <c:f>'[Açúcar Grãos e Fertilizantes.xlsx]sólidos por segmento'!$E$7:$H$7</c:f>
              <c:numCache>
                <c:formatCode>#,##0_ ;\-#,##0\ </c:formatCode>
                <c:ptCount val="4"/>
                <c:pt idx="0">
                  <c:v>2975004</c:v>
                </c:pt>
                <c:pt idx="1">
                  <c:v>4476807</c:v>
                </c:pt>
                <c:pt idx="2">
                  <c:v>4549217</c:v>
                </c:pt>
                <c:pt idx="3">
                  <c:v>4431708.7058179844</c:v>
                </c:pt>
              </c:numCache>
            </c:numRef>
          </c:val>
        </c:ser>
        <c:axId val="38815232"/>
        <c:axId val="38816768"/>
      </c:barChart>
      <c:catAx>
        <c:axId val="38815232"/>
        <c:scaling>
          <c:orientation val="minMax"/>
        </c:scaling>
        <c:axPos val="b"/>
        <c:numFmt formatCode="General" sourceLinked="1"/>
        <c:tickLblPos val="nextTo"/>
        <c:crossAx val="38816768"/>
        <c:crosses val="autoZero"/>
        <c:auto val="1"/>
        <c:lblAlgn val="ctr"/>
        <c:lblOffset val="100"/>
      </c:catAx>
      <c:valAx>
        <c:axId val="38816768"/>
        <c:scaling>
          <c:orientation val="minMax"/>
          <c:max val="45000000"/>
        </c:scaling>
        <c:axPos val="l"/>
        <c:majorGridlines/>
        <c:numFmt formatCode="#,##0_ ;\-#,##0\ " sourceLinked="1"/>
        <c:tickLblPos val="nextTo"/>
        <c:crossAx val="38815232"/>
        <c:crosses val="autoZero"/>
        <c:crossBetween val="between"/>
        <c:dispUnits>
          <c:builtInUnit val="millions"/>
        </c:dispUnits>
      </c:valAx>
    </c:plotArea>
    <c:legend>
      <c:legendPos val="b"/>
      <c:layout>
        <c:manualLayout>
          <c:xMode val="edge"/>
          <c:yMode val="edge"/>
          <c:x val="7.301056225668516E-2"/>
          <c:y val="0.90433764730639743"/>
          <c:w val="0.91280538004977985"/>
          <c:h val="8.9169034090909094E-2"/>
        </c:manualLayout>
      </c:layout>
    </c:legend>
    <c:plotVisOnly val="1"/>
    <c:dispBlanksAs val="gap"/>
  </c:chart>
  <c:txPr>
    <a:bodyPr/>
    <a:lstStyle/>
    <a:p>
      <a:pPr>
        <a:defRPr sz="1200"/>
      </a:pPr>
      <a:endParaRPr lang="pt-BR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style val="43"/>
  <c:chart>
    <c:title>
      <c:tx>
        <c:rich>
          <a:bodyPr/>
          <a:lstStyle/>
          <a:p>
            <a:pPr>
              <a:defRPr/>
            </a:pPr>
            <a:r>
              <a:rPr lang="pt-BR" dirty="0">
                <a:solidFill>
                  <a:srgbClr val="226E6F"/>
                </a:solidFill>
              </a:rPr>
              <a:t>MATRIZ DE TRANSPORTES </a:t>
            </a:r>
            <a:r>
              <a:rPr lang="pt-BR" dirty="0" smtClean="0">
                <a:solidFill>
                  <a:srgbClr val="226E6F"/>
                </a:solidFill>
              </a:rPr>
              <a:t>TERRESTRE</a:t>
            </a:r>
            <a:br>
              <a:rPr lang="pt-BR" dirty="0" smtClean="0">
                <a:solidFill>
                  <a:srgbClr val="226E6F"/>
                </a:solidFill>
              </a:rPr>
            </a:br>
            <a:r>
              <a:rPr lang="pt-BR" dirty="0" smtClean="0">
                <a:solidFill>
                  <a:srgbClr val="226E6F"/>
                </a:solidFill>
              </a:rPr>
              <a:t>ÁREA </a:t>
            </a:r>
            <a:r>
              <a:rPr lang="pt-BR" dirty="0">
                <a:solidFill>
                  <a:srgbClr val="226E6F"/>
                </a:solidFill>
              </a:rPr>
              <a:t>DO PORTO ORGANIZADO</a:t>
            </a:r>
          </a:p>
        </c:rich>
      </c:tx>
      <c:spPr>
        <a:effectLst>
          <a:outerShdw blurRad="228600" dist="127000" dir="2700000" algn="l" rotWithShape="0">
            <a:prstClr val="black">
              <a:alpha val="40000"/>
            </a:prstClr>
          </a:outerShdw>
        </a:effectLst>
      </c:spPr>
    </c:title>
    <c:view3D>
      <c:depthPercent val="100"/>
      <c:rAngAx val="1"/>
    </c:view3D>
    <c:plotArea>
      <c:layout>
        <c:manualLayout>
          <c:layoutTarget val="inner"/>
          <c:xMode val="edge"/>
          <c:yMode val="edge"/>
          <c:x val="6.464759791647133E-2"/>
          <c:y val="0.1437901408700612"/>
          <c:w val="0.83109181778948982"/>
          <c:h val="0.72592723192109021"/>
        </c:manualLayout>
      </c:layout>
      <c:bar3DChart>
        <c:barDir val="col"/>
        <c:grouping val="clustered"/>
        <c:ser>
          <c:idx val="0"/>
          <c:order val="0"/>
          <c:tx>
            <c:strRef>
              <c:f>Plan1!$S$4</c:f>
              <c:strCache>
                <c:ptCount val="1"/>
                <c:pt idx="0">
                  <c:v>DUTO</c:v>
                </c:pt>
              </c:strCache>
            </c:strRef>
          </c:tx>
          <c:spPr>
            <a:solidFill>
              <a:schemeClr val="tx2">
                <a:lumMod val="50000"/>
              </a:schemeClr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b="1"/>
                      <a:t>8</a:t>
                    </a:r>
                    <a:r>
                      <a:rPr lang="en-US"/>
                      <a:t> (11%)</a:t>
                    </a:r>
                  </a:p>
                </c:rich>
              </c:tx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b="1"/>
                      <a:t> </a:t>
                    </a:r>
                    <a:r>
                      <a:rPr lang="en-US"/>
                      <a:t>9 (11%) </a:t>
                    </a:r>
                  </a:p>
                </c:rich>
              </c:tx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b="1"/>
                      <a:t> </a:t>
                    </a:r>
                    <a:r>
                      <a:rPr lang="en-US"/>
                      <a:t>9 (10%) </a:t>
                    </a:r>
                  </a:p>
                </c:rich>
              </c:tx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b="1"/>
                      <a:t>8</a:t>
                    </a:r>
                    <a:r>
                      <a:rPr lang="en-US"/>
                      <a:t> (8%)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showVal val="1"/>
          </c:dLbls>
          <c:cat>
            <c:numRef>
              <c:f>Plan1!$T$3:$W$3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Plan1!$T$4:$W$4</c:f>
              <c:numCache>
                <c:formatCode>_(* #,##0_);_(* \(#,##0\);_(* "-"??_);_(@_)</c:formatCode>
                <c:ptCount val="4"/>
                <c:pt idx="0" formatCode="#,##0">
                  <c:v>8289907</c:v>
                </c:pt>
                <c:pt idx="1">
                  <c:v>9354225</c:v>
                </c:pt>
                <c:pt idx="2">
                  <c:v>8671101</c:v>
                </c:pt>
                <c:pt idx="3" formatCode="#,##0">
                  <c:v>8107003</c:v>
                </c:pt>
              </c:numCache>
            </c:numRef>
          </c:val>
        </c:ser>
        <c:ser>
          <c:idx val="1"/>
          <c:order val="1"/>
          <c:tx>
            <c:strRef>
              <c:f>Plan1!$S$5</c:f>
              <c:strCache>
                <c:ptCount val="1"/>
                <c:pt idx="0">
                  <c:v>FERRO</c:v>
                </c:pt>
              </c:strCache>
            </c:strRef>
          </c:tx>
          <c:spPr>
            <a:solidFill>
              <a:srgbClr val="00B050"/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400" b="1"/>
                      <a:t>1</a:t>
                    </a:r>
                    <a:r>
                      <a:rPr lang="en-US"/>
                      <a:t>6 (21%)</a:t>
                    </a:r>
                  </a:p>
                </c:rich>
              </c:tx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400" b="1"/>
                      <a:t> </a:t>
                    </a:r>
                    <a:r>
                      <a:rPr lang="en-US"/>
                      <a:t>19 (21%) </a:t>
                    </a:r>
                  </a:p>
                </c:rich>
              </c:tx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400" b="1"/>
                      <a:t> </a:t>
                    </a:r>
                    <a:r>
                      <a:rPr lang="en-US"/>
                      <a:t>21 (24%) </a:t>
                    </a:r>
                  </a:p>
                </c:rich>
              </c:tx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400" b="1"/>
                      <a:t> </a:t>
                    </a:r>
                    <a:r>
                      <a:rPr lang="en-US"/>
                      <a:t>23 (24%) 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400" b="1"/>
                </a:pPr>
                <a:endParaRPr lang="pt-BR"/>
              </a:p>
            </c:txPr>
            <c:showVal val="1"/>
          </c:dLbls>
          <c:cat>
            <c:numRef>
              <c:f>Plan1!$T$3:$W$3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Plan1!$T$5:$W$5</c:f>
              <c:numCache>
                <c:formatCode>_(* #,##0_);_(* \(#,##0\);_(* "-"??_);_(@_)</c:formatCode>
                <c:ptCount val="4"/>
                <c:pt idx="0" formatCode="#,##0">
                  <c:v>16161019.139999975</c:v>
                </c:pt>
                <c:pt idx="1">
                  <c:v>19359278.479999997</c:v>
                </c:pt>
                <c:pt idx="2">
                  <c:v>21492810</c:v>
                </c:pt>
                <c:pt idx="3">
                  <c:v>23157906.900999997</c:v>
                </c:pt>
              </c:numCache>
            </c:numRef>
          </c:val>
        </c:ser>
        <c:ser>
          <c:idx val="2"/>
          <c:order val="2"/>
          <c:tx>
            <c:strRef>
              <c:f>Plan1!$S$6</c:f>
              <c:strCache>
                <c:ptCount val="1"/>
                <c:pt idx="0">
                  <c:v>RODO</c:v>
                </c:pt>
              </c:strCache>
            </c:strRef>
          </c:tx>
          <c:spPr>
            <a:solidFill>
              <a:schemeClr val="tx2">
                <a:lumMod val="60000"/>
                <a:lumOff val="40000"/>
              </a:schemeClr>
            </a:solidFill>
          </c:spPr>
          <c:dLbls>
            <c:dLbl>
              <c:idx val="0"/>
              <c:tx>
                <c:rich>
                  <a:bodyPr/>
                  <a:lstStyle/>
                  <a:p>
                    <a:r>
                      <a:rPr lang="en-US" sz="1200" b="1"/>
                      <a:t>5</a:t>
                    </a:r>
                    <a:r>
                      <a:rPr lang="en-US"/>
                      <a:t>3 (68%)</a:t>
                    </a:r>
                  </a:p>
                </c:rich>
              </c:tx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1200" b="1"/>
                      <a:t> </a:t>
                    </a:r>
                    <a:r>
                      <a:rPr lang="en-US"/>
                      <a:t>59 (68%) </a:t>
                    </a:r>
                  </a:p>
                </c:rich>
              </c:tx>
            </c:dLbl>
            <c:dLbl>
              <c:idx val="2"/>
              <c:tx>
                <c:rich>
                  <a:bodyPr/>
                  <a:lstStyle/>
                  <a:p>
                    <a:r>
                      <a:rPr lang="en-US" sz="1200" b="1"/>
                      <a:t> </a:t>
                    </a:r>
                    <a:r>
                      <a:rPr lang="en-US"/>
                      <a:t>59 (66%) </a:t>
                    </a:r>
                  </a:p>
                </c:rich>
              </c:tx>
            </c:dLbl>
            <c:dLbl>
              <c:idx val="3"/>
              <c:tx>
                <c:rich>
                  <a:bodyPr/>
                  <a:lstStyle/>
                  <a:p>
                    <a:r>
                      <a:rPr lang="en-US" sz="1200" b="1"/>
                      <a:t> </a:t>
                    </a:r>
                    <a:r>
                      <a:rPr lang="en-US"/>
                      <a:t>65 (68%) </a:t>
                    </a:r>
                  </a:p>
                </c:rich>
              </c:tx>
            </c:dLbl>
            <c:txPr>
              <a:bodyPr/>
              <a:lstStyle/>
              <a:p>
                <a:pPr>
                  <a:defRPr sz="1200" b="1"/>
                </a:pPr>
                <a:endParaRPr lang="pt-BR"/>
              </a:p>
            </c:txPr>
            <c:showVal val="1"/>
          </c:dLbls>
          <c:cat>
            <c:numRef>
              <c:f>Plan1!$T$3:$W$3</c:f>
              <c:numCache>
                <c:formatCode>General</c:formatCode>
                <c:ptCount val="4"/>
                <c:pt idx="0">
                  <c:v>2009</c:v>
                </c:pt>
                <c:pt idx="1">
                  <c:v>2010</c:v>
                </c:pt>
                <c:pt idx="2">
                  <c:v>2011</c:v>
                </c:pt>
                <c:pt idx="3">
                  <c:v>2012</c:v>
                </c:pt>
              </c:numCache>
            </c:numRef>
          </c:cat>
          <c:val>
            <c:numRef>
              <c:f>Plan1!$T$6:$W$6</c:f>
              <c:numCache>
                <c:formatCode>_(* #,##0_);_(* \(#,##0\);_(* "-"??_);_(@_)</c:formatCode>
                <c:ptCount val="4"/>
                <c:pt idx="0" formatCode="#,##0">
                  <c:v>52627378</c:v>
                </c:pt>
                <c:pt idx="1">
                  <c:v>59263694</c:v>
                </c:pt>
                <c:pt idx="2">
                  <c:v>58856583</c:v>
                </c:pt>
                <c:pt idx="3">
                  <c:v>64966535.099000111</c:v>
                </c:pt>
              </c:numCache>
            </c:numRef>
          </c:val>
        </c:ser>
        <c:shape val="cylinder"/>
        <c:axId val="44067072"/>
        <c:axId val="44106112"/>
        <c:axId val="0"/>
      </c:bar3DChart>
      <c:catAx>
        <c:axId val="44067072"/>
        <c:scaling>
          <c:orientation val="minMax"/>
        </c:scaling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t-BR"/>
                  <a:t>Fontes: CODESP (Rodovia e Duto) e PORTOFER (Ferrovia) </a:t>
                </a:r>
              </a:p>
            </c:rich>
          </c:tx>
          <c:layout>
            <c:manualLayout>
              <c:xMode val="edge"/>
              <c:yMode val="edge"/>
              <c:x val="0.41160730359969055"/>
              <c:y val="0.92075003336449623"/>
            </c:manualLayout>
          </c:layout>
        </c:title>
        <c:numFmt formatCode="General" sourceLinked="1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44106112"/>
        <c:crosses val="autoZero"/>
        <c:auto val="1"/>
        <c:lblAlgn val="ctr"/>
        <c:lblOffset val="100"/>
      </c:catAx>
      <c:valAx>
        <c:axId val="44106112"/>
        <c:scaling>
          <c:orientation val="minMax"/>
        </c:scaling>
        <c:axPos val="l"/>
        <c:majorGridlines/>
        <c:numFmt formatCode="#,##0" sourceLinked="1"/>
        <c:tickLblPos val="nextTo"/>
        <c:txPr>
          <a:bodyPr/>
          <a:lstStyle/>
          <a:p>
            <a:pPr>
              <a:defRPr sz="1200" b="1"/>
            </a:pPr>
            <a:endParaRPr lang="pt-BR"/>
          </a:p>
        </c:txPr>
        <c:crossAx val="44067072"/>
        <c:crosses val="autoZero"/>
        <c:crossBetween val="between"/>
        <c:dispUnits>
          <c:builtInUnit val="millions"/>
          <c:dispUnitsLbl>
            <c:tx>
              <c:rich>
                <a:bodyPr/>
                <a:lstStyle/>
                <a:p>
                  <a:pPr>
                    <a:defRPr/>
                  </a:pPr>
                  <a:r>
                    <a:rPr lang="pt-BR"/>
                    <a:t>Milhões</a:t>
                  </a:r>
                  <a:r>
                    <a:rPr lang="pt-BR" baseline="0"/>
                    <a:t> t</a:t>
                  </a:r>
                  <a:endParaRPr lang="pt-BR"/>
                </a:p>
              </c:rich>
            </c:tx>
          </c:dispUnitsLbl>
        </c:dispUnits>
      </c:valAx>
      <c:spPr>
        <a:noFill/>
        <a:ln w="25400">
          <a:noFill/>
        </a:ln>
      </c:spPr>
    </c:plotArea>
    <c:legend>
      <c:legendPos val="r"/>
      <c:txPr>
        <a:bodyPr/>
        <a:lstStyle/>
        <a:p>
          <a:pPr>
            <a:defRPr sz="1100" b="1"/>
          </a:pPr>
          <a:endParaRPr lang="pt-BR"/>
        </a:p>
      </c:txPr>
    </c:legend>
    <c:plotVisOnly val="1"/>
    <c:dispBlanksAs val="gap"/>
  </c:chart>
  <c:spPr>
    <a:gradFill>
      <a:gsLst>
        <a:gs pos="0">
          <a:srgbClr val="DDEBCF"/>
        </a:gs>
        <a:gs pos="50000">
          <a:srgbClr val="9CB86E"/>
        </a:gs>
        <a:gs pos="100000">
          <a:srgbClr val="156B13"/>
        </a:gs>
      </a:gsLst>
      <a:lin ang="5400000" scaled="0"/>
    </a:gradFill>
    <a:effectLst>
      <a:outerShdw blurRad="152400" dist="127000" dir="2700000" algn="l" rotWithShape="0">
        <a:srgbClr val="003300">
          <a:alpha val="40000"/>
        </a:srgbClr>
      </a:outerShdw>
    </a:effectLst>
  </c:sp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78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79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F75AE3B5-989D-4B99-9DAF-BB642351D8C7}" type="datetimeFigureOut">
              <a:rPr lang="pt-BR"/>
              <a:pPr>
                <a:defRPr/>
              </a:pPr>
              <a:t>12/11/2013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 noProof="0" smtClean="0"/>
              <a:t>Clique para editar 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  <a:endParaRPr lang="pt-BR" noProof="0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55BC646E-BBFB-432C-A599-2971197CAC7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583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16571B3-5346-40DF-8A69-84BFD3848143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pt-B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88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885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634AB9A-508A-4192-BC36-F0850CDEDA59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pt-BR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08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08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F6B9833-7F3A-4875-91A6-10F5FCA177F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pt-BR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294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C94FA76-9879-4D6D-8E67-4DE37E947ECC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pt-B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70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704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B084824-33B2-4FB8-8DDC-CD31C62B959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17</a:t>
            </a:fld>
            <a:endParaRPr lang="pt-BR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90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890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F399576-013E-48C6-AC2B-FCAD9C43D30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pt-BR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11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113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1D1D163-C8A5-4ADC-B0DE-22658B25C29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pt-BR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31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318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35B4DA-0AC0-41EF-830B-27617E111BD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pt-BR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52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52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548ED71-E6DC-4A0F-9347-000FA936BC8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pt-BR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72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2994B3F-93ED-4ECA-9C65-558D581B863C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pt-BR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2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93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993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B39967D-3FDA-4410-8210-D8B6EBB60EB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04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04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9D288FD-823B-4A43-BA58-24DF00FF7E0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pt-BR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13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13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63EABF-1720-4A9E-BD2F-DEFBDFB12393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24</a:t>
            </a:fld>
            <a:endParaRPr lang="pt-BR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34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34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90E6D23-ED0A-47F3-876E-C7DB16019D2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25</a:t>
            </a:fld>
            <a:endParaRPr lang="pt-BR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54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54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60015EF-F463-4FA3-865F-643F66C162E9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pt-BR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75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75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E37809C-59B2-4423-86CB-73B2D8A2277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27</a:t>
            </a:fld>
            <a:endParaRPr lang="pt-BR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95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095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2FDC1C7-CE58-46CB-B756-B8E3446BC991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28</a:t>
            </a:fld>
            <a:endParaRPr lang="pt-BR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16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16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F8BF759-3D81-4D0E-A1D0-E3CAF9D3D95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29</a:t>
            </a:fld>
            <a:endParaRPr lang="pt-BR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36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36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D164ECD-055F-4A07-93B9-7E3D7572AE9E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30</a:t>
            </a:fld>
            <a:endParaRPr lang="pt-BR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57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57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F6607E2-EAB4-4E60-9131-C62C318ED132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31</a:t>
            </a:fld>
            <a:endParaRPr lang="pt-BR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177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177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001E0D82-4F8D-458D-A32F-EE4302B0294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32</a:t>
            </a:fld>
            <a:endParaRPr lang="pt-BR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07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607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82D2EB0-4D66-47EB-9784-0F7DB352AEEC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33</a:t>
            </a:fld>
            <a:endParaRPr 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24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24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BBD62B9-B910-4DC3-8E4C-DACA06FAD339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pt-B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281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6281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E1471C6-3BF5-4ED4-88BF-302C2FDE68F7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34</a:t>
            </a:fld>
            <a:endParaRPr lang="pt-BR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486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6486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33B1451-882C-4C73-841F-DD349707F5C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35</a:t>
            </a:fld>
            <a:endParaRPr lang="pt-BR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691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6691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305002E-8D53-40E3-8804-11FFE5D8081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36</a:t>
            </a:fld>
            <a:endParaRPr lang="pt-BR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6896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6896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B04A8F6-07E2-4863-A2C7-722B49F73DE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37</a:t>
            </a:fld>
            <a:endParaRPr lang="pt-BR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00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101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7101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941999-10F1-4987-A26E-83585BCA834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38</a:t>
            </a:fld>
            <a:endParaRPr lang="pt-BR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30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7305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347D412-06F5-4407-9B4E-7976A742188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39</a:t>
            </a:fld>
            <a:endParaRPr lang="pt-BR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510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7510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EC7ECD9-B4EB-49E7-8161-77E022D4036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40</a:t>
            </a:fld>
            <a:endParaRPr lang="pt-BR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715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7715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6B4A45-F9AB-4983-AED7-DBDABD080E1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41</a:t>
            </a:fld>
            <a:endParaRPr lang="pt-BR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920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7920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704C76B-C3FE-4832-8C40-9CD47575EF9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pt-BR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4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125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8125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77868A6-18B9-432F-8CDE-5CEF78C3F36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43</a:t>
            </a:fld>
            <a:endParaRPr 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553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FAF47F5-B953-4EF8-8F5E-184977486074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pt-BR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8329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0ADBA27-4DE3-4408-87C7-38AA0AEF8F16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44</a:t>
            </a:fld>
            <a:endParaRPr lang="pt-BR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8534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3409D4E-D777-4AA8-A58A-C4B8D082711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45</a:t>
            </a:fld>
            <a:endParaRPr lang="pt-BR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39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739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8739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C2AD35F-D17C-4FFD-A622-61CF9311537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46</a:t>
            </a:fld>
            <a:endParaRPr lang="pt-BR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44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944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8944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C0EAD7-D8DE-4CD5-8B4B-50922336C66D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47</a:t>
            </a:fld>
            <a:endParaRPr lang="pt-BR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149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149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130EDB6-FB10-4A02-A537-38A5D8D546DF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48</a:t>
            </a:fld>
            <a:endParaRPr lang="pt-BR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53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353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353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BB30407-1293-48BB-90EB-BF360B1D2FD0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49</a:t>
            </a:fld>
            <a:endParaRPr lang="pt-BR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55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558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E1EA879-0D4D-4F7E-8BC8-F4C4FD1811CC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50</a:t>
            </a:fld>
            <a:endParaRPr lang="pt-BR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65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865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19865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4FE4056-35D7-433A-BCC0-D9F7C1BFF43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52</a:t>
            </a:fld>
            <a:endParaRPr lang="pt-BR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72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17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017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E362CC2-0C62-4D41-BB75-AE80176F9A21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54</a:t>
            </a:fld>
            <a:endParaRPr lang="pt-BR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777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3778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03779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D15ABE9A-7865-423E-9EE6-EE5B97B5B979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55</a:t>
            </a:fld>
            <a:endParaRPr 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758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758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6E3EEE-267E-4AD8-9860-483142C7F6B5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pt-BR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5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826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05827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E0D52F1-9228-4D17-909D-2AB9B315E999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56</a:t>
            </a:fld>
            <a:endParaRPr lang="pt-BR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87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78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078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6AA07DF0-4A3C-4F0F-99A6-D738EAF8BA81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57</a:t>
            </a:fld>
            <a:endParaRPr lang="pt-BR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99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099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B0F2F4DD-D1D7-407B-B580-969AE591EF5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58</a:t>
            </a:fld>
            <a:endParaRPr lang="pt-BR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9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119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BC1DC54-3D67-4119-A576-40F7944C5CC9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59</a:t>
            </a:fld>
            <a:endParaRPr lang="pt-BR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47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347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3347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7E98F74-76AB-4A16-99A2-C58D316CFE52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61</a:t>
            </a:fld>
            <a:endParaRPr lang="pt-BR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552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3552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1D4C8525-8400-4E30-8ECE-38D06C12884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62</a:t>
            </a:fld>
            <a:endParaRPr lang="pt-BR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56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757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23757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7E9023D-642E-4AF4-A2AD-5AC8B3890DF2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63</a:t>
            </a:fld>
            <a:endParaRPr 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3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4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69635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3064B9E-DE50-41C6-8F82-7051F677A59B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168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7FE0574D-5286-4E4C-9493-4E28CC832722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pt-B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0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3731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570FEC66-98A2-4AE0-951C-F9244432916E}" type="slidenum">
              <a:rPr lang="pt-BR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pt-BR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Espaço Reservado para Imagem de Slide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2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pt-BR" smtClean="0"/>
          </a:p>
        </p:txBody>
      </p:sp>
      <p:sp>
        <p:nvSpPr>
          <p:cNvPr id="76803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C5645A14-1B44-4C30-ACE7-94764524C90A}" type="slidenum">
              <a:rPr lang="pt-BR"/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5.jpe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6.jpe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7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9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2.jpe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.png"/><Relationship Id="rId5" Type="http://schemas.openxmlformats.org/officeDocument/2006/relationships/image" Target="../media/image37.png"/><Relationship Id="rId4" Type="http://schemas.openxmlformats.org/officeDocument/2006/relationships/image" Target="../media/image35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8.jpe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9.jpe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0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1.jpe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jpe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4.jpe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5.jpe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6.jpe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.png"/><Relationship Id="rId4" Type="http://schemas.openxmlformats.org/officeDocument/2006/relationships/image" Target="../media/image49.jpeg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5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5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5" Type="http://schemas.openxmlformats.org/officeDocument/2006/relationships/slide" Target="../slides/slide35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1.jpeg"/><Relationship Id="rId1" Type="http://schemas.openxmlformats.org/officeDocument/2006/relationships/slideMaster" Target="../slideMasters/slideMaster1.xml"/><Relationship Id="rId6" Type="http://schemas.openxmlformats.org/officeDocument/2006/relationships/slide" Target="../slides/slide35.xml"/><Relationship Id="rId5" Type="http://schemas.openxmlformats.org/officeDocument/2006/relationships/image" Target="../media/image1.png"/><Relationship Id="rId4" Type="http://schemas.openxmlformats.org/officeDocument/2006/relationships/image" Target="../media/image33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Visão G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3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VISÃO GERAL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4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 / BRASIL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Atualização Tecnologic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6"/>
          <p:cNvSpPr txBox="1"/>
          <p:nvPr userDrawn="1"/>
        </p:nvSpPr>
        <p:spPr>
          <a:xfrm>
            <a:off x="2200275" y="3213100"/>
            <a:ext cx="474345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ATUALIZAÇÃO TECNOLÓGICA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7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Projetos e Investimen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5"/>
          <p:cNvSpPr txBox="1"/>
          <p:nvPr userDrawn="1"/>
        </p:nvSpPr>
        <p:spPr>
          <a:xfrm>
            <a:off x="2228850" y="3213100"/>
            <a:ext cx="46863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PROJETOS E INVESTIMENTOS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CaixaDeTexto 6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4" name="Imagem 7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8"/>
          <p:cNvSpPr txBox="1"/>
          <p:nvPr userDrawn="1"/>
        </p:nvSpPr>
        <p:spPr>
          <a:xfrm>
            <a:off x="2381250" y="3197225"/>
            <a:ext cx="4686300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PROJETOS E INVESTIMENTOS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CaixaDeTexto 9"/>
          <p:cNvSpPr txBox="1"/>
          <p:nvPr userDrawn="1"/>
        </p:nvSpPr>
        <p:spPr>
          <a:xfrm>
            <a:off x="2420938" y="3563938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Gestão Portuar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3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GESTÃO PORTUÁRIA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4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Mod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MODAIS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Modal Rodovi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MODAL RODOVIÁRIO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Modal Ferrovi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MODAL FERROVIÁRIO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Modal Hidrovi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MODAL HIDROVIÁRIO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Plataformas Logíst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 rotWithShape="1">
          <a:blip r:embed="rId2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t="61506" b="13384"/>
          <a:stretch/>
        </p:blipFill>
        <p:spPr>
          <a:xfrm>
            <a:off x="-29979" y="3428999"/>
            <a:ext cx="9203959" cy="3465428"/>
          </a:xfrm>
          <a:prstGeom prst="rect">
            <a:avLst/>
          </a:prstGeom>
        </p:spPr>
      </p:pic>
      <p:pic>
        <p:nvPicPr>
          <p:cNvPr id="3" name="Imagem 6"/>
          <p:cNvPicPr>
            <a:picLocks noChangeAspect="1"/>
          </p:cNvPicPr>
          <p:nvPr userDrawn="1"/>
        </p:nvPicPr>
        <p:blipFill rotWithShape="1">
          <a:blip r:embed="rId3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BEBA8EAE-BF5A-486C-A8C5-ECC9F3942E4B}"/>
              <a:ext uri="{28A0092B-C50C-407E-A947-70E740481C1C}"/>
            </a:extLst>
          </a:blip>
          <a:srcRect t="53132" r="6263"/>
          <a:stretch/>
        </p:blipFill>
        <p:spPr>
          <a:xfrm>
            <a:off x="-1" y="-27384"/>
            <a:ext cx="9144001" cy="3428967"/>
          </a:xfrm>
          <a:prstGeom prst="rect">
            <a:avLst/>
          </a:prstGeom>
          <a:noFill/>
        </p:spPr>
      </p:pic>
      <p:sp>
        <p:nvSpPr>
          <p:cNvPr id="4" name="CaixaDeTexto 2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MODAL HIDROVIÁRIO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2633663"/>
            <a:ext cx="9144000" cy="1590675"/>
          </a:xfrm>
          <a:prstGeom prst="rect">
            <a:avLst/>
          </a:prstGeom>
          <a:noFill/>
          <a:ln>
            <a:noFill/>
          </a:ln>
          <a:effectLst>
            <a:outerShdw blurRad="317500" dist="76200" dir="2700000" algn="ctr" rotWithShape="0">
              <a:schemeClr val="tx1">
                <a:lumMod val="85000"/>
                <a:lumOff val="15000"/>
                <a:alpha val="85000"/>
              </a:schemeClr>
            </a:outerShdw>
          </a:effectLst>
          <a:extLst>
            <a:ext uri="{909E8E84-426E-40DD-AFC4-6F175D3DCCD1}"/>
            <a:ext uri="{91240B29-F687-4F45-9708-019B960494DF}"/>
          </a:extLst>
        </p:spPr>
      </p:pic>
      <p:sp>
        <p:nvSpPr>
          <p:cNvPr id="7" name="CaixaDeTexto 8"/>
          <p:cNvSpPr txBox="1"/>
          <p:nvPr userDrawn="1"/>
        </p:nvSpPr>
        <p:spPr>
          <a:xfrm>
            <a:off x="24574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PLATAFORMAS LOGÍSTICAS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CaixaDeTexto 9"/>
          <p:cNvSpPr txBox="1"/>
          <p:nvPr userDrawn="1"/>
        </p:nvSpPr>
        <p:spPr>
          <a:xfrm>
            <a:off x="24209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  <p:pic>
        <p:nvPicPr>
          <p:cNvPr id="9" name="Imagem 1"/>
          <p:cNvPicPr>
            <a:picLocks noChangeAspect="1"/>
          </p:cNvPicPr>
          <p:nvPr userDrawn="1"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276725" y="5876925"/>
            <a:ext cx="590550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bcapa Matriz Transpor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2051050" y="3141663"/>
            <a:ext cx="5329238" cy="5064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LOCALIZAÇÃO DOS TERMINAIS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 / BRASIL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em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4"/>
          <p:cNvPicPr>
            <a:picLocks noChangeAspect="1"/>
          </p:cNvPicPr>
          <p:nvPr userDrawn="1"/>
        </p:nvPicPr>
        <p:blipFill>
          <a:blip r:embed="rId3"/>
          <a:srcRect l="11024" r="7425" b="6366"/>
          <a:stretch>
            <a:fillRect/>
          </a:stretch>
        </p:blipFill>
        <p:spPr bwMode="auto">
          <a:xfrm>
            <a:off x="-4763" y="153988"/>
            <a:ext cx="7456488" cy="642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7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9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capa Matriz Transport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aixaDeTexto 2"/>
          <p:cNvSpPr txBox="1"/>
          <p:nvPr userDrawn="1"/>
        </p:nvSpPr>
        <p:spPr>
          <a:xfrm>
            <a:off x="2305050" y="3213100"/>
            <a:ext cx="4283075" cy="5080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700" b="1" dirty="0">
                <a:solidFill>
                  <a:schemeClr val="bg1"/>
                </a:solidFill>
                <a:latin typeface="+mn-lt"/>
              </a:rPr>
              <a:t>MATRIZ DE TRANSPORTES</a:t>
            </a:r>
            <a:endParaRPr lang="pt-BR" sz="29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CaixaDeTexto 3"/>
          <p:cNvSpPr txBox="1"/>
          <p:nvPr userDrawn="1"/>
        </p:nvSpPr>
        <p:spPr>
          <a:xfrm>
            <a:off x="2268538" y="3579813"/>
            <a:ext cx="4319587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PORTO DE SANTOS / BRASIL</a:t>
            </a:r>
            <a:endParaRPr lang="pt-BR" b="1" dirty="0">
              <a:solidFill>
                <a:schemeClr val="accent2">
                  <a:lumMod val="60000"/>
                  <a:lumOff val="4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Pro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3"/>
          <p:cNvPicPr>
            <a:picLocks noChangeAspect="1"/>
          </p:cNvPicPr>
          <p:nvPr userDrawn="1"/>
        </p:nvPicPr>
        <p:blipFill>
          <a:blip r:embed="rId3"/>
          <a:srcRect b="93889"/>
          <a:stretch>
            <a:fillRect/>
          </a:stretch>
        </p:blipFill>
        <p:spPr bwMode="auto">
          <a:xfrm>
            <a:off x="-1588" y="249238"/>
            <a:ext cx="9144001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4"/>
          <p:cNvPicPr>
            <a:picLocks noChangeAspect="1"/>
          </p:cNvPicPr>
          <p:nvPr userDrawn="1"/>
        </p:nvPicPr>
        <p:blipFill>
          <a:blip r:embed="rId4"/>
          <a:srcRect b="2904"/>
          <a:stretch>
            <a:fillRect/>
          </a:stretch>
        </p:blipFill>
        <p:spPr bwMode="auto">
          <a:xfrm>
            <a:off x="179388" y="1125538"/>
            <a:ext cx="8897937" cy="573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8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8532813" y="333375"/>
            <a:ext cx="877887" cy="354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12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9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F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 b="10101"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o Dragage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to Largo Santa Ri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a Plataformas Logistic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odal Rodoviario com barr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4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odal Rodovi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odal Ferroviário com barr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9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odal Ferroviá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Sem título - sem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odal Hidroviario com barr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0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Modal Hidroviari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 b="111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0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Fotos Projetos (fundo anexado)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Fotos Pro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/>
          </p:cNvPicPr>
          <p:nvPr userDrawn="1"/>
        </p:nvPicPr>
        <p:blipFill>
          <a:blip r:embed="rId2"/>
          <a:srcRect b="11549"/>
          <a:stretch>
            <a:fillRect/>
          </a:stretch>
        </p:blipFill>
        <p:spPr bwMode="auto">
          <a:xfrm>
            <a:off x="0" y="-4763"/>
            <a:ext cx="9144000" cy="65500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ndo Fotos Pro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Fotos - Ilha toda Gra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 b="10751"/>
          <a:stretch>
            <a:fillRect/>
          </a:stretch>
        </p:blipFill>
        <p:spPr bwMode="auto">
          <a:xfrm>
            <a:off x="0" y="-31591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"/>
          <p:cNvPicPr>
            <a:picLocks noChangeAspect="1"/>
          </p:cNvPicPr>
          <p:nvPr userDrawn="1"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15913"/>
            <a:ext cx="91440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2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 rot="21111334">
            <a:off x="-169863" y="69850"/>
            <a:ext cx="9231313" cy="69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12"/>
          <p:cNvSpPr/>
          <p:nvPr userDrawn="1"/>
        </p:nvSpPr>
        <p:spPr>
          <a:xfrm>
            <a:off x="8369300" y="4806950"/>
            <a:ext cx="93663" cy="93663"/>
          </a:xfrm>
          <a:prstGeom prst="ellipse">
            <a:avLst/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6" name="Elipse 30"/>
          <p:cNvSpPr/>
          <p:nvPr userDrawn="1"/>
        </p:nvSpPr>
        <p:spPr>
          <a:xfrm>
            <a:off x="8393113" y="4900613"/>
            <a:ext cx="123825" cy="123825"/>
          </a:xfrm>
          <a:custGeom>
            <a:avLst/>
            <a:gdLst>
              <a:gd name="connsiteX0" fmla="*/ 0 w 94468"/>
              <a:gd name="connsiteY0" fmla="*/ 47234 h 94468"/>
              <a:gd name="connsiteX1" fmla="*/ 47234 w 94468"/>
              <a:gd name="connsiteY1" fmla="*/ 0 h 94468"/>
              <a:gd name="connsiteX2" fmla="*/ 94468 w 94468"/>
              <a:gd name="connsiteY2" fmla="*/ 47234 h 94468"/>
              <a:gd name="connsiteX3" fmla="*/ 47234 w 94468"/>
              <a:gd name="connsiteY3" fmla="*/ 94468 h 94468"/>
              <a:gd name="connsiteX4" fmla="*/ 0 w 94468"/>
              <a:gd name="connsiteY4" fmla="*/ 47234 h 94468"/>
              <a:gd name="connsiteX0" fmla="*/ 21094 w 115562"/>
              <a:gd name="connsiteY0" fmla="*/ 40884 h 88118"/>
              <a:gd name="connsiteX1" fmla="*/ 11178 w 115562"/>
              <a:gd name="connsiteY1" fmla="*/ 0 h 88118"/>
              <a:gd name="connsiteX2" fmla="*/ 115562 w 115562"/>
              <a:gd name="connsiteY2" fmla="*/ 40884 h 88118"/>
              <a:gd name="connsiteX3" fmla="*/ 68328 w 115562"/>
              <a:gd name="connsiteY3" fmla="*/ 88118 h 88118"/>
              <a:gd name="connsiteX4" fmla="*/ 21094 w 115562"/>
              <a:gd name="connsiteY4" fmla="*/ 40884 h 88118"/>
              <a:gd name="connsiteX0" fmla="*/ 28993 w 123461"/>
              <a:gd name="connsiteY0" fmla="*/ 75809 h 123043"/>
              <a:gd name="connsiteX1" fmla="*/ 9552 w 123461"/>
              <a:gd name="connsiteY1" fmla="*/ 0 h 123043"/>
              <a:gd name="connsiteX2" fmla="*/ 123461 w 123461"/>
              <a:gd name="connsiteY2" fmla="*/ 75809 h 123043"/>
              <a:gd name="connsiteX3" fmla="*/ 76227 w 123461"/>
              <a:gd name="connsiteY3" fmla="*/ 123043 h 123043"/>
              <a:gd name="connsiteX4" fmla="*/ 28993 w 123461"/>
              <a:gd name="connsiteY4" fmla="*/ 75809 h 1230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3461" h="123043">
                <a:moveTo>
                  <a:pt x="28993" y="75809"/>
                </a:moveTo>
                <a:cubicBezTo>
                  <a:pt x="17881" y="55302"/>
                  <a:pt x="-16535" y="0"/>
                  <a:pt x="9552" y="0"/>
                </a:cubicBezTo>
                <a:cubicBezTo>
                  <a:pt x="35639" y="0"/>
                  <a:pt x="123461" y="49722"/>
                  <a:pt x="123461" y="75809"/>
                </a:cubicBezTo>
                <a:cubicBezTo>
                  <a:pt x="123461" y="101896"/>
                  <a:pt x="102314" y="123043"/>
                  <a:pt x="76227" y="123043"/>
                </a:cubicBezTo>
                <a:cubicBezTo>
                  <a:pt x="50140" y="123043"/>
                  <a:pt x="40105" y="96316"/>
                  <a:pt x="28993" y="75809"/>
                </a:cubicBezTo>
                <a:close/>
              </a:path>
            </a:pathLst>
          </a:cu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7" name="Conector reto 14"/>
          <p:cNvCxnSpPr/>
          <p:nvPr userDrawn="1"/>
        </p:nvCxnSpPr>
        <p:spPr>
          <a:xfrm flipH="1" flipV="1">
            <a:off x="8239125" y="4570413"/>
            <a:ext cx="214313" cy="49371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Elipse 15"/>
          <p:cNvSpPr/>
          <p:nvPr userDrawn="1"/>
        </p:nvSpPr>
        <p:spPr>
          <a:xfrm>
            <a:off x="7569200" y="4657725"/>
            <a:ext cx="93663" cy="93663"/>
          </a:xfrm>
          <a:prstGeom prst="ellipse">
            <a:avLst/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lipse 16"/>
          <p:cNvSpPr/>
          <p:nvPr userDrawn="1"/>
        </p:nvSpPr>
        <p:spPr>
          <a:xfrm>
            <a:off x="7678738" y="4767263"/>
            <a:ext cx="95250" cy="93662"/>
          </a:xfrm>
          <a:prstGeom prst="ellipse">
            <a:avLst/>
          </a:prstGeom>
          <a:noFill/>
          <a:ln w="158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Freeform 20"/>
          <p:cNvSpPr>
            <a:spLocks/>
          </p:cNvSpPr>
          <p:nvPr userDrawn="1"/>
        </p:nvSpPr>
        <p:spPr bwMode="auto">
          <a:xfrm rot="20802167">
            <a:off x="4257675" y="2068513"/>
            <a:ext cx="188913" cy="1106487"/>
          </a:xfrm>
          <a:custGeom>
            <a:avLst/>
            <a:gdLst>
              <a:gd name="T0" fmla="*/ 2147483647 w 10000"/>
              <a:gd name="T1" fmla="*/ 2147483647 h 12375"/>
              <a:gd name="T2" fmla="*/ 2147483647 w 10000"/>
              <a:gd name="T3" fmla="*/ 2147483647 h 12375"/>
              <a:gd name="T4" fmla="*/ 2147483647 w 10000"/>
              <a:gd name="T5" fmla="*/ 2147483647 h 12375"/>
              <a:gd name="T6" fmla="*/ 2147483647 w 10000"/>
              <a:gd name="T7" fmla="*/ 2147483647 h 12375"/>
              <a:gd name="T8" fmla="*/ 2147483647 w 10000"/>
              <a:gd name="T9" fmla="*/ 2147483647 h 12375"/>
              <a:gd name="T10" fmla="*/ 2147483647 w 10000"/>
              <a:gd name="T11" fmla="*/ 2147483647 h 12375"/>
              <a:gd name="T12" fmla="*/ 2147483647 w 10000"/>
              <a:gd name="T13" fmla="*/ 0 h 12375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0000"/>
              <a:gd name="T22" fmla="*/ 0 h 12375"/>
              <a:gd name="T23" fmla="*/ 10000 w 10000"/>
              <a:gd name="T24" fmla="*/ 12375 h 12375"/>
              <a:gd name="connsiteX0" fmla="*/ 6874 w 9274"/>
              <a:gd name="connsiteY0" fmla="*/ 12222 h 12222"/>
              <a:gd name="connsiteX1" fmla="*/ 2777 w 9274"/>
              <a:gd name="connsiteY1" fmla="*/ 11764 h 12222"/>
              <a:gd name="connsiteX2" fmla="*/ 821 w 9274"/>
              <a:gd name="connsiteY2" fmla="*/ 9739 h 12222"/>
              <a:gd name="connsiteX3" fmla="*/ 13 w 9274"/>
              <a:gd name="connsiteY3" fmla="*/ 7481 h 12222"/>
              <a:gd name="connsiteX4" fmla="*/ 1380 w 9274"/>
              <a:gd name="connsiteY4" fmla="*/ 5437 h 12222"/>
              <a:gd name="connsiteX5" fmla="*/ 3429 w 9274"/>
              <a:gd name="connsiteY5" fmla="*/ 3800 h 12222"/>
              <a:gd name="connsiteX6" fmla="*/ 9274 w 9274"/>
              <a:gd name="connsiteY6" fmla="*/ 0 h 12222"/>
              <a:gd name="connsiteX0" fmla="*/ 7412 w 10000"/>
              <a:gd name="connsiteY0" fmla="*/ 10000 h 10000"/>
              <a:gd name="connsiteX1" fmla="*/ 2994 w 10000"/>
              <a:gd name="connsiteY1" fmla="*/ 9625 h 10000"/>
              <a:gd name="connsiteX2" fmla="*/ 885 w 10000"/>
              <a:gd name="connsiteY2" fmla="*/ 7968 h 10000"/>
              <a:gd name="connsiteX3" fmla="*/ 14 w 10000"/>
              <a:gd name="connsiteY3" fmla="*/ 6121 h 10000"/>
              <a:gd name="connsiteX4" fmla="*/ 1488 w 10000"/>
              <a:gd name="connsiteY4" fmla="*/ 4449 h 10000"/>
              <a:gd name="connsiteX5" fmla="*/ 3697 w 10000"/>
              <a:gd name="connsiteY5" fmla="*/ 3109 h 10000"/>
              <a:gd name="connsiteX6" fmla="*/ 10000 w 10000"/>
              <a:gd name="connsiteY6" fmla="*/ 0 h 10000"/>
              <a:gd name="connsiteX0" fmla="*/ 7412 w 10000"/>
              <a:gd name="connsiteY0" fmla="*/ 10000 h 10009"/>
              <a:gd name="connsiteX1" fmla="*/ 6930 w 10000"/>
              <a:gd name="connsiteY1" fmla="*/ 9974 h 10009"/>
              <a:gd name="connsiteX2" fmla="*/ 2994 w 10000"/>
              <a:gd name="connsiteY2" fmla="*/ 9625 h 10009"/>
              <a:gd name="connsiteX3" fmla="*/ 885 w 10000"/>
              <a:gd name="connsiteY3" fmla="*/ 7968 h 10009"/>
              <a:gd name="connsiteX4" fmla="*/ 14 w 10000"/>
              <a:gd name="connsiteY4" fmla="*/ 6121 h 10009"/>
              <a:gd name="connsiteX5" fmla="*/ 1488 w 10000"/>
              <a:gd name="connsiteY5" fmla="*/ 4449 h 10009"/>
              <a:gd name="connsiteX6" fmla="*/ 3697 w 10000"/>
              <a:gd name="connsiteY6" fmla="*/ 3109 h 10009"/>
              <a:gd name="connsiteX7" fmla="*/ 10000 w 10000"/>
              <a:gd name="connsiteY7" fmla="*/ 0 h 10009"/>
              <a:gd name="connsiteX0" fmla="*/ 6930 w 10000"/>
              <a:gd name="connsiteY0" fmla="*/ 9974 h 9974"/>
              <a:gd name="connsiteX1" fmla="*/ 2994 w 10000"/>
              <a:gd name="connsiteY1" fmla="*/ 9625 h 9974"/>
              <a:gd name="connsiteX2" fmla="*/ 885 w 10000"/>
              <a:gd name="connsiteY2" fmla="*/ 7968 h 9974"/>
              <a:gd name="connsiteX3" fmla="*/ 14 w 10000"/>
              <a:gd name="connsiteY3" fmla="*/ 6121 h 9974"/>
              <a:gd name="connsiteX4" fmla="*/ 1488 w 10000"/>
              <a:gd name="connsiteY4" fmla="*/ 4449 h 9974"/>
              <a:gd name="connsiteX5" fmla="*/ 3697 w 10000"/>
              <a:gd name="connsiteY5" fmla="*/ 3109 h 9974"/>
              <a:gd name="connsiteX6" fmla="*/ 10000 w 10000"/>
              <a:gd name="connsiteY6" fmla="*/ 0 h 9974"/>
              <a:gd name="connsiteX0" fmla="*/ 2994 w 10000"/>
              <a:gd name="connsiteY0" fmla="*/ 9650 h 9650"/>
              <a:gd name="connsiteX1" fmla="*/ 885 w 10000"/>
              <a:gd name="connsiteY1" fmla="*/ 7989 h 9650"/>
              <a:gd name="connsiteX2" fmla="*/ 14 w 10000"/>
              <a:gd name="connsiteY2" fmla="*/ 6137 h 9650"/>
              <a:gd name="connsiteX3" fmla="*/ 1488 w 10000"/>
              <a:gd name="connsiteY3" fmla="*/ 4461 h 9650"/>
              <a:gd name="connsiteX4" fmla="*/ 3697 w 10000"/>
              <a:gd name="connsiteY4" fmla="*/ 3117 h 9650"/>
              <a:gd name="connsiteX5" fmla="*/ 10000 w 10000"/>
              <a:gd name="connsiteY5" fmla="*/ 0 h 9650"/>
              <a:gd name="connsiteX0" fmla="*/ 2994 w 10000"/>
              <a:gd name="connsiteY0" fmla="*/ 10000 h 10000"/>
              <a:gd name="connsiteX1" fmla="*/ 885 w 10000"/>
              <a:gd name="connsiteY1" fmla="*/ 8279 h 10000"/>
              <a:gd name="connsiteX2" fmla="*/ 14 w 10000"/>
              <a:gd name="connsiteY2" fmla="*/ 6360 h 10000"/>
              <a:gd name="connsiteX3" fmla="*/ 1488 w 10000"/>
              <a:gd name="connsiteY3" fmla="*/ 4623 h 10000"/>
              <a:gd name="connsiteX4" fmla="*/ 3697 w 10000"/>
              <a:gd name="connsiteY4" fmla="*/ 3230 h 10000"/>
              <a:gd name="connsiteX5" fmla="*/ 10000 w 10000"/>
              <a:gd name="connsiteY5" fmla="*/ 0 h 10000"/>
              <a:gd name="connsiteX0" fmla="*/ 4374 w 10007"/>
              <a:gd name="connsiteY0" fmla="*/ 9901 h 9901"/>
              <a:gd name="connsiteX1" fmla="*/ 892 w 10007"/>
              <a:gd name="connsiteY1" fmla="*/ 8279 h 9901"/>
              <a:gd name="connsiteX2" fmla="*/ 21 w 10007"/>
              <a:gd name="connsiteY2" fmla="*/ 6360 h 9901"/>
              <a:gd name="connsiteX3" fmla="*/ 1495 w 10007"/>
              <a:gd name="connsiteY3" fmla="*/ 4623 h 9901"/>
              <a:gd name="connsiteX4" fmla="*/ 3704 w 10007"/>
              <a:gd name="connsiteY4" fmla="*/ 3230 h 9901"/>
              <a:gd name="connsiteX5" fmla="*/ 10007 w 10007"/>
              <a:gd name="connsiteY5" fmla="*/ 0 h 9901"/>
              <a:gd name="connsiteX0" fmla="*/ 4846 w 10005"/>
              <a:gd name="connsiteY0" fmla="*/ 10042 h 10042"/>
              <a:gd name="connsiteX1" fmla="*/ 896 w 10005"/>
              <a:gd name="connsiteY1" fmla="*/ 8362 h 10042"/>
              <a:gd name="connsiteX2" fmla="*/ 26 w 10005"/>
              <a:gd name="connsiteY2" fmla="*/ 6424 h 10042"/>
              <a:gd name="connsiteX3" fmla="*/ 1499 w 10005"/>
              <a:gd name="connsiteY3" fmla="*/ 4669 h 10042"/>
              <a:gd name="connsiteX4" fmla="*/ 3706 w 10005"/>
              <a:gd name="connsiteY4" fmla="*/ 3262 h 10042"/>
              <a:gd name="connsiteX5" fmla="*/ 10005 w 10005"/>
              <a:gd name="connsiteY5" fmla="*/ 0 h 10042"/>
              <a:gd name="connsiteX0" fmla="*/ 4846 w 10005"/>
              <a:gd name="connsiteY0" fmla="*/ 10042 h 10044"/>
              <a:gd name="connsiteX1" fmla="*/ 896 w 10005"/>
              <a:gd name="connsiteY1" fmla="*/ 8362 h 10044"/>
              <a:gd name="connsiteX2" fmla="*/ 26 w 10005"/>
              <a:gd name="connsiteY2" fmla="*/ 6424 h 10044"/>
              <a:gd name="connsiteX3" fmla="*/ 1499 w 10005"/>
              <a:gd name="connsiteY3" fmla="*/ 4669 h 10044"/>
              <a:gd name="connsiteX4" fmla="*/ 3706 w 10005"/>
              <a:gd name="connsiteY4" fmla="*/ 3262 h 10044"/>
              <a:gd name="connsiteX5" fmla="*/ 10005 w 10005"/>
              <a:gd name="connsiteY5" fmla="*/ 0 h 10044"/>
              <a:gd name="connsiteX0" fmla="*/ 9703 w 10179"/>
              <a:gd name="connsiteY0" fmla="*/ 10136 h 10138"/>
              <a:gd name="connsiteX1" fmla="*/ 1070 w 10179"/>
              <a:gd name="connsiteY1" fmla="*/ 8362 h 10138"/>
              <a:gd name="connsiteX2" fmla="*/ 200 w 10179"/>
              <a:gd name="connsiteY2" fmla="*/ 6424 h 10138"/>
              <a:gd name="connsiteX3" fmla="*/ 1673 w 10179"/>
              <a:gd name="connsiteY3" fmla="*/ 4669 h 10138"/>
              <a:gd name="connsiteX4" fmla="*/ 3880 w 10179"/>
              <a:gd name="connsiteY4" fmla="*/ 3262 h 10138"/>
              <a:gd name="connsiteX5" fmla="*/ 10179 w 10179"/>
              <a:gd name="connsiteY5" fmla="*/ 0 h 10138"/>
              <a:gd name="connsiteX0" fmla="*/ 9703 w 10179"/>
              <a:gd name="connsiteY0" fmla="*/ 10136 h 10136"/>
              <a:gd name="connsiteX1" fmla="*/ 1070 w 10179"/>
              <a:gd name="connsiteY1" fmla="*/ 8362 h 10136"/>
              <a:gd name="connsiteX2" fmla="*/ 200 w 10179"/>
              <a:gd name="connsiteY2" fmla="*/ 6424 h 10136"/>
              <a:gd name="connsiteX3" fmla="*/ 1673 w 10179"/>
              <a:gd name="connsiteY3" fmla="*/ 4669 h 10136"/>
              <a:gd name="connsiteX4" fmla="*/ 3880 w 10179"/>
              <a:gd name="connsiteY4" fmla="*/ 3262 h 10136"/>
              <a:gd name="connsiteX5" fmla="*/ 10179 w 10179"/>
              <a:gd name="connsiteY5" fmla="*/ 0 h 10136"/>
              <a:gd name="connsiteX0" fmla="*/ 7984 w 10094"/>
              <a:gd name="connsiteY0" fmla="*/ 10367 h 10367"/>
              <a:gd name="connsiteX1" fmla="*/ 985 w 10094"/>
              <a:gd name="connsiteY1" fmla="*/ 8362 h 10367"/>
              <a:gd name="connsiteX2" fmla="*/ 115 w 10094"/>
              <a:gd name="connsiteY2" fmla="*/ 6424 h 10367"/>
              <a:gd name="connsiteX3" fmla="*/ 1588 w 10094"/>
              <a:gd name="connsiteY3" fmla="*/ 4669 h 10367"/>
              <a:gd name="connsiteX4" fmla="*/ 3795 w 10094"/>
              <a:gd name="connsiteY4" fmla="*/ 3262 h 10367"/>
              <a:gd name="connsiteX5" fmla="*/ 10094 w 10094"/>
              <a:gd name="connsiteY5" fmla="*/ 0 h 10367"/>
              <a:gd name="connsiteX0" fmla="*/ 7984 w 10094"/>
              <a:gd name="connsiteY0" fmla="*/ 10367 h 10367"/>
              <a:gd name="connsiteX1" fmla="*/ 985 w 10094"/>
              <a:gd name="connsiteY1" fmla="*/ 8362 h 10367"/>
              <a:gd name="connsiteX2" fmla="*/ 115 w 10094"/>
              <a:gd name="connsiteY2" fmla="*/ 6424 h 10367"/>
              <a:gd name="connsiteX3" fmla="*/ 1588 w 10094"/>
              <a:gd name="connsiteY3" fmla="*/ 4669 h 10367"/>
              <a:gd name="connsiteX4" fmla="*/ 3795 w 10094"/>
              <a:gd name="connsiteY4" fmla="*/ 3262 h 10367"/>
              <a:gd name="connsiteX5" fmla="*/ 10094 w 10094"/>
              <a:gd name="connsiteY5" fmla="*/ 0 h 10367"/>
              <a:gd name="connsiteX0" fmla="*/ 8354 w 10110"/>
              <a:gd name="connsiteY0" fmla="*/ 10506 h 10506"/>
              <a:gd name="connsiteX1" fmla="*/ 1001 w 10110"/>
              <a:gd name="connsiteY1" fmla="*/ 8362 h 10506"/>
              <a:gd name="connsiteX2" fmla="*/ 131 w 10110"/>
              <a:gd name="connsiteY2" fmla="*/ 6424 h 10506"/>
              <a:gd name="connsiteX3" fmla="*/ 1604 w 10110"/>
              <a:gd name="connsiteY3" fmla="*/ 4669 h 10506"/>
              <a:gd name="connsiteX4" fmla="*/ 3811 w 10110"/>
              <a:gd name="connsiteY4" fmla="*/ 3262 h 10506"/>
              <a:gd name="connsiteX5" fmla="*/ 10110 w 10110"/>
              <a:gd name="connsiteY5" fmla="*/ 0 h 10506"/>
              <a:gd name="connsiteX0" fmla="*/ 8354 w 10110"/>
              <a:gd name="connsiteY0" fmla="*/ 10506 h 10506"/>
              <a:gd name="connsiteX1" fmla="*/ 1001 w 10110"/>
              <a:gd name="connsiteY1" fmla="*/ 8362 h 10506"/>
              <a:gd name="connsiteX2" fmla="*/ 131 w 10110"/>
              <a:gd name="connsiteY2" fmla="*/ 6424 h 10506"/>
              <a:gd name="connsiteX3" fmla="*/ 1604 w 10110"/>
              <a:gd name="connsiteY3" fmla="*/ 4669 h 10506"/>
              <a:gd name="connsiteX4" fmla="*/ 3811 w 10110"/>
              <a:gd name="connsiteY4" fmla="*/ 3262 h 10506"/>
              <a:gd name="connsiteX5" fmla="*/ 10110 w 10110"/>
              <a:gd name="connsiteY5" fmla="*/ 0 h 10506"/>
              <a:gd name="connsiteX0" fmla="*/ 8295 w 10051"/>
              <a:gd name="connsiteY0" fmla="*/ 10506 h 10506"/>
              <a:gd name="connsiteX1" fmla="*/ 942 w 10051"/>
              <a:gd name="connsiteY1" fmla="*/ 8362 h 10506"/>
              <a:gd name="connsiteX2" fmla="*/ 72 w 10051"/>
              <a:gd name="connsiteY2" fmla="*/ 6424 h 10506"/>
              <a:gd name="connsiteX3" fmla="*/ 1545 w 10051"/>
              <a:gd name="connsiteY3" fmla="*/ 4669 h 10506"/>
              <a:gd name="connsiteX4" fmla="*/ 3752 w 10051"/>
              <a:gd name="connsiteY4" fmla="*/ 3262 h 10506"/>
              <a:gd name="connsiteX5" fmla="*/ 10051 w 10051"/>
              <a:gd name="connsiteY5" fmla="*/ 0 h 10506"/>
              <a:gd name="connsiteX0" fmla="*/ 7995 w 10094"/>
              <a:gd name="connsiteY0" fmla="*/ 10531 h 10531"/>
              <a:gd name="connsiteX1" fmla="*/ 985 w 10094"/>
              <a:gd name="connsiteY1" fmla="*/ 8362 h 10531"/>
              <a:gd name="connsiteX2" fmla="*/ 115 w 10094"/>
              <a:gd name="connsiteY2" fmla="*/ 6424 h 10531"/>
              <a:gd name="connsiteX3" fmla="*/ 1588 w 10094"/>
              <a:gd name="connsiteY3" fmla="*/ 4669 h 10531"/>
              <a:gd name="connsiteX4" fmla="*/ 3795 w 10094"/>
              <a:gd name="connsiteY4" fmla="*/ 3262 h 10531"/>
              <a:gd name="connsiteX5" fmla="*/ 10094 w 10094"/>
              <a:gd name="connsiteY5" fmla="*/ 0 h 10531"/>
              <a:gd name="connsiteX0" fmla="*/ 7995 w 10094"/>
              <a:gd name="connsiteY0" fmla="*/ 10531 h 10531"/>
              <a:gd name="connsiteX1" fmla="*/ 985 w 10094"/>
              <a:gd name="connsiteY1" fmla="*/ 8362 h 10531"/>
              <a:gd name="connsiteX2" fmla="*/ 115 w 10094"/>
              <a:gd name="connsiteY2" fmla="*/ 6424 h 10531"/>
              <a:gd name="connsiteX3" fmla="*/ 1588 w 10094"/>
              <a:gd name="connsiteY3" fmla="*/ 4669 h 10531"/>
              <a:gd name="connsiteX4" fmla="*/ 3795 w 10094"/>
              <a:gd name="connsiteY4" fmla="*/ 3262 h 10531"/>
              <a:gd name="connsiteX5" fmla="*/ 10094 w 10094"/>
              <a:gd name="connsiteY5" fmla="*/ 0 h 10531"/>
              <a:gd name="connsiteX0" fmla="*/ 7995 w 7995"/>
              <a:gd name="connsiteY0" fmla="*/ 9237 h 9237"/>
              <a:gd name="connsiteX1" fmla="*/ 985 w 7995"/>
              <a:gd name="connsiteY1" fmla="*/ 7068 h 9237"/>
              <a:gd name="connsiteX2" fmla="*/ 115 w 7995"/>
              <a:gd name="connsiteY2" fmla="*/ 5130 h 9237"/>
              <a:gd name="connsiteX3" fmla="*/ 1588 w 7995"/>
              <a:gd name="connsiteY3" fmla="*/ 3375 h 9237"/>
              <a:gd name="connsiteX4" fmla="*/ 3795 w 7995"/>
              <a:gd name="connsiteY4" fmla="*/ 1968 h 9237"/>
              <a:gd name="connsiteX5" fmla="*/ 7594 w 7995"/>
              <a:gd name="connsiteY5" fmla="*/ 0 h 9237"/>
              <a:gd name="connsiteX0" fmla="*/ 10000 w 10000"/>
              <a:gd name="connsiteY0" fmla="*/ 10000 h 10000"/>
              <a:gd name="connsiteX1" fmla="*/ 1232 w 10000"/>
              <a:gd name="connsiteY1" fmla="*/ 7652 h 10000"/>
              <a:gd name="connsiteX2" fmla="*/ 144 w 10000"/>
              <a:gd name="connsiteY2" fmla="*/ 5554 h 10000"/>
              <a:gd name="connsiteX3" fmla="*/ 1986 w 10000"/>
              <a:gd name="connsiteY3" fmla="*/ 3654 h 10000"/>
              <a:gd name="connsiteX4" fmla="*/ 4747 w 10000"/>
              <a:gd name="connsiteY4" fmla="*/ 2131 h 10000"/>
              <a:gd name="connsiteX5" fmla="*/ 9498 w 10000"/>
              <a:gd name="connsiteY5" fmla="*/ 0 h 10000"/>
              <a:gd name="connsiteX0" fmla="*/ 10000 w 10000"/>
              <a:gd name="connsiteY0" fmla="*/ 10000 h 10000"/>
              <a:gd name="connsiteX1" fmla="*/ 1232 w 10000"/>
              <a:gd name="connsiteY1" fmla="*/ 7652 h 10000"/>
              <a:gd name="connsiteX2" fmla="*/ 144 w 10000"/>
              <a:gd name="connsiteY2" fmla="*/ 5554 h 10000"/>
              <a:gd name="connsiteX3" fmla="*/ 1986 w 10000"/>
              <a:gd name="connsiteY3" fmla="*/ 3654 h 10000"/>
              <a:gd name="connsiteX4" fmla="*/ 4318 w 10000"/>
              <a:gd name="connsiteY4" fmla="*/ 2158 h 10000"/>
              <a:gd name="connsiteX5" fmla="*/ 9498 w 10000"/>
              <a:gd name="connsiteY5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00">
                <a:moveTo>
                  <a:pt x="10000" y="10000"/>
                </a:moveTo>
                <a:cubicBezTo>
                  <a:pt x="5176" y="8901"/>
                  <a:pt x="2874" y="8393"/>
                  <a:pt x="1232" y="7652"/>
                </a:cubicBezTo>
                <a:cubicBezTo>
                  <a:pt x="-410" y="6911"/>
                  <a:pt x="19" y="6215"/>
                  <a:pt x="144" y="5554"/>
                </a:cubicBezTo>
                <a:cubicBezTo>
                  <a:pt x="269" y="4890"/>
                  <a:pt x="1290" y="4220"/>
                  <a:pt x="1986" y="3654"/>
                </a:cubicBezTo>
                <a:cubicBezTo>
                  <a:pt x="2682" y="3088"/>
                  <a:pt x="2544" y="3000"/>
                  <a:pt x="4318" y="2158"/>
                </a:cubicBezTo>
                <a:cubicBezTo>
                  <a:pt x="6091" y="1316"/>
                  <a:pt x="7766" y="477"/>
                  <a:pt x="9498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+mn-lt"/>
            </a:endParaRPr>
          </a:p>
        </p:txBody>
      </p:sp>
      <p:sp>
        <p:nvSpPr>
          <p:cNvPr id="11" name="Freeform 27"/>
          <p:cNvSpPr>
            <a:spLocks/>
          </p:cNvSpPr>
          <p:nvPr userDrawn="1"/>
        </p:nvSpPr>
        <p:spPr bwMode="auto">
          <a:xfrm rot="19938009">
            <a:off x="3730625" y="1425575"/>
            <a:ext cx="587375" cy="742950"/>
          </a:xfrm>
          <a:custGeom>
            <a:avLst/>
            <a:gdLst>
              <a:gd name="T0" fmla="*/ 0 w 10000"/>
              <a:gd name="T1" fmla="*/ 0 h 10000"/>
              <a:gd name="T2" fmla="*/ 2147483647 w 10000"/>
              <a:gd name="T3" fmla="*/ 2147483647 h 10000"/>
              <a:gd name="T4" fmla="*/ 2147483647 w 10000"/>
              <a:gd name="T5" fmla="*/ 2147483647 h 10000"/>
              <a:gd name="T6" fmla="*/ 0 60000 65536"/>
              <a:gd name="T7" fmla="*/ 0 60000 65536"/>
              <a:gd name="T8" fmla="*/ 0 60000 65536"/>
              <a:gd name="T9" fmla="*/ 0 w 10000"/>
              <a:gd name="T10" fmla="*/ 0 h 10000"/>
              <a:gd name="T11" fmla="*/ 10000 w 10000"/>
              <a:gd name="T12" fmla="*/ 10000 h 10000"/>
              <a:gd name="connsiteX0" fmla="*/ 0 w 9953"/>
              <a:gd name="connsiteY0" fmla="*/ 0 h 10196"/>
              <a:gd name="connsiteX1" fmla="*/ 2796 w 9953"/>
              <a:gd name="connsiteY1" fmla="*/ 1870 h 10196"/>
              <a:gd name="connsiteX2" fmla="*/ 9953 w 9953"/>
              <a:gd name="connsiteY2" fmla="*/ 10196 h 10196"/>
              <a:gd name="connsiteX0" fmla="*/ 0 w 10000"/>
              <a:gd name="connsiteY0" fmla="*/ 0 h 10000"/>
              <a:gd name="connsiteX1" fmla="*/ 2809 w 10000"/>
              <a:gd name="connsiteY1" fmla="*/ 183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2809 w 10000"/>
              <a:gd name="connsiteY1" fmla="*/ 183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2809 w 10000"/>
              <a:gd name="connsiteY1" fmla="*/ 183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2809 w 10000"/>
              <a:gd name="connsiteY1" fmla="*/ 183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2809 w 10000"/>
              <a:gd name="connsiteY1" fmla="*/ 1834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028 w 10000"/>
              <a:gd name="connsiteY1" fmla="*/ 1927 h 10000"/>
              <a:gd name="connsiteX2" fmla="*/ 10000 w 10000"/>
              <a:gd name="connsiteY2" fmla="*/ 10000 h 10000"/>
              <a:gd name="connsiteX0" fmla="*/ 0 w 10000"/>
              <a:gd name="connsiteY0" fmla="*/ 0 h 10000"/>
              <a:gd name="connsiteX1" fmla="*/ 3028 w 10000"/>
              <a:gd name="connsiteY1" fmla="*/ 1927 h 10000"/>
              <a:gd name="connsiteX2" fmla="*/ 8452 w 10000"/>
              <a:gd name="connsiteY2" fmla="*/ 7522 h 10000"/>
              <a:gd name="connsiteX3" fmla="*/ 10000 w 10000"/>
              <a:gd name="connsiteY3" fmla="*/ 10000 h 10000"/>
              <a:gd name="connsiteX0" fmla="*/ 0 w 10000"/>
              <a:gd name="connsiteY0" fmla="*/ 0 h 10000"/>
              <a:gd name="connsiteX1" fmla="*/ 3028 w 10000"/>
              <a:gd name="connsiteY1" fmla="*/ 1927 h 10000"/>
              <a:gd name="connsiteX2" fmla="*/ 8452 w 10000"/>
              <a:gd name="connsiteY2" fmla="*/ 7522 h 10000"/>
              <a:gd name="connsiteX3" fmla="*/ 10000 w 10000"/>
              <a:gd name="connsiteY3" fmla="*/ 10000 h 10000"/>
              <a:gd name="connsiteX0" fmla="*/ 0 w 8461"/>
              <a:gd name="connsiteY0" fmla="*/ 0 h 10276"/>
              <a:gd name="connsiteX1" fmla="*/ 3028 w 8461"/>
              <a:gd name="connsiteY1" fmla="*/ 1927 h 10276"/>
              <a:gd name="connsiteX2" fmla="*/ 8452 w 8461"/>
              <a:gd name="connsiteY2" fmla="*/ 7522 h 10276"/>
              <a:gd name="connsiteX3" fmla="*/ 7538 w 8461"/>
              <a:gd name="connsiteY3" fmla="*/ 10276 h 10276"/>
              <a:gd name="connsiteX0" fmla="*/ 0 w 10076"/>
              <a:gd name="connsiteY0" fmla="*/ 0 h 10000"/>
              <a:gd name="connsiteX1" fmla="*/ 3579 w 10076"/>
              <a:gd name="connsiteY1" fmla="*/ 1875 h 10000"/>
              <a:gd name="connsiteX2" fmla="*/ 9989 w 10076"/>
              <a:gd name="connsiteY2" fmla="*/ 7320 h 10000"/>
              <a:gd name="connsiteX3" fmla="*/ 8909 w 10076"/>
              <a:gd name="connsiteY3" fmla="*/ 10000 h 10000"/>
              <a:gd name="connsiteX0" fmla="*/ 0 w 9785"/>
              <a:gd name="connsiteY0" fmla="*/ 0 h 10000"/>
              <a:gd name="connsiteX1" fmla="*/ 3579 w 9785"/>
              <a:gd name="connsiteY1" fmla="*/ 1875 h 10000"/>
              <a:gd name="connsiteX2" fmla="*/ 9684 w 9785"/>
              <a:gd name="connsiteY2" fmla="*/ 6903 h 10000"/>
              <a:gd name="connsiteX3" fmla="*/ 8909 w 9785"/>
              <a:gd name="connsiteY3" fmla="*/ 10000 h 10000"/>
              <a:gd name="connsiteX0" fmla="*/ 0 w 9835"/>
              <a:gd name="connsiteY0" fmla="*/ 0 h 10000"/>
              <a:gd name="connsiteX1" fmla="*/ 3658 w 9835"/>
              <a:gd name="connsiteY1" fmla="*/ 1875 h 10000"/>
              <a:gd name="connsiteX2" fmla="*/ 9721 w 9835"/>
              <a:gd name="connsiteY2" fmla="*/ 6814 h 10000"/>
              <a:gd name="connsiteX3" fmla="*/ 9105 w 9835"/>
              <a:gd name="connsiteY3" fmla="*/ 10000 h 10000"/>
              <a:gd name="connsiteX0" fmla="*/ 0 w 10136"/>
              <a:gd name="connsiteY0" fmla="*/ 0 h 10000"/>
              <a:gd name="connsiteX1" fmla="*/ 3719 w 10136"/>
              <a:gd name="connsiteY1" fmla="*/ 1875 h 10000"/>
              <a:gd name="connsiteX2" fmla="*/ 9884 w 10136"/>
              <a:gd name="connsiteY2" fmla="*/ 6814 h 10000"/>
              <a:gd name="connsiteX3" fmla="*/ 9258 w 10136"/>
              <a:gd name="connsiteY3" fmla="*/ 10000 h 10000"/>
              <a:gd name="connsiteX0" fmla="*/ 0 w 10207"/>
              <a:gd name="connsiteY0" fmla="*/ 0 h 10000"/>
              <a:gd name="connsiteX1" fmla="*/ 3719 w 10207"/>
              <a:gd name="connsiteY1" fmla="*/ 1875 h 10000"/>
              <a:gd name="connsiteX2" fmla="*/ 9884 w 10207"/>
              <a:gd name="connsiteY2" fmla="*/ 6814 h 10000"/>
              <a:gd name="connsiteX3" fmla="*/ 9258 w 10207"/>
              <a:gd name="connsiteY3" fmla="*/ 10000 h 10000"/>
              <a:gd name="connsiteX0" fmla="*/ 0 w 10136"/>
              <a:gd name="connsiteY0" fmla="*/ 0 h 10000"/>
              <a:gd name="connsiteX1" fmla="*/ 3719 w 10136"/>
              <a:gd name="connsiteY1" fmla="*/ 1875 h 10000"/>
              <a:gd name="connsiteX2" fmla="*/ 9884 w 10136"/>
              <a:gd name="connsiteY2" fmla="*/ 6814 h 10000"/>
              <a:gd name="connsiteX3" fmla="*/ 9258 w 10136"/>
              <a:gd name="connsiteY3" fmla="*/ 10000 h 10000"/>
              <a:gd name="connsiteX0" fmla="*/ 0 w 10234"/>
              <a:gd name="connsiteY0" fmla="*/ 0 h 10000"/>
              <a:gd name="connsiteX1" fmla="*/ 3719 w 10234"/>
              <a:gd name="connsiteY1" fmla="*/ 1875 h 10000"/>
              <a:gd name="connsiteX2" fmla="*/ 9884 w 10234"/>
              <a:gd name="connsiteY2" fmla="*/ 6814 h 10000"/>
              <a:gd name="connsiteX3" fmla="*/ 9258 w 10234"/>
              <a:gd name="connsiteY3" fmla="*/ 10000 h 10000"/>
              <a:gd name="connsiteX0" fmla="*/ 0 w 10227"/>
              <a:gd name="connsiteY0" fmla="*/ 0 h 9982"/>
              <a:gd name="connsiteX1" fmla="*/ 3719 w 10227"/>
              <a:gd name="connsiteY1" fmla="*/ 1875 h 9982"/>
              <a:gd name="connsiteX2" fmla="*/ 9884 w 10227"/>
              <a:gd name="connsiteY2" fmla="*/ 6814 h 9982"/>
              <a:gd name="connsiteX3" fmla="*/ 9222 w 10227"/>
              <a:gd name="connsiteY3" fmla="*/ 9982 h 9982"/>
              <a:gd name="connsiteX0" fmla="*/ 0 w 10066"/>
              <a:gd name="connsiteY0" fmla="*/ 0 h 10000"/>
              <a:gd name="connsiteX1" fmla="*/ 3636 w 10066"/>
              <a:gd name="connsiteY1" fmla="*/ 1878 h 10000"/>
              <a:gd name="connsiteX2" fmla="*/ 9665 w 10066"/>
              <a:gd name="connsiteY2" fmla="*/ 6826 h 10000"/>
              <a:gd name="connsiteX3" fmla="*/ 9017 w 10066"/>
              <a:gd name="connsiteY3" fmla="*/ 10000 h 10000"/>
              <a:gd name="connsiteX0" fmla="*/ 0 w 9894"/>
              <a:gd name="connsiteY0" fmla="*/ 0 h 10000"/>
              <a:gd name="connsiteX1" fmla="*/ 3636 w 9894"/>
              <a:gd name="connsiteY1" fmla="*/ 1878 h 10000"/>
              <a:gd name="connsiteX2" fmla="*/ 9665 w 9894"/>
              <a:gd name="connsiteY2" fmla="*/ 6826 h 10000"/>
              <a:gd name="connsiteX3" fmla="*/ 9017 w 9894"/>
              <a:gd name="connsiteY3" fmla="*/ 10000 h 10000"/>
              <a:gd name="connsiteX0" fmla="*/ 0 w 10000"/>
              <a:gd name="connsiteY0" fmla="*/ 0 h 10000"/>
              <a:gd name="connsiteX1" fmla="*/ 3675 w 10000"/>
              <a:gd name="connsiteY1" fmla="*/ 1878 h 10000"/>
              <a:gd name="connsiteX2" fmla="*/ 9769 w 10000"/>
              <a:gd name="connsiteY2" fmla="*/ 6826 h 10000"/>
              <a:gd name="connsiteX3" fmla="*/ 9114 w 10000"/>
              <a:gd name="connsiteY3" fmla="*/ 10000 h 10000"/>
              <a:gd name="connsiteX0" fmla="*/ 0 w 9945"/>
              <a:gd name="connsiteY0" fmla="*/ 0 h 10000"/>
              <a:gd name="connsiteX1" fmla="*/ 3675 w 9945"/>
              <a:gd name="connsiteY1" fmla="*/ 1878 h 10000"/>
              <a:gd name="connsiteX2" fmla="*/ 9769 w 9945"/>
              <a:gd name="connsiteY2" fmla="*/ 6826 h 10000"/>
              <a:gd name="connsiteX3" fmla="*/ 9114 w 9945"/>
              <a:gd name="connsiteY3" fmla="*/ 10000 h 10000"/>
              <a:gd name="connsiteX0" fmla="*/ 0 w 9878"/>
              <a:gd name="connsiteY0" fmla="*/ 0 h 12051"/>
              <a:gd name="connsiteX1" fmla="*/ 3695 w 9878"/>
              <a:gd name="connsiteY1" fmla="*/ 1878 h 12051"/>
              <a:gd name="connsiteX2" fmla="*/ 9823 w 9878"/>
              <a:gd name="connsiteY2" fmla="*/ 6826 h 12051"/>
              <a:gd name="connsiteX3" fmla="*/ 7721 w 9878"/>
              <a:gd name="connsiteY3" fmla="*/ 12051 h 12051"/>
              <a:gd name="connsiteX0" fmla="*/ 0 w 10020"/>
              <a:gd name="connsiteY0" fmla="*/ 0 h 10000"/>
              <a:gd name="connsiteX1" fmla="*/ 3741 w 10020"/>
              <a:gd name="connsiteY1" fmla="*/ 1558 h 10000"/>
              <a:gd name="connsiteX2" fmla="*/ 9944 w 10020"/>
              <a:gd name="connsiteY2" fmla="*/ 5664 h 10000"/>
              <a:gd name="connsiteX3" fmla="*/ 7816 w 10020"/>
              <a:gd name="connsiteY3" fmla="*/ 10000 h 10000"/>
              <a:gd name="connsiteX0" fmla="*/ 0 w 10003"/>
              <a:gd name="connsiteY0" fmla="*/ 0 h 9779"/>
              <a:gd name="connsiteX1" fmla="*/ 3741 w 10003"/>
              <a:gd name="connsiteY1" fmla="*/ 1558 h 9779"/>
              <a:gd name="connsiteX2" fmla="*/ 9944 w 10003"/>
              <a:gd name="connsiteY2" fmla="*/ 5664 h 9779"/>
              <a:gd name="connsiteX3" fmla="*/ 7367 w 10003"/>
              <a:gd name="connsiteY3" fmla="*/ 9779 h 9779"/>
              <a:gd name="connsiteX0" fmla="*/ 0 w 9941"/>
              <a:gd name="connsiteY0" fmla="*/ 0 h 10000"/>
              <a:gd name="connsiteX1" fmla="*/ 3740 w 9941"/>
              <a:gd name="connsiteY1" fmla="*/ 1593 h 10000"/>
              <a:gd name="connsiteX2" fmla="*/ 9941 w 9941"/>
              <a:gd name="connsiteY2" fmla="*/ 5792 h 10000"/>
              <a:gd name="connsiteX3" fmla="*/ 7365 w 9941"/>
              <a:gd name="connsiteY3" fmla="*/ 10000 h 10000"/>
              <a:gd name="connsiteX0" fmla="*/ 0 w 10000"/>
              <a:gd name="connsiteY0" fmla="*/ 0 h 10000"/>
              <a:gd name="connsiteX1" fmla="*/ 3762 w 10000"/>
              <a:gd name="connsiteY1" fmla="*/ 1593 h 10000"/>
              <a:gd name="connsiteX2" fmla="*/ 10000 w 10000"/>
              <a:gd name="connsiteY2" fmla="*/ 5792 h 10000"/>
              <a:gd name="connsiteX3" fmla="*/ 7409 w 10000"/>
              <a:gd name="connsiteY3" fmla="*/ 10000 h 10000"/>
              <a:gd name="connsiteX0" fmla="*/ 0 w 10389"/>
              <a:gd name="connsiteY0" fmla="*/ 0 h 10000"/>
              <a:gd name="connsiteX1" fmla="*/ 3762 w 10389"/>
              <a:gd name="connsiteY1" fmla="*/ 1593 h 10000"/>
              <a:gd name="connsiteX2" fmla="*/ 10389 w 10389"/>
              <a:gd name="connsiteY2" fmla="*/ 6323 h 10000"/>
              <a:gd name="connsiteX3" fmla="*/ 7409 w 10389"/>
              <a:gd name="connsiteY3" fmla="*/ 10000 h 10000"/>
              <a:gd name="connsiteX0" fmla="*/ 0 w 10389"/>
              <a:gd name="connsiteY0" fmla="*/ 0 h 10000"/>
              <a:gd name="connsiteX1" fmla="*/ 3762 w 10389"/>
              <a:gd name="connsiteY1" fmla="*/ 1593 h 10000"/>
              <a:gd name="connsiteX2" fmla="*/ 10389 w 10389"/>
              <a:gd name="connsiteY2" fmla="*/ 6323 h 10000"/>
              <a:gd name="connsiteX3" fmla="*/ 7409 w 10389"/>
              <a:gd name="connsiteY3" fmla="*/ 10000 h 10000"/>
              <a:gd name="connsiteX0" fmla="*/ 0 w 10389"/>
              <a:gd name="connsiteY0" fmla="*/ 0 h 10000"/>
              <a:gd name="connsiteX1" fmla="*/ 3762 w 10389"/>
              <a:gd name="connsiteY1" fmla="*/ 1593 h 10000"/>
              <a:gd name="connsiteX2" fmla="*/ 10389 w 10389"/>
              <a:gd name="connsiteY2" fmla="*/ 6323 h 10000"/>
              <a:gd name="connsiteX3" fmla="*/ 7409 w 10389"/>
              <a:gd name="connsiteY3" fmla="*/ 10000 h 10000"/>
              <a:gd name="connsiteX0" fmla="*/ 0 w 10168"/>
              <a:gd name="connsiteY0" fmla="*/ 0 h 10000"/>
              <a:gd name="connsiteX1" fmla="*/ 3762 w 10168"/>
              <a:gd name="connsiteY1" fmla="*/ 1593 h 10000"/>
              <a:gd name="connsiteX2" fmla="*/ 10168 w 10168"/>
              <a:gd name="connsiteY2" fmla="*/ 6378 h 10000"/>
              <a:gd name="connsiteX3" fmla="*/ 7409 w 10168"/>
              <a:gd name="connsiteY3" fmla="*/ 10000 h 10000"/>
              <a:gd name="connsiteX0" fmla="*/ 0 w 10549"/>
              <a:gd name="connsiteY0" fmla="*/ 0 h 10000"/>
              <a:gd name="connsiteX1" fmla="*/ 3762 w 10549"/>
              <a:gd name="connsiteY1" fmla="*/ 1593 h 10000"/>
              <a:gd name="connsiteX2" fmla="*/ 10549 w 10549"/>
              <a:gd name="connsiteY2" fmla="*/ 6501 h 10000"/>
              <a:gd name="connsiteX3" fmla="*/ 7409 w 10549"/>
              <a:gd name="connsiteY3" fmla="*/ 10000 h 10000"/>
              <a:gd name="connsiteX0" fmla="*/ 0 w 10440"/>
              <a:gd name="connsiteY0" fmla="*/ 0 h 10000"/>
              <a:gd name="connsiteX1" fmla="*/ 3762 w 10440"/>
              <a:gd name="connsiteY1" fmla="*/ 1593 h 10000"/>
              <a:gd name="connsiteX2" fmla="*/ 10440 w 10440"/>
              <a:gd name="connsiteY2" fmla="*/ 6456 h 10000"/>
              <a:gd name="connsiteX3" fmla="*/ 7409 w 10440"/>
              <a:gd name="connsiteY3" fmla="*/ 10000 h 10000"/>
              <a:gd name="connsiteX0" fmla="*/ 0 w 10440"/>
              <a:gd name="connsiteY0" fmla="*/ 0 h 10000"/>
              <a:gd name="connsiteX1" fmla="*/ 3762 w 10440"/>
              <a:gd name="connsiteY1" fmla="*/ 1593 h 10000"/>
              <a:gd name="connsiteX2" fmla="*/ 10440 w 10440"/>
              <a:gd name="connsiteY2" fmla="*/ 6456 h 10000"/>
              <a:gd name="connsiteX3" fmla="*/ 7409 w 10440"/>
              <a:gd name="connsiteY3" fmla="*/ 10000 h 10000"/>
              <a:gd name="connsiteX0" fmla="*/ 0 w 10440"/>
              <a:gd name="connsiteY0" fmla="*/ 0 h 10000"/>
              <a:gd name="connsiteX1" fmla="*/ 3762 w 10440"/>
              <a:gd name="connsiteY1" fmla="*/ 1593 h 10000"/>
              <a:gd name="connsiteX2" fmla="*/ 10440 w 10440"/>
              <a:gd name="connsiteY2" fmla="*/ 6456 h 10000"/>
              <a:gd name="connsiteX3" fmla="*/ 7409 w 10440"/>
              <a:gd name="connsiteY3" fmla="*/ 10000 h 10000"/>
              <a:gd name="connsiteX0" fmla="*/ 0 w 10440"/>
              <a:gd name="connsiteY0" fmla="*/ 0 h 10000"/>
              <a:gd name="connsiteX1" fmla="*/ 3762 w 10440"/>
              <a:gd name="connsiteY1" fmla="*/ 1593 h 10000"/>
              <a:gd name="connsiteX2" fmla="*/ 10440 w 10440"/>
              <a:gd name="connsiteY2" fmla="*/ 6456 h 10000"/>
              <a:gd name="connsiteX3" fmla="*/ 7409 w 10440"/>
              <a:gd name="connsiteY3" fmla="*/ 10000 h 10000"/>
              <a:gd name="connsiteX0" fmla="*/ 0 w 10440"/>
              <a:gd name="connsiteY0" fmla="*/ 0 h 10000"/>
              <a:gd name="connsiteX1" fmla="*/ 3762 w 10440"/>
              <a:gd name="connsiteY1" fmla="*/ 1593 h 10000"/>
              <a:gd name="connsiteX2" fmla="*/ 10440 w 10440"/>
              <a:gd name="connsiteY2" fmla="*/ 6456 h 10000"/>
              <a:gd name="connsiteX3" fmla="*/ 7409 w 10440"/>
              <a:gd name="connsiteY3" fmla="*/ 10000 h 10000"/>
              <a:gd name="connsiteX0" fmla="*/ 0 w 10342"/>
              <a:gd name="connsiteY0" fmla="*/ 0 h 9517"/>
              <a:gd name="connsiteX1" fmla="*/ 3664 w 10342"/>
              <a:gd name="connsiteY1" fmla="*/ 1110 h 9517"/>
              <a:gd name="connsiteX2" fmla="*/ 10342 w 10342"/>
              <a:gd name="connsiteY2" fmla="*/ 5973 h 9517"/>
              <a:gd name="connsiteX3" fmla="*/ 7311 w 10342"/>
              <a:gd name="connsiteY3" fmla="*/ 9517 h 9517"/>
              <a:gd name="connsiteX0" fmla="*/ 0 w 10000"/>
              <a:gd name="connsiteY0" fmla="*/ 0 h 10000"/>
              <a:gd name="connsiteX1" fmla="*/ 3543 w 10000"/>
              <a:gd name="connsiteY1" fmla="*/ 1166 h 10000"/>
              <a:gd name="connsiteX2" fmla="*/ 10000 w 10000"/>
              <a:gd name="connsiteY2" fmla="*/ 6276 h 10000"/>
              <a:gd name="connsiteX3" fmla="*/ 7069 w 10000"/>
              <a:gd name="connsiteY3" fmla="*/ 10000 h 10000"/>
              <a:gd name="connsiteX0" fmla="*/ 0 w 10000"/>
              <a:gd name="connsiteY0" fmla="*/ 0 h 10000"/>
              <a:gd name="connsiteX1" fmla="*/ 3543 w 10000"/>
              <a:gd name="connsiteY1" fmla="*/ 1166 h 10000"/>
              <a:gd name="connsiteX2" fmla="*/ 10000 w 10000"/>
              <a:gd name="connsiteY2" fmla="*/ 6276 h 10000"/>
              <a:gd name="connsiteX3" fmla="*/ 7069 w 10000"/>
              <a:gd name="connsiteY3" fmla="*/ 10000 h 10000"/>
              <a:gd name="connsiteX0" fmla="*/ 0 w 9618"/>
              <a:gd name="connsiteY0" fmla="*/ 0 h 10484"/>
              <a:gd name="connsiteX1" fmla="*/ 3161 w 9618"/>
              <a:gd name="connsiteY1" fmla="*/ 1650 h 10484"/>
              <a:gd name="connsiteX2" fmla="*/ 9618 w 9618"/>
              <a:gd name="connsiteY2" fmla="*/ 6760 h 10484"/>
              <a:gd name="connsiteX3" fmla="*/ 6687 w 9618"/>
              <a:gd name="connsiteY3" fmla="*/ 10484 h 10484"/>
              <a:gd name="connsiteX0" fmla="*/ 0 w 10000"/>
              <a:gd name="connsiteY0" fmla="*/ 0 h 10000"/>
              <a:gd name="connsiteX1" fmla="*/ 3287 w 10000"/>
              <a:gd name="connsiteY1" fmla="*/ 1574 h 10000"/>
              <a:gd name="connsiteX2" fmla="*/ 3490 w 10000"/>
              <a:gd name="connsiteY2" fmla="*/ 1479 h 10000"/>
              <a:gd name="connsiteX3" fmla="*/ 10000 w 10000"/>
              <a:gd name="connsiteY3" fmla="*/ 6448 h 10000"/>
              <a:gd name="connsiteX4" fmla="*/ 6953 w 10000"/>
              <a:gd name="connsiteY4" fmla="*/ 10000 h 10000"/>
              <a:gd name="connsiteX0" fmla="*/ 0 w 10000"/>
              <a:gd name="connsiteY0" fmla="*/ 0 h 10000"/>
              <a:gd name="connsiteX1" fmla="*/ 3287 w 10000"/>
              <a:gd name="connsiteY1" fmla="*/ 1574 h 10000"/>
              <a:gd name="connsiteX2" fmla="*/ 4474 w 10000"/>
              <a:gd name="connsiteY2" fmla="*/ 1816 h 10000"/>
              <a:gd name="connsiteX3" fmla="*/ 10000 w 10000"/>
              <a:gd name="connsiteY3" fmla="*/ 6448 h 10000"/>
              <a:gd name="connsiteX4" fmla="*/ 6953 w 10000"/>
              <a:gd name="connsiteY4" fmla="*/ 10000 h 10000"/>
              <a:gd name="connsiteX0" fmla="*/ 0 w 10000"/>
              <a:gd name="connsiteY0" fmla="*/ 0 h 10000"/>
              <a:gd name="connsiteX1" fmla="*/ 3287 w 10000"/>
              <a:gd name="connsiteY1" fmla="*/ 1574 h 10000"/>
              <a:gd name="connsiteX2" fmla="*/ 4474 w 10000"/>
              <a:gd name="connsiteY2" fmla="*/ 1816 h 10000"/>
              <a:gd name="connsiteX3" fmla="*/ 10000 w 10000"/>
              <a:gd name="connsiteY3" fmla="*/ 6448 h 10000"/>
              <a:gd name="connsiteX4" fmla="*/ 6953 w 10000"/>
              <a:gd name="connsiteY4" fmla="*/ 10000 h 10000"/>
              <a:gd name="connsiteX0" fmla="*/ 0 w 10000"/>
              <a:gd name="connsiteY0" fmla="*/ 0 h 10000"/>
              <a:gd name="connsiteX1" fmla="*/ 3287 w 10000"/>
              <a:gd name="connsiteY1" fmla="*/ 1574 h 10000"/>
              <a:gd name="connsiteX2" fmla="*/ 10000 w 10000"/>
              <a:gd name="connsiteY2" fmla="*/ 6448 h 10000"/>
              <a:gd name="connsiteX3" fmla="*/ 6953 w 10000"/>
              <a:gd name="connsiteY3" fmla="*/ 10000 h 10000"/>
              <a:gd name="connsiteX0" fmla="*/ 0 w 10000"/>
              <a:gd name="connsiteY0" fmla="*/ 0 h 10000"/>
              <a:gd name="connsiteX1" fmla="*/ 3455 w 10000"/>
              <a:gd name="connsiteY1" fmla="*/ 1460 h 10000"/>
              <a:gd name="connsiteX2" fmla="*/ 10000 w 10000"/>
              <a:gd name="connsiteY2" fmla="*/ 6448 h 10000"/>
              <a:gd name="connsiteX3" fmla="*/ 6953 w 10000"/>
              <a:gd name="connsiteY3" fmla="*/ 10000 h 10000"/>
              <a:gd name="connsiteX0" fmla="*/ 0 w 10161"/>
              <a:gd name="connsiteY0" fmla="*/ 0 h 10178"/>
              <a:gd name="connsiteX1" fmla="*/ 3616 w 10161"/>
              <a:gd name="connsiteY1" fmla="*/ 1638 h 10178"/>
              <a:gd name="connsiteX2" fmla="*/ 10161 w 10161"/>
              <a:gd name="connsiteY2" fmla="*/ 6626 h 10178"/>
              <a:gd name="connsiteX3" fmla="*/ 7114 w 10161"/>
              <a:gd name="connsiteY3" fmla="*/ 10178 h 101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161" h="10178">
                <a:moveTo>
                  <a:pt x="0" y="0"/>
                </a:moveTo>
                <a:cubicBezTo>
                  <a:pt x="1956" y="700"/>
                  <a:pt x="2594" y="1072"/>
                  <a:pt x="3616" y="1638"/>
                </a:cubicBezTo>
                <a:cubicBezTo>
                  <a:pt x="5283" y="2713"/>
                  <a:pt x="9550" y="5222"/>
                  <a:pt x="10161" y="6626"/>
                </a:cubicBezTo>
                <a:cubicBezTo>
                  <a:pt x="8735" y="9639"/>
                  <a:pt x="8822" y="8728"/>
                  <a:pt x="7114" y="10178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+mn-lt"/>
            </a:endParaRPr>
          </a:p>
        </p:txBody>
      </p:sp>
      <p:sp>
        <p:nvSpPr>
          <p:cNvPr id="12" name="Freeform 37"/>
          <p:cNvSpPr>
            <a:spLocks/>
          </p:cNvSpPr>
          <p:nvPr userDrawn="1"/>
        </p:nvSpPr>
        <p:spPr bwMode="auto">
          <a:xfrm rot="20651663">
            <a:off x="4367213" y="1860550"/>
            <a:ext cx="12700" cy="230188"/>
          </a:xfrm>
          <a:custGeom>
            <a:avLst/>
            <a:gdLst>
              <a:gd name="T0" fmla="*/ 2147483647 w 9"/>
              <a:gd name="T1" fmla="*/ 0 h 155"/>
              <a:gd name="T2" fmla="*/ 2147483647 w 9"/>
              <a:gd name="T3" fmla="*/ 2147483647 h 155"/>
              <a:gd name="T4" fmla="*/ 2147483647 w 9"/>
              <a:gd name="T5" fmla="*/ 2147483647 h 155"/>
              <a:gd name="T6" fmla="*/ 0 w 9"/>
              <a:gd name="T7" fmla="*/ 2147483647 h 155"/>
              <a:gd name="T8" fmla="*/ 0 60000 65536"/>
              <a:gd name="T9" fmla="*/ 0 60000 65536"/>
              <a:gd name="T10" fmla="*/ 0 60000 65536"/>
              <a:gd name="T11" fmla="*/ 0 60000 65536"/>
              <a:gd name="T12" fmla="*/ 0 w 9"/>
              <a:gd name="T13" fmla="*/ 0 h 155"/>
              <a:gd name="T14" fmla="*/ 9 w 9"/>
              <a:gd name="T15" fmla="*/ 155 h 155"/>
              <a:gd name="connsiteX0" fmla="*/ 3333 w 3399"/>
              <a:gd name="connsiteY0" fmla="*/ 0 h 10000"/>
              <a:gd name="connsiteX1" fmla="*/ 3333 w 3399"/>
              <a:gd name="connsiteY1" fmla="*/ 2065 h 10000"/>
              <a:gd name="connsiteX2" fmla="*/ 2438 w 3399"/>
              <a:gd name="connsiteY2" fmla="*/ 5896 h 10000"/>
              <a:gd name="connsiteX3" fmla="*/ 0 w 3399"/>
              <a:gd name="connsiteY3" fmla="*/ 10000 h 10000"/>
              <a:gd name="connsiteX0" fmla="*/ 9806 w 10001"/>
              <a:gd name="connsiteY0" fmla="*/ 0 h 10000"/>
              <a:gd name="connsiteX1" fmla="*/ 9806 w 10001"/>
              <a:gd name="connsiteY1" fmla="*/ 2065 h 10000"/>
              <a:gd name="connsiteX2" fmla="*/ 7173 w 10001"/>
              <a:gd name="connsiteY2" fmla="*/ 5896 h 10000"/>
              <a:gd name="connsiteX3" fmla="*/ 0 w 10001"/>
              <a:gd name="connsiteY3" fmla="*/ 10000 h 10000"/>
              <a:gd name="connsiteX0" fmla="*/ 9806 w 10532"/>
              <a:gd name="connsiteY0" fmla="*/ 0 h 10000"/>
              <a:gd name="connsiteX1" fmla="*/ 9806 w 10532"/>
              <a:gd name="connsiteY1" fmla="*/ 2065 h 10000"/>
              <a:gd name="connsiteX2" fmla="*/ 0 w 10532"/>
              <a:gd name="connsiteY2" fmla="*/ 10000 h 10000"/>
              <a:gd name="connsiteX0" fmla="*/ 9806 w 9806"/>
              <a:gd name="connsiteY0" fmla="*/ 0 h 10000"/>
              <a:gd name="connsiteX1" fmla="*/ 6623 w 9806"/>
              <a:gd name="connsiteY1" fmla="*/ 4502 h 10000"/>
              <a:gd name="connsiteX2" fmla="*/ 0 w 9806"/>
              <a:gd name="connsiteY2" fmla="*/ 10000 h 10000"/>
              <a:gd name="connsiteX0" fmla="*/ 10000 w 13092"/>
              <a:gd name="connsiteY0" fmla="*/ 0 h 10000"/>
              <a:gd name="connsiteX1" fmla="*/ 12714 w 13092"/>
              <a:gd name="connsiteY1" fmla="*/ 4633 h 10000"/>
              <a:gd name="connsiteX2" fmla="*/ 0 w 13092"/>
              <a:gd name="connsiteY2" fmla="*/ 10000 h 10000"/>
              <a:gd name="connsiteX0" fmla="*/ 10000 w 13766"/>
              <a:gd name="connsiteY0" fmla="*/ 0 h 10000"/>
              <a:gd name="connsiteX1" fmla="*/ 12714 w 13766"/>
              <a:gd name="connsiteY1" fmla="*/ 4633 h 10000"/>
              <a:gd name="connsiteX2" fmla="*/ 0 w 13766"/>
              <a:gd name="connsiteY2" fmla="*/ 10000 h 10000"/>
              <a:gd name="connsiteX0" fmla="*/ 1161 w 3884"/>
              <a:gd name="connsiteY0" fmla="*/ 0 h 10248"/>
              <a:gd name="connsiteX1" fmla="*/ 3875 w 3884"/>
              <a:gd name="connsiteY1" fmla="*/ 4633 h 10248"/>
              <a:gd name="connsiteX2" fmla="*/ 0 w 3884"/>
              <a:gd name="connsiteY2" fmla="*/ 10248 h 10248"/>
              <a:gd name="connsiteX0" fmla="*/ 11272 w 11272"/>
              <a:gd name="connsiteY0" fmla="*/ 0 h 10000"/>
              <a:gd name="connsiteX1" fmla="*/ 12 w 11272"/>
              <a:gd name="connsiteY1" fmla="*/ 4567 h 10000"/>
              <a:gd name="connsiteX2" fmla="*/ 8283 w 11272"/>
              <a:gd name="connsiteY2" fmla="*/ 10000 h 10000"/>
              <a:gd name="connsiteX0" fmla="*/ 15742 w 16374"/>
              <a:gd name="connsiteY0" fmla="*/ 0 h 10000"/>
              <a:gd name="connsiteX1" fmla="*/ 4482 w 16374"/>
              <a:gd name="connsiteY1" fmla="*/ 4567 h 10000"/>
              <a:gd name="connsiteX2" fmla="*/ 12753 w 16374"/>
              <a:gd name="connsiteY2" fmla="*/ 10000 h 10000"/>
              <a:gd name="connsiteX0" fmla="*/ 0 w 11353"/>
              <a:gd name="connsiteY0" fmla="*/ 0 h 10200"/>
              <a:gd name="connsiteX1" fmla="*/ 1709 w 11353"/>
              <a:gd name="connsiteY1" fmla="*/ 4767 h 10200"/>
              <a:gd name="connsiteX2" fmla="*/ 9980 w 11353"/>
              <a:gd name="connsiteY2" fmla="*/ 10200 h 10200"/>
              <a:gd name="connsiteX0" fmla="*/ 7141 w 22106"/>
              <a:gd name="connsiteY0" fmla="*/ 0 h 10200"/>
              <a:gd name="connsiteX1" fmla="*/ 8850 w 22106"/>
              <a:gd name="connsiteY1" fmla="*/ 4767 h 10200"/>
              <a:gd name="connsiteX2" fmla="*/ 17121 w 22106"/>
              <a:gd name="connsiteY2" fmla="*/ 10200 h 10200"/>
              <a:gd name="connsiteX0" fmla="*/ 12598 w 25182"/>
              <a:gd name="connsiteY0" fmla="*/ 0 h 10200"/>
              <a:gd name="connsiteX1" fmla="*/ 7176 w 25182"/>
              <a:gd name="connsiteY1" fmla="*/ 4984 h 10200"/>
              <a:gd name="connsiteX2" fmla="*/ 22578 w 25182"/>
              <a:gd name="connsiteY2" fmla="*/ 10200 h 10200"/>
              <a:gd name="connsiteX0" fmla="*/ 11008 w 22980"/>
              <a:gd name="connsiteY0" fmla="*/ 0 h 10200"/>
              <a:gd name="connsiteX1" fmla="*/ 5586 w 22980"/>
              <a:gd name="connsiteY1" fmla="*/ 4984 h 10200"/>
              <a:gd name="connsiteX2" fmla="*/ 20988 w 22980"/>
              <a:gd name="connsiteY2" fmla="*/ 10200 h 10200"/>
              <a:gd name="connsiteX0" fmla="*/ 5437 w 8820"/>
              <a:gd name="connsiteY0" fmla="*/ 0 h 10187"/>
              <a:gd name="connsiteX1" fmla="*/ 15 w 8820"/>
              <a:gd name="connsiteY1" fmla="*/ 4984 h 10187"/>
              <a:gd name="connsiteX2" fmla="*/ 7484 w 8820"/>
              <a:gd name="connsiteY2" fmla="*/ 10187 h 10187"/>
              <a:gd name="connsiteX0" fmla="*/ 6182 w 6182"/>
              <a:gd name="connsiteY0" fmla="*/ 0 h 9916"/>
              <a:gd name="connsiteX1" fmla="*/ 35 w 6182"/>
              <a:gd name="connsiteY1" fmla="*/ 4893 h 9916"/>
              <a:gd name="connsiteX2" fmla="*/ 2201 w 6182"/>
              <a:gd name="connsiteY2" fmla="*/ 9916 h 9916"/>
              <a:gd name="connsiteX0" fmla="*/ 14514 w 15449"/>
              <a:gd name="connsiteY0" fmla="*/ 0 h 10000"/>
              <a:gd name="connsiteX1" fmla="*/ 4571 w 15449"/>
              <a:gd name="connsiteY1" fmla="*/ 4934 h 10000"/>
              <a:gd name="connsiteX2" fmla="*/ 8074 w 15449"/>
              <a:gd name="connsiteY2" fmla="*/ 10000 h 10000"/>
              <a:gd name="connsiteX0" fmla="*/ 18647 w 19582"/>
              <a:gd name="connsiteY0" fmla="*/ 0 h 10000"/>
              <a:gd name="connsiteX1" fmla="*/ 8704 w 19582"/>
              <a:gd name="connsiteY1" fmla="*/ 4934 h 10000"/>
              <a:gd name="connsiteX2" fmla="*/ 12207 w 19582"/>
              <a:gd name="connsiteY2" fmla="*/ 1000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582" h="10000">
                <a:moveTo>
                  <a:pt x="18647" y="0"/>
                </a:moveTo>
                <a:cubicBezTo>
                  <a:pt x="-2064" y="2082"/>
                  <a:pt x="-5738" y="3354"/>
                  <a:pt x="8704" y="4934"/>
                </a:cubicBezTo>
                <a:cubicBezTo>
                  <a:pt x="23146" y="6514"/>
                  <a:pt x="22044" y="8404"/>
                  <a:pt x="12207" y="1000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+mn-lt"/>
            </a:endParaRPr>
          </a:p>
        </p:txBody>
      </p:sp>
      <p:sp>
        <p:nvSpPr>
          <p:cNvPr id="13" name="Forma livre 20"/>
          <p:cNvSpPr/>
          <p:nvPr userDrawn="1"/>
        </p:nvSpPr>
        <p:spPr bwMode="auto">
          <a:xfrm rot="53821">
            <a:off x="4595813" y="3162300"/>
            <a:ext cx="676275" cy="673100"/>
          </a:xfrm>
          <a:custGeom>
            <a:avLst/>
            <a:gdLst>
              <a:gd name="connsiteX0" fmla="*/ 0 w 385763"/>
              <a:gd name="connsiteY0" fmla="*/ 0 h 395287"/>
              <a:gd name="connsiteX1" fmla="*/ 95250 w 385763"/>
              <a:gd name="connsiteY1" fmla="*/ 23812 h 395287"/>
              <a:gd name="connsiteX2" fmla="*/ 145257 w 385763"/>
              <a:gd name="connsiteY2" fmla="*/ 85725 h 395287"/>
              <a:gd name="connsiteX3" fmla="*/ 190500 w 385763"/>
              <a:gd name="connsiteY3" fmla="*/ 157162 h 395287"/>
              <a:gd name="connsiteX4" fmla="*/ 228600 w 385763"/>
              <a:gd name="connsiteY4" fmla="*/ 207169 h 395287"/>
              <a:gd name="connsiteX5" fmla="*/ 280988 w 385763"/>
              <a:gd name="connsiteY5" fmla="*/ 271462 h 395287"/>
              <a:gd name="connsiteX6" fmla="*/ 326232 w 385763"/>
              <a:gd name="connsiteY6" fmla="*/ 321469 h 395287"/>
              <a:gd name="connsiteX7" fmla="*/ 385763 w 385763"/>
              <a:gd name="connsiteY7" fmla="*/ 395287 h 395287"/>
              <a:gd name="connsiteX0" fmla="*/ 0 w 502528"/>
              <a:gd name="connsiteY0" fmla="*/ 0 h 564875"/>
              <a:gd name="connsiteX1" fmla="*/ 95250 w 502528"/>
              <a:gd name="connsiteY1" fmla="*/ 23812 h 564875"/>
              <a:gd name="connsiteX2" fmla="*/ 145257 w 502528"/>
              <a:gd name="connsiteY2" fmla="*/ 85725 h 564875"/>
              <a:gd name="connsiteX3" fmla="*/ 190500 w 502528"/>
              <a:gd name="connsiteY3" fmla="*/ 157162 h 564875"/>
              <a:gd name="connsiteX4" fmla="*/ 228600 w 502528"/>
              <a:gd name="connsiteY4" fmla="*/ 207169 h 564875"/>
              <a:gd name="connsiteX5" fmla="*/ 280988 w 502528"/>
              <a:gd name="connsiteY5" fmla="*/ 271462 h 564875"/>
              <a:gd name="connsiteX6" fmla="*/ 326232 w 502528"/>
              <a:gd name="connsiteY6" fmla="*/ 321469 h 564875"/>
              <a:gd name="connsiteX7" fmla="*/ 502528 w 502528"/>
              <a:gd name="connsiteY7" fmla="*/ 564875 h 564875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45257 w 543825"/>
              <a:gd name="connsiteY2" fmla="*/ 85725 h 509904"/>
              <a:gd name="connsiteX3" fmla="*/ 190500 w 543825"/>
              <a:gd name="connsiteY3" fmla="*/ 157162 h 509904"/>
              <a:gd name="connsiteX4" fmla="*/ 228600 w 543825"/>
              <a:gd name="connsiteY4" fmla="*/ 207169 h 509904"/>
              <a:gd name="connsiteX5" fmla="*/ 280988 w 543825"/>
              <a:gd name="connsiteY5" fmla="*/ 271462 h 509904"/>
              <a:gd name="connsiteX6" fmla="*/ 326232 w 543825"/>
              <a:gd name="connsiteY6" fmla="*/ 321469 h 509904"/>
              <a:gd name="connsiteX7" fmla="*/ 543825 w 543825"/>
              <a:gd name="connsiteY7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45257 w 543825"/>
              <a:gd name="connsiteY2" fmla="*/ 85725 h 509904"/>
              <a:gd name="connsiteX3" fmla="*/ 190500 w 543825"/>
              <a:gd name="connsiteY3" fmla="*/ 157162 h 509904"/>
              <a:gd name="connsiteX4" fmla="*/ 228600 w 543825"/>
              <a:gd name="connsiteY4" fmla="*/ 207169 h 509904"/>
              <a:gd name="connsiteX5" fmla="*/ 280988 w 543825"/>
              <a:gd name="connsiteY5" fmla="*/ 271462 h 509904"/>
              <a:gd name="connsiteX6" fmla="*/ 341838 w 543825"/>
              <a:gd name="connsiteY6" fmla="*/ 316009 h 509904"/>
              <a:gd name="connsiteX7" fmla="*/ 543825 w 543825"/>
              <a:gd name="connsiteY7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45257 w 543825"/>
              <a:gd name="connsiteY2" fmla="*/ 85725 h 509904"/>
              <a:gd name="connsiteX3" fmla="*/ 190500 w 543825"/>
              <a:gd name="connsiteY3" fmla="*/ 157162 h 509904"/>
              <a:gd name="connsiteX4" fmla="*/ 228600 w 543825"/>
              <a:gd name="connsiteY4" fmla="*/ 207169 h 509904"/>
              <a:gd name="connsiteX5" fmla="*/ 298313 w 543825"/>
              <a:gd name="connsiteY5" fmla="*/ 251993 h 509904"/>
              <a:gd name="connsiteX6" fmla="*/ 341838 w 543825"/>
              <a:gd name="connsiteY6" fmla="*/ 316009 h 509904"/>
              <a:gd name="connsiteX7" fmla="*/ 543825 w 543825"/>
              <a:gd name="connsiteY7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45257 w 543825"/>
              <a:gd name="connsiteY2" fmla="*/ 85725 h 509904"/>
              <a:gd name="connsiteX3" fmla="*/ 190500 w 543825"/>
              <a:gd name="connsiteY3" fmla="*/ 157162 h 509904"/>
              <a:gd name="connsiteX4" fmla="*/ 251750 w 543825"/>
              <a:gd name="connsiteY4" fmla="*/ 184123 h 509904"/>
              <a:gd name="connsiteX5" fmla="*/ 298313 w 543825"/>
              <a:gd name="connsiteY5" fmla="*/ 251993 h 509904"/>
              <a:gd name="connsiteX6" fmla="*/ 341838 w 543825"/>
              <a:gd name="connsiteY6" fmla="*/ 316009 h 509904"/>
              <a:gd name="connsiteX7" fmla="*/ 543825 w 543825"/>
              <a:gd name="connsiteY7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45257 w 543825"/>
              <a:gd name="connsiteY2" fmla="*/ 85725 h 509904"/>
              <a:gd name="connsiteX3" fmla="*/ 213680 w 543825"/>
              <a:gd name="connsiteY3" fmla="*/ 135864 h 509904"/>
              <a:gd name="connsiteX4" fmla="*/ 251750 w 543825"/>
              <a:gd name="connsiteY4" fmla="*/ 184123 h 509904"/>
              <a:gd name="connsiteX5" fmla="*/ 298313 w 543825"/>
              <a:gd name="connsiteY5" fmla="*/ 251993 h 509904"/>
              <a:gd name="connsiteX6" fmla="*/ 341838 w 543825"/>
              <a:gd name="connsiteY6" fmla="*/ 316009 h 509904"/>
              <a:gd name="connsiteX7" fmla="*/ 543825 w 543825"/>
              <a:gd name="connsiteY7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62673 w 543825"/>
              <a:gd name="connsiteY2" fmla="*/ 71499 h 509904"/>
              <a:gd name="connsiteX3" fmla="*/ 213680 w 543825"/>
              <a:gd name="connsiteY3" fmla="*/ 135864 h 509904"/>
              <a:gd name="connsiteX4" fmla="*/ 251750 w 543825"/>
              <a:gd name="connsiteY4" fmla="*/ 184123 h 509904"/>
              <a:gd name="connsiteX5" fmla="*/ 298313 w 543825"/>
              <a:gd name="connsiteY5" fmla="*/ 251993 h 509904"/>
              <a:gd name="connsiteX6" fmla="*/ 341838 w 543825"/>
              <a:gd name="connsiteY6" fmla="*/ 316009 h 509904"/>
              <a:gd name="connsiteX7" fmla="*/ 543825 w 543825"/>
              <a:gd name="connsiteY7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62673 w 543825"/>
              <a:gd name="connsiteY2" fmla="*/ 71499 h 509904"/>
              <a:gd name="connsiteX3" fmla="*/ 213680 w 543825"/>
              <a:gd name="connsiteY3" fmla="*/ 135864 h 509904"/>
              <a:gd name="connsiteX4" fmla="*/ 298313 w 543825"/>
              <a:gd name="connsiteY4" fmla="*/ 251993 h 509904"/>
              <a:gd name="connsiteX5" fmla="*/ 341838 w 543825"/>
              <a:gd name="connsiteY5" fmla="*/ 316009 h 509904"/>
              <a:gd name="connsiteX6" fmla="*/ 543825 w 543825"/>
              <a:gd name="connsiteY6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62673 w 543825"/>
              <a:gd name="connsiteY2" fmla="*/ 71499 h 509904"/>
              <a:gd name="connsiteX3" fmla="*/ 298313 w 543825"/>
              <a:gd name="connsiteY3" fmla="*/ 251993 h 509904"/>
              <a:gd name="connsiteX4" fmla="*/ 341838 w 543825"/>
              <a:gd name="connsiteY4" fmla="*/ 316009 h 509904"/>
              <a:gd name="connsiteX5" fmla="*/ 543825 w 543825"/>
              <a:gd name="connsiteY5" fmla="*/ 509904 h 509904"/>
              <a:gd name="connsiteX0" fmla="*/ 0 w 543825"/>
              <a:gd name="connsiteY0" fmla="*/ 0 h 509904"/>
              <a:gd name="connsiteX1" fmla="*/ 95250 w 543825"/>
              <a:gd name="connsiteY1" fmla="*/ 23812 h 509904"/>
              <a:gd name="connsiteX2" fmla="*/ 162673 w 543825"/>
              <a:gd name="connsiteY2" fmla="*/ 71499 h 509904"/>
              <a:gd name="connsiteX3" fmla="*/ 298313 w 543825"/>
              <a:gd name="connsiteY3" fmla="*/ 251993 h 509904"/>
              <a:gd name="connsiteX4" fmla="*/ 341838 w 543825"/>
              <a:gd name="connsiteY4" fmla="*/ 316009 h 509904"/>
              <a:gd name="connsiteX5" fmla="*/ 543825 w 543825"/>
              <a:gd name="connsiteY5" fmla="*/ 509904 h 509904"/>
              <a:gd name="connsiteX0" fmla="*/ 0 w 543978"/>
              <a:gd name="connsiteY0" fmla="*/ 0 h 518642"/>
              <a:gd name="connsiteX1" fmla="*/ 95403 w 543978"/>
              <a:gd name="connsiteY1" fmla="*/ 32550 h 518642"/>
              <a:gd name="connsiteX2" fmla="*/ 162826 w 543978"/>
              <a:gd name="connsiteY2" fmla="*/ 80237 h 518642"/>
              <a:gd name="connsiteX3" fmla="*/ 298466 w 543978"/>
              <a:gd name="connsiteY3" fmla="*/ 260731 h 518642"/>
              <a:gd name="connsiteX4" fmla="*/ 341991 w 543978"/>
              <a:gd name="connsiteY4" fmla="*/ 324747 h 518642"/>
              <a:gd name="connsiteX5" fmla="*/ 543978 w 543978"/>
              <a:gd name="connsiteY5" fmla="*/ 518642 h 518642"/>
              <a:gd name="connsiteX0" fmla="*/ 0 w 549374"/>
              <a:gd name="connsiteY0" fmla="*/ 0 h 490600"/>
              <a:gd name="connsiteX1" fmla="*/ 100799 w 549374"/>
              <a:gd name="connsiteY1" fmla="*/ 4508 h 490600"/>
              <a:gd name="connsiteX2" fmla="*/ 168222 w 549374"/>
              <a:gd name="connsiteY2" fmla="*/ 52195 h 490600"/>
              <a:gd name="connsiteX3" fmla="*/ 303862 w 549374"/>
              <a:gd name="connsiteY3" fmla="*/ 232689 h 490600"/>
              <a:gd name="connsiteX4" fmla="*/ 347387 w 549374"/>
              <a:gd name="connsiteY4" fmla="*/ 296705 h 490600"/>
              <a:gd name="connsiteX5" fmla="*/ 549374 w 549374"/>
              <a:gd name="connsiteY5" fmla="*/ 490600 h 490600"/>
              <a:gd name="connsiteX0" fmla="*/ 0 w 549374"/>
              <a:gd name="connsiteY0" fmla="*/ 0 h 490600"/>
              <a:gd name="connsiteX1" fmla="*/ 100799 w 549374"/>
              <a:gd name="connsiteY1" fmla="*/ 4508 h 490600"/>
              <a:gd name="connsiteX2" fmla="*/ 168222 w 549374"/>
              <a:gd name="connsiteY2" fmla="*/ 52195 h 490600"/>
              <a:gd name="connsiteX3" fmla="*/ 303862 w 549374"/>
              <a:gd name="connsiteY3" fmla="*/ 232689 h 490600"/>
              <a:gd name="connsiteX4" fmla="*/ 347387 w 549374"/>
              <a:gd name="connsiteY4" fmla="*/ 296705 h 490600"/>
              <a:gd name="connsiteX5" fmla="*/ 549374 w 549374"/>
              <a:gd name="connsiteY5" fmla="*/ 490600 h 490600"/>
              <a:gd name="connsiteX0" fmla="*/ 0 w 557284"/>
              <a:gd name="connsiteY0" fmla="*/ 0 h 493985"/>
              <a:gd name="connsiteX1" fmla="*/ 108709 w 557284"/>
              <a:gd name="connsiteY1" fmla="*/ 7893 h 493985"/>
              <a:gd name="connsiteX2" fmla="*/ 176132 w 557284"/>
              <a:gd name="connsiteY2" fmla="*/ 55580 h 493985"/>
              <a:gd name="connsiteX3" fmla="*/ 311772 w 557284"/>
              <a:gd name="connsiteY3" fmla="*/ 236074 h 493985"/>
              <a:gd name="connsiteX4" fmla="*/ 355297 w 557284"/>
              <a:gd name="connsiteY4" fmla="*/ 300090 h 493985"/>
              <a:gd name="connsiteX5" fmla="*/ 557284 w 557284"/>
              <a:gd name="connsiteY5" fmla="*/ 493985 h 493985"/>
              <a:gd name="connsiteX0" fmla="*/ 0 w 557284"/>
              <a:gd name="connsiteY0" fmla="*/ 0 h 493985"/>
              <a:gd name="connsiteX1" fmla="*/ 108709 w 557284"/>
              <a:gd name="connsiteY1" fmla="*/ 7893 h 493985"/>
              <a:gd name="connsiteX2" fmla="*/ 176132 w 557284"/>
              <a:gd name="connsiteY2" fmla="*/ 55580 h 493985"/>
              <a:gd name="connsiteX3" fmla="*/ 311772 w 557284"/>
              <a:gd name="connsiteY3" fmla="*/ 236074 h 493985"/>
              <a:gd name="connsiteX4" fmla="*/ 355297 w 557284"/>
              <a:gd name="connsiteY4" fmla="*/ 300090 h 493985"/>
              <a:gd name="connsiteX5" fmla="*/ 557284 w 557284"/>
              <a:gd name="connsiteY5" fmla="*/ 493985 h 4939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57284" h="493985">
                <a:moveTo>
                  <a:pt x="0" y="0"/>
                </a:moveTo>
                <a:cubicBezTo>
                  <a:pt x="59530" y="30645"/>
                  <a:pt x="79354" y="-1370"/>
                  <a:pt x="108709" y="7893"/>
                </a:cubicBezTo>
                <a:cubicBezTo>
                  <a:pt x="138064" y="17156"/>
                  <a:pt x="142288" y="17550"/>
                  <a:pt x="176132" y="55580"/>
                </a:cubicBezTo>
                <a:cubicBezTo>
                  <a:pt x="209976" y="93610"/>
                  <a:pt x="281911" y="195322"/>
                  <a:pt x="311772" y="236074"/>
                </a:cubicBezTo>
                <a:cubicBezTo>
                  <a:pt x="326787" y="258055"/>
                  <a:pt x="319095" y="246260"/>
                  <a:pt x="355297" y="300090"/>
                </a:cubicBezTo>
                <a:cubicBezTo>
                  <a:pt x="399103" y="339830"/>
                  <a:pt x="536249" y="467394"/>
                  <a:pt x="557284" y="493985"/>
                </a:cubicBezTo>
              </a:path>
            </a:pathLst>
          </a:custGeom>
          <a:ln w="25400">
            <a:solidFill>
              <a:srgbClr val="FF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4" name="Freeform 36"/>
          <p:cNvSpPr>
            <a:spLocks/>
          </p:cNvSpPr>
          <p:nvPr userDrawn="1"/>
        </p:nvSpPr>
        <p:spPr bwMode="auto">
          <a:xfrm rot="809471">
            <a:off x="4516438" y="3003550"/>
            <a:ext cx="150812" cy="144463"/>
          </a:xfrm>
          <a:custGeom>
            <a:avLst/>
            <a:gdLst>
              <a:gd name="T0" fmla="*/ 0 w 86"/>
              <a:gd name="T1" fmla="*/ 2147483647 h 104"/>
              <a:gd name="T2" fmla="*/ 2147483647 w 86"/>
              <a:gd name="T3" fmla="*/ 2147483647 h 104"/>
              <a:gd name="T4" fmla="*/ 2147483647 w 86"/>
              <a:gd name="T5" fmla="*/ 2147483647 h 104"/>
              <a:gd name="T6" fmla="*/ 2147483647 w 86"/>
              <a:gd name="T7" fmla="*/ 0 h 104"/>
              <a:gd name="T8" fmla="*/ 0 60000 65536"/>
              <a:gd name="T9" fmla="*/ 0 60000 65536"/>
              <a:gd name="T10" fmla="*/ 0 60000 65536"/>
              <a:gd name="T11" fmla="*/ 0 60000 65536"/>
              <a:gd name="T12" fmla="*/ 0 w 86"/>
              <a:gd name="T13" fmla="*/ 0 h 104"/>
              <a:gd name="T14" fmla="*/ 86 w 86"/>
              <a:gd name="T15" fmla="*/ 104 h 104"/>
              <a:gd name="connsiteX0" fmla="*/ 0 w 11848"/>
              <a:gd name="connsiteY0" fmla="*/ 9712 h 9815"/>
              <a:gd name="connsiteX1" fmla="*/ 7209 w 11848"/>
              <a:gd name="connsiteY1" fmla="*/ 9615 h 9815"/>
              <a:gd name="connsiteX2" fmla="*/ 9767 w 11848"/>
              <a:gd name="connsiteY2" fmla="*/ 7308 h 9815"/>
              <a:gd name="connsiteX3" fmla="*/ 11838 w 11848"/>
              <a:gd name="connsiteY3" fmla="*/ 7241 h 9815"/>
              <a:gd name="connsiteX4" fmla="*/ 8721 w 11848"/>
              <a:gd name="connsiteY4" fmla="*/ 0 h 9815"/>
              <a:gd name="connsiteX0" fmla="*/ 0 w 8787"/>
              <a:gd name="connsiteY0" fmla="*/ 9895 h 10000"/>
              <a:gd name="connsiteX1" fmla="*/ 6085 w 8787"/>
              <a:gd name="connsiteY1" fmla="*/ 9796 h 10000"/>
              <a:gd name="connsiteX2" fmla="*/ 8244 w 8787"/>
              <a:gd name="connsiteY2" fmla="*/ 7446 h 10000"/>
              <a:gd name="connsiteX3" fmla="*/ 8757 w 8787"/>
              <a:gd name="connsiteY3" fmla="*/ 6985 h 10000"/>
              <a:gd name="connsiteX4" fmla="*/ 7361 w 8787"/>
              <a:gd name="connsiteY4" fmla="*/ 0 h 10000"/>
              <a:gd name="connsiteX0" fmla="*/ 0 w 9418"/>
              <a:gd name="connsiteY0" fmla="*/ 9895 h 10000"/>
              <a:gd name="connsiteX1" fmla="*/ 6925 w 9418"/>
              <a:gd name="connsiteY1" fmla="*/ 9796 h 10000"/>
              <a:gd name="connsiteX2" fmla="*/ 9382 w 9418"/>
              <a:gd name="connsiteY2" fmla="*/ 7446 h 10000"/>
              <a:gd name="connsiteX3" fmla="*/ 8377 w 9418"/>
              <a:gd name="connsiteY3" fmla="*/ 0 h 10000"/>
              <a:gd name="connsiteX0" fmla="*/ 0 w 8895"/>
              <a:gd name="connsiteY0" fmla="*/ 9895 h 10555"/>
              <a:gd name="connsiteX1" fmla="*/ 7353 w 8895"/>
              <a:gd name="connsiteY1" fmla="*/ 9796 h 10555"/>
              <a:gd name="connsiteX2" fmla="*/ 8895 w 8895"/>
              <a:gd name="connsiteY2" fmla="*/ 0 h 10555"/>
              <a:gd name="connsiteX0" fmla="*/ 0 w 10610"/>
              <a:gd name="connsiteY0" fmla="*/ 9375 h 12212"/>
              <a:gd name="connsiteX1" fmla="*/ 8266 w 10610"/>
              <a:gd name="connsiteY1" fmla="*/ 9281 h 12212"/>
              <a:gd name="connsiteX2" fmla="*/ 10000 w 10610"/>
              <a:gd name="connsiteY2" fmla="*/ 0 h 12212"/>
              <a:gd name="connsiteX0" fmla="*/ 0 w 15467"/>
              <a:gd name="connsiteY0" fmla="*/ 8975 h 9874"/>
              <a:gd name="connsiteX1" fmla="*/ 13733 w 15467"/>
              <a:gd name="connsiteY1" fmla="*/ 9281 h 9874"/>
              <a:gd name="connsiteX2" fmla="*/ 15467 w 15467"/>
              <a:gd name="connsiteY2" fmla="*/ 0 h 9874"/>
              <a:gd name="connsiteX0" fmla="*/ 0 w 10000"/>
              <a:gd name="connsiteY0" fmla="*/ 9090 h 10277"/>
              <a:gd name="connsiteX1" fmla="*/ 8879 w 10000"/>
              <a:gd name="connsiteY1" fmla="*/ 9399 h 10277"/>
              <a:gd name="connsiteX2" fmla="*/ 10000 w 10000"/>
              <a:gd name="connsiteY2" fmla="*/ 0 h 10277"/>
              <a:gd name="connsiteX0" fmla="*/ 0 w 10385"/>
              <a:gd name="connsiteY0" fmla="*/ 9090 h 10277"/>
              <a:gd name="connsiteX1" fmla="*/ 8879 w 10385"/>
              <a:gd name="connsiteY1" fmla="*/ 9399 h 10277"/>
              <a:gd name="connsiteX2" fmla="*/ 10000 w 10385"/>
              <a:gd name="connsiteY2" fmla="*/ 0 h 10277"/>
              <a:gd name="connsiteX0" fmla="*/ 0 w 9721"/>
              <a:gd name="connsiteY0" fmla="*/ 10165 h 11428"/>
              <a:gd name="connsiteX1" fmla="*/ 8879 w 9721"/>
              <a:gd name="connsiteY1" fmla="*/ 10474 h 11428"/>
              <a:gd name="connsiteX2" fmla="*/ 8890 w 9721"/>
              <a:gd name="connsiteY2" fmla="*/ 0 h 11428"/>
              <a:gd name="connsiteX0" fmla="*/ 0 w 11564"/>
              <a:gd name="connsiteY0" fmla="*/ 8895 h 10556"/>
              <a:gd name="connsiteX1" fmla="*/ 9134 w 11564"/>
              <a:gd name="connsiteY1" fmla="*/ 9165 h 10556"/>
              <a:gd name="connsiteX2" fmla="*/ 9145 w 11564"/>
              <a:gd name="connsiteY2" fmla="*/ 0 h 10556"/>
              <a:gd name="connsiteX0" fmla="*/ 0 w 11540"/>
              <a:gd name="connsiteY0" fmla="*/ 8895 h 9522"/>
              <a:gd name="connsiteX1" fmla="*/ 9134 w 11540"/>
              <a:gd name="connsiteY1" fmla="*/ 9165 h 9522"/>
              <a:gd name="connsiteX2" fmla="*/ 9145 w 11540"/>
              <a:gd name="connsiteY2" fmla="*/ 0 h 9522"/>
              <a:gd name="connsiteX0" fmla="*/ 0 w 9196"/>
              <a:gd name="connsiteY0" fmla="*/ 9342 h 10547"/>
              <a:gd name="connsiteX1" fmla="*/ 7915 w 9196"/>
              <a:gd name="connsiteY1" fmla="*/ 9625 h 10547"/>
              <a:gd name="connsiteX2" fmla="*/ 7925 w 9196"/>
              <a:gd name="connsiteY2" fmla="*/ 0 h 10547"/>
              <a:gd name="connsiteX0" fmla="*/ 0 w 9686"/>
              <a:gd name="connsiteY0" fmla="*/ 8857 h 12207"/>
              <a:gd name="connsiteX1" fmla="*/ 8121 w 9686"/>
              <a:gd name="connsiteY1" fmla="*/ 11808 h 12207"/>
              <a:gd name="connsiteX2" fmla="*/ 8618 w 9686"/>
              <a:gd name="connsiteY2" fmla="*/ 0 h 12207"/>
              <a:gd name="connsiteX0" fmla="*/ 0 w 10380"/>
              <a:gd name="connsiteY0" fmla="*/ 7256 h 10208"/>
              <a:gd name="connsiteX1" fmla="*/ 8384 w 10380"/>
              <a:gd name="connsiteY1" fmla="*/ 9673 h 10208"/>
              <a:gd name="connsiteX2" fmla="*/ 8897 w 10380"/>
              <a:gd name="connsiteY2" fmla="*/ 0 h 10208"/>
              <a:gd name="connsiteX0" fmla="*/ 0 w 10666"/>
              <a:gd name="connsiteY0" fmla="*/ 7256 h 10208"/>
              <a:gd name="connsiteX1" fmla="*/ 8384 w 10666"/>
              <a:gd name="connsiteY1" fmla="*/ 9673 h 10208"/>
              <a:gd name="connsiteX2" fmla="*/ 8897 w 10666"/>
              <a:gd name="connsiteY2" fmla="*/ 0 h 10208"/>
              <a:gd name="connsiteX0" fmla="*/ 0 w 10666"/>
              <a:gd name="connsiteY0" fmla="*/ 7256 h 10507"/>
              <a:gd name="connsiteX1" fmla="*/ 8384 w 10666"/>
              <a:gd name="connsiteY1" fmla="*/ 9673 h 10507"/>
              <a:gd name="connsiteX2" fmla="*/ 8897 w 10666"/>
              <a:gd name="connsiteY2" fmla="*/ 0 h 10507"/>
              <a:gd name="connsiteX0" fmla="*/ 0 w 10587"/>
              <a:gd name="connsiteY0" fmla="*/ 7256 h 10871"/>
              <a:gd name="connsiteX1" fmla="*/ 8384 w 10587"/>
              <a:gd name="connsiteY1" fmla="*/ 9673 h 10871"/>
              <a:gd name="connsiteX2" fmla="*/ 8897 w 10587"/>
              <a:gd name="connsiteY2" fmla="*/ 0 h 10871"/>
              <a:gd name="connsiteX0" fmla="*/ 0 w 10605"/>
              <a:gd name="connsiteY0" fmla="*/ 7256 h 11395"/>
              <a:gd name="connsiteX1" fmla="*/ 8417 w 10605"/>
              <a:gd name="connsiteY1" fmla="*/ 10338 h 11395"/>
              <a:gd name="connsiteX2" fmla="*/ 8897 w 10605"/>
              <a:gd name="connsiteY2" fmla="*/ 0 h 11395"/>
              <a:gd name="connsiteX0" fmla="*/ 0 w 10293"/>
              <a:gd name="connsiteY0" fmla="*/ 7948 h 10949"/>
              <a:gd name="connsiteX1" fmla="*/ 8842 w 10293"/>
              <a:gd name="connsiteY1" fmla="*/ 10338 h 10949"/>
              <a:gd name="connsiteX2" fmla="*/ 9322 w 10293"/>
              <a:gd name="connsiteY2" fmla="*/ 0 h 10949"/>
              <a:gd name="connsiteX0" fmla="*/ 0 w 10293"/>
              <a:gd name="connsiteY0" fmla="*/ 7948 h 10878"/>
              <a:gd name="connsiteX1" fmla="*/ 8842 w 10293"/>
              <a:gd name="connsiteY1" fmla="*/ 10338 h 10878"/>
              <a:gd name="connsiteX2" fmla="*/ 9322 w 10293"/>
              <a:gd name="connsiteY2" fmla="*/ 0 h 10878"/>
              <a:gd name="connsiteX0" fmla="*/ 0 w 9517"/>
              <a:gd name="connsiteY0" fmla="*/ 7192 h 10067"/>
              <a:gd name="connsiteX1" fmla="*/ 8842 w 9517"/>
              <a:gd name="connsiteY1" fmla="*/ 9582 h 10067"/>
              <a:gd name="connsiteX2" fmla="*/ 7828 w 9517"/>
              <a:gd name="connsiteY2" fmla="*/ 0 h 10067"/>
              <a:gd name="connsiteX0" fmla="*/ 0 w 10175"/>
              <a:gd name="connsiteY0" fmla="*/ 7144 h 10000"/>
              <a:gd name="connsiteX1" fmla="*/ 9291 w 10175"/>
              <a:gd name="connsiteY1" fmla="*/ 9518 h 10000"/>
              <a:gd name="connsiteX2" fmla="*/ 8225 w 10175"/>
              <a:gd name="connsiteY2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0175" h="10000">
                <a:moveTo>
                  <a:pt x="0" y="7144"/>
                </a:moveTo>
                <a:cubicBezTo>
                  <a:pt x="4095" y="9613"/>
                  <a:pt x="7920" y="10709"/>
                  <a:pt x="9291" y="9518"/>
                </a:cubicBezTo>
                <a:cubicBezTo>
                  <a:pt x="10662" y="8327"/>
                  <a:pt x="10537" y="4059"/>
                  <a:pt x="8225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  <a:latin typeface="+mn-lt"/>
            </a:endParaRPr>
          </a:p>
        </p:txBody>
      </p:sp>
      <p:sp>
        <p:nvSpPr>
          <p:cNvPr id="15" name="Forma livre 22"/>
          <p:cNvSpPr/>
          <p:nvPr userDrawn="1"/>
        </p:nvSpPr>
        <p:spPr bwMode="auto">
          <a:xfrm rot="21137802">
            <a:off x="579438" y="1111250"/>
            <a:ext cx="2208212" cy="479425"/>
          </a:xfrm>
          <a:custGeom>
            <a:avLst/>
            <a:gdLst>
              <a:gd name="connsiteX0" fmla="*/ 0 w 1419225"/>
              <a:gd name="connsiteY0" fmla="*/ 117475 h 212725"/>
              <a:gd name="connsiteX1" fmla="*/ 16669 w 1419225"/>
              <a:gd name="connsiteY1" fmla="*/ 55563 h 212725"/>
              <a:gd name="connsiteX2" fmla="*/ 28575 w 1419225"/>
              <a:gd name="connsiteY2" fmla="*/ 15082 h 212725"/>
              <a:gd name="connsiteX3" fmla="*/ 52388 w 1419225"/>
              <a:gd name="connsiteY3" fmla="*/ 794 h 212725"/>
              <a:gd name="connsiteX4" fmla="*/ 116681 w 1419225"/>
              <a:gd name="connsiteY4" fmla="*/ 10319 h 212725"/>
              <a:gd name="connsiteX5" fmla="*/ 283369 w 1419225"/>
              <a:gd name="connsiteY5" fmla="*/ 34132 h 212725"/>
              <a:gd name="connsiteX6" fmla="*/ 435769 w 1419225"/>
              <a:gd name="connsiteY6" fmla="*/ 60325 h 212725"/>
              <a:gd name="connsiteX7" fmla="*/ 576263 w 1419225"/>
              <a:gd name="connsiteY7" fmla="*/ 76994 h 212725"/>
              <a:gd name="connsiteX8" fmla="*/ 711994 w 1419225"/>
              <a:gd name="connsiteY8" fmla="*/ 93663 h 212725"/>
              <a:gd name="connsiteX9" fmla="*/ 842963 w 1419225"/>
              <a:gd name="connsiteY9" fmla="*/ 100807 h 212725"/>
              <a:gd name="connsiteX10" fmla="*/ 892969 w 1419225"/>
              <a:gd name="connsiteY10" fmla="*/ 72232 h 212725"/>
              <a:gd name="connsiteX11" fmla="*/ 1069181 w 1419225"/>
              <a:gd name="connsiteY11" fmla="*/ 107950 h 212725"/>
              <a:gd name="connsiteX12" fmla="*/ 1204913 w 1419225"/>
              <a:gd name="connsiteY12" fmla="*/ 141288 h 212725"/>
              <a:gd name="connsiteX13" fmla="*/ 1350169 w 1419225"/>
              <a:gd name="connsiteY13" fmla="*/ 188913 h 212725"/>
              <a:gd name="connsiteX14" fmla="*/ 1419225 w 1419225"/>
              <a:gd name="connsiteY14" fmla="*/ 212725 h 212725"/>
              <a:gd name="connsiteX0" fmla="*/ 0 w 1890192"/>
              <a:gd name="connsiteY0" fmla="*/ 117475 h 438152"/>
              <a:gd name="connsiteX1" fmla="*/ 16669 w 1890192"/>
              <a:gd name="connsiteY1" fmla="*/ 55563 h 438152"/>
              <a:gd name="connsiteX2" fmla="*/ 28575 w 1890192"/>
              <a:gd name="connsiteY2" fmla="*/ 15082 h 438152"/>
              <a:gd name="connsiteX3" fmla="*/ 52388 w 1890192"/>
              <a:gd name="connsiteY3" fmla="*/ 794 h 438152"/>
              <a:gd name="connsiteX4" fmla="*/ 116681 w 1890192"/>
              <a:gd name="connsiteY4" fmla="*/ 10319 h 438152"/>
              <a:gd name="connsiteX5" fmla="*/ 283369 w 1890192"/>
              <a:gd name="connsiteY5" fmla="*/ 34132 h 438152"/>
              <a:gd name="connsiteX6" fmla="*/ 435769 w 1890192"/>
              <a:gd name="connsiteY6" fmla="*/ 60325 h 438152"/>
              <a:gd name="connsiteX7" fmla="*/ 576263 w 1890192"/>
              <a:gd name="connsiteY7" fmla="*/ 76994 h 438152"/>
              <a:gd name="connsiteX8" fmla="*/ 711994 w 1890192"/>
              <a:gd name="connsiteY8" fmla="*/ 93663 h 438152"/>
              <a:gd name="connsiteX9" fmla="*/ 842963 w 1890192"/>
              <a:gd name="connsiteY9" fmla="*/ 100807 h 438152"/>
              <a:gd name="connsiteX10" fmla="*/ 892969 w 1890192"/>
              <a:gd name="connsiteY10" fmla="*/ 72232 h 438152"/>
              <a:gd name="connsiteX11" fmla="*/ 1069181 w 1890192"/>
              <a:gd name="connsiteY11" fmla="*/ 107950 h 438152"/>
              <a:gd name="connsiteX12" fmla="*/ 1204913 w 1890192"/>
              <a:gd name="connsiteY12" fmla="*/ 141288 h 438152"/>
              <a:gd name="connsiteX13" fmla="*/ 1350169 w 1890192"/>
              <a:gd name="connsiteY13" fmla="*/ 188913 h 438152"/>
              <a:gd name="connsiteX14" fmla="*/ 1890192 w 1890192"/>
              <a:gd name="connsiteY14" fmla="*/ 438152 h 438152"/>
              <a:gd name="connsiteX0" fmla="*/ 0 w 1890192"/>
              <a:gd name="connsiteY0" fmla="*/ 117475 h 438152"/>
              <a:gd name="connsiteX1" fmla="*/ 16669 w 1890192"/>
              <a:gd name="connsiteY1" fmla="*/ 55563 h 438152"/>
              <a:gd name="connsiteX2" fmla="*/ 28575 w 1890192"/>
              <a:gd name="connsiteY2" fmla="*/ 15082 h 438152"/>
              <a:gd name="connsiteX3" fmla="*/ 52388 w 1890192"/>
              <a:gd name="connsiteY3" fmla="*/ 794 h 438152"/>
              <a:gd name="connsiteX4" fmla="*/ 116681 w 1890192"/>
              <a:gd name="connsiteY4" fmla="*/ 10319 h 438152"/>
              <a:gd name="connsiteX5" fmla="*/ 283369 w 1890192"/>
              <a:gd name="connsiteY5" fmla="*/ 34132 h 438152"/>
              <a:gd name="connsiteX6" fmla="*/ 435769 w 1890192"/>
              <a:gd name="connsiteY6" fmla="*/ 60325 h 438152"/>
              <a:gd name="connsiteX7" fmla="*/ 576263 w 1890192"/>
              <a:gd name="connsiteY7" fmla="*/ 76994 h 438152"/>
              <a:gd name="connsiteX8" fmla="*/ 711994 w 1890192"/>
              <a:gd name="connsiteY8" fmla="*/ 93663 h 438152"/>
              <a:gd name="connsiteX9" fmla="*/ 842963 w 1890192"/>
              <a:gd name="connsiteY9" fmla="*/ 100807 h 438152"/>
              <a:gd name="connsiteX10" fmla="*/ 892969 w 1890192"/>
              <a:gd name="connsiteY10" fmla="*/ 72232 h 438152"/>
              <a:gd name="connsiteX11" fmla="*/ 1069181 w 1890192"/>
              <a:gd name="connsiteY11" fmla="*/ 107950 h 438152"/>
              <a:gd name="connsiteX12" fmla="*/ 1204913 w 1890192"/>
              <a:gd name="connsiteY12" fmla="*/ 141288 h 438152"/>
              <a:gd name="connsiteX13" fmla="*/ 1604759 w 1890192"/>
              <a:gd name="connsiteY13" fmla="*/ 366713 h 438152"/>
              <a:gd name="connsiteX14" fmla="*/ 1890192 w 1890192"/>
              <a:gd name="connsiteY14" fmla="*/ 438152 h 438152"/>
              <a:gd name="connsiteX0" fmla="*/ 0 w 1890192"/>
              <a:gd name="connsiteY0" fmla="*/ 117475 h 438152"/>
              <a:gd name="connsiteX1" fmla="*/ 16669 w 1890192"/>
              <a:gd name="connsiteY1" fmla="*/ 55563 h 438152"/>
              <a:gd name="connsiteX2" fmla="*/ 28575 w 1890192"/>
              <a:gd name="connsiteY2" fmla="*/ 15082 h 438152"/>
              <a:gd name="connsiteX3" fmla="*/ 52388 w 1890192"/>
              <a:gd name="connsiteY3" fmla="*/ 794 h 438152"/>
              <a:gd name="connsiteX4" fmla="*/ 116681 w 1890192"/>
              <a:gd name="connsiteY4" fmla="*/ 10319 h 438152"/>
              <a:gd name="connsiteX5" fmla="*/ 283369 w 1890192"/>
              <a:gd name="connsiteY5" fmla="*/ 34132 h 438152"/>
              <a:gd name="connsiteX6" fmla="*/ 435769 w 1890192"/>
              <a:gd name="connsiteY6" fmla="*/ 60325 h 438152"/>
              <a:gd name="connsiteX7" fmla="*/ 576263 w 1890192"/>
              <a:gd name="connsiteY7" fmla="*/ 76994 h 438152"/>
              <a:gd name="connsiteX8" fmla="*/ 711994 w 1890192"/>
              <a:gd name="connsiteY8" fmla="*/ 93663 h 438152"/>
              <a:gd name="connsiteX9" fmla="*/ 842963 w 1890192"/>
              <a:gd name="connsiteY9" fmla="*/ 100807 h 438152"/>
              <a:gd name="connsiteX10" fmla="*/ 892969 w 1890192"/>
              <a:gd name="connsiteY10" fmla="*/ 72232 h 438152"/>
              <a:gd name="connsiteX11" fmla="*/ 1069181 w 1890192"/>
              <a:gd name="connsiteY11" fmla="*/ 107950 h 438152"/>
              <a:gd name="connsiteX12" fmla="*/ 1247968 w 1890192"/>
              <a:gd name="connsiteY12" fmla="*/ 152399 h 438152"/>
              <a:gd name="connsiteX13" fmla="*/ 1604759 w 1890192"/>
              <a:gd name="connsiteY13" fmla="*/ 366713 h 438152"/>
              <a:gd name="connsiteX14" fmla="*/ 1890192 w 1890192"/>
              <a:gd name="connsiteY14" fmla="*/ 438152 h 438152"/>
              <a:gd name="connsiteX0" fmla="*/ 0 w 1890192"/>
              <a:gd name="connsiteY0" fmla="*/ 117475 h 438152"/>
              <a:gd name="connsiteX1" fmla="*/ 16669 w 1890192"/>
              <a:gd name="connsiteY1" fmla="*/ 55563 h 438152"/>
              <a:gd name="connsiteX2" fmla="*/ 28575 w 1890192"/>
              <a:gd name="connsiteY2" fmla="*/ 15082 h 438152"/>
              <a:gd name="connsiteX3" fmla="*/ 52388 w 1890192"/>
              <a:gd name="connsiteY3" fmla="*/ 794 h 438152"/>
              <a:gd name="connsiteX4" fmla="*/ 116681 w 1890192"/>
              <a:gd name="connsiteY4" fmla="*/ 10319 h 438152"/>
              <a:gd name="connsiteX5" fmla="*/ 283369 w 1890192"/>
              <a:gd name="connsiteY5" fmla="*/ 34132 h 438152"/>
              <a:gd name="connsiteX6" fmla="*/ 435769 w 1890192"/>
              <a:gd name="connsiteY6" fmla="*/ 60325 h 438152"/>
              <a:gd name="connsiteX7" fmla="*/ 576263 w 1890192"/>
              <a:gd name="connsiteY7" fmla="*/ 76994 h 438152"/>
              <a:gd name="connsiteX8" fmla="*/ 711994 w 1890192"/>
              <a:gd name="connsiteY8" fmla="*/ 93663 h 438152"/>
              <a:gd name="connsiteX9" fmla="*/ 842963 w 1890192"/>
              <a:gd name="connsiteY9" fmla="*/ 100807 h 438152"/>
              <a:gd name="connsiteX10" fmla="*/ 892969 w 1890192"/>
              <a:gd name="connsiteY10" fmla="*/ 72232 h 438152"/>
              <a:gd name="connsiteX11" fmla="*/ 1069181 w 1890192"/>
              <a:gd name="connsiteY11" fmla="*/ 107950 h 438152"/>
              <a:gd name="connsiteX12" fmla="*/ 1604759 w 1890192"/>
              <a:gd name="connsiteY12" fmla="*/ 366713 h 438152"/>
              <a:gd name="connsiteX13" fmla="*/ 1890192 w 1890192"/>
              <a:gd name="connsiteY13" fmla="*/ 438152 h 438152"/>
              <a:gd name="connsiteX0" fmla="*/ 0 w 1890192"/>
              <a:gd name="connsiteY0" fmla="*/ 117475 h 438152"/>
              <a:gd name="connsiteX1" fmla="*/ 16669 w 1890192"/>
              <a:gd name="connsiteY1" fmla="*/ 55563 h 438152"/>
              <a:gd name="connsiteX2" fmla="*/ 28575 w 1890192"/>
              <a:gd name="connsiteY2" fmla="*/ 15082 h 438152"/>
              <a:gd name="connsiteX3" fmla="*/ 52388 w 1890192"/>
              <a:gd name="connsiteY3" fmla="*/ 794 h 438152"/>
              <a:gd name="connsiteX4" fmla="*/ 116681 w 1890192"/>
              <a:gd name="connsiteY4" fmla="*/ 10319 h 438152"/>
              <a:gd name="connsiteX5" fmla="*/ 283369 w 1890192"/>
              <a:gd name="connsiteY5" fmla="*/ 34132 h 438152"/>
              <a:gd name="connsiteX6" fmla="*/ 435769 w 1890192"/>
              <a:gd name="connsiteY6" fmla="*/ 60325 h 438152"/>
              <a:gd name="connsiteX7" fmla="*/ 576263 w 1890192"/>
              <a:gd name="connsiteY7" fmla="*/ 76994 h 438152"/>
              <a:gd name="connsiteX8" fmla="*/ 711994 w 1890192"/>
              <a:gd name="connsiteY8" fmla="*/ 93663 h 438152"/>
              <a:gd name="connsiteX9" fmla="*/ 842963 w 1890192"/>
              <a:gd name="connsiteY9" fmla="*/ 100807 h 438152"/>
              <a:gd name="connsiteX10" fmla="*/ 1069181 w 1890192"/>
              <a:gd name="connsiteY10" fmla="*/ 107950 h 438152"/>
              <a:gd name="connsiteX11" fmla="*/ 1604759 w 1890192"/>
              <a:gd name="connsiteY11" fmla="*/ 366713 h 438152"/>
              <a:gd name="connsiteX12" fmla="*/ 1890192 w 1890192"/>
              <a:gd name="connsiteY12" fmla="*/ 438152 h 438152"/>
              <a:gd name="connsiteX0" fmla="*/ 0 w 1818834"/>
              <a:gd name="connsiteY0" fmla="*/ 117475 h 438151"/>
              <a:gd name="connsiteX1" fmla="*/ 16669 w 1818834"/>
              <a:gd name="connsiteY1" fmla="*/ 55563 h 438151"/>
              <a:gd name="connsiteX2" fmla="*/ 28575 w 1818834"/>
              <a:gd name="connsiteY2" fmla="*/ 15082 h 438151"/>
              <a:gd name="connsiteX3" fmla="*/ 52388 w 1818834"/>
              <a:gd name="connsiteY3" fmla="*/ 794 h 438151"/>
              <a:gd name="connsiteX4" fmla="*/ 116681 w 1818834"/>
              <a:gd name="connsiteY4" fmla="*/ 10319 h 438151"/>
              <a:gd name="connsiteX5" fmla="*/ 283369 w 1818834"/>
              <a:gd name="connsiteY5" fmla="*/ 34132 h 438151"/>
              <a:gd name="connsiteX6" fmla="*/ 435769 w 1818834"/>
              <a:gd name="connsiteY6" fmla="*/ 60325 h 438151"/>
              <a:gd name="connsiteX7" fmla="*/ 576263 w 1818834"/>
              <a:gd name="connsiteY7" fmla="*/ 76994 h 438151"/>
              <a:gd name="connsiteX8" fmla="*/ 711994 w 1818834"/>
              <a:gd name="connsiteY8" fmla="*/ 93663 h 438151"/>
              <a:gd name="connsiteX9" fmla="*/ 842963 w 1818834"/>
              <a:gd name="connsiteY9" fmla="*/ 100807 h 438151"/>
              <a:gd name="connsiteX10" fmla="*/ 1069181 w 1818834"/>
              <a:gd name="connsiteY10" fmla="*/ 107950 h 438151"/>
              <a:gd name="connsiteX11" fmla="*/ 1604759 w 1818834"/>
              <a:gd name="connsiteY11" fmla="*/ 366713 h 438151"/>
              <a:gd name="connsiteX12" fmla="*/ 1818834 w 1818834"/>
              <a:gd name="connsiteY12" fmla="*/ 438151 h 438151"/>
              <a:gd name="connsiteX0" fmla="*/ 0 w 1604759"/>
              <a:gd name="connsiteY0" fmla="*/ 117475 h 366713"/>
              <a:gd name="connsiteX1" fmla="*/ 16669 w 1604759"/>
              <a:gd name="connsiteY1" fmla="*/ 55563 h 366713"/>
              <a:gd name="connsiteX2" fmla="*/ 28575 w 1604759"/>
              <a:gd name="connsiteY2" fmla="*/ 15082 h 366713"/>
              <a:gd name="connsiteX3" fmla="*/ 52388 w 1604759"/>
              <a:gd name="connsiteY3" fmla="*/ 794 h 366713"/>
              <a:gd name="connsiteX4" fmla="*/ 116681 w 1604759"/>
              <a:gd name="connsiteY4" fmla="*/ 10319 h 366713"/>
              <a:gd name="connsiteX5" fmla="*/ 283369 w 1604759"/>
              <a:gd name="connsiteY5" fmla="*/ 34132 h 366713"/>
              <a:gd name="connsiteX6" fmla="*/ 435769 w 1604759"/>
              <a:gd name="connsiteY6" fmla="*/ 60325 h 366713"/>
              <a:gd name="connsiteX7" fmla="*/ 576263 w 1604759"/>
              <a:gd name="connsiteY7" fmla="*/ 76994 h 366713"/>
              <a:gd name="connsiteX8" fmla="*/ 711994 w 1604759"/>
              <a:gd name="connsiteY8" fmla="*/ 93663 h 366713"/>
              <a:gd name="connsiteX9" fmla="*/ 842963 w 1604759"/>
              <a:gd name="connsiteY9" fmla="*/ 100807 h 366713"/>
              <a:gd name="connsiteX10" fmla="*/ 1069181 w 1604759"/>
              <a:gd name="connsiteY10" fmla="*/ 107950 h 366713"/>
              <a:gd name="connsiteX11" fmla="*/ 1604759 w 1604759"/>
              <a:gd name="connsiteY11" fmla="*/ 366713 h 366713"/>
              <a:gd name="connsiteX0" fmla="*/ 0 w 1319330"/>
              <a:gd name="connsiteY0" fmla="*/ 117475 h 223828"/>
              <a:gd name="connsiteX1" fmla="*/ 16669 w 1319330"/>
              <a:gd name="connsiteY1" fmla="*/ 55563 h 223828"/>
              <a:gd name="connsiteX2" fmla="*/ 28575 w 1319330"/>
              <a:gd name="connsiteY2" fmla="*/ 15082 h 223828"/>
              <a:gd name="connsiteX3" fmla="*/ 52388 w 1319330"/>
              <a:gd name="connsiteY3" fmla="*/ 794 h 223828"/>
              <a:gd name="connsiteX4" fmla="*/ 116681 w 1319330"/>
              <a:gd name="connsiteY4" fmla="*/ 10319 h 223828"/>
              <a:gd name="connsiteX5" fmla="*/ 283369 w 1319330"/>
              <a:gd name="connsiteY5" fmla="*/ 34132 h 223828"/>
              <a:gd name="connsiteX6" fmla="*/ 435769 w 1319330"/>
              <a:gd name="connsiteY6" fmla="*/ 60325 h 223828"/>
              <a:gd name="connsiteX7" fmla="*/ 576263 w 1319330"/>
              <a:gd name="connsiteY7" fmla="*/ 76994 h 223828"/>
              <a:gd name="connsiteX8" fmla="*/ 711994 w 1319330"/>
              <a:gd name="connsiteY8" fmla="*/ 93663 h 223828"/>
              <a:gd name="connsiteX9" fmla="*/ 842963 w 1319330"/>
              <a:gd name="connsiteY9" fmla="*/ 100807 h 223828"/>
              <a:gd name="connsiteX10" fmla="*/ 1069181 w 1319330"/>
              <a:gd name="connsiteY10" fmla="*/ 107950 h 223828"/>
              <a:gd name="connsiteX11" fmla="*/ 1319330 w 1319330"/>
              <a:gd name="connsiteY11" fmla="*/ 223828 h 22382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96576 w 1319330"/>
              <a:gd name="connsiteY10" fmla="*/ 171147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96576 w 1319330"/>
              <a:gd name="connsiteY10" fmla="*/ 171147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96576 w 1319330"/>
              <a:gd name="connsiteY10" fmla="*/ 171147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96576 w 1319330"/>
              <a:gd name="connsiteY10" fmla="*/ 171147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17540 w 1319330"/>
              <a:gd name="connsiteY10" fmla="*/ 146821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17540 w 1319330"/>
              <a:gd name="connsiteY10" fmla="*/ 146821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117540 w 1319330"/>
              <a:gd name="connsiteY10" fmla="*/ 146821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48158 w 1319330"/>
              <a:gd name="connsiteY10" fmla="*/ 167993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48158 w 1319330"/>
              <a:gd name="connsiteY10" fmla="*/ 167993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48158 w 1319330"/>
              <a:gd name="connsiteY10" fmla="*/ 167993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46903 w 1319330"/>
              <a:gd name="connsiteY10" fmla="*/ 176286 h 223078"/>
              <a:gd name="connsiteX11" fmla="*/ 1319330 w 1319330"/>
              <a:gd name="connsiteY11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46903 w 1319330"/>
              <a:gd name="connsiteY10" fmla="*/ 176286 h 223078"/>
              <a:gd name="connsiteX11" fmla="*/ 1319330 w 1319330"/>
              <a:gd name="connsiteY11" fmla="*/ 223078 h 223078"/>
              <a:gd name="connsiteX0" fmla="*/ 0 w 1319330"/>
              <a:gd name="connsiteY0" fmla="*/ 116725 h 224450"/>
              <a:gd name="connsiteX1" fmla="*/ 16669 w 1319330"/>
              <a:gd name="connsiteY1" fmla="*/ 54813 h 224450"/>
              <a:gd name="connsiteX2" fmla="*/ 28575 w 1319330"/>
              <a:gd name="connsiteY2" fmla="*/ 14332 h 224450"/>
              <a:gd name="connsiteX3" fmla="*/ 52388 w 1319330"/>
              <a:gd name="connsiteY3" fmla="*/ 44 h 224450"/>
              <a:gd name="connsiteX4" fmla="*/ 116681 w 1319330"/>
              <a:gd name="connsiteY4" fmla="*/ 9569 h 224450"/>
              <a:gd name="connsiteX5" fmla="*/ 283369 w 1319330"/>
              <a:gd name="connsiteY5" fmla="*/ 33382 h 224450"/>
              <a:gd name="connsiteX6" fmla="*/ 435769 w 1319330"/>
              <a:gd name="connsiteY6" fmla="*/ 59575 h 224450"/>
              <a:gd name="connsiteX7" fmla="*/ 576263 w 1319330"/>
              <a:gd name="connsiteY7" fmla="*/ 76244 h 224450"/>
              <a:gd name="connsiteX8" fmla="*/ 711994 w 1319330"/>
              <a:gd name="connsiteY8" fmla="*/ 92913 h 224450"/>
              <a:gd name="connsiteX9" fmla="*/ 842963 w 1319330"/>
              <a:gd name="connsiteY9" fmla="*/ 100057 h 224450"/>
              <a:gd name="connsiteX10" fmla="*/ 1046903 w 1319330"/>
              <a:gd name="connsiteY10" fmla="*/ 176286 h 224450"/>
              <a:gd name="connsiteX11" fmla="*/ 1319330 w 1319330"/>
              <a:gd name="connsiteY11" fmla="*/ 223078 h 224450"/>
              <a:gd name="connsiteX0" fmla="*/ 0 w 1319330"/>
              <a:gd name="connsiteY0" fmla="*/ 116725 h 224193"/>
              <a:gd name="connsiteX1" fmla="*/ 16669 w 1319330"/>
              <a:gd name="connsiteY1" fmla="*/ 54813 h 224193"/>
              <a:gd name="connsiteX2" fmla="*/ 28575 w 1319330"/>
              <a:gd name="connsiteY2" fmla="*/ 14332 h 224193"/>
              <a:gd name="connsiteX3" fmla="*/ 52388 w 1319330"/>
              <a:gd name="connsiteY3" fmla="*/ 44 h 224193"/>
              <a:gd name="connsiteX4" fmla="*/ 116681 w 1319330"/>
              <a:gd name="connsiteY4" fmla="*/ 9569 h 224193"/>
              <a:gd name="connsiteX5" fmla="*/ 283369 w 1319330"/>
              <a:gd name="connsiteY5" fmla="*/ 33382 h 224193"/>
              <a:gd name="connsiteX6" fmla="*/ 435769 w 1319330"/>
              <a:gd name="connsiteY6" fmla="*/ 59575 h 224193"/>
              <a:gd name="connsiteX7" fmla="*/ 576263 w 1319330"/>
              <a:gd name="connsiteY7" fmla="*/ 76244 h 224193"/>
              <a:gd name="connsiteX8" fmla="*/ 711994 w 1319330"/>
              <a:gd name="connsiteY8" fmla="*/ 92913 h 224193"/>
              <a:gd name="connsiteX9" fmla="*/ 842963 w 1319330"/>
              <a:gd name="connsiteY9" fmla="*/ 100057 h 224193"/>
              <a:gd name="connsiteX10" fmla="*/ 1051108 w 1319330"/>
              <a:gd name="connsiteY10" fmla="*/ 164128 h 224193"/>
              <a:gd name="connsiteX11" fmla="*/ 1319330 w 1319330"/>
              <a:gd name="connsiteY11" fmla="*/ 223078 h 224193"/>
              <a:gd name="connsiteX0" fmla="*/ 0 w 1319330"/>
              <a:gd name="connsiteY0" fmla="*/ 116725 h 224618"/>
              <a:gd name="connsiteX1" fmla="*/ 16669 w 1319330"/>
              <a:gd name="connsiteY1" fmla="*/ 54813 h 224618"/>
              <a:gd name="connsiteX2" fmla="*/ 28575 w 1319330"/>
              <a:gd name="connsiteY2" fmla="*/ 14332 h 224618"/>
              <a:gd name="connsiteX3" fmla="*/ 52388 w 1319330"/>
              <a:gd name="connsiteY3" fmla="*/ 44 h 224618"/>
              <a:gd name="connsiteX4" fmla="*/ 116681 w 1319330"/>
              <a:gd name="connsiteY4" fmla="*/ 9569 h 224618"/>
              <a:gd name="connsiteX5" fmla="*/ 283369 w 1319330"/>
              <a:gd name="connsiteY5" fmla="*/ 33382 h 224618"/>
              <a:gd name="connsiteX6" fmla="*/ 435769 w 1319330"/>
              <a:gd name="connsiteY6" fmla="*/ 59575 h 224618"/>
              <a:gd name="connsiteX7" fmla="*/ 576263 w 1319330"/>
              <a:gd name="connsiteY7" fmla="*/ 76244 h 224618"/>
              <a:gd name="connsiteX8" fmla="*/ 711994 w 1319330"/>
              <a:gd name="connsiteY8" fmla="*/ 92913 h 224618"/>
              <a:gd name="connsiteX9" fmla="*/ 842963 w 1319330"/>
              <a:gd name="connsiteY9" fmla="*/ 100057 h 224618"/>
              <a:gd name="connsiteX10" fmla="*/ 1051108 w 1319330"/>
              <a:gd name="connsiteY10" fmla="*/ 164128 h 224618"/>
              <a:gd name="connsiteX11" fmla="*/ 1319330 w 1319330"/>
              <a:gd name="connsiteY11" fmla="*/ 223078 h 224618"/>
              <a:gd name="connsiteX0" fmla="*/ 0 w 1319330"/>
              <a:gd name="connsiteY0" fmla="*/ 116725 h 224283"/>
              <a:gd name="connsiteX1" fmla="*/ 16669 w 1319330"/>
              <a:gd name="connsiteY1" fmla="*/ 54813 h 224283"/>
              <a:gd name="connsiteX2" fmla="*/ 28575 w 1319330"/>
              <a:gd name="connsiteY2" fmla="*/ 14332 h 224283"/>
              <a:gd name="connsiteX3" fmla="*/ 52388 w 1319330"/>
              <a:gd name="connsiteY3" fmla="*/ 44 h 224283"/>
              <a:gd name="connsiteX4" fmla="*/ 116681 w 1319330"/>
              <a:gd name="connsiteY4" fmla="*/ 9569 h 224283"/>
              <a:gd name="connsiteX5" fmla="*/ 283369 w 1319330"/>
              <a:gd name="connsiteY5" fmla="*/ 33382 h 224283"/>
              <a:gd name="connsiteX6" fmla="*/ 435769 w 1319330"/>
              <a:gd name="connsiteY6" fmla="*/ 59575 h 224283"/>
              <a:gd name="connsiteX7" fmla="*/ 576263 w 1319330"/>
              <a:gd name="connsiteY7" fmla="*/ 76244 h 224283"/>
              <a:gd name="connsiteX8" fmla="*/ 711994 w 1319330"/>
              <a:gd name="connsiteY8" fmla="*/ 92913 h 224283"/>
              <a:gd name="connsiteX9" fmla="*/ 842963 w 1319330"/>
              <a:gd name="connsiteY9" fmla="*/ 100057 h 224283"/>
              <a:gd name="connsiteX10" fmla="*/ 1051108 w 1319330"/>
              <a:gd name="connsiteY10" fmla="*/ 164128 h 224283"/>
              <a:gd name="connsiteX11" fmla="*/ 1319330 w 1319330"/>
              <a:gd name="connsiteY11" fmla="*/ 223078 h 224283"/>
              <a:gd name="connsiteX0" fmla="*/ 0 w 1319330"/>
              <a:gd name="connsiteY0" fmla="*/ 116725 h 224283"/>
              <a:gd name="connsiteX1" fmla="*/ 16669 w 1319330"/>
              <a:gd name="connsiteY1" fmla="*/ 54813 h 224283"/>
              <a:gd name="connsiteX2" fmla="*/ 28575 w 1319330"/>
              <a:gd name="connsiteY2" fmla="*/ 14332 h 224283"/>
              <a:gd name="connsiteX3" fmla="*/ 52388 w 1319330"/>
              <a:gd name="connsiteY3" fmla="*/ 44 h 224283"/>
              <a:gd name="connsiteX4" fmla="*/ 116681 w 1319330"/>
              <a:gd name="connsiteY4" fmla="*/ 9569 h 224283"/>
              <a:gd name="connsiteX5" fmla="*/ 283369 w 1319330"/>
              <a:gd name="connsiteY5" fmla="*/ 33382 h 224283"/>
              <a:gd name="connsiteX6" fmla="*/ 435769 w 1319330"/>
              <a:gd name="connsiteY6" fmla="*/ 59575 h 224283"/>
              <a:gd name="connsiteX7" fmla="*/ 576263 w 1319330"/>
              <a:gd name="connsiteY7" fmla="*/ 76244 h 224283"/>
              <a:gd name="connsiteX8" fmla="*/ 711994 w 1319330"/>
              <a:gd name="connsiteY8" fmla="*/ 92913 h 224283"/>
              <a:gd name="connsiteX9" fmla="*/ 842963 w 1319330"/>
              <a:gd name="connsiteY9" fmla="*/ 100057 h 224283"/>
              <a:gd name="connsiteX10" fmla="*/ 1051108 w 1319330"/>
              <a:gd name="connsiteY10" fmla="*/ 164128 h 224283"/>
              <a:gd name="connsiteX11" fmla="*/ 1319330 w 1319330"/>
              <a:gd name="connsiteY11" fmla="*/ 223078 h 224283"/>
              <a:gd name="connsiteX0" fmla="*/ 0 w 1319330"/>
              <a:gd name="connsiteY0" fmla="*/ 116725 h 224418"/>
              <a:gd name="connsiteX1" fmla="*/ 16669 w 1319330"/>
              <a:gd name="connsiteY1" fmla="*/ 54813 h 224418"/>
              <a:gd name="connsiteX2" fmla="*/ 28575 w 1319330"/>
              <a:gd name="connsiteY2" fmla="*/ 14332 h 224418"/>
              <a:gd name="connsiteX3" fmla="*/ 52388 w 1319330"/>
              <a:gd name="connsiteY3" fmla="*/ 44 h 224418"/>
              <a:gd name="connsiteX4" fmla="*/ 116681 w 1319330"/>
              <a:gd name="connsiteY4" fmla="*/ 9569 h 224418"/>
              <a:gd name="connsiteX5" fmla="*/ 283369 w 1319330"/>
              <a:gd name="connsiteY5" fmla="*/ 33382 h 224418"/>
              <a:gd name="connsiteX6" fmla="*/ 435769 w 1319330"/>
              <a:gd name="connsiteY6" fmla="*/ 59575 h 224418"/>
              <a:gd name="connsiteX7" fmla="*/ 576263 w 1319330"/>
              <a:gd name="connsiteY7" fmla="*/ 76244 h 224418"/>
              <a:gd name="connsiteX8" fmla="*/ 711994 w 1319330"/>
              <a:gd name="connsiteY8" fmla="*/ 92913 h 224418"/>
              <a:gd name="connsiteX9" fmla="*/ 842963 w 1319330"/>
              <a:gd name="connsiteY9" fmla="*/ 100057 h 224418"/>
              <a:gd name="connsiteX10" fmla="*/ 1031285 w 1319330"/>
              <a:gd name="connsiteY10" fmla="*/ 170177 h 224418"/>
              <a:gd name="connsiteX11" fmla="*/ 1319330 w 1319330"/>
              <a:gd name="connsiteY11" fmla="*/ 223078 h 224418"/>
              <a:gd name="connsiteX0" fmla="*/ 0 w 1319330"/>
              <a:gd name="connsiteY0" fmla="*/ 116725 h 224222"/>
              <a:gd name="connsiteX1" fmla="*/ 16669 w 1319330"/>
              <a:gd name="connsiteY1" fmla="*/ 54813 h 224222"/>
              <a:gd name="connsiteX2" fmla="*/ 28575 w 1319330"/>
              <a:gd name="connsiteY2" fmla="*/ 14332 h 224222"/>
              <a:gd name="connsiteX3" fmla="*/ 52388 w 1319330"/>
              <a:gd name="connsiteY3" fmla="*/ 44 h 224222"/>
              <a:gd name="connsiteX4" fmla="*/ 116681 w 1319330"/>
              <a:gd name="connsiteY4" fmla="*/ 9569 h 224222"/>
              <a:gd name="connsiteX5" fmla="*/ 283369 w 1319330"/>
              <a:gd name="connsiteY5" fmla="*/ 33382 h 224222"/>
              <a:gd name="connsiteX6" fmla="*/ 435769 w 1319330"/>
              <a:gd name="connsiteY6" fmla="*/ 59575 h 224222"/>
              <a:gd name="connsiteX7" fmla="*/ 576263 w 1319330"/>
              <a:gd name="connsiteY7" fmla="*/ 76244 h 224222"/>
              <a:gd name="connsiteX8" fmla="*/ 711994 w 1319330"/>
              <a:gd name="connsiteY8" fmla="*/ 92913 h 224222"/>
              <a:gd name="connsiteX9" fmla="*/ 842963 w 1319330"/>
              <a:gd name="connsiteY9" fmla="*/ 100057 h 224222"/>
              <a:gd name="connsiteX10" fmla="*/ 1031285 w 1319330"/>
              <a:gd name="connsiteY10" fmla="*/ 170177 h 224222"/>
              <a:gd name="connsiteX11" fmla="*/ 1319330 w 1319330"/>
              <a:gd name="connsiteY11" fmla="*/ 223078 h 224222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31285 w 1319330"/>
              <a:gd name="connsiteY10" fmla="*/ 170177 h 223078"/>
              <a:gd name="connsiteX11" fmla="*/ 1319330 w 1319330"/>
              <a:gd name="connsiteY11" fmla="*/ 223078 h 223078"/>
              <a:gd name="connsiteX0" fmla="*/ 0 w 1319330"/>
              <a:gd name="connsiteY0" fmla="*/ 116725 h 226740"/>
              <a:gd name="connsiteX1" fmla="*/ 16669 w 1319330"/>
              <a:gd name="connsiteY1" fmla="*/ 54813 h 226740"/>
              <a:gd name="connsiteX2" fmla="*/ 28575 w 1319330"/>
              <a:gd name="connsiteY2" fmla="*/ 14332 h 226740"/>
              <a:gd name="connsiteX3" fmla="*/ 52388 w 1319330"/>
              <a:gd name="connsiteY3" fmla="*/ 44 h 226740"/>
              <a:gd name="connsiteX4" fmla="*/ 116681 w 1319330"/>
              <a:gd name="connsiteY4" fmla="*/ 9569 h 226740"/>
              <a:gd name="connsiteX5" fmla="*/ 283369 w 1319330"/>
              <a:gd name="connsiteY5" fmla="*/ 33382 h 226740"/>
              <a:gd name="connsiteX6" fmla="*/ 435769 w 1319330"/>
              <a:gd name="connsiteY6" fmla="*/ 59575 h 226740"/>
              <a:gd name="connsiteX7" fmla="*/ 576263 w 1319330"/>
              <a:gd name="connsiteY7" fmla="*/ 76244 h 226740"/>
              <a:gd name="connsiteX8" fmla="*/ 711994 w 1319330"/>
              <a:gd name="connsiteY8" fmla="*/ 92913 h 226740"/>
              <a:gd name="connsiteX9" fmla="*/ 842963 w 1319330"/>
              <a:gd name="connsiteY9" fmla="*/ 100057 h 226740"/>
              <a:gd name="connsiteX10" fmla="*/ 1031285 w 1319330"/>
              <a:gd name="connsiteY10" fmla="*/ 170177 h 226740"/>
              <a:gd name="connsiteX11" fmla="*/ 1319330 w 1319330"/>
              <a:gd name="connsiteY11" fmla="*/ 223078 h 226740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31285 w 1319330"/>
              <a:gd name="connsiteY10" fmla="*/ 170177 h 223078"/>
              <a:gd name="connsiteX11" fmla="*/ 1171712 w 1319330"/>
              <a:gd name="connsiteY11" fmla="*/ 205544 h 223078"/>
              <a:gd name="connsiteX12" fmla="*/ 1319330 w 1319330"/>
              <a:gd name="connsiteY12" fmla="*/ 223078 h 223078"/>
              <a:gd name="connsiteX0" fmla="*/ 0 w 1319330"/>
              <a:gd name="connsiteY0" fmla="*/ 116725 h 223078"/>
              <a:gd name="connsiteX1" fmla="*/ 16669 w 1319330"/>
              <a:gd name="connsiteY1" fmla="*/ 54813 h 223078"/>
              <a:gd name="connsiteX2" fmla="*/ 28575 w 1319330"/>
              <a:gd name="connsiteY2" fmla="*/ 14332 h 223078"/>
              <a:gd name="connsiteX3" fmla="*/ 52388 w 1319330"/>
              <a:gd name="connsiteY3" fmla="*/ 44 h 223078"/>
              <a:gd name="connsiteX4" fmla="*/ 116681 w 1319330"/>
              <a:gd name="connsiteY4" fmla="*/ 9569 h 223078"/>
              <a:gd name="connsiteX5" fmla="*/ 283369 w 1319330"/>
              <a:gd name="connsiteY5" fmla="*/ 33382 h 223078"/>
              <a:gd name="connsiteX6" fmla="*/ 435769 w 1319330"/>
              <a:gd name="connsiteY6" fmla="*/ 59575 h 223078"/>
              <a:gd name="connsiteX7" fmla="*/ 576263 w 1319330"/>
              <a:gd name="connsiteY7" fmla="*/ 76244 h 223078"/>
              <a:gd name="connsiteX8" fmla="*/ 711994 w 1319330"/>
              <a:gd name="connsiteY8" fmla="*/ 92913 h 223078"/>
              <a:gd name="connsiteX9" fmla="*/ 842963 w 1319330"/>
              <a:gd name="connsiteY9" fmla="*/ 100057 h 223078"/>
              <a:gd name="connsiteX10" fmla="*/ 1031285 w 1319330"/>
              <a:gd name="connsiteY10" fmla="*/ 170177 h 223078"/>
              <a:gd name="connsiteX11" fmla="*/ 1168326 w 1319330"/>
              <a:gd name="connsiteY11" fmla="*/ 196690 h 223078"/>
              <a:gd name="connsiteX12" fmla="*/ 1319330 w 1319330"/>
              <a:gd name="connsiteY12" fmla="*/ 223078 h 223078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435769 w 1319330"/>
              <a:gd name="connsiteY6" fmla="*/ 59575 h 230164"/>
              <a:gd name="connsiteX7" fmla="*/ 576263 w 1319330"/>
              <a:gd name="connsiteY7" fmla="*/ 76244 h 230164"/>
              <a:gd name="connsiteX8" fmla="*/ 711994 w 1319330"/>
              <a:gd name="connsiteY8" fmla="*/ 92913 h 230164"/>
              <a:gd name="connsiteX9" fmla="*/ 842963 w 1319330"/>
              <a:gd name="connsiteY9" fmla="*/ 100057 h 230164"/>
              <a:gd name="connsiteX10" fmla="*/ 1031285 w 1319330"/>
              <a:gd name="connsiteY10" fmla="*/ 170177 h 230164"/>
              <a:gd name="connsiteX11" fmla="*/ 1168326 w 1319330"/>
              <a:gd name="connsiteY11" fmla="*/ 196690 h 230164"/>
              <a:gd name="connsiteX12" fmla="*/ 1319330 w 1319330"/>
              <a:gd name="connsiteY12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435769 w 1319330"/>
              <a:gd name="connsiteY6" fmla="*/ 59575 h 230164"/>
              <a:gd name="connsiteX7" fmla="*/ 576263 w 1319330"/>
              <a:gd name="connsiteY7" fmla="*/ 76244 h 230164"/>
              <a:gd name="connsiteX8" fmla="*/ 711994 w 1319330"/>
              <a:gd name="connsiteY8" fmla="*/ 92913 h 230164"/>
              <a:gd name="connsiteX9" fmla="*/ 842963 w 1319330"/>
              <a:gd name="connsiteY9" fmla="*/ 100057 h 230164"/>
              <a:gd name="connsiteX10" fmla="*/ 1031285 w 1319330"/>
              <a:gd name="connsiteY10" fmla="*/ 170177 h 230164"/>
              <a:gd name="connsiteX11" fmla="*/ 1168326 w 1319330"/>
              <a:gd name="connsiteY11" fmla="*/ 196690 h 230164"/>
              <a:gd name="connsiteX12" fmla="*/ 1319330 w 1319330"/>
              <a:gd name="connsiteY12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435769 w 1319330"/>
              <a:gd name="connsiteY6" fmla="*/ 59575 h 230164"/>
              <a:gd name="connsiteX7" fmla="*/ 576263 w 1319330"/>
              <a:gd name="connsiteY7" fmla="*/ 76244 h 230164"/>
              <a:gd name="connsiteX8" fmla="*/ 711994 w 1319330"/>
              <a:gd name="connsiteY8" fmla="*/ 92913 h 230164"/>
              <a:gd name="connsiteX9" fmla="*/ 842963 w 1319330"/>
              <a:gd name="connsiteY9" fmla="*/ 100057 h 230164"/>
              <a:gd name="connsiteX10" fmla="*/ 1034548 w 1319330"/>
              <a:gd name="connsiteY10" fmla="*/ 164237 h 230164"/>
              <a:gd name="connsiteX11" fmla="*/ 1168326 w 1319330"/>
              <a:gd name="connsiteY11" fmla="*/ 196690 h 230164"/>
              <a:gd name="connsiteX12" fmla="*/ 1319330 w 1319330"/>
              <a:gd name="connsiteY12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435769 w 1319330"/>
              <a:gd name="connsiteY6" fmla="*/ 59575 h 230164"/>
              <a:gd name="connsiteX7" fmla="*/ 576263 w 1319330"/>
              <a:gd name="connsiteY7" fmla="*/ 76244 h 230164"/>
              <a:gd name="connsiteX8" fmla="*/ 711994 w 1319330"/>
              <a:gd name="connsiteY8" fmla="*/ 92913 h 230164"/>
              <a:gd name="connsiteX9" fmla="*/ 839824 w 1319330"/>
              <a:gd name="connsiteY9" fmla="*/ 120788 h 230164"/>
              <a:gd name="connsiteX10" fmla="*/ 1034548 w 1319330"/>
              <a:gd name="connsiteY10" fmla="*/ 164237 h 230164"/>
              <a:gd name="connsiteX11" fmla="*/ 1168326 w 1319330"/>
              <a:gd name="connsiteY11" fmla="*/ 196690 h 230164"/>
              <a:gd name="connsiteX12" fmla="*/ 1319330 w 1319330"/>
              <a:gd name="connsiteY12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435769 w 1319330"/>
              <a:gd name="connsiteY6" fmla="*/ 59575 h 230164"/>
              <a:gd name="connsiteX7" fmla="*/ 576262 w 1319330"/>
              <a:gd name="connsiteY7" fmla="*/ 76244 h 230164"/>
              <a:gd name="connsiteX8" fmla="*/ 711994 w 1319330"/>
              <a:gd name="connsiteY8" fmla="*/ 92913 h 230164"/>
              <a:gd name="connsiteX9" fmla="*/ 839824 w 1319330"/>
              <a:gd name="connsiteY9" fmla="*/ 120788 h 230164"/>
              <a:gd name="connsiteX10" fmla="*/ 1034548 w 1319330"/>
              <a:gd name="connsiteY10" fmla="*/ 164237 h 230164"/>
              <a:gd name="connsiteX11" fmla="*/ 1168326 w 1319330"/>
              <a:gd name="connsiteY11" fmla="*/ 196690 h 230164"/>
              <a:gd name="connsiteX12" fmla="*/ 1319330 w 1319330"/>
              <a:gd name="connsiteY12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576262 w 1319330"/>
              <a:gd name="connsiteY6" fmla="*/ 76244 h 230164"/>
              <a:gd name="connsiteX7" fmla="*/ 711994 w 1319330"/>
              <a:gd name="connsiteY7" fmla="*/ 92913 h 230164"/>
              <a:gd name="connsiteX8" fmla="*/ 839824 w 1319330"/>
              <a:gd name="connsiteY8" fmla="*/ 120788 h 230164"/>
              <a:gd name="connsiteX9" fmla="*/ 1034548 w 1319330"/>
              <a:gd name="connsiteY9" fmla="*/ 164237 h 230164"/>
              <a:gd name="connsiteX10" fmla="*/ 1168326 w 1319330"/>
              <a:gd name="connsiteY10" fmla="*/ 196690 h 230164"/>
              <a:gd name="connsiteX11" fmla="*/ 1319330 w 1319330"/>
              <a:gd name="connsiteY11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576262 w 1319330"/>
              <a:gd name="connsiteY6" fmla="*/ 76244 h 230164"/>
              <a:gd name="connsiteX7" fmla="*/ 839824 w 1319330"/>
              <a:gd name="connsiteY7" fmla="*/ 120788 h 230164"/>
              <a:gd name="connsiteX8" fmla="*/ 1034548 w 1319330"/>
              <a:gd name="connsiteY8" fmla="*/ 164237 h 230164"/>
              <a:gd name="connsiteX9" fmla="*/ 1168326 w 1319330"/>
              <a:gd name="connsiteY9" fmla="*/ 196690 h 230164"/>
              <a:gd name="connsiteX10" fmla="*/ 1319330 w 1319330"/>
              <a:gd name="connsiteY10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576262 w 1319330"/>
              <a:gd name="connsiteY6" fmla="*/ 76244 h 230164"/>
              <a:gd name="connsiteX7" fmla="*/ 827838 w 1319330"/>
              <a:gd name="connsiteY7" fmla="*/ 119666 h 230164"/>
              <a:gd name="connsiteX8" fmla="*/ 839824 w 1319330"/>
              <a:gd name="connsiteY8" fmla="*/ 120788 h 230164"/>
              <a:gd name="connsiteX9" fmla="*/ 1034548 w 1319330"/>
              <a:gd name="connsiteY9" fmla="*/ 164237 h 230164"/>
              <a:gd name="connsiteX10" fmla="*/ 1168326 w 1319330"/>
              <a:gd name="connsiteY10" fmla="*/ 196690 h 230164"/>
              <a:gd name="connsiteX11" fmla="*/ 1319330 w 1319330"/>
              <a:gd name="connsiteY11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576262 w 1319330"/>
              <a:gd name="connsiteY6" fmla="*/ 76244 h 230164"/>
              <a:gd name="connsiteX7" fmla="*/ 827838 w 1319330"/>
              <a:gd name="connsiteY7" fmla="*/ 119666 h 230164"/>
              <a:gd name="connsiteX8" fmla="*/ 1034548 w 1319330"/>
              <a:gd name="connsiteY8" fmla="*/ 164237 h 230164"/>
              <a:gd name="connsiteX9" fmla="*/ 1168326 w 1319330"/>
              <a:gd name="connsiteY9" fmla="*/ 196690 h 230164"/>
              <a:gd name="connsiteX10" fmla="*/ 1319330 w 1319330"/>
              <a:gd name="connsiteY10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576262 w 1319330"/>
              <a:gd name="connsiteY6" fmla="*/ 76244 h 230164"/>
              <a:gd name="connsiteX7" fmla="*/ 1034548 w 1319330"/>
              <a:gd name="connsiteY7" fmla="*/ 164237 h 230164"/>
              <a:gd name="connsiteX8" fmla="*/ 1168326 w 1319330"/>
              <a:gd name="connsiteY8" fmla="*/ 196690 h 230164"/>
              <a:gd name="connsiteX9" fmla="*/ 1319330 w 1319330"/>
              <a:gd name="connsiteY9" fmla="*/ 223078 h 230164"/>
              <a:gd name="connsiteX0" fmla="*/ 0 w 1319330"/>
              <a:gd name="connsiteY0" fmla="*/ 116725 h 230164"/>
              <a:gd name="connsiteX1" fmla="*/ 16669 w 1319330"/>
              <a:gd name="connsiteY1" fmla="*/ 54813 h 230164"/>
              <a:gd name="connsiteX2" fmla="*/ 28575 w 1319330"/>
              <a:gd name="connsiteY2" fmla="*/ 14332 h 230164"/>
              <a:gd name="connsiteX3" fmla="*/ 52388 w 1319330"/>
              <a:gd name="connsiteY3" fmla="*/ 44 h 230164"/>
              <a:gd name="connsiteX4" fmla="*/ 116681 w 1319330"/>
              <a:gd name="connsiteY4" fmla="*/ 9569 h 230164"/>
              <a:gd name="connsiteX5" fmla="*/ 283369 w 1319330"/>
              <a:gd name="connsiteY5" fmla="*/ 33382 h 230164"/>
              <a:gd name="connsiteX6" fmla="*/ 572562 w 1319330"/>
              <a:gd name="connsiteY6" fmla="*/ 69463 h 230164"/>
              <a:gd name="connsiteX7" fmla="*/ 1034548 w 1319330"/>
              <a:gd name="connsiteY7" fmla="*/ 164237 h 230164"/>
              <a:gd name="connsiteX8" fmla="*/ 1168326 w 1319330"/>
              <a:gd name="connsiteY8" fmla="*/ 196690 h 230164"/>
              <a:gd name="connsiteX9" fmla="*/ 1319330 w 1319330"/>
              <a:gd name="connsiteY9" fmla="*/ 223078 h 230164"/>
              <a:gd name="connsiteX0" fmla="*/ 0 w 1319330"/>
              <a:gd name="connsiteY0" fmla="*/ 116948 h 230387"/>
              <a:gd name="connsiteX1" fmla="*/ 28575 w 1319330"/>
              <a:gd name="connsiteY1" fmla="*/ 14555 h 230387"/>
              <a:gd name="connsiteX2" fmla="*/ 52388 w 1319330"/>
              <a:gd name="connsiteY2" fmla="*/ 267 h 230387"/>
              <a:gd name="connsiteX3" fmla="*/ 116681 w 1319330"/>
              <a:gd name="connsiteY3" fmla="*/ 9792 h 230387"/>
              <a:gd name="connsiteX4" fmla="*/ 283369 w 1319330"/>
              <a:gd name="connsiteY4" fmla="*/ 33605 h 230387"/>
              <a:gd name="connsiteX5" fmla="*/ 572562 w 1319330"/>
              <a:gd name="connsiteY5" fmla="*/ 69686 h 230387"/>
              <a:gd name="connsiteX6" fmla="*/ 1034548 w 1319330"/>
              <a:gd name="connsiteY6" fmla="*/ 164460 h 230387"/>
              <a:gd name="connsiteX7" fmla="*/ 1168326 w 1319330"/>
              <a:gd name="connsiteY7" fmla="*/ 196913 h 230387"/>
              <a:gd name="connsiteX8" fmla="*/ 1319330 w 1319330"/>
              <a:gd name="connsiteY8" fmla="*/ 223301 h 230387"/>
              <a:gd name="connsiteX0" fmla="*/ 0 w 1319330"/>
              <a:gd name="connsiteY0" fmla="*/ 117790 h 231229"/>
              <a:gd name="connsiteX1" fmla="*/ 19852 w 1319330"/>
              <a:gd name="connsiteY1" fmla="*/ 41787 h 231229"/>
              <a:gd name="connsiteX2" fmla="*/ 52388 w 1319330"/>
              <a:gd name="connsiteY2" fmla="*/ 1109 h 231229"/>
              <a:gd name="connsiteX3" fmla="*/ 116681 w 1319330"/>
              <a:gd name="connsiteY3" fmla="*/ 10634 h 231229"/>
              <a:gd name="connsiteX4" fmla="*/ 283369 w 1319330"/>
              <a:gd name="connsiteY4" fmla="*/ 34447 h 231229"/>
              <a:gd name="connsiteX5" fmla="*/ 572562 w 1319330"/>
              <a:gd name="connsiteY5" fmla="*/ 70528 h 231229"/>
              <a:gd name="connsiteX6" fmla="*/ 1034548 w 1319330"/>
              <a:gd name="connsiteY6" fmla="*/ 165302 h 231229"/>
              <a:gd name="connsiteX7" fmla="*/ 1168326 w 1319330"/>
              <a:gd name="connsiteY7" fmla="*/ 197755 h 231229"/>
              <a:gd name="connsiteX8" fmla="*/ 1319330 w 1319330"/>
              <a:gd name="connsiteY8" fmla="*/ 224143 h 231229"/>
              <a:gd name="connsiteX0" fmla="*/ 0 w 1618668"/>
              <a:gd name="connsiteY0" fmla="*/ 49958 h 231229"/>
              <a:gd name="connsiteX1" fmla="*/ 319190 w 1618668"/>
              <a:gd name="connsiteY1" fmla="*/ 41787 h 231229"/>
              <a:gd name="connsiteX2" fmla="*/ 351726 w 1618668"/>
              <a:gd name="connsiteY2" fmla="*/ 1109 h 231229"/>
              <a:gd name="connsiteX3" fmla="*/ 416019 w 1618668"/>
              <a:gd name="connsiteY3" fmla="*/ 10634 h 231229"/>
              <a:gd name="connsiteX4" fmla="*/ 582707 w 1618668"/>
              <a:gd name="connsiteY4" fmla="*/ 34447 h 231229"/>
              <a:gd name="connsiteX5" fmla="*/ 871900 w 1618668"/>
              <a:gd name="connsiteY5" fmla="*/ 70528 h 231229"/>
              <a:gd name="connsiteX6" fmla="*/ 1333886 w 1618668"/>
              <a:gd name="connsiteY6" fmla="*/ 165302 h 231229"/>
              <a:gd name="connsiteX7" fmla="*/ 1467664 w 1618668"/>
              <a:gd name="connsiteY7" fmla="*/ 197755 h 231229"/>
              <a:gd name="connsiteX8" fmla="*/ 1618668 w 1618668"/>
              <a:gd name="connsiteY8" fmla="*/ 224143 h 231229"/>
              <a:gd name="connsiteX0" fmla="*/ 0 w 1618668"/>
              <a:gd name="connsiteY0" fmla="*/ 94211 h 275482"/>
              <a:gd name="connsiteX1" fmla="*/ 43880 w 1618668"/>
              <a:gd name="connsiteY1" fmla="*/ 0 h 275482"/>
              <a:gd name="connsiteX2" fmla="*/ 351726 w 1618668"/>
              <a:gd name="connsiteY2" fmla="*/ 45362 h 275482"/>
              <a:gd name="connsiteX3" fmla="*/ 416019 w 1618668"/>
              <a:gd name="connsiteY3" fmla="*/ 54887 h 275482"/>
              <a:gd name="connsiteX4" fmla="*/ 582707 w 1618668"/>
              <a:gd name="connsiteY4" fmla="*/ 78700 h 275482"/>
              <a:gd name="connsiteX5" fmla="*/ 871900 w 1618668"/>
              <a:gd name="connsiteY5" fmla="*/ 114781 h 275482"/>
              <a:gd name="connsiteX6" fmla="*/ 1333886 w 1618668"/>
              <a:gd name="connsiteY6" fmla="*/ 209555 h 275482"/>
              <a:gd name="connsiteX7" fmla="*/ 1467664 w 1618668"/>
              <a:gd name="connsiteY7" fmla="*/ 242008 h 275482"/>
              <a:gd name="connsiteX8" fmla="*/ 1618668 w 1618668"/>
              <a:gd name="connsiteY8" fmla="*/ 268396 h 275482"/>
              <a:gd name="connsiteX0" fmla="*/ 0 w 1618668"/>
              <a:gd name="connsiteY0" fmla="*/ 94211 h 275482"/>
              <a:gd name="connsiteX1" fmla="*/ 43880 w 1618668"/>
              <a:gd name="connsiteY1" fmla="*/ 0 h 275482"/>
              <a:gd name="connsiteX2" fmla="*/ 416019 w 1618668"/>
              <a:gd name="connsiteY2" fmla="*/ 54887 h 275482"/>
              <a:gd name="connsiteX3" fmla="*/ 582707 w 1618668"/>
              <a:gd name="connsiteY3" fmla="*/ 78700 h 275482"/>
              <a:gd name="connsiteX4" fmla="*/ 871900 w 1618668"/>
              <a:gd name="connsiteY4" fmla="*/ 114781 h 275482"/>
              <a:gd name="connsiteX5" fmla="*/ 1333886 w 1618668"/>
              <a:gd name="connsiteY5" fmla="*/ 209555 h 275482"/>
              <a:gd name="connsiteX6" fmla="*/ 1467664 w 1618668"/>
              <a:gd name="connsiteY6" fmla="*/ 242008 h 275482"/>
              <a:gd name="connsiteX7" fmla="*/ 1618668 w 1618668"/>
              <a:gd name="connsiteY7" fmla="*/ 268396 h 275482"/>
              <a:gd name="connsiteX0" fmla="*/ 0 w 1618668"/>
              <a:gd name="connsiteY0" fmla="*/ 135954 h 317225"/>
              <a:gd name="connsiteX1" fmla="*/ 47838 w 1618668"/>
              <a:gd name="connsiteY1" fmla="*/ 0 h 317225"/>
              <a:gd name="connsiteX2" fmla="*/ 416019 w 1618668"/>
              <a:gd name="connsiteY2" fmla="*/ 96630 h 317225"/>
              <a:gd name="connsiteX3" fmla="*/ 582707 w 1618668"/>
              <a:gd name="connsiteY3" fmla="*/ 120443 h 317225"/>
              <a:gd name="connsiteX4" fmla="*/ 871900 w 1618668"/>
              <a:gd name="connsiteY4" fmla="*/ 156524 h 317225"/>
              <a:gd name="connsiteX5" fmla="*/ 1333886 w 1618668"/>
              <a:gd name="connsiteY5" fmla="*/ 251298 h 317225"/>
              <a:gd name="connsiteX6" fmla="*/ 1467664 w 1618668"/>
              <a:gd name="connsiteY6" fmla="*/ 283751 h 317225"/>
              <a:gd name="connsiteX7" fmla="*/ 1618668 w 1618668"/>
              <a:gd name="connsiteY7" fmla="*/ 310139 h 317225"/>
              <a:gd name="connsiteX0" fmla="*/ 739 w 1619407"/>
              <a:gd name="connsiteY0" fmla="*/ 137246 h 318517"/>
              <a:gd name="connsiteX1" fmla="*/ 48577 w 1619407"/>
              <a:gd name="connsiteY1" fmla="*/ 1292 h 318517"/>
              <a:gd name="connsiteX2" fmla="*/ 420525 w 1619407"/>
              <a:gd name="connsiteY2" fmla="*/ 73045 h 318517"/>
              <a:gd name="connsiteX3" fmla="*/ 583446 w 1619407"/>
              <a:gd name="connsiteY3" fmla="*/ 121735 h 318517"/>
              <a:gd name="connsiteX4" fmla="*/ 872639 w 1619407"/>
              <a:gd name="connsiteY4" fmla="*/ 157816 h 318517"/>
              <a:gd name="connsiteX5" fmla="*/ 1334625 w 1619407"/>
              <a:gd name="connsiteY5" fmla="*/ 252590 h 318517"/>
              <a:gd name="connsiteX6" fmla="*/ 1468403 w 1619407"/>
              <a:gd name="connsiteY6" fmla="*/ 285043 h 318517"/>
              <a:gd name="connsiteX7" fmla="*/ 1619407 w 1619407"/>
              <a:gd name="connsiteY7" fmla="*/ 311431 h 318517"/>
              <a:gd name="connsiteX0" fmla="*/ 739 w 1619407"/>
              <a:gd name="connsiteY0" fmla="*/ 137246 h 318517"/>
              <a:gd name="connsiteX1" fmla="*/ 48577 w 1619407"/>
              <a:gd name="connsiteY1" fmla="*/ 1292 h 318517"/>
              <a:gd name="connsiteX2" fmla="*/ 420525 w 1619407"/>
              <a:gd name="connsiteY2" fmla="*/ 73045 h 318517"/>
              <a:gd name="connsiteX3" fmla="*/ 872639 w 1619407"/>
              <a:gd name="connsiteY3" fmla="*/ 157816 h 318517"/>
              <a:gd name="connsiteX4" fmla="*/ 1334625 w 1619407"/>
              <a:gd name="connsiteY4" fmla="*/ 252590 h 318517"/>
              <a:gd name="connsiteX5" fmla="*/ 1468403 w 1619407"/>
              <a:gd name="connsiteY5" fmla="*/ 285043 h 318517"/>
              <a:gd name="connsiteX6" fmla="*/ 1619407 w 1619407"/>
              <a:gd name="connsiteY6" fmla="*/ 311431 h 318517"/>
              <a:gd name="connsiteX0" fmla="*/ 0 w 1629017"/>
              <a:gd name="connsiteY0" fmla="*/ 127232 h 318198"/>
              <a:gd name="connsiteX1" fmla="*/ 58187 w 1629017"/>
              <a:gd name="connsiteY1" fmla="*/ 973 h 318198"/>
              <a:gd name="connsiteX2" fmla="*/ 430135 w 1629017"/>
              <a:gd name="connsiteY2" fmla="*/ 72726 h 318198"/>
              <a:gd name="connsiteX3" fmla="*/ 882249 w 1629017"/>
              <a:gd name="connsiteY3" fmla="*/ 157497 h 318198"/>
              <a:gd name="connsiteX4" fmla="*/ 1344235 w 1629017"/>
              <a:gd name="connsiteY4" fmla="*/ 252271 h 318198"/>
              <a:gd name="connsiteX5" fmla="*/ 1478013 w 1629017"/>
              <a:gd name="connsiteY5" fmla="*/ 284724 h 318198"/>
              <a:gd name="connsiteX6" fmla="*/ 1629017 w 1629017"/>
              <a:gd name="connsiteY6" fmla="*/ 311112 h 318198"/>
              <a:gd name="connsiteX0" fmla="*/ 0 w 1629017"/>
              <a:gd name="connsiteY0" fmla="*/ 131677 h 322643"/>
              <a:gd name="connsiteX1" fmla="*/ 58187 w 1629017"/>
              <a:gd name="connsiteY1" fmla="*/ 5418 h 322643"/>
              <a:gd name="connsiteX2" fmla="*/ 430135 w 1629017"/>
              <a:gd name="connsiteY2" fmla="*/ 77171 h 322643"/>
              <a:gd name="connsiteX3" fmla="*/ 882249 w 1629017"/>
              <a:gd name="connsiteY3" fmla="*/ 161942 h 322643"/>
              <a:gd name="connsiteX4" fmla="*/ 1344235 w 1629017"/>
              <a:gd name="connsiteY4" fmla="*/ 256716 h 322643"/>
              <a:gd name="connsiteX5" fmla="*/ 1478013 w 1629017"/>
              <a:gd name="connsiteY5" fmla="*/ 289169 h 322643"/>
              <a:gd name="connsiteX6" fmla="*/ 1629017 w 1629017"/>
              <a:gd name="connsiteY6" fmla="*/ 315557 h 322643"/>
              <a:gd name="connsiteX0" fmla="*/ 0 w 1629017"/>
              <a:gd name="connsiteY0" fmla="*/ 121618 h 312584"/>
              <a:gd name="connsiteX1" fmla="*/ 42377 w 1629017"/>
              <a:gd name="connsiteY1" fmla="*/ 6116 h 312584"/>
              <a:gd name="connsiteX2" fmla="*/ 430135 w 1629017"/>
              <a:gd name="connsiteY2" fmla="*/ 67112 h 312584"/>
              <a:gd name="connsiteX3" fmla="*/ 882249 w 1629017"/>
              <a:gd name="connsiteY3" fmla="*/ 151883 h 312584"/>
              <a:gd name="connsiteX4" fmla="*/ 1344235 w 1629017"/>
              <a:gd name="connsiteY4" fmla="*/ 246657 h 312584"/>
              <a:gd name="connsiteX5" fmla="*/ 1478013 w 1629017"/>
              <a:gd name="connsiteY5" fmla="*/ 279110 h 312584"/>
              <a:gd name="connsiteX6" fmla="*/ 1629017 w 1629017"/>
              <a:gd name="connsiteY6" fmla="*/ 305498 h 312584"/>
              <a:gd name="connsiteX0" fmla="*/ 0 w 1629017"/>
              <a:gd name="connsiteY0" fmla="*/ 124141 h 315107"/>
              <a:gd name="connsiteX1" fmla="*/ 42377 w 1629017"/>
              <a:gd name="connsiteY1" fmla="*/ 8639 h 315107"/>
              <a:gd name="connsiteX2" fmla="*/ 430135 w 1629017"/>
              <a:gd name="connsiteY2" fmla="*/ 69635 h 315107"/>
              <a:gd name="connsiteX3" fmla="*/ 882249 w 1629017"/>
              <a:gd name="connsiteY3" fmla="*/ 154406 h 315107"/>
              <a:gd name="connsiteX4" fmla="*/ 1344235 w 1629017"/>
              <a:gd name="connsiteY4" fmla="*/ 249180 h 315107"/>
              <a:gd name="connsiteX5" fmla="*/ 1478013 w 1629017"/>
              <a:gd name="connsiteY5" fmla="*/ 281633 h 315107"/>
              <a:gd name="connsiteX6" fmla="*/ 1629017 w 1629017"/>
              <a:gd name="connsiteY6" fmla="*/ 308021 h 315107"/>
              <a:gd name="connsiteX0" fmla="*/ 3493 w 1632510"/>
              <a:gd name="connsiteY0" fmla="*/ 117439 h 308405"/>
              <a:gd name="connsiteX1" fmla="*/ 45870 w 1632510"/>
              <a:gd name="connsiteY1" fmla="*/ 1937 h 308405"/>
              <a:gd name="connsiteX2" fmla="*/ 432876 w 1632510"/>
              <a:gd name="connsiteY2" fmla="*/ 52287 h 308405"/>
              <a:gd name="connsiteX3" fmla="*/ 885742 w 1632510"/>
              <a:gd name="connsiteY3" fmla="*/ 147704 h 308405"/>
              <a:gd name="connsiteX4" fmla="*/ 1347728 w 1632510"/>
              <a:gd name="connsiteY4" fmla="*/ 242478 h 308405"/>
              <a:gd name="connsiteX5" fmla="*/ 1481506 w 1632510"/>
              <a:gd name="connsiteY5" fmla="*/ 274931 h 308405"/>
              <a:gd name="connsiteX6" fmla="*/ 1632510 w 1632510"/>
              <a:gd name="connsiteY6" fmla="*/ 301319 h 308405"/>
              <a:gd name="connsiteX0" fmla="*/ 0 w 1629017"/>
              <a:gd name="connsiteY0" fmla="*/ 122957 h 313923"/>
              <a:gd name="connsiteX1" fmla="*/ 42377 w 1629017"/>
              <a:gd name="connsiteY1" fmla="*/ 7455 h 313923"/>
              <a:gd name="connsiteX2" fmla="*/ 429383 w 1629017"/>
              <a:gd name="connsiteY2" fmla="*/ 57805 h 313923"/>
              <a:gd name="connsiteX3" fmla="*/ 882249 w 1629017"/>
              <a:gd name="connsiteY3" fmla="*/ 153222 h 313923"/>
              <a:gd name="connsiteX4" fmla="*/ 1344235 w 1629017"/>
              <a:gd name="connsiteY4" fmla="*/ 247996 h 313923"/>
              <a:gd name="connsiteX5" fmla="*/ 1478013 w 1629017"/>
              <a:gd name="connsiteY5" fmla="*/ 280449 h 313923"/>
              <a:gd name="connsiteX6" fmla="*/ 1629017 w 1629017"/>
              <a:gd name="connsiteY6" fmla="*/ 306837 h 313923"/>
              <a:gd name="connsiteX0" fmla="*/ 0 w 1629017"/>
              <a:gd name="connsiteY0" fmla="*/ 119776 h 310742"/>
              <a:gd name="connsiteX1" fmla="*/ 42377 w 1629017"/>
              <a:gd name="connsiteY1" fmla="*/ 4274 h 310742"/>
              <a:gd name="connsiteX2" fmla="*/ 429383 w 1629017"/>
              <a:gd name="connsiteY2" fmla="*/ 54624 h 310742"/>
              <a:gd name="connsiteX3" fmla="*/ 882249 w 1629017"/>
              <a:gd name="connsiteY3" fmla="*/ 150041 h 310742"/>
              <a:gd name="connsiteX4" fmla="*/ 1344235 w 1629017"/>
              <a:gd name="connsiteY4" fmla="*/ 244815 h 310742"/>
              <a:gd name="connsiteX5" fmla="*/ 1478013 w 1629017"/>
              <a:gd name="connsiteY5" fmla="*/ 277268 h 310742"/>
              <a:gd name="connsiteX6" fmla="*/ 1629017 w 1629017"/>
              <a:gd name="connsiteY6" fmla="*/ 303656 h 310742"/>
              <a:gd name="connsiteX0" fmla="*/ 0 w 1629017"/>
              <a:gd name="connsiteY0" fmla="*/ 129778 h 320744"/>
              <a:gd name="connsiteX1" fmla="*/ 41625 w 1629017"/>
              <a:gd name="connsiteY1" fmla="*/ 3630 h 320744"/>
              <a:gd name="connsiteX2" fmla="*/ 429383 w 1629017"/>
              <a:gd name="connsiteY2" fmla="*/ 64626 h 320744"/>
              <a:gd name="connsiteX3" fmla="*/ 882249 w 1629017"/>
              <a:gd name="connsiteY3" fmla="*/ 160043 h 320744"/>
              <a:gd name="connsiteX4" fmla="*/ 1344235 w 1629017"/>
              <a:gd name="connsiteY4" fmla="*/ 254817 h 320744"/>
              <a:gd name="connsiteX5" fmla="*/ 1478013 w 1629017"/>
              <a:gd name="connsiteY5" fmla="*/ 287270 h 320744"/>
              <a:gd name="connsiteX6" fmla="*/ 1629017 w 1629017"/>
              <a:gd name="connsiteY6" fmla="*/ 313658 h 320744"/>
              <a:gd name="connsiteX0" fmla="*/ 0 w 1629017"/>
              <a:gd name="connsiteY0" fmla="*/ 127781 h 318747"/>
              <a:gd name="connsiteX1" fmla="*/ 41625 w 1629017"/>
              <a:gd name="connsiteY1" fmla="*/ 1633 h 318747"/>
              <a:gd name="connsiteX2" fmla="*/ 429383 w 1629017"/>
              <a:gd name="connsiteY2" fmla="*/ 62629 h 318747"/>
              <a:gd name="connsiteX3" fmla="*/ 882249 w 1629017"/>
              <a:gd name="connsiteY3" fmla="*/ 158046 h 318747"/>
              <a:gd name="connsiteX4" fmla="*/ 1344235 w 1629017"/>
              <a:gd name="connsiteY4" fmla="*/ 252820 h 318747"/>
              <a:gd name="connsiteX5" fmla="*/ 1478013 w 1629017"/>
              <a:gd name="connsiteY5" fmla="*/ 285273 h 318747"/>
              <a:gd name="connsiteX6" fmla="*/ 1629017 w 1629017"/>
              <a:gd name="connsiteY6" fmla="*/ 311661 h 318747"/>
              <a:gd name="connsiteX0" fmla="*/ 0 w 1629017"/>
              <a:gd name="connsiteY0" fmla="*/ 127781 h 318276"/>
              <a:gd name="connsiteX1" fmla="*/ 41625 w 1629017"/>
              <a:gd name="connsiteY1" fmla="*/ 1633 h 318276"/>
              <a:gd name="connsiteX2" fmla="*/ 429383 w 1629017"/>
              <a:gd name="connsiteY2" fmla="*/ 62629 h 318276"/>
              <a:gd name="connsiteX3" fmla="*/ 882249 w 1629017"/>
              <a:gd name="connsiteY3" fmla="*/ 158046 h 318276"/>
              <a:gd name="connsiteX4" fmla="*/ 1344235 w 1629017"/>
              <a:gd name="connsiteY4" fmla="*/ 252820 h 318276"/>
              <a:gd name="connsiteX5" fmla="*/ 1478013 w 1629017"/>
              <a:gd name="connsiteY5" fmla="*/ 285273 h 318276"/>
              <a:gd name="connsiteX6" fmla="*/ 1629017 w 1629017"/>
              <a:gd name="connsiteY6" fmla="*/ 311661 h 318276"/>
              <a:gd name="connsiteX0" fmla="*/ 0 w 1629017"/>
              <a:gd name="connsiteY0" fmla="*/ 127781 h 311963"/>
              <a:gd name="connsiteX1" fmla="*/ 41625 w 1629017"/>
              <a:gd name="connsiteY1" fmla="*/ 1633 h 311963"/>
              <a:gd name="connsiteX2" fmla="*/ 429383 w 1629017"/>
              <a:gd name="connsiteY2" fmla="*/ 62629 h 311963"/>
              <a:gd name="connsiteX3" fmla="*/ 882249 w 1629017"/>
              <a:gd name="connsiteY3" fmla="*/ 158046 h 311963"/>
              <a:gd name="connsiteX4" fmla="*/ 1344235 w 1629017"/>
              <a:gd name="connsiteY4" fmla="*/ 252820 h 311963"/>
              <a:gd name="connsiteX5" fmla="*/ 1478013 w 1629017"/>
              <a:gd name="connsiteY5" fmla="*/ 285273 h 311963"/>
              <a:gd name="connsiteX6" fmla="*/ 1629017 w 1629017"/>
              <a:gd name="connsiteY6" fmla="*/ 311661 h 311963"/>
              <a:gd name="connsiteX0" fmla="*/ 0 w 1629017"/>
              <a:gd name="connsiteY0" fmla="*/ 127781 h 316443"/>
              <a:gd name="connsiteX1" fmla="*/ 41625 w 1629017"/>
              <a:gd name="connsiteY1" fmla="*/ 1633 h 316443"/>
              <a:gd name="connsiteX2" fmla="*/ 429383 w 1629017"/>
              <a:gd name="connsiteY2" fmla="*/ 62629 h 316443"/>
              <a:gd name="connsiteX3" fmla="*/ 882249 w 1629017"/>
              <a:gd name="connsiteY3" fmla="*/ 158046 h 316443"/>
              <a:gd name="connsiteX4" fmla="*/ 1344235 w 1629017"/>
              <a:gd name="connsiteY4" fmla="*/ 252820 h 316443"/>
              <a:gd name="connsiteX5" fmla="*/ 1478013 w 1629017"/>
              <a:gd name="connsiteY5" fmla="*/ 285273 h 316443"/>
              <a:gd name="connsiteX6" fmla="*/ 1629017 w 1629017"/>
              <a:gd name="connsiteY6" fmla="*/ 311661 h 3164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9017" h="316443">
                <a:moveTo>
                  <a:pt x="0" y="127781"/>
                </a:moveTo>
                <a:cubicBezTo>
                  <a:pt x="5953" y="106449"/>
                  <a:pt x="24384" y="12721"/>
                  <a:pt x="41625" y="1633"/>
                </a:cubicBezTo>
                <a:cubicBezTo>
                  <a:pt x="58866" y="-9455"/>
                  <a:pt x="305400" y="38711"/>
                  <a:pt x="429383" y="62629"/>
                </a:cubicBezTo>
                <a:lnTo>
                  <a:pt x="882249" y="158046"/>
                </a:lnTo>
                <a:lnTo>
                  <a:pt x="1344235" y="252820"/>
                </a:lnTo>
                <a:cubicBezTo>
                  <a:pt x="1399026" y="270401"/>
                  <a:pt x="1420285" y="262615"/>
                  <a:pt x="1478013" y="285273"/>
                </a:cubicBezTo>
                <a:cubicBezTo>
                  <a:pt x="1606438" y="324917"/>
                  <a:pt x="1539237" y="317753"/>
                  <a:pt x="1629017" y="311661"/>
                </a:cubicBez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6" name="Forma livre 23"/>
          <p:cNvSpPr/>
          <p:nvPr userDrawn="1"/>
        </p:nvSpPr>
        <p:spPr bwMode="auto">
          <a:xfrm rot="20646908">
            <a:off x="2836863" y="1327150"/>
            <a:ext cx="715962" cy="384175"/>
          </a:xfrm>
          <a:custGeom>
            <a:avLst/>
            <a:gdLst>
              <a:gd name="connsiteX0" fmla="*/ 0 w 250031"/>
              <a:gd name="connsiteY0" fmla="*/ 0 h 104775"/>
              <a:gd name="connsiteX1" fmla="*/ 85725 w 250031"/>
              <a:gd name="connsiteY1" fmla="*/ 54769 h 104775"/>
              <a:gd name="connsiteX2" fmla="*/ 140494 w 250031"/>
              <a:gd name="connsiteY2" fmla="*/ 85725 h 104775"/>
              <a:gd name="connsiteX3" fmla="*/ 250031 w 250031"/>
              <a:gd name="connsiteY3" fmla="*/ 104775 h 104775"/>
              <a:gd name="connsiteX0" fmla="*/ 0 w 250031"/>
              <a:gd name="connsiteY0" fmla="*/ 0 h 104775"/>
              <a:gd name="connsiteX1" fmla="*/ 85725 w 250031"/>
              <a:gd name="connsiteY1" fmla="*/ 54769 h 104775"/>
              <a:gd name="connsiteX2" fmla="*/ 129784 w 250031"/>
              <a:gd name="connsiteY2" fmla="*/ 66890 h 104775"/>
              <a:gd name="connsiteX3" fmla="*/ 250031 w 250031"/>
              <a:gd name="connsiteY3" fmla="*/ 104775 h 104775"/>
              <a:gd name="connsiteX0" fmla="*/ 0 w 250031"/>
              <a:gd name="connsiteY0" fmla="*/ 0 h 104775"/>
              <a:gd name="connsiteX1" fmla="*/ 64892 w 250031"/>
              <a:gd name="connsiteY1" fmla="*/ 33445 h 104775"/>
              <a:gd name="connsiteX2" fmla="*/ 129784 w 250031"/>
              <a:gd name="connsiteY2" fmla="*/ 66890 h 104775"/>
              <a:gd name="connsiteX3" fmla="*/ 250031 w 250031"/>
              <a:gd name="connsiteY3" fmla="*/ 104775 h 104775"/>
              <a:gd name="connsiteX0" fmla="*/ 0 w 258378"/>
              <a:gd name="connsiteY0" fmla="*/ 0 h 93766"/>
              <a:gd name="connsiteX1" fmla="*/ 64892 w 258378"/>
              <a:gd name="connsiteY1" fmla="*/ 33445 h 93766"/>
              <a:gd name="connsiteX2" fmla="*/ 129784 w 258378"/>
              <a:gd name="connsiteY2" fmla="*/ 66890 h 93766"/>
              <a:gd name="connsiteX3" fmla="*/ 258378 w 258378"/>
              <a:gd name="connsiteY3" fmla="*/ 93766 h 93766"/>
              <a:gd name="connsiteX0" fmla="*/ 0 w 258378"/>
              <a:gd name="connsiteY0" fmla="*/ 0 h 93766"/>
              <a:gd name="connsiteX1" fmla="*/ 64892 w 258378"/>
              <a:gd name="connsiteY1" fmla="*/ 33445 h 93766"/>
              <a:gd name="connsiteX2" fmla="*/ 129784 w 258378"/>
              <a:gd name="connsiteY2" fmla="*/ 66890 h 93766"/>
              <a:gd name="connsiteX3" fmla="*/ 258378 w 258378"/>
              <a:gd name="connsiteY3" fmla="*/ 93766 h 93766"/>
              <a:gd name="connsiteX0" fmla="*/ 0 w 258378"/>
              <a:gd name="connsiteY0" fmla="*/ 0 h 93766"/>
              <a:gd name="connsiteX1" fmla="*/ 56546 w 258378"/>
              <a:gd name="connsiteY1" fmla="*/ 44454 h 93766"/>
              <a:gd name="connsiteX2" fmla="*/ 129784 w 258378"/>
              <a:gd name="connsiteY2" fmla="*/ 66890 h 93766"/>
              <a:gd name="connsiteX3" fmla="*/ 258378 w 258378"/>
              <a:gd name="connsiteY3" fmla="*/ 93766 h 93766"/>
              <a:gd name="connsiteX0" fmla="*/ 0 w 258378"/>
              <a:gd name="connsiteY0" fmla="*/ 0 h 93766"/>
              <a:gd name="connsiteX1" fmla="*/ 62750 w 258378"/>
              <a:gd name="connsiteY1" fmla="*/ 38434 h 93766"/>
              <a:gd name="connsiteX2" fmla="*/ 129784 w 258378"/>
              <a:gd name="connsiteY2" fmla="*/ 66890 h 93766"/>
              <a:gd name="connsiteX3" fmla="*/ 258378 w 258378"/>
              <a:gd name="connsiteY3" fmla="*/ 93766 h 93766"/>
              <a:gd name="connsiteX0" fmla="*/ 0 w 208919"/>
              <a:gd name="connsiteY0" fmla="*/ 0 h 99421"/>
              <a:gd name="connsiteX1" fmla="*/ 13291 w 208919"/>
              <a:gd name="connsiteY1" fmla="*/ 44089 h 99421"/>
              <a:gd name="connsiteX2" fmla="*/ 80325 w 208919"/>
              <a:gd name="connsiteY2" fmla="*/ 72545 h 99421"/>
              <a:gd name="connsiteX3" fmla="*/ 208919 w 208919"/>
              <a:gd name="connsiteY3" fmla="*/ 99421 h 99421"/>
              <a:gd name="connsiteX0" fmla="*/ 0 w 235897"/>
              <a:gd name="connsiteY0" fmla="*/ 0 h 82938"/>
              <a:gd name="connsiteX1" fmla="*/ 40269 w 235897"/>
              <a:gd name="connsiteY1" fmla="*/ 27606 h 82938"/>
              <a:gd name="connsiteX2" fmla="*/ 107303 w 235897"/>
              <a:gd name="connsiteY2" fmla="*/ 56062 h 82938"/>
              <a:gd name="connsiteX3" fmla="*/ 235897 w 235897"/>
              <a:gd name="connsiteY3" fmla="*/ 82938 h 82938"/>
              <a:gd name="connsiteX0" fmla="*/ 0 w 259093"/>
              <a:gd name="connsiteY0" fmla="*/ 0 h 92104"/>
              <a:gd name="connsiteX1" fmla="*/ 63465 w 259093"/>
              <a:gd name="connsiteY1" fmla="*/ 36772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63465 w 259093"/>
              <a:gd name="connsiteY1" fmla="*/ 36772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63465 w 259093"/>
              <a:gd name="connsiteY1" fmla="*/ 36772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63465 w 259093"/>
              <a:gd name="connsiteY1" fmla="*/ 36772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63465 w 259093"/>
              <a:gd name="connsiteY1" fmla="*/ 36772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5303 w 264396"/>
              <a:gd name="connsiteY0" fmla="*/ 673 h 92777"/>
              <a:gd name="connsiteX1" fmla="*/ 4380 w 264396"/>
              <a:gd name="connsiteY1" fmla="*/ 3817 h 92777"/>
              <a:gd name="connsiteX2" fmla="*/ 68768 w 264396"/>
              <a:gd name="connsiteY2" fmla="*/ 37445 h 92777"/>
              <a:gd name="connsiteX3" fmla="*/ 135802 w 264396"/>
              <a:gd name="connsiteY3" fmla="*/ 65901 h 92777"/>
              <a:gd name="connsiteX4" fmla="*/ 264396 w 264396"/>
              <a:gd name="connsiteY4" fmla="*/ 92777 h 92777"/>
              <a:gd name="connsiteX0" fmla="*/ 0 w 259093"/>
              <a:gd name="connsiteY0" fmla="*/ 0 h 92104"/>
              <a:gd name="connsiteX1" fmla="*/ 63465 w 259093"/>
              <a:gd name="connsiteY1" fmla="*/ 36772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16707 w 259093"/>
              <a:gd name="connsiteY1" fmla="*/ 12978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16707 w 259093"/>
              <a:gd name="connsiteY1" fmla="*/ 12978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59093"/>
              <a:gd name="connsiteY0" fmla="*/ 0 h 92104"/>
              <a:gd name="connsiteX1" fmla="*/ 16707 w 259093"/>
              <a:gd name="connsiteY1" fmla="*/ 12978 h 92104"/>
              <a:gd name="connsiteX2" fmla="*/ 130499 w 259093"/>
              <a:gd name="connsiteY2" fmla="*/ 65228 h 92104"/>
              <a:gd name="connsiteX3" fmla="*/ 259093 w 259093"/>
              <a:gd name="connsiteY3" fmla="*/ 92104 h 92104"/>
              <a:gd name="connsiteX0" fmla="*/ 0 w 263038"/>
              <a:gd name="connsiteY0" fmla="*/ 0 h 93447"/>
              <a:gd name="connsiteX1" fmla="*/ 20652 w 263038"/>
              <a:gd name="connsiteY1" fmla="*/ 14321 h 93447"/>
              <a:gd name="connsiteX2" fmla="*/ 134444 w 263038"/>
              <a:gd name="connsiteY2" fmla="*/ 66571 h 93447"/>
              <a:gd name="connsiteX3" fmla="*/ 263038 w 263038"/>
              <a:gd name="connsiteY3" fmla="*/ 93447 h 93447"/>
              <a:gd name="connsiteX0" fmla="*/ 8768 w 271806"/>
              <a:gd name="connsiteY0" fmla="*/ 6651 h 100098"/>
              <a:gd name="connsiteX1" fmla="*/ 29420 w 271806"/>
              <a:gd name="connsiteY1" fmla="*/ 20972 h 100098"/>
              <a:gd name="connsiteX2" fmla="*/ 143212 w 271806"/>
              <a:gd name="connsiteY2" fmla="*/ 73222 h 100098"/>
              <a:gd name="connsiteX3" fmla="*/ 271806 w 271806"/>
              <a:gd name="connsiteY3" fmla="*/ 100098 h 100098"/>
              <a:gd name="connsiteX0" fmla="*/ 7314 w 270352"/>
              <a:gd name="connsiteY0" fmla="*/ 5818 h 99265"/>
              <a:gd name="connsiteX1" fmla="*/ 35741 w 270352"/>
              <a:gd name="connsiteY1" fmla="*/ 25199 h 99265"/>
              <a:gd name="connsiteX2" fmla="*/ 141758 w 270352"/>
              <a:gd name="connsiteY2" fmla="*/ 72389 h 99265"/>
              <a:gd name="connsiteX3" fmla="*/ 270352 w 270352"/>
              <a:gd name="connsiteY3" fmla="*/ 99265 h 99265"/>
              <a:gd name="connsiteX0" fmla="*/ 6597 w 275472"/>
              <a:gd name="connsiteY0" fmla="*/ 7667 h 89632"/>
              <a:gd name="connsiteX1" fmla="*/ 40861 w 275472"/>
              <a:gd name="connsiteY1" fmla="*/ 15566 h 89632"/>
              <a:gd name="connsiteX2" fmla="*/ 146878 w 275472"/>
              <a:gd name="connsiteY2" fmla="*/ 62756 h 89632"/>
              <a:gd name="connsiteX3" fmla="*/ 275472 w 275472"/>
              <a:gd name="connsiteY3" fmla="*/ 89632 h 89632"/>
              <a:gd name="connsiteX0" fmla="*/ 0 w 268875"/>
              <a:gd name="connsiteY0" fmla="*/ 0 h 81965"/>
              <a:gd name="connsiteX1" fmla="*/ 34264 w 268875"/>
              <a:gd name="connsiteY1" fmla="*/ 7899 h 81965"/>
              <a:gd name="connsiteX2" fmla="*/ 140281 w 268875"/>
              <a:gd name="connsiteY2" fmla="*/ 55089 h 81965"/>
              <a:gd name="connsiteX3" fmla="*/ 268875 w 268875"/>
              <a:gd name="connsiteY3" fmla="*/ 81965 h 81965"/>
              <a:gd name="connsiteX0" fmla="*/ 0 w 261365"/>
              <a:gd name="connsiteY0" fmla="*/ 0 h 93132"/>
              <a:gd name="connsiteX1" fmla="*/ 26754 w 261365"/>
              <a:gd name="connsiteY1" fmla="*/ 19066 h 93132"/>
              <a:gd name="connsiteX2" fmla="*/ 132771 w 261365"/>
              <a:gd name="connsiteY2" fmla="*/ 66256 h 93132"/>
              <a:gd name="connsiteX3" fmla="*/ 261365 w 261365"/>
              <a:gd name="connsiteY3" fmla="*/ 93132 h 931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1365" h="93132">
                <a:moveTo>
                  <a:pt x="0" y="0"/>
                </a:moveTo>
                <a:cubicBezTo>
                  <a:pt x="23745" y="12641"/>
                  <a:pt x="4626" y="8023"/>
                  <a:pt x="26754" y="19066"/>
                </a:cubicBezTo>
                <a:cubicBezTo>
                  <a:pt x="48882" y="30109"/>
                  <a:pt x="101915" y="54368"/>
                  <a:pt x="132771" y="66256"/>
                </a:cubicBezTo>
                <a:cubicBezTo>
                  <a:pt x="169361" y="77428"/>
                  <a:pt x="236759" y="89560"/>
                  <a:pt x="261365" y="93132"/>
                </a:cubicBezTo>
              </a:path>
            </a:pathLst>
          </a:custGeom>
          <a:ln w="25400">
            <a:solidFill>
              <a:srgbClr val="66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sp>
        <p:nvSpPr>
          <p:cNvPr id="17" name="Forma livre 24"/>
          <p:cNvSpPr/>
          <p:nvPr userDrawn="1"/>
        </p:nvSpPr>
        <p:spPr>
          <a:xfrm>
            <a:off x="5969000" y="4740275"/>
            <a:ext cx="212725" cy="69850"/>
          </a:xfrm>
          <a:custGeom>
            <a:avLst/>
            <a:gdLst>
              <a:gd name="connsiteX0" fmla="*/ 252412 w 252412"/>
              <a:gd name="connsiteY0" fmla="*/ 90758 h 90758"/>
              <a:gd name="connsiteX1" fmla="*/ 161925 w 252412"/>
              <a:gd name="connsiteY1" fmla="*/ 270 h 90758"/>
              <a:gd name="connsiteX2" fmla="*/ 78581 w 252412"/>
              <a:gd name="connsiteY2" fmla="*/ 62183 h 90758"/>
              <a:gd name="connsiteX3" fmla="*/ 0 w 252412"/>
              <a:gd name="connsiteY3" fmla="*/ 43133 h 90758"/>
              <a:gd name="connsiteX0" fmla="*/ 226219 w 226219"/>
              <a:gd name="connsiteY0" fmla="*/ 54843 h 64007"/>
              <a:gd name="connsiteX1" fmla="*/ 161925 w 226219"/>
              <a:gd name="connsiteY1" fmla="*/ 74 h 64007"/>
              <a:gd name="connsiteX2" fmla="*/ 78581 w 226219"/>
              <a:gd name="connsiteY2" fmla="*/ 61987 h 64007"/>
              <a:gd name="connsiteX3" fmla="*/ 0 w 226219"/>
              <a:gd name="connsiteY3" fmla="*/ 42937 h 64007"/>
              <a:gd name="connsiteX0" fmla="*/ 226219 w 226219"/>
              <a:gd name="connsiteY0" fmla="*/ 47761 h 56481"/>
              <a:gd name="connsiteX1" fmla="*/ 147637 w 226219"/>
              <a:gd name="connsiteY1" fmla="*/ 136 h 56481"/>
              <a:gd name="connsiteX2" fmla="*/ 78581 w 226219"/>
              <a:gd name="connsiteY2" fmla="*/ 54905 h 56481"/>
              <a:gd name="connsiteX3" fmla="*/ 0 w 226219"/>
              <a:gd name="connsiteY3" fmla="*/ 35855 h 56481"/>
              <a:gd name="connsiteX0" fmla="*/ 245269 w 245269"/>
              <a:gd name="connsiteY0" fmla="*/ 69137 h 69137"/>
              <a:gd name="connsiteX1" fmla="*/ 147637 w 245269"/>
              <a:gd name="connsiteY1" fmla="*/ 81 h 69137"/>
              <a:gd name="connsiteX2" fmla="*/ 78581 w 245269"/>
              <a:gd name="connsiteY2" fmla="*/ 54850 h 69137"/>
              <a:gd name="connsiteX3" fmla="*/ 0 w 245269"/>
              <a:gd name="connsiteY3" fmla="*/ 35800 h 69137"/>
              <a:gd name="connsiteX0" fmla="*/ 245269 w 245269"/>
              <a:gd name="connsiteY0" fmla="*/ 69137 h 69137"/>
              <a:gd name="connsiteX1" fmla="*/ 147637 w 245269"/>
              <a:gd name="connsiteY1" fmla="*/ 81 h 69137"/>
              <a:gd name="connsiteX2" fmla="*/ 78581 w 245269"/>
              <a:gd name="connsiteY2" fmla="*/ 54850 h 69137"/>
              <a:gd name="connsiteX3" fmla="*/ 0 w 245269"/>
              <a:gd name="connsiteY3" fmla="*/ 35800 h 69137"/>
              <a:gd name="connsiteX0" fmla="*/ 226219 w 226219"/>
              <a:gd name="connsiteY0" fmla="*/ 76374 h 76374"/>
              <a:gd name="connsiteX1" fmla="*/ 147637 w 226219"/>
              <a:gd name="connsiteY1" fmla="*/ 174 h 76374"/>
              <a:gd name="connsiteX2" fmla="*/ 78581 w 226219"/>
              <a:gd name="connsiteY2" fmla="*/ 54943 h 76374"/>
              <a:gd name="connsiteX3" fmla="*/ 0 w 226219"/>
              <a:gd name="connsiteY3" fmla="*/ 35893 h 76374"/>
              <a:gd name="connsiteX0" fmla="*/ 230982 w 230982"/>
              <a:gd name="connsiteY0" fmla="*/ 69138 h 69138"/>
              <a:gd name="connsiteX1" fmla="*/ 147637 w 230982"/>
              <a:gd name="connsiteY1" fmla="*/ 81 h 69138"/>
              <a:gd name="connsiteX2" fmla="*/ 78581 w 230982"/>
              <a:gd name="connsiteY2" fmla="*/ 54850 h 69138"/>
              <a:gd name="connsiteX3" fmla="*/ 0 w 230982"/>
              <a:gd name="connsiteY3" fmla="*/ 35800 h 69138"/>
              <a:gd name="connsiteX0" fmla="*/ 230982 w 230982"/>
              <a:gd name="connsiteY0" fmla="*/ 69112 h 69112"/>
              <a:gd name="connsiteX1" fmla="*/ 147637 w 230982"/>
              <a:gd name="connsiteY1" fmla="*/ 55 h 69112"/>
              <a:gd name="connsiteX2" fmla="*/ 90487 w 230982"/>
              <a:gd name="connsiteY2" fmla="*/ 57206 h 69112"/>
              <a:gd name="connsiteX3" fmla="*/ 0 w 230982"/>
              <a:gd name="connsiteY3" fmla="*/ 35774 h 69112"/>
              <a:gd name="connsiteX0" fmla="*/ 230982 w 230982"/>
              <a:gd name="connsiteY0" fmla="*/ 54840 h 54840"/>
              <a:gd name="connsiteX1" fmla="*/ 169068 w 230982"/>
              <a:gd name="connsiteY1" fmla="*/ 70 h 54840"/>
              <a:gd name="connsiteX2" fmla="*/ 90487 w 230982"/>
              <a:gd name="connsiteY2" fmla="*/ 42934 h 54840"/>
              <a:gd name="connsiteX3" fmla="*/ 0 w 230982"/>
              <a:gd name="connsiteY3" fmla="*/ 21502 h 54840"/>
              <a:gd name="connsiteX0" fmla="*/ 230982 w 230982"/>
              <a:gd name="connsiteY0" fmla="*/ 59596 h 59596"/>
              <a:gd name="connsiteX1" fmla="*/ 161925 w 230982"/>
              <a:gd name="connsiteY1" fmla="*/ 63 h 59596"/>
              <a:gd name="connsiteX2" fmla="*/ 90487 w 230982"/>
              <a:gd name="connsiteY2" fmla="*/ 47690 h 59596"/>
              <a:gd name="connsiteX3" fmla="*/ 0 w 230982"/>
              <a:gd name="connsiteY3" fmla="*/ 26258 h 59596"/>
              <a:gd name="connsiteX0" fmla="*/ 230982 w 230982"/>
              <a:gd name="connsiteY0" fmla="*/ 59815 h 59815"/>
              <a:gd name="connsiteX1" fmla="*/ 161925 w 230982"/>
              <a:gd name="connsiteY1" fmla="*/ 282 h 59815"/>
              <a:gd name="connsiteX2" fmla="*/ 90487 w 230982"/>
              <a:gd name="connsiteY2" fmla="*/ 47909 h 59815"/>
              <a:gd name="connsiteX3" fmla="*/ 0 w 230982"/>
              <a:gd name="connsiteY3" fmla="*/ 26477 h 59815"/>
              <a:gd name="connsiteX0" fmla="*/ 247650 w 247650"/>
              <a:gd name="connsiteY0" fmla="*/ 54795 h 54795"/>
              <a:gd name="connsiteX1" fmla="*/ 161925 w 247650"/>
              <a:gd name="connsiteY1" fmla="*/ 24 h 54795"/>
              <a:gd name="connsiteX2" fmla="*/ 90487 w 247650"/>
              <a:gd name="connsiteY2" fmla="*/ 47651 h 54795"/>
              <a:gd name="connsiteX3" fmla="*/ 0 w 247650"/>
              <a:gd name="connsiteY3" fmla="*/ 26219 h 54795"/>
              <a:gd name="connsiteX0" fmla="*/ 240507 w 240507"/>
              <a:gd name="connsiteY0" fmla="*/ 66832 h 66832"/>
              <a:gd name="connsiteX1" fmla="*/ 161925 w 240507"/>
              <a:gd name="connsiteY1" fmla="*/ 155 h 66832"/>
              <a:gd name="connsiteX2" fmla="*/ 90487 w 240507"/>
              <a:gd name="connsiteY2" fmla="*/ 47782 h 66832"/>
              <a:gd name="connsiteX3" fmla="*/ 0 w 240507"/>
              <a:gd name="connsiteY3" fmla="*/ 26350 h 66832"/>
              <a:gd name="connsiteX0" fmla="*/ 230982 w 230982"/>
              <a:gd name="connsiteY0" fmla="*/ 66827 h 66827"/>
              <a:gd name="connsiteX1" fmla="*/ 152400 w 230982"/>
              <a:gd name="connsiteY1" fmla="*/ 150 h 66827"/>
              <a:gd name="connsiteX2" fmla="*/ 80962 w 230982"/>
              <a:gd name="connsiteY2" fmla="*/ 47777 h 66827"/>
              <a:gd name="connsiteX3" fmla="*/ 0 w 230982"/>
              <a:gd name="connsiteY3" fmla="*/ 14439 h 66827"/>
              <a:gd name="connsiteX0" fmla="*/ 230982 w 230982"/>
              <a:gd name="connsiteY0" fmla="*/ 66681 h 69154"/>
              <a:gd name="connsiteX1" fmla="*/ 152400 w 230982"/>
              <a:gd name="connsiteY1" fmla="*/ 4 h 69154"/>
              <a:gd name="connsiteX2" fmla="*/ 88106 w 230982"/>
              <a:gd name="connsiteY2" fmla="*/ 69062 h 69154"/>
              <a:gd name="connsiteX3" fmla="*/ 0 w 230982"/>
              <a:gd name="connsiteY3" fmla="*/ 14293 h 69154"/>
              <a:gd name="connsiteX0" fmla="*/ 211932 w 211932"/>
              <a:gd name="connsiteY0" fmla="*/ 66681 h 69929"/>
              <a:gd name="connsiteX1" fmla="*/ 133350 w 211932"/>
              <a:gd name="connsiteY1" fmla="*/ 4 h 69929"/>
              <a:gd name="connsiteX2" fmla="*/ 69056 w 211932"/>
              <a:gd name="connsiteY2" fmla="*/ 69062 h 69929"/>
              <a:gd name="connsiteX3" fmla="*/ 0 w 211932"/>
              <a:gd name="connsiteY3" fmla="*/ 35725 h 69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1932" h="69929">
                <a:moveTo>
                  <a:pt x="211932" y="66681"/>
                </a:moveTo>
                <a:cubicBezTo>
                  <a:pt x="169268" y="33343"/>
                  <a:pt x="157163" y="-393"/>
                  <a:pt x="133350" y="4"/>
                </a:cubicBezTo>
                <a:cubicBezTo>
                  <a:pt x="109537" y="401"/>
                  <a:pt x="91281" y="63109"/>
                  <a:pt x="69056" y="69062"/>
                </a:cubicBezTo>
                <a:cubicBezTo>
                  <a:pt x="46831" y="75016"/>
                  <a:pt x="25797" y="48822"/>
                  <a:pt x="0" y="35725"/>
                </a:cubicBezTo>
              </a:path>
            </a:pathLst>
          </a:custGeom>
          <a:ln w="254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8" name="Arco 3"/>
          <p:cNvSpPr/>
          <p:nvPr userDrawn="1"/>
        </p:nvSpPr>
        <p:spPr>
          <a:xfrm rot="2447768">
            <a:off x="5995988" y="5072063"/>
            <a:ext cx="565150" cy="708025"/>
          </a:xfrm>
          <a:custGeom>
            <a:avLst/>
            <a:gdLst>
              <a:gd name="connsiteX0" fmla="*/ 693966 w 1390544"/>
              <a:gd name="connsiteY0" fmla="*/ 1 h 1413871"/>
              <a:gd name="connsiteX1" fmla="*/ 1373039 w 1390544"/>
              <a:gd name="connsiteY1" fmla="*/ 549302 h 1413871"/>
              <a:gd name="connsiteX2" fmla="*/ 695272 w 1390544"/>
              <a:gd name="connsiteY2" fmla="*/ 706936 h 1413871"/>
              <a:gd name="connsiteX3" fmla="*/ 693966 w 1390544"/>
              <a:gd name="connsiteY3" fmla="*/ 1 h 1413871"/>
              <a:gd name="connsiteX0" fmla="*/ 693966 w 1390544"/>
              <a:gd name="connsiteY0" fmla="*/ 1 h 1413871"/>
              <a:gd name="connsiteX1" fmla="*/ 1373039 w 1390544"/>
              <a:gd name="connsiteY1" fmla="*/ 549302 h 1413871"/>
              <a:gd name="connsiteX0" fmla="*/ 0 w 679073"/>
              <a:gd name="connsiteY0" fmla="*/ 1 h 706936"/>
              <a:gd name="connsiteX1" fmla="*/ 679073 w 679073"/>
              <a:gd name="connsiteY1" fmla="*/ 549302 h 706936"/>
              <a:gd name="connsiteX2" fmla="*/ 1306 w 679073"/>
              <a:gd name="connsiteY2" fmla="*/ 706936 h 706936"/>
              <a:gd name="connsiteX3" fmla="*/ 0 w 679073"/>
              <a:gd name="connsiteY3" fmla="*/ 1 h 706936"/>
              <a:gd name="connsiteX0" fmla="*/ 0 w 679073"/>
              <a:gd name="connsiteY0" fmla="*/ 1 h 706936"/>
              <a:gd name="connsiteX1" fmla="*/ 578152 w 679073"/>
              <a:gd name="connsiteY1" fmla="*/ 544135 h 706936"/>
              <a:gd name="connsiteX0" fmla="*/ 0 w 679073"/>
              <a:gd name="connsiteY0" fmla="*/ 1 h 706936"/>
              <a:gd name="connsiteX1" fmla="*/ 679073 w 679073"/>
              <a:gd name="connsiteY1" fmla="*/ 549302 h 706936"/>
              <a:gd name="connsiteX2" fmla="*/ 1306 w 679073"/>
              <a:gd name="connsiteY2" fmla="*/ 706936 h 706936"/>
              <a:gd name="connsiteX3" fmla="*/ 0 w 679073"/>
              <a:gd name="connsiteY3" fmla="*/ 1 h 706936"/>
              <a:gd name="connsiteX0" fmla="*/ 0 w 679073"/>
              <a:gd name="connsiteY0" fmla="*/ 1 h 706936"/>
              <a:gd name="connsiteX1" fmla="*/ 578152 w 679073"/>
              <a:gd name="connsiteY1" fmla="*/ 544135 h 706936"/>
              <a:gd name="connsiteX0" fmla="*/ 0 w 679073"/>
              <a:gd name="connsiteY0" fmla="*/ 1 h 706936"/>
              <a:gd name="connsiteX1" fmla="*/ 679073 w 679073"/>
              <a:gd name="connsiteY1" fmla="*/ 549302 h 706936"/>
              <a:gd name="connsiteX2" fmla="*/ 1306 w 679073"/>
              <a:gd name="connsiteY2" fmla="*/ 706936 h 706936"/>
              <a:gd name="connsiteX3" fmla="*/ 0 w 679073"/>
              <a:gd name="connsiteY3" fmla="*/ 1 h 706936"/>
              <a:gd name="connsiteX0" fmla="*/ 0 w 679073"/>
              <a:gd name="connsiteY0" fmla="*/ 1 h 706936"/>
              <a:gd name="connsiteX1" fmla="*/ 578152 w 679073"/>
              <a:gd name="connsiteY1" fmla="*/ 544135 h 706936"/>
              <a:gd name="connsiteX0" fmla="*/ 0 w 679073"/>
              <a:gd name="connsiteY0" fmla="*/ 1 h 706936"/>
              <a:gd name="connsiteX1" fmla="*/ 679073 w 679073"/>
              <a:gd name="connsiteY1" fmla="*/ 549302 h 706936"/>
              <a:gd name="connsiteX2" fmla="*/ 1306 w 679073"/>
              <a:gd name="connsiteY2" fmla="*/ 706936 h 706936"/>
              <a:gd name="connsiteX3" fmla="*/ 0 w 679073"/>
              <a:gd name="connsiteY3" fmla="*/ 1 h 706936"/>
              <a:gd name="connsiteX0" fmla="*/ 0 w 679073"/>
              <a:gd name="connsiteY0" fmla="*/ 1 h 706936"/>
              <a:gd name="connsiteX1" fmla="*/ 578152 w 679073"/>
              <a:gd name="connsiteY1" fmla="*/ 544135 h 706936"/>
              <a:gd name="connsiteX0" fmla="*/ 0 w 578152"/>
              <a:gd name="connsiteY0" fmla="*/ 1 h 706936"/>
              <a:gd name="connsiteX1" fmla="*/ 556750 w 578152"/>
              <a:gd name="connsiteY1" fmla="*/ 529056 h 706936"/>
              <a:gd name="connsiteX2" fmla="*/ 1306 w 578152"/>
              <a:gd name="connsiteY2" fmla="*/ 706936 h 706936"/>
              <a:gd name="connsiteX3" fmla="*/ 0 w 578152"/>
              <a:gd name="connsiteY3" fmla="*/ 1 h 706936"/>
              <a:gd name="connsiteX0" fmla="*/ 0 w 578152"/>
              <a:gd name="connsiteY0" fmla="*/ 1 h 706936"/>
              <a:gd name="connsiteX1" fmla="*/ 578152 w 578152"/>
              <a:gd name="connsiteY1" fmla="*/ 544135 h 706936"/>
              <a:gd name="connsiteX0" fmla="*/ 0 w 578152"/>
              <a:gd name="connsiteY0" fmla="*/ 1 h 706936"/>
              <a:gd name="connsiteX1" fmla="*/ 437787 w 578152"/>
              <a:gd name="connsiteY1" fmla="*/ 585594 h 706936"/>
              <a:gd name="connsiteX2" fmla="*/ 1306 w 578152"/>
              <a:gd name="connsiteY2" fmla="*/ 706936 h 706936"/>
              <a:gd name="connsiteX3" fmla="*/ 0 w 578152"/>
              <a:gd name="connsiteY3" fmla="*/ 1 h 706936"/>
              <a:gd name="connsiteX0" fmla="*/ 0 w 578152"/>
              <a:gd name="connsiteY0" fmla="*/ 1 h 706936"/>
              <a:gd name="connsiteX1" fmla="*/ 578152 w 578152"/>
              <a:gd name="connsiteY1" fmla="*/ 544135 h 706936"/>
              <a:gd name="connsiteX0" fmla="*/ 0 w 578152"/>
              <a:gd name="connsiteY0" fmla="*/ 1 h 706936"/>
              <a:gd name="connsiteX1" fmla="*/ 437787 w 578152"/>
              <a:gd name="connsiteY1" fmla="*/ 585594 h 706936"/>
              <a:gd name="connsiteX2" fmla="*/ 1306 w 578152"/>
              <a:gd name="connsiteY2" fmla="*/ 706936 h 706936"/>
              <a:gd name="connsiteX3" fmla="*/ 0 w 578152"/>
              <a:gd name="connsiteY3" fmla="*/ 1 h 706936"/>
              <a:gd name="connsiteX0" fmla="*/ 0 w 578152"/>
              <a:gd name="connsiteY0" fmla="*/ 1 h 706936"/>
              <a:gd name="connsiteX1" fmla="*/ 578152 w 578152"/>
              <a:gd name="connsiteY1" fmla="*/ 544135 h 706936"/>
              <a:gd name="connsiteX0" fmla="*/ 48731 w 626883"/>
              <a:gd name="connsiteY0" fmla="*/ 0 h 706935"/>
              <a:gd name="connsiteX1" fmla="*/ 486518 w 626883"/>
              <a:gd name="connsiteY1" fmla="*/ 585593 h 706935"/>
              <a:gd name="connsiteX2" fmla="*/ 50037 w 626883"/>
              <a:gd name="connsiteY2" fmla="*/ 706935 h 706935"/>
              <a:gd name="connsiteX3" fmla="*/ 48731 w 626883"/>
              <a:gd name="connsiteY3" fmla="*/ 0 h 706935"/>
              <a:gd name="connsiteX0" fmla="*/ 0 w 626883"/>
              <a:gd name="connsiteY0" fmla="*/ 50445 h 706935"/>
              <a:gd name="connsiteX1" fmla="*/ 626883 w 626883"/>
              <a:gd name="connsiteY1" fmla="*/ 544134 h 706935"/>
              <a:gd name="connsiteX0" fmla="*/ 0 w 578152"/>
              <a:gd name="connsiteY0" fmla="*/ 0 h 706935"/>
              <a:gd name="connsiteX1" fmla="*/ 437787 w 578152"/>
              <a:gd name="connsiteY1" fmla="*/ 585593 h 706935"/>
              <a:gd name="connsiteX2" fmla="*/ 1306 w 578152"/>
              <a:gd name="connsiteY2" fmla="*/ 706935 h 706935"/>
              <a:gd name="connsiteX3" fmla="*/ 0 w 578152"/>
              <a:gd name="connsiteY3" fmla="*/ 0 h 706935"/>
              <a:gd name="connsiteX0" fmla="*/ 2074 w 578152"/>
              <a:gd name="connsiteY0" fmla="*/ 2403 h 706935"/>
              <a:gd name="connsiteX1" fmla="*/ 578152 w 578152"/>
              <a:gd name="connsiteY1" fmla="*/ 544134 h 706935"/>
              <a:gd name="connsiteX0" fmla="*/ 0 w 578152"/>
              <a:gd name="connsiteY0" fmla="*/ 0 h 706935"/>
              <a:gd name="connsiteX1" fmla="*/ 437787 w 578152"/>
              <a:gd name="connsiteY1" fmla="*/ 585593 h 706935"/>
              <a:gd name="connsiteX2" fmla="*/ 1306 w 578152"/>
              <a:gd name="connsiteY2" fmla="*/ 706935 h 706935"/>
              <a:gd name="connsiteX3" fmla="*/ 0 w 578152"/>
              <a:gd name="connsiteY3" fmla="*/ 0 h 706935"/>
              <a:gd name="connsiteX0" fmla="*/ 2074 w 578152"/>
              <a:gd name="connsiteY0" fmla="*/ 2403 h 706935"/>
              <a:gd name="connsiteX1" fmla="*/ 578152 w 578152"/>
              <a:gd name="connsiteY1" fmla="*/ 544134 h 706935"/>
              <a:gd name="connsiteX0" fmla="*/ 0 w 566134"/>
              <a:gd name="connsiteY0" fmla="*/ 0 h 706935"/>
              <a:gd name="connsiteX1" fmla="*/ 437787 w 566134"/>
              <a:gd name="connsiteY1" fmla="*/ 585593 h 706935"/>
              <a:gd name="connsiteX2" fmla="*/ 1306 w 566134"/>
              <a:gd name="connsiteY2" fmla="*/ 706935 h 706935"/>
              <a:gd name="connsiteX3" fmla="*/ 0 w 566134"/>
              <a:gd name="connsiteY3" fmla="*/ 0 h 706935"/>
              <a:gd name="connsiteX0" fmla="*/ 2074 w 566134"/>
              <a:gd name="connsiteY0" fmla="*/ 2403 h 706935"/>
              <a:gd name="connsiteX1" fmla="*/ 566134 w 566134"/>
              <a:gd name="connsiteY1" fmla="*/ 554506 h 706935"/>
              <a:gd name="connsiteX0" fmla="*/ 0 w 566134"/>
              <a:gd name="connsiteY0" fmla="*/ 0 h 706935"/>
              <a:gd name="connsiteX1" fmla="*/ 437787 w 566134"/>
              <a:gd name="connsiteY1" fmla="*/ 585593 h 706935"/>
              <a:gd name="connsiteX2" fmla="*/ 1306 w 566134"/>
              <a:gd name="connsiteY2" fmla="*/ 706935 h 706935"/>
              <a:gd name="connsiteX3" fmla="*/ 0 w 566134"/>
              <a:gd name="connsiteY3" fmla="*/ 0 h 706935"/>
              <a:gd name="connsiteX0" fmla="*/ 2074 w 566134"/>
              <a:gd name="connsiteY0" fmla="*/ 2403 h 706935"/>
              <a:gd name="connsiteX1" fmla="*/ 566134 w 566134"/>
              <a:gd name="connsiteY1" fmla="*/ 554506 h 706935"/>
              <a:gd name="connsiteX0" fmla="*/ 0 w 566134"/>
              <a:gd name="connsiteY0" fmla="*/ 0 h 706935"/>
              <a:gd name="connsiteX1" fmla="*/ 437787 w 566134"/>
              <a:gd name="connsiteY1" fmla="*/ 585593 h 706935"/>
              <a:gd name="connsiteX2" fmla="*/ 1306 w 566134"/>
              <a:gd name="connsiteY2" fmla="*/ 706935 h 706935"/>
              <a:gd name="connsiteX3" fmla="*/ 0 w 566134"/>
              <a:gd name="connsiteY3" fmla="*/ 0 h 706935"/>
              <a:gd name="connsiteX0" fmla="*/ 2074 w 566134"/>
              <a:gd name="connsiteY0" fmla="*/ 2403 h 706935"/>
              <a:gd name="connsiteX1" fmla="*/ 566134 w 566134"/>
              <a:gd name="connsiteY1" fmla="*/ 554506 h 7069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66134" h="706935" stroke="0" extrusionOk="0">
                <a:moveTo>
                  <a:pt x="0" y="0"/>
                </a:moveTo>
                <a:cubicBezTo>
                  <a:pt x="254255" y="131517"/>
                  <a:pt x="365374" y="263711"/>
                  <a:pt x="437787" y="585593"/>
                </a:cubicBezTo>
                <a:lnTo>
                  <a:pt x="1306" y="706935"/>
                </a:lnTo>
                <a:cubicBezTo>
                  <a:pt x="871" y="471290"/>
                  <a:pt x="435" y="235645"/>
                  <a:pt x="0" y="0"/>
                </a:cubicBezTo>
                <a:close/>
              </a:path>
              <a:path w="566134" h="706935" fill="none">
                <a:moveTo>
                  <a:pt x="2074" y="2403"/>
                </a:moveTo>
                <a:cubicBezTo>
                  <a:pt x="278849" y="72543"/>
                  <a:pt x="383383" y="294299"/>
                  <a:pt x="566134" y="554506"/>
                </a:cubicBezTo>
              </a:path>
            </a:pathLst>
          </a:custGeom>
          <a:ln w="254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black"/>
              </a:solidFill>
            </a:endParaRPr>
          </a:p>
        </p:txBody>
      </p:sp>
      <p:cxnSp>
        <p:nvCxnSpPr>
          <p:cNvPr id="19" name="Conector reto 26"/>
          <p:cNvCxnSpPr/>
          <p:nvPr userDrawn="1"/>
        </p:nvCxnSpPr>
        <p:spPr>
          <a:xfrm flipH="1" flipV="1">
            <a:off x="8080375" y="5094288"/>
            <a:ext cx="446088" cy="473075"/>
          </a:xfrm>
          <a:prstGeom prst="line">
            <a:avLst/>
          </a:prstGeom>
          <a:ln w="50800" cap="flat" cmpd="dbl">
            <a:solidFill>
              <a:schemeClr val="tx1">
                <a:lumMod val="95000"/>
                <a:lumOff val="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 reto 27"/>
          <p:cNvCxnSpPr/>
          <p:nvPr userDrawn="1"/>
        </p:nvCxnSpPr>
        <p:spPr bwMode="auto">
          <a:xfrm>
            <a:off x="5248275" y="3881438"/>
            <a:ext cx="1050925" cy="1098550"/>
          </a:xfrm>
          <a:prstGeom prst="line">
            <a:avLst/>
          </a:prstGeom>
          <a:ln w="25400">
            <a:solidFill>
              <a:srgbClr val="0033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Forma livre 28"/>
          <p:cNvSpPr/>
          <p:nvPr userDrawn="1"/>
        </p:nvSpPr>
        <p:spPr>
          <a:xfrm>
            <a:off x="7772400" y="4832350"/>
            <a:ext cx="841375" cy="209550"/>
          </a:xfrm>
          <a:custGeom>
            <a:avLst/>
            <a:gdLst>
              <a:gd name="connsiteX0" fmla="*/ 781050 w 781050"/>
              <a:gd name="connsiteY0" fmla="*/ 48755 h 217463"/>
              <a:gd name="connsiteX1" fmla="*/ 635000 w 781050"/>
              <a:gd name="connsiteY1" fmla="*/ 86855 h 217463"/>
              <a:gd name="connsiteX2" fmla="*/ 508000 w 781050"/>
              <a:gd name="connsiteY2" fmla="*/ 1130 h 217463"/>
              <a:gd name="connsiteX3" fmla="*/ 250825 w 781050"/>
              <a:gd name="connsiteY3" fmla="*/ 159880 h 217463"/>
              <a:gd name="connsiteX4" fmla="*/ 152400 w 781050"/>
              <a:gd name="connsiteY4" fmla="*/ 213855 h 217463"/>
              <a:gd name="connsiteX5" fmla="*/ 0 w 781050"/>
              <a:gd name="connsiteY5" fmla="*/ 70980 h 217463"/>
              <a:gd name="connsiteX6" fmla="*/ 0 w 781050"/>
              <a:gd name="connsiteY6" fmla="*/ 70980 h 217463"/>
              <a:gd name="connsiteX0" fmla="*/ 781050 w 781050"/>
              <a:gd name="connsiteY0" fmla="*/ 29924 h 198422"/>
              <a:gd name="connsiteX1" fmla="*/ 635000 w 781050"/>
              <a:gd name="connsiteY1" fmla="*/ 68024 h 198422"/>
              <a:gd name="connsiteX2" fmla="*/ 466725 w 781050"/>
              <a:gd name="connsiteY2" fmla="*/ 1349 h 198422"/>
              <a:gd name="connsiteX3" fmla="*/ 250825 w 781050"/>
              <a:gd name="connsiteY3" fmla="*/ 141049 h 198422"/>
              <a:gd name="connsiteX4" fmla="*/ 152400 w 781050"/>
              <a:gd name="connsiteY4" fmla="*/ 195024 h 198422"/>
              <a:gd name="connsiteX5" fmla="*/ 0 w 781050"/>
              <a:gd name="connsiteY5" fmla="*/ 52149 h 198422"/>
              <a:gd name="connsiteX6" fmla="*/ 0 w 781050"/>
              <a:gd name="connsiteY6" fmla="*/ 52149 h 198422"/>
              <a:gd name="connsiteX0" fmla="*/ 781050 w 781050"/>
              <a:gd name="connsiteY0" fmla="*/ 29517 h 198015"/>
              <a:gd name="connsiteX1" fmla="*/ 679450 w 781050"/>
              <a:gd name="connsiteY1" fmla="*/ 77142 h 198015"/>
              <a:gd name="connsiteX2" fmla="*/ 466725 w 781050"/>
              <a:gd name="connsiteY2" fmla="*/ 942 h 198015"/>
              <a:gd name="connsiteX3" fmla="*/ 250825 w 781050"/>
              <a:gd name="connsiteY3" fmla="*/ 140642 h 198015"/>
              <a:gd name="connsiteX4" fmla="*/ 152400 w 781050"/>
              <a:gd name="connsiteY4" fmla="*/ 194617 h 198015"/>
              <a:gd name="connsiteX5" fmla="*/ 0 w 781050"/>
              <a:gd name="connsiteY5" fmla="*/ 51742 h 198015"/>
              <a:gd name="connsiteX6" fmla="*/ 0 w 781050"/>
              <a:gd name="connsiteY6" fmla="*/ 51742 h 198015"/>
              <a:gd name="connsiteX0" fmla="*/ 781050 w 781050"/>
              <a:gd name="connsiteY0" fmla="*/ 29402 h 197900"/>
              <a:gd name="connsiteX1" fmla="*/ 679450 w 781050"/>
              <a:gd name="connsiteY1" fmla="*/ 77027 h 197900"/>
              <a:gd name="connsiteX2" fmla="*/ 466725 w 781050"/>
              <a:gd name="connsiteY2" fmla="*/ 827 h 197900"/>
              <a:gd name="connsiteX3" fmla="*/ 250825 w 781050"/>
              <a:gd name="connsiteY3" fmla="*/ 140527 h 197900"/>
              <a:gd name="connsiteX4" fmla="*/ 152400 w 781050"/>
              <a:gd name="connsiteY4" fmla="*/ 194502 h 197900"/>
              <a:gd name="connsiteX5" fmla="*/ 0 w 781050"/>
              <a:gd name="connsiteY5" fmla="*/ 51627 h 197900"/>
              <a:gd name="connsiteX6" fmla="*/ 0 w 781050"/>
              <a:gd name="connsiteY6" fmla="*/ 51627 h 197900"/>
              <a:gd name="connsiteX0" fmla="*/ 781050 w 781050"/>
              <a:gd name="connsiteY0" fmla="*/ 7540 h 175818"/>
              <a:gd name="connsiteX1" fmla="*/ 679450 w 781050"/>
              <a:gd name="connsiteY1" fmla="*/ 55165 h 175818"/>
              <a:gd name="connsiteX2" fmla="*/ 492125 w 781050"/>
              <a:gd name="connsiteY2" fmla="*/ 1190 h 175818"/>
              <a:gd name="connsiteX3" fmla="*/ 250825 w 781050"/>
              <a:gd name="connsiteY3" fmla="*/ 118665 h 175818"/>
              <a:gd name="connsiteX4" fmla="*/ 152400 w 781050"/>
              <a:gd name="connsiteY4" fmla="*/ 172640 h 175818"/>
              <a:gd name="connsiteX5" fmla="*/ 0 w 781050"/>
              <a:gd name="connsiteY5" fmla="*/ 29765 h 175818"/>
              <a:gd name="connsiteX6" fmla="*/ 0 w 781050"/>
              <a:gd name="connsiteY6" fmla="*/ 29765 h 175818"/>
              <a:gd name="connsiteX0" fmla="*/ 781050 w 781050"/>
              <a:gd name="connsiteY0" fmla="*/ 9703 h 174803"/>
              <a:gd name="connsiteX1" fmla="*/ 679450 w 781050"/>
              <a:gd name="connsiteY1" fmla="*/ 57328 h 174803"/>
              <a:gd name="connsiteX2" fmla="*/ 492125 w 781050"/>
              <a:gd name="connsiteY2" fmla="*/ 3353 h 174803"/>
              <a:gd name="connsiteX3" fmla="*/ 152400 w 781050"/>
              <a:gd name="connsiteY3" fmla="*/ 174803 h 174803"/>
              <a:gd name="connsiteX4" fmla="*/ 0 w 781050"/>
              <a:gd name="connsiteY4" fmla="*/ 31928 h 174803"/>
              <a:gd name="connsiteX5" fmla="*/ 0 w 781050"/>
              <a:gd name="connsiteY5" fmla="*/ 31928 h 174803"/>
              <a:gd name="connsiteX0" fmla="*/ 781050 w 781050"/>
              <a:gd name="connsiteY0" fmla="*/ 9851 h 178126"/>
              <a:gd name="connsiteX1" fmla="*/ 679450 w 781050"/>
              <a:gd name="connsiteY1" fmla="*/ 57476 h 178126"/>
              <a:gd name="connsiteX2" fmla="*/ 492125 w 781050"/>
              <a:gd name="connsiteY2" fmla="*/ 3501 h 178126"/>
              <a:gd name="connsiteX3" fmla="*/ 196850 w 781050"/>
              <a:gd name="connsiteY3" fmla="*/ 178126 h 178126"/>
              <a:gd name="connsiteX4" fmla="*/ 0 w 781050"/>
              <a:gd name="connsiteY4" fmla="*/ 32076 h 178126"/>
              <a:gd name="connsiteX5" fmla="*/ 0 w 781050"/>
              <a:gd name="connsiteY5" fmla="*/ 32076 h 178126"/>
              <a:gd name="connsiteX0" fmla="*/ 781050 w 781050"/>
              <a:gd name="connsiteY0" fmla="*/ 10000 h 181450"/>
              <a:gd name="connsiteX1" fmla="*/ 679450 w 781050"/>
              <a:gd name="connsiteY1" fmla="*/ 57625 h 181450"/>
              <a:gd name="connsiteX2" fmla="*/ 492125 w 781050"/>
              <a:gd name="connsiteY2" fmla="*/ 3650 h 181450"/>
              <a:gd name="connsiteX3" fmla="*/ 174625 w 781050"/>
              <a:gd name="connsiteY3" fmla="*/ 181450 h 181450"/>
              <a:gd name="connsiteX4" fmla="*/ 0 w 781050"/>
              <a:gd name="connsiteY4" fmla="*/ 32225 h 181450"/>
              <a:gd name="connsiteX5" fmla="*/ 0 w 781050"/>
              <a:gd name="connsiteY5" fmla="*/ 32225 h 181450"/>
              <a:gd name="connsiteX0" fmla="*/ 781050 w 781050"/>
              <a:gd name="connsiteY0" fmla="*/ 9559 h 171484"/>
              <a:gd name="connsiteX1" fmla="*/ 679450 w 781050"/>
              <a:gd name="connsiteY1" fmla="*/ 57184 h 171484"/>
              <a:gd name="connsiteX2" fmla="*/ 492125 w 781050"/>
              <a:gd name="connsiteY2" fmla="*/ 3209 h 171484"/>
              <a:gd name="connsiteX3" fmla="*/ 187325 w 781050"/>
              <a:gd name="connsiteY3" fmla="*/ 171484 h 171484"/>
              <a:gd name="connsiteX4" fmla="*/ 0 w 781050"/>
              <a:gd name="connsiteY4" fmla="*/ 31784 h 171484"/>
              <a:gd name="connsiteX5" fmla="*/ 0 w 781050"/>
              <a:gd name="connsiteY5" fmla="*/ 31784 h 171484"/>
              <a:gd name="connsiteX0" fmla="*/ 781050 w 781050"/>
              <a:gd name="connsiteY0" fmla="*/ 9703 h 174803"/>
              <a:gd name="connsiteX1" fmla="*/ 679450 w 781050"/>
              <a:gd name="connsiteY1" fmla="*/ 57328 h 174803"/>
              <a:gd name="connsiteX2" fmla="*/ 492125 w 781050"/>
              <a:gd name="connsiteY2" fmla="*/ 3353 h 174803"/>
              <a:gd name="connsiteX3" fmla="*/ 177800 w 781050"/>
              <a:gd name="connsiteY3" fmla="*/ 174803 h 174803"/>
              <a:gd name="connsiteX4" fmla="*/ 0 w 781050"/>
              <a:gd name="connsiteY4" fmla="*/ 31928 h 174803"/>
              <a:gd name="connsiteX5" fmla="*/ 0 w 781050"/>
              <a:gd name="connsiteY5" fmla="*/ 31928 h 174803"/>
              <a:gd name="connsiteX0" fmla="*/ 828675 w 828675"/>
              <a:gd name="connsiteY0" fmla="*/ 9703 h 174803"/>
              <a:gd name="connsiteX1" fmla="*/ 727075 w 828675"/>
              <a:gd name="connsiteY1" fmla="*/ 57328 h 174803"/>
              <a:gd name="connsiteX2" fmla="*/ 539750 w 828675"/>
              <a:gd name="connsiteY2" fmla="*/ 3353 h 174803"/>
              <a:gd name="connsiteX3" fmla="*/ 225425 w 828675"/>
              <a:gd name="connsiteY3" fmla="*/ 174803 h 174803"/>
              <a:gd name="connsiteX4" fmla="*/ 47625 w 828675"/>
              <a:gd name="connsiteY4" fmla="*/ 31928 h 174803"/>
              <a:gd name="connsiteX5" fmla="*/ 0 w 828675"/>
              <a:gd name="connsiteY5" fmla="*/ 6528 h 174803"/>
              <a:gd name="connsiteX0" fmla="*/ 828675 w 828675"/>
              <a:gd name="connsiteY0" fmla="*/ 9703 h 174828"/>
              <a:gd name="connsiteX1" fmla="*/ 727075 w 828675"/>
              <a:gd name="connsiteY1" fmla="*/ 57328 h 174828"/>
              <a:gd name="connsiteX2" fmla="*/ 539750 w 828675"/>
              <a:gd name="connsiteY2" fmla="*/ 3353 h 174828"/>
              <a:gd name="connsiteX3" fmla="*/ 225425 w 828675"/>
              <a:gd name="connsiteY3" fmla="*/ 174803 h 174828"/>
              <a:gd name="connsiteX4" fmla="*/ 63500 w 828675"/>
              <a:gd name="connsiteY4" fmla="*/ 16053 h 174828"/>
              <a:gd name="connsiteX5" fmla="*/ 0 w 828675"/>
              <a:gd name="connsiteY5" fmla="*/ 6528 h 174828"/>
              <a:gd name="connsiteX0" fmla="*/ 765175 w 765175"/>
              <a:gd name="connsiteY0" fmla="*/ 9703 h 174828"/>
              <a:gd name="connsiteX1" fmla="*/ 663575 w 765175"/>
              <a:gd name="connsiteY1" fmla="*/ 57328 h 174828"/>
              <a:gd name="connsiteX2" fmla="*/ 476250 w 765175"/>
              <a:gd name="connsiteY2" fmla="*/ 3353 h 174828"/>
              <a:gd name="connsiteX3" fmla="*/ 161925 w 765175"/>
              <a:gd name="connsiteY3" fmla="*/ 174803 h 174828"/>
              <a:gd name="connsiteX4" fmla="*/ 0 w 765175"/>
              <a:gd name="connsiteY4" fmla="*/ 16053 h 174828"/>
              <a:gd name="connsiteX0" fmla="*/ 765175 w 765175"/>
              <a:gd name="connsiteY0" fmla="*/ 9703 h 174863"/>
              <a:gd name="connsiteX1" fmla="*/ 663575 w 765175"/>
              <a:gd name="connsiteY1" fmla="*/ 57328 h 174863"/>
              <a:gd name="connsiteX2" fmla="*/ 476250 w 765175"/>
              <a:gd name="connsiteY2" fmla="*/ 3353 h 174863"/>
              <a:gd name="connsiteX3" fmla="*/ 161925 w 765175"/>
              <a:gd name="connsiteY3" fmla="*/ 174803 h 174863"/>
              <a:gd name="connsiteX4" fmla="*/ 0 w 765175"/>
              <a:gd name="connsiteY4" fmla="*/ 16053 h 174863"/>
              <a:gd name="connsiteX0" fmla="*/ 765175 w 765175"/>
              <a:gd name="connsiteY0" fmla="*/ 8728 h 151702"/>
              <a:gd name="connsiteX1" fmla="*/ 663575 w 765175"/>
              <a:gd name="connsiteY1" fmla="*/ 56353 h 151702"/>
              <a:gd name="connsiteX2" fmla="*/ 476250 w 765175"/>
              <a:gd name="connsiteY2" fmla="*/ 2378 h 151702"/>
              <a:gd name="connsiteX3" fmla="*/ 206375 w 765175"/>
              <a:gd name="connsiteY3" fmla="*/ 151603 h 151702"/>
              <a:gd name="connsiteX4" fmla="*/ 0 w 765175"/>
              <a:gd name="connsiteY4" fmla="*/ 15078 h 151702"/>
              <a:gd name="connsiteX0" fmla="*/ 765175 w 765175"/>
              <a:gd name="connsiteY0" fmla="*/ 8728 h 153415"/>
              <a:gd name="connsiteX1" fmla="*/ 663575 w 765175"/>
              <a:gd name="connsiteY1" fmla="*/ 56353 h 153415"/>
              <a:gd name="connsiteX2" fmla="*/ 476250 w 765175"/>
              <a:gd name="connsiteY2" fmla="*/ 2378 h 153415"/>
              <a:gd name="connsiteX3" fmla="*/ 206375 w 765175"/>
              <a:gd name="connsiteY3" fmla="*/ 151603 h 153415"/>
              <a:gd name="connsiteX4" fmla="*/ 0 w 765175"/>
              <a:gd name="connsiteY4" fmla="*/ 15078 h 153415"/>
              <a:gd name="connsiteX0" fmla="*/ 774700 w 774700"/>
              <a:gd name="connsiteY0" fmla="*/ 8728 h 151603"/>
              <a:gd name="connsiteX1" fmla="*/ 673100 w 774700"/>
              <a:gd name="connsiteY1" fmla="*/ 56353 h 151603"/>
              <a:gd name="connsiteX2" fmla="*/ 485775 w 774700"/>
              <a:gd name="connsiteY2" fmla="*/ 2378 h 151603"/>
              <a:gd name="connsiteX3" fmla="*/ 215900 w 774700"/>
              <a:gd name="connsiteY3" fmla="*/ 151603 h 151603"/>
              <a:gd name="connsiteX4" fmla="*/ 0 w 774700"/>
              <a:gd name="connsiteY4" fmla="*/ 2378 h 151603"/>
              <a:gd name="connsiteX0" fmla="*/ 774700 w 774700"/>
              <a:gd name="connsiteY0" fmla="*/ 8728 h 151603"/>
              <a:gd name="connsiteX1" fmla="*/ 673100 w 774700"/>
              <a:gd name="connsiteY1" fmla="*/ 56353 h 151603"/>
              <a:gd name="connsiteX2" fmla="*/ 485775 w 774700"/>
              <a:gd name="connsiteY2" fmla="*/ 2378 h 151603"/>
              <a:gd name="connsiteX3" fmla="*/ 215900 w 774700"/>
              <a:gd name="connsiteY3" fmla="*/ 151603 h 151603"/>
              <a:gd name="connsiteX4" fmla="*/ 0 w 774700"/>
              <a:gd name="connsiteY4" fmla="*/ 2378 h 151603"/>
              <a:gd name="connsiteX0" fmla="*/ 857250 w 857250"/>
              <a:gd name="connsiteY0" fmla="*/ 82550 h 226206"/>
              <a:gd name="connsiteX1" fmla="*/ 755650 w 857250"/>
              <a:gd name="connsiteY1" fmla="*/ 130175 h 226206"/>
              <a:gd name="connsiteX2" fmla="*/ 568325 w 857250"/>
              <a:gd name="connsiteY2" fmla="*/ 76200 h 226206"/>
              <a:gd name="connsiteX3" fmla="*/ 298450 w 857250"/>
              <a:gd name="connsiteY3" fmla="*/ 225425 h 226206"/>
              <a:gd name="connsiteX4" fmla="*/ 0 w 857250"/>
              <a:gd name="connsiteY4" fmla="*/ 0 h 226206"/>
              <a:gd name="connsiteX0" fmla="*/ 857250 w 857250"/>
              <a:gd name="connsiteY0" fmla="*/ 82550 h 225481"/>
              <a:gd name="connsiteX1" fmla="*/ 755650 w 857250"/>
              <a:gd name="connsiteY1" fmla="*/ 130175 h 225481"/>
              <a:gd name="connsiteX2" fmla="*/ 568325 w 857250"/>
              <a:gd name="connsiteY2" fmla="*/ 76200 h 225481"/>
              <a:gd name="connsiteX3" fmla="*/ 298450 w 857250"/>
              <a:gd name="connsiteY3" fmla="*/ 225425 h 225481"/>
              <a:gd name="connsiteX4" fmla="*/ 0 w 857250"/>
              <a:gd name="connsiteY4" fmla="*/ 0 h 225481"/>
              <a:gd name="connsiteX0" fmla="*/ 841375 w 841375"/>
              <a:gd name="connsiteY0" fmla="*/ 66675 h 210054"/>
              <a:gd name="connsiteX1" fmla="*/ 739775 w 841375"/>
              <a:gd name="connsiteY1" fmla="*/ 114300 h 210054"/>
              <a:gd name="connsiteX2" fmla="*/ 552450 w 841375"/>
              <a:gd name="connsiteY2" fmla="*/ 60325 h 210054"/>
              <a:gd name="connsiteX3" fmla="*/ 282575 w 841375"/>
              <a:gd name="connsiteY3" fmla="*/ 209550 h 210054"/>
              <a:gd name="connsiteX4" fmla="*/ 0 w 841375"/>
              <a:gd name="connsiteY4" fmla="*/ 0 h 2100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41375" h="210054">
                <a:moveTo>
                  <a:pt x="841375" y="66675"/>
                </a:moveTo>
                <a:cubicBezTo>
                  <a:pt x="791104" y="89693"/>
                  <a:pt x="787929" y="115358"/>
                  <a:pt x="739775" y="114300"/>
                </a:cubicBezTo>
                <a:cubicBezTo>
                  <a:pt x="691621" y="113242"/>
                  <a:pt x="628650" y="44450"/>
                  <a:pt x="552450" y="60325"/>
                </a:cubicBezTo>
                <a:cubicBezTo>
                  <a:pt x="476250" y="76200"/>
                  <a:pt x="374650" y="219604"/>
                  <a:pt x="282575" y="209550"/>
                </a:cubicBezTo>
                <a:cubicBezTo>
                  <a:pt x="190500" y="199496"/>
                  <a:pt x="88371" y="97896"/>
                  <a:pt x="0" y="0"/>
                </a:cubicBezTo>
              </a:path>
            </a:pathLst>
          </a:custGeom>
          <a:ln w="25400">
            <a:solidFill>
              <a:srgbClr val="00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cxnSp>
        <p:nvCxnSpPr>
          <p:cNvPr id="22" name="Conector reto 29"/>
          <p:cNvCxnSpPr/>
          <p:nvPr userDrawn="1"/>
        </p:nvCxnSpPr>
        <p:spPr>
          <a:xfrm flipH="1" flipV="1">
            <a:off x="7013575" y="3979863"/>
            <a:ext cx="1073150" cy="1120775"/>
          </a:xfrm>
          <a:prstGeom prst="line">
            <a:avLst/>
          </a:prstGeom>
          <a:ln w="50800" cap="flat" cmpd="dbl">
            <a:solidFill>
              <a:srgbClr val="FFFF00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30"/>
          <p:cNvCxnSpPr>
            <a:stCxn id="16" idx="4"/>
            <a:endCxn id="17" idx="2"/>
          </p:cNvCxnSpPr>
          <p:nvPr userDrawn="1"/>
        </p:nvCxnSpPr>
        <p:spPr>
          <a:xfrm>
            <a:off x="7616825" y="4751388"/>
            <a:ext cx="61913" cy="61912"/>
          </a:xfrm>
          <a:prstGeom prst="line">
            <a:avLst/>
          </a:pr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rma livre 31"/>
          <p:cNvSpPr/>
          <p:nvPr userDrawn="1"/>
        </p:nvSpPr>
        <p:spPr>
          <a:xfrm>
            <a:off x="6811963" y="3929063"/>
            <a:ext cx="207962" cy="60325"/>
          </a:xfrm>
          <a:custGeom>
            <a:avLst/>
            <a:gdLst>
              <a:gd name="connsiteX0" fmla="*/ 184150 w 184150"/>
              <a:gd name="connsiteY0" fmla="*/ 79377 h 79377"/>
              <a:gd name="connsiteX1" fmla="*/ 101600 w 184150"/>
              <a:gd name="connsiteY1" fmla="*/ 2 h 79377"/>
              <a:gd name="connsiteX2" fmla="*/ 0 w 184150"/>
              <a:gd name="connsiteY2" fmla="*/ 76202 h 79377"/>
              <a:gd name="connsiteX3" fmla="*/ 0 w 184150"/>
              <a:gd name="connsiteY3" fmla="*/ 76202 h 79377"/>
              <a:gd name="connsiteX0" fmla="*/ 184150 w 184150"/>
              <a:gd name="connsiteY0" fmla="*/ 67473 h 67473"/>
              <a:gd name="connsiteX1" fmla="*/ 96837 w 184150"/>
              <a:gd name="connsiteY1" fmla="*/ 4 h 67473"/>
              <a:gd name="connsiteX2" fmla="*/ 0 w 184150"/>
              <a:gd name="connsiteY2" fmla="*/ 64298 h 67473"/>
              <a:gd name="connsiteX3" fmla="*/ 0 w 184150"/>
              <a:gd name="connsiteY3" fmla="*/ 64298 h 67473"/>
              <a:gd name="connsiteX0" fmla="*/ 184150 w 184150"/>
              <a:gd name="connsiteY0" fmla="*/ 67473 h 67473"/>
              <a:gd name="connsiteX1" fmla="*/ 96837 w 184150"/>
              <a:gd name="connsiteY1" fmla="*/ 4 h 67473"/>
              <a:gd name="connsiteX2" fmla="*/ 0 w 184150"/>
              <a:gd name="connsiteY2" fmla="*/ 64298 h 67473"/>
              <a:gd name="connsiteX3" fmla="*/ 0 w 184150"/>
              <a:gd name="connsiteY3" fmla="*/ 64298 h 67473"/>
              <a:gd name="connsiteX0" fmla="*/ 222250 w 222250"/>
              <a:gd name="connsiteY0" fmla="*/ 67473 h 78586"/>
              <a:gd name="connsiteX1" fmla="*/ 134937 w 222250"/>
              <a:gd name="connsiteY1" fmla="*/ 4 h 78586"/>
              <a:gd name="connsiteX2" fmla="*/ 38100 w 222250"/>
              <a:gd name="connsiteY2" fmla="*/ 64298 h 78586"/>
              <a:gd name="connsiteX3" fmla="*/ 0 w 222250"/>
              <a:gd name="connsiteY3" fmla="*/ 78586 h 78586"/>
              <a:gd name="connsiteX0" fmla="*/ 222250 w 222250"/>
              <a:gd name="connsiteY0" fmla="*/ 67473 h 88111"/>
              <a:gd name="connsiteX1" fmla="*/ 134937 w 222250"/>
              <a:gd name="connsiteY1" fmla="*/ 4 h 88111"/>
              <a:gd name="connsiteX2" fmla="*/ 38100 w 222250"/>
              <a:gd name="connsiteY2" fmla="*/ 64298 h 88111"/>
              <a:gd name="connsiteX3" fmla="*/ 0 w 222250"/>
              <a:gd name="connsiteY3" fmla="*/ 88111 h 88111"/>
              <a:gd name="connsiteX0" fmla="*/ 222250 w 222250"/>
              <a:gd name="connsiteY0" fmla="*/ 67681 h 88319"/>
              <a:gd name="connsiteX1" fmla="*/ 134937 w 222250"/>
              <a:gd name="connsiteY1" fmla="*/ 212 h 88319"/>
              <a:gd name="connsiteX2" fmla="*/ 42862 w 222250"/>
              <a:gd name="connsiteY2" fmla="*/ 47837 h 88319"/>
              <a:gd name="connsiteX3" fmla="*/ 0 w 222250"/>
              <a:gd name="connsiteY3" fmla="*/ 88319 h 88319"/>
              <a:gd name="connsiteX0" fmla="*/ 231775 w 231775"/>
              <a:gd name="connsiteY0" fmla="*/ 67675 h 81169"/>
              <a:gd name="connsiteX1" fmla="*/ 144462 w 231775"/>
              <a:gd name="connsiteY1" fmla="*/ 206 h 81169"/>
              <a:gd name="connsiteX2" fmla="*/ 52387 w 231775"/>
              <a:gd name="connsiteY2" fmla="*/ 47831 h 81169"/>
              <a:gd name="connsiteX3" fmla="*/ 0 w 231775"/>
              <a:gd name="connsiteY3" fmla="*/ 81169 h 81169"/>
              <a:gd name="connsiteX0" fmla="*/ 231775 w 231775"/>
              <a:gd name="connsiteY0" fmla="*/ 67701 h 81195"/>
              <a:gd name="connsiteX1" fmla="*/ 144462 w 231775"/>
              <a:gd name="connsiteY1" fmla="*/ 232 h 81195"/>
              <a:gd name="connsiteX2" fmla="*/ 52387 w 231775"/>
              <a:gd name="connsiteY2" fmla="*/ 47857 h 81195"/>
              <a:gd name="connsiteX3" fmla="*/ 0 w 231775"/>
              <a:gd name="connsiteY3" fmla="*/ 81195 h 81195"/>
              <a:gd name="connsiteX0" fmla="*/ 179388 w 179388"/>
              <a:gd name="connsiteY0" fmla="*/ 67701 h 67701"/>
              <a:gd name="connsiteX1" fmla="*/ 92075 w 179388"/>
              <a:gd name="connsiteY1" fmla="*/ 232 h 67701"/>
              <a:gd name="connsiteX2" fmla="*/ 0 w 179388"/>
              <a:gd name="connsiteY2" fmla="*/ 47857 h 67701"/>
              <a:gd name="connsiteX0" fmla="*/ 207963 w 207963"/>
              <a:gd name="connsiteY0" fmla="*/ 67484 h 67484"/>
              <a:gd name="connsiteX1" fmla="*/ 120650 w 207963"/>
              <a:gd name="connsiteY1" fmla="*/ 15 h 67484"/>
              <a:gd name="connsiteX2" fmla="*/ 0 w 207963"/>
              <a:gd name="connsiteY2" fmla="*/ 61928 h 67484"/>
              <a:gd name="connsiteX0" fmla="*/ 207963 w 207963"/>
              <a:gd name="connsiteY0" fmla="*/ 67484 h 67484"/>
              <a:gd name="connsiteX1" fmla="*/ 120650 w 207963"/>
              <a:gd name="connsiteY1" fmla="*/ 15 h 67484"/>
              <a:gd name="connsiteX2" fmla="*/ 0 w 207963"/>
              <a:gd name="connsiteY2" fmla="*/ 61928 h 67484"/>
              <a:gd name="connsiteX0" fmla="*/ 207963 w 207963"/>
              <a:gd name="connsiteY0" fmla="*/ 60346 h 60346"/>
              <a:gd name="connsiteX1" fmla="*/ 108743 w 207963"/>
              <a:gd name="connsiteY1" fmla="*/ 20 h 60346"/>
              <a:gd name="connsiteX2" fmla="*/ 0 w 207963"/>
              <a:gd name="connsiteY2" fmla="*/ 54790 h 603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07963" h="60346">
                <a:moveTo>
                  <a:pt x="207963" y="60346"/>
                </a:moveTo>
                <a:cubicBezTo>
                  <a:pt x="182034" y="20923"/>
                  <a:pt x="143403" y="946"/>
                  <a:pt x="108743" y="20"/>
                </a:cubicBezTo>
                <a:cubicBezTo>
                  <a:pt x="74083" y="-906"/>
                  <a:pt x="37380" y="31786"/>
                  <a:pt x="0" y="54790"/>
                </a:cubicBezTo>
              </a:path>
            </a:pathLst>
          </a:custGeom>
          <a:ln w="50800" cmpd="dbl">
            <a:solidFill>
              <a:srgbClr val="CC99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5" name="Arco 33"/>
          <p:cNvSpPr/>
          <p:nvPr userDrawn="1"/>
        </p:nvSpPr>
        <p:spPr>
          <a:xfrm rot="13598126">
            <a:off x="6822282" y="3979068"/>
            <a:ext cx="88900" cy="87313"/>
          </a:xfrm>
          <a:custGeom>
            <a:avLst/>
            <a:gdLst>
              <a:gd name="connsiteX0" fmla="*/ 64580 w 129161"/>
              <a:gd name="connsiteY0" fmla="*/ 0 h 137665"/>
              <a:gd name="connsiteX1" fmla="*/ 129161 w 129161"/>
              <a:gd name="connsiteY1" fmla="*/ 68833 h 137665"/>
              <a:gd name="connsiteX2" fmla="*/ 64581 w 129161"/>
              <a:gd name="connsiteY2" fmla="*/ 68833 h 137665"/>
              <a:gd name="connsiteX3" fmla="*/ 64580 w 129161"/>
              <a:gd name="connsiteY3" fmla="*/ 0 h 137665"/>
              <a:gd name="connsiteX0" fmla="*/ 64580 w 129161"/>
              <a:gd name="connsiteY0" fmla="*/ 0 h 137665"/>
              <a:gd name="connsiteX1" fmla="*/ 129161 w 129161"/>
              <a:gd name="connsiteY1" fmla="*/ 68833 h 137665"/>
              <a:gd name="connsiteX0" fmla="*/ 12022 w 76603"/>
              <a:gd name="connsiteY0" fmla="*/ 8079 h 76912"/>
              <a:gd name="connsiteX1" fmla="*/ 76603 w 76603"/>
              <a:gd name="connsiteY1" fmla="*/ 76912 h 76912"/>
              <a:gd name="connsiteX2" fmla="*/ 12023 w 76603"/>
              <a:gd name="connsiteY2" fmla="*/ 76912 h 76912"/>
              <a:gd name="connsiteX3" fmla="*/ 12022 w 76603"/>
              <a:gd name="connsiteY3" fmla="*/ 8079 h 76912"/>
              <a:gd name="connsiteX0" fmla="*/ 0 w 76603"/>
              <a:gd name="connsiteY0" fmla="*/ 0 h 76912"/>
              <a:gd name="connsiteX1" fmla="*/ 76603 w 76603"/>
              <a:gd name="connsiteY1" fmla="*/ 76912 h 76912"/>
              <a:gd name="connsiteX0" fmla="*/ 24236 w 88817"/>
              <a:gd name="connsiteY0" fmla="*/ 8079 h 112978"/>
              <a:gd name="connsiteX1" fmla="*/ 88817 w 88817"/>
              <a:gd name="connsiteY1" fmla="*/ 76912 h 112978"/>
              <a:gd name="connsiteX2" fmla="*/ 0 w 88817"/>
              <a:gd name="connsiteY2" fmla="*/ 112978 h 112978"/>
              <a:gd name="connsiteX3" fmla="*/ 24236 w 88817"/>
              <a:gd name="connsiteY3" fmla="*/ 8079 h 112978"/>
              <a:gd name="connsiteX0" fmla="*/ 12214 w 88817"/>
              <a:gd name="connsiteY0" fmla="*/ 0 h 112978"/>
              <a:gd name="connsiteX1" fmla="*/ 88817 w 88817"/>
              <a:gd name="connsiteY1" fmla="*/ 76912 h 112978"/>
              <a:gd name="connsiteX0" fmla="*/ 0 w 88817"/>
              <a:gd name="connsiteY0" fmla="*/ 112978 h 112978"/>
              <a:gd name="connsiteX1" fmla="*/ 88817 w 88817"/>
              <a:gd name="connsiteY1" fmla="*/ 76912 h 112978"/>
              <a:gd name="connsiteX2" fmla="*/ 0 w 88817"/>
              <a:gd name="connsiteY2" fmla="*/ 112978 h 112978"/>
              <a:gd name="connsiteX0" fmla="*/ 12214 w 88817"/>
              <a:gd name="connsiteY0" fmla="*/ 0 h 112978"/>
              <a:gd name="connsiteX1" fmla="*/ 88817 w 88817"/>
              <a:gd name="connsiteY1" fmla="*/ 76912 h 112978"/>
              <a:gd name="connsiteX0" fmla="*/ 0 w 88817"/>
              <a:gd name="connsiteY0" fmla="*/ 130616 h 130616"/>
              <a:gd name="connsiteX1" fmla="*/ 88817 w 88817"/>
              <a:gd name="connsiteY1" fmla="*/ 94550 h 130616"/>
              <a:gd name="connsiteX2" fmla="*/ 0 w 88817"/>
              <a:gd name="connsiteY2" fmla="*/ 130616 h 130616"/>
              <a:gd name="connsiteX0" fmla="*/ 12214 w 88817"/>
              <a:gd name="connsiteY0" fmla="*/ 17638 h 130616"/>
              <a:gd name="connsiteX1" fmla="*/ 88817 w 88817"/>
              <a:gd name="connsiteY1" fmla="*/ 94550 h 130616"/>
              <a:gd name="connsiteX0" fmla="*/ 0 w 88817"/>
              <a:gd name="connsiteY0" fmla="*/ 93475 h 93475"/>
              <a:gd name="connsiteX1" fmla="*/ 88817 w 88817"/>
              <a:gd name="connsiteY1" fmla="*/ 57409 h 93475"/>
              <a:gd name="connsiteX2" fmla="*/ 0 w 88817"/>
              <a:gd name="connsiteY2" fmla="*/ 93475 h 93475"/>
              <a:gd name="connsiteX0" fmla="*/ 28658 w 88817"/>
              <a:gd name="connsiteY0" fmla="*/ 25508 h 93475"/>
              <a:gd name="connsiteX1" fmla="*/ 88817 w 88817"/>
              <a:gd name="connsiteY1" fmla="*/ 57409 h 93475"/>
              <a:gd name="connsiteX0" fmla="*/ 0 w 88817"/>
              <a:gd name="connsiteY0" fmla="*/ 87448 h 87448"/>
              <a:gd name="connsiteX1" fmla="*/ 88817 w 88817"/>
              <a:gd name="connsiteY1" fmla="*/ 51382 h 87448"/>
              <a:gd name="connsiteX2" fmla="*/ 0 w 88817"/>
              <a:gd name="connsiteY2" fmla="*/ 87448 h 87448"/>
              <a:gd name="connsiteX0" fmla="*/ 37313 w 88817"/>
              <a:gd name="connsiteY0" fmla="*/ 27656 h 87448"/>
              <a:gd name="connsiteX1" fmla="*/ 88817 w 88817"/>
              <a:gd name="connsiteY1" fmla="*/ 51382 h 874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8817" h="87448" stroke="0" extrusionOk="0">
                <a:moveTo>
                  <a:pt x="0" y="87448"/>
                </a:moveTo>
                <a:lnTo>
                  <a:pt x="88817" y="51382"/>
                </a:lnTo>
                <a:lnTo>
                  <a:pt x="0" y="87448"/>
                </a:lnTo>
                <a:close/>
              </a:path>
              <a:path w="88817" h="87448" fill="none">
                <a:moveTo>
                  <a:pt x="37313" y="27656"/>
                </a:moveTo>
                <a:cubicBezTo>
                  <a:pt x="61248" y="-29282"/>
                  <a:pt x="88817" y="13367"/>
                  <a:pt x="88817" y="51382"/>
                </a:cubicBezTo>
              </a:path>
            </a:pathLst>
          </a:cu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6" name="Arco 33"/>
          <p:cNvSpPr/>
          <p:nvPr userDrawn="1"/>
        </p:nvSpPr>
        <p:spPr>
          <a:xfrm rot="13598126">
            <a:off x="6750844" y="3896519"/>
            <a:ext cx="119062" cy="95250"/>
          </a:xfrm>
          <a:custGeom>
            <a:avLst/>
            <a:gdLst>
              <a:gd name="connsiteX0" fmla="*/ 64580 w 129161"/>
              <a:gd name="connsiteY0" fmla="*/ 0 h 137665"/>
              <a:gd name="connsiteX1" fmla="*/ 129161 w 129161"/>
              <a:gd name="connsiteY1" fmla="*/ 68833 h 137665"/>
              <a:gd name="connsiteX2" fmla="*/ 64581 w 129161"/>
              <a:gd name="connsiteY2" fmla="*/ 68833 h 137665"/>
              <a:gd name="connsiteX3" fmla="*/ 64580 w 129161"/>
              <a:gd name="connsiteY3" fmla="*/ 0 h 137665"/>
              <a:gd name="connsiteX0" fmla="*/ 64580 w 129161"/>
              <a:gd name="connsiteY0" fmla="*/ 0 h 137665"/>
              <a:gd name="connsiteX1" fmla="*/ 129161 w 129161"/>
              <a:gd name="connsiteY1" fmla="*/ 68833 h 137665"/>
              <a:gd name="connsiteX0" fmla="*/ 12022 w 76603"/>
              <a:gd name="connsiteY0" fmla="*/ 8079 h 76912"/>
              <a:gd name="connsiteX1" fmla="*/ 76603 w 76603"/>
              <a:gd name="connsiteY1" fmla="*/ 76912 h 76912"/>
              <a:gd name="connsiteX2" fmla="*/ 12023 w 76603"/>
              <a:gd name="connsiteY2" fmla="*/ 76912 h 76912"/>
              <a:gd name="connsiteX3" fmla="*/ 12022 w 76603"/>
              <a:gd name="connsiteY3" fmla="*/ 8079 h 76912"/>
              <a:gd name="connsiteX0" fmla="*/ 0 w 76603"/>
              <a:gd name="connsiteY0" fmla="*/ 0 h 76912"/>
              <a:gd name="connsiteX1" fmla="*/ 76603 w 76603"/>
              <a:gd name="connsiteY1" fmla="*/ 76912 h 76912"/>
              <a:gd name="connsiteX0" fmla="*/ 24236 w 88817"/>
              <a:gd name="connsiteY0" fmla="*/ 8079 h 112978"/>
              <a:gd name="connsiteX1" fmla="*/ 88817 w 88817"/>
              <a:gd name="connsiteY1" fmla="*/ 76912 h 112978"/>
              <a:gd name="connsiteX2" fmla="*/ 0 w 88817"/>
              <a:gd name="connsiteY2" fmla="*/ 112978 h 112978"/>
              <a:gd name="connsiteX3" fmla="*/ 24236 w 88817"/>
              <a:gd name="connsiteY3" fmla="*/ 8079 h 112978"/>
              <a:gd name="connsiteX0" fmla="*/ 12214 w 88817"/>
              <a:gd name="connsiteY0" fmla="*/ 0 h 112978"/>
              <a:gd name="connsiteX1" fmla="*/ 88817 w 88817"/>
              <a:gd name="connsiteY1" fmla="*/ 76912 h 112978"/>
              <a:gd name="connsiteX0" fmla="*/ 0 w 88817"/>
              <a:gd name="connsiteY0" fmla="*/ 112978 h 112978"/>
              <a:gd name="connsiteX1" fmla="*/ 88817 w 88817"/>
              <a:gd name="connsiteY1" fmla="*/ 76912 h 112978"/>
              <a:gd name="connsiteX2" fmla="*/ 0 w 88817"/>
              <a:gd name="connsiteY2" fmla="*/ 112978 h 112978"/>
              <a:gd name="connsiteX0" fmla="*/ 12214 w 88817"/>
              <a:gd name="connsiteY0" fmla="*/ 0 h 112978"/>
              <a:gd name="connsiteX1" fmla="*/ 88817 w 88817"/>
              <a:gd name="connsiteY1" fmla="*/ 76912 h 112978"/>
              <a:gd name="connsiteX0" fmla="*/ 0 w 88817"/>
              <a:gd name="connsiteY0" fmla="*/ 130616 h 130616"/>
              <a:gd name="connsiteX1" fmla="*/ 88817 w 88817"/>
              <a:gd name="connsiteY1" fmla="*/ 94550 h 130616"/>
              <a:gd name="connsiteX2" fmla="*/ 0 w 88817"/>
              <a:gd name="connsiteY2" fmla="*/ 130616 h 130616"/>
              <a:gd name="connsiteX0" fmla="*/ 12214 w 88817"/>
              <a:gd name="connsiteY0" fmla="*/ 17638 h 130616"/>
              <a:gd name="connsiteX1" fmla="*/ 88817 w 88817"/>
              <a:gd name="connsiteY1" fmla="*/ 94550 h 130616"/>
              <a:gd name="connsiteX0" fmla="*/ 0 w 88817"/>
              <a:gd name="connsiteY0" fmla="*/ 93475 h 93475"/>
              <a:gd name="connsiteX1" fmla="*/ 88817 w 88817"/>
              <a:gd name="connsiteY1" fmla="*/ 57409 h 93475"/>
              <a:gd name="connsiteX2" fmla="*/ 0 w 88817"/>
              <a:gd name="connsiteY2" fmla="*/ 93475 h 93475"/>
              <a:gd name="connsiteX0" fmla="*/ 28658 w 88817"/>
              <a:gd name="connsiteY0" fmla="*/ 25508 h 93475"/>
              <a:gd name="connsiteX1" fmla="*/ 88817 w 88817"/>
              <a:gd name="connsiteY1" fmla="*/ 57409 h 93475"/>
              <a:gd name="connsiteX0" fmla="*/ 0 w 88817"/>
              <a:gd name="connsiteY0" fmla="*/ 87448 h 87448"/>
              <a:gd name="connsiteX1" fmla="*/ 88817 w 88817"/>
              <a:gd name="connsiteY1" fmla="*/ 51382 h 87448"/>
              <a:gd name="connsiteX2" fmla="*/ 0 w 88817"/>
              <a:gd name="connsiteY2" fmla="*/ 87448 h 87448"/>
              <a:gd name="connsiteX0" fmla="*/ 37313 w 88817"/>
              <a:gd name="connsiteY0" fmla="*/ 27656 h 87448"/>
              <a:gd name="connsiteX1" fmla="*/ 88817 w 88817"/>
              <a:gd name="connsiteY1" fmla="*/ 51382 h 87448"/>
              <a:gd name="connsiteX0" fmla="*/ 0 w 118535"/>
              <a:gd name="connsiteY0" fmla="*/ 94632 h 94632"/>
              <a:gd name="connsiteX1" fmla="*/ 88817 w 118535"/>
              <a:gd name="connsiteY1" fmla="*/ 58566 h 94632"/>
              <a:gd name="connsiteX2" fmla="*/ 0 w 118535"/>
              <a:gd name="connsiteY2" fmla="*/ 94632 h 94632"/>
              <a:gd name="connsiteX0" fmla="*/ 37313 w 118535"/>
              <a:gd name="connsiteY0" fmla="*/ 34840 h 94632"/>
              <a:gd name="connsiteX1" fmla="*/ 118535 w 118535"/>
              <a:gd name="connsiteY1" fmla="*/ 37504 h 946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8535" h="94632" stroke="0" extrusionOk="0">
                <a:moveTo>
                  <a:pt x="0" y="94632"/>
                </a:moveTo>
                <a:lnTo>
                  <a:pt x="88817" y="58566"/>
                </a:lnTo>
                <a:lnTo>
                  <a:pt x="0" y="94632"/>
                </a:lnTo>
                <a:close/>
              </a:path>
              <a:path w="118535" h="94632" fill="none">
                <a:moveTo>
                  <a:pt x="37313" y="34840"/>
                </a:moveTo>
                <a:cubicBezTo>
                  <a:pt x="61248" y="-22098"/>
                  <a:pt x="118535" y="-511"/>
                  <a:pt x="118535" y="37504"/>
                </a:cubicBezTo>
              </a:path>
            </a:pathLst>
          </a:cu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7" name="Arco 34"/>
          <p:cNvSpPr/>
          <p:nvPr userDrawn="1"/>
        </p:nvSpPr>
        <p:spPr>
          <a:xfrm rot="9751420">
            <a:off x="6700838" y="3925888"/>
            <a:ext cx="111125" cy="107950"/>
          </a:xfrm>
          <a:custGeom>
            <a:avLst/>
            <a:gdLst>
              <a:gd name="connsiteX0" fmla="*/ 89899 w 179799"/>
              <a:gd name="connsiteY0" fmla="*/ 0 h 148389"/>
              <a:gd name="connsiteX1" fmla="*/ 179799 w 179799"/>
              <a:gd name="connsiteY1" fmla="*/ 74195 h 148389"/>
              <a:gd name="connsiteX2" fmla="*/ 89900 w 179799"/>
              <a:gd name="connsiteY2" fmla="*/ 74195 h 148389"/>
              <a:gd name="connsiteX3" fmla="*/ 89899 w 179799"/>
              <a:gd name="connsiteY3" fmla="*/ 0 h 148389"/>
              <a:gd name="connsiteX0" fmla="*/ 89899 w 179799"/>
              <a:gd name="connsiteY0" fmla="*/ 0 h 148389"/>
              <a:gd name="connsiteX1" fmla="*/ 179799 w 179799"/>
              <a:gd name="connsiteY1" fmla="*/ 74195 h 148389"/>
              <a:gd name="connsiteX0" fmla="*/ 0 w 99827"/>
              <a:gd name="connsiteY0" fmla="*/ 0 h 82313"/>
              <a:gd name="connsiteX1" fmla="*/ 89900 w 99827"/>
              <a:gd name="connsiteY1" fmla="*/ 74195 h 82313"/>
              <a:gd name="connsiteX2" fmla="*/ 1 w 99827"/>
              <a:gd name="connsiteY2" fmla="*/ 74195 h 82313"/>
              <a:gd name="connsiteX3" fmla="*/ 0 w 99827"/>
              <a:gd name="connsiteY3" fmla="*/ 0 h 82313"/>
              <a:gd name="connsiteX0" fmla="*/ 0 w 99827"/>
              <a:gd name="connsiteY0" fmla="*/ 0 h 82313"/>
              <a:gd name="connsiteX1" fmla="*/ 99827 w 99827"/>
              <a:gd name="connsiteY1" fmla="*/ 82313 h 82313"/>
              <a:gd name="connsiteX0" fmla="*/ 0 w 99827"/>
              <a:gd name="connsiteY0" fmla="*/ 0 h 82313"/>
              <a:gd name="connsiteX1" fmla="*/ 89900 w 99827"/>
              <a:gd name="connsiteY1" fmla="*/ 74195 h 82313"/>
              <a:gd name="connsiteX2" fmla="*/ 1 w 99827"/>
              <a:gd name="connsiteY2" fmla="*/ 74195 h 82313"/>
              <a:gd name="connsiteX3" fmla="*/ 0 w 99827"/>
              <a:gd name="connsiteY3" fmla="*/ 0 h 82313"/>
              <a:gd name="connsiteX0" fmla="*/ 0 w 99827"/>
              <a:gd name="connsiteY0" fmla="*/ 0 h 82313"/>
              <a:gd name="connsiteX1" fmla="*/ 99827 w 99827"/>
              <a:gd name="connsiteY1" fmla="*/ 82313 h 82313"/>
              <a:gd name="connsiteX0" fmla="*/ 0 w 148533"/>
              <a:gd name="connsiteY0" fmla="*/ 0 h 157564"/>
              <a:gd name="connsiteX1" fmla="*/ 89900 w 148533"/>
              <a:gd name="connsiteY1" fmla="*/ 74195 h 157564"/>
              <a:gd name="connsiteX2" fmla="*/ 1 w 148533"/>
              <a:gd name="connsiteY2" fmla="*/ 74195 h 157564"/>
              <a:gd name="connsiteX3" fmla="*/ 0 w 148533"/>
              <a:gd name="connsiteY3" fmla="*/ 0 h 157564"/>
              <a:gd name="connsiteX0" fmla="*/ 0 w 148533"/>
              <a:gd name="connsiteY0" fmla="*/ 0 h 157564"/>
              <a:gd name="connsiteX1" fmla="*/ 148533 w 148533"/>
              <a:gd name="connsiteY1" fmla="*/ 157564 h 157564"/>
              <a:gd name="connsiteX0" fmla="*/ 0 w 148533"/>
              <a:gd name="connsiteY0" fmla="*/ 0 h 157564"/>
              <a:gd name="connsiteX1" fmla="*/ 1 w 148533"/>
              <a:gd name="connsiteY1" fmla="*/ 74195 h 157564"/>
              <a:gd name="connsiteX2" fmla="*/ 0 w 148533"/>
              <a:gd name="connsiteY2" fmla="*/ 0 h 157564"/>
              <a:gd name="connsiteX0" fmla="*/ 0 w 148533"/>
              <a:gd name="connsiteY0" fmla="*/ 0 h 157564"/>
              <a:gd name="connsiteX1" fmla="*/ 148533 w 148533"/>
              <a:gd name="connsiteY1" fmla="*/ 157564 h 157564"/>
              <a:gd name="connsiteX0" fmla="*/ 0 w 111562"/>
              <a:gd name="connsiteY0" fmla="*/ 0 h 108478"/>
              <a:gd name="connsiteX1" fmla="*/ 1 w 111562"/>
              <a:gd name="connsiteY1" fmla="*/ 74195 h 108478"/>
              <a:gd name="connsiteX2" fmla="*/ 0 w 111562"/>
              <a:gd name="connsiteY2" fmla="*/ 0 h 108478"/>
              <a:gd name="connsiteX0" fmla="*/ 0 w 111562"/>
              <a:gd name="connsiteY0" fmla="*/ 0 h 108478"/>
              <a:gd name="connsiteX1" fmla="*/ 111562 w 111562"/>
              <a:gd name="connsiteY1" fmla="*/ 108478 h 108478"/>
              <a:gd name="connsiteX0" fmla="*/ 0 w 111562"/>
              <a:gd name="connsiteY0" fmla="*/ 0 h 108478"/>
              <a:gd name="connsiteX1" fmla="*/ 1 w 111562"/>
              <a:gd name="connsiteY1" fmla="*/ 74195 h 108478"/>
              <a:gd name="connsiteX2" fmla="*/ 0 w 111562"/>
              <a:gd name="connsiteY2" fmla="*/ 0 h 108478"/>
              <a:gd name="connsiteX0" fmla="*/ 0 w 111562"/>
              <a:gd name="connsiteY0" fmla="*/ 0 h 108478"/>
              <a:gd name="connsiteX1" fmla="*/ 111562 w 111562"/>
              <a:gd name="connsiteY1" fmla="*/ 108478 h 1084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1562" h="108478" stroke="0" extrusionOk="0">
                <a:moveTo>
                  <a:pt x="0" y="0"/>
                </a:moveTo>
                <a:cubicBezTo>
                  <a:pt x="0" y="24732"/>
                  <a:pt x="1" y="49463"/>
                  <a:pt x="1" y="74195"/>
                </a:cubicBezTo>
                <a:cubicBezTo>
                  <a:pt x="1" y="49463"/>
                  <a:pt x="0" y="24732"/>
                  <a:pt x="0" y="0"/>
                </a:cubicBezTo>
                <a:close/>
              </a:path>
              <a:path w="111562" h="108478" fill="none">
                <a:moveTo>
                  <a:pt x="0" y="0"/>
                </a:moveTo>
                <a:cubicBezTo>
                  <a:pt x="49650" y="0"/>
                  <a:pt x="94947" y="64766"/>
                  <a:pt x="111562" y="108478"/>
                </a:cubicBezTo>
              </a:path>
            </a:pathLst>
          </a:custGeom>
          <a:ln w="15875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28" name="Imagem 6"/>
          <p:cNvPicPr>
            <a:picLocks noChangeAspect="1"/>
          </p:cNvPicPr>
          <p:nvPr userDrawn="1"/>
        </p:nvPicPr>
        <p:blipFill>
          <a:blip r:embed="rId5"/>
          <a:srcRect l="83585" t="16400" r="3433" b="67824"/>
          <a:stretch>
            <a:fillRect/>
          </a:stretch>
        </p:blipFill>
        <p:spPr bwMode="auto">
          <a:xfrm>
            <a:off x="8137525" y="549275"/>
            <a:ext cx="11874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Imagem 8"/>
          <p:cNvPicPr>
            <a:picLocks noChangeAspect="1"/>
          </p:cNvPicPr>
          <p:nvPr userDrawn="1"/>
        </p:nvPicPr>
        <p:blipFill>
          <a:blip r:embed="rId5"/>
          <a:srcRect l="83585" t="16400" r="3433" b="67824"/>
          <a:stretch>
            <a:fillRect/>
          </a:stretch>
        </p:blipFill>
        <p:spPr bwMode="auto">
          <a:xfrm rot="2556711">
            <a:off x="-341313" y="5467350"/>
            <a:ext cx="1185863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Imagem 38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CaixaDeTexto 35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do Fotos - Perimetrais Bárbar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 b="10751"/>
          <a:stretch>
            <a:fillRect/>
          </a:stretch>
        </p:blipFill>
        <p:spPr bwMode="auto">
          <a:xfrm>
            <a:off x="0" y="-26988"/>
            <a:ext cx="9144000" cy="69119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10"/>
          <p:cNvPicPr>
            <a:picLocks noChangeAspect="1"/>
          </p:cNvPicPr>
          <p:nvPr userDrawn="1"/>
        </p:nvPicPr>
        <p:blipFill>
          <a:blip r:embed="rId3"/>
          <a:srcRect l="4892"/>
          <a:stretch>
            <a:fillRect/>
          </a:stretch>
        </p:blipFill>
        <p:spPr bwMode="auto">
          <a:xfrm rot="21070503">
            <a:off x="-322263" y="52388"/>
            <a:ext cx="9275763" cy="7315200"/>
          </a:xfrm>
          <a:prstGeom prst="rect">
            <a:avLst/>
          </a:prstGeom>
          <a:noFill/>
          <a:ln w="38100" cap="rnd">
            <a:solidFill>
              <a:schemeClr val="bg1"/>
            </a:solidFill>
            <a:miter lim="800000"/>
            <a:headEnd/>
            <a:tailEnd/>
          </a:ln>
        </p:spPr>
      </p:pic>
      <p:pic>
        <p:nvPicPr>
          <p:cNvPr id="4" name="Imagem 8"/>
          <p:cNvPicPr>
            <a:picLocks noChangeAspect="1"/>
          </p:cNvPicPr>
          <p:nvPr userDrawn="1"/>
        </p:nvPicPr>
        <p:blipFill>
          <a:blip r:embed="rId4"/>
          <a:srcRect l="83585" t="16400" r="3433" b="67824"/>
          <a:stretch>
            <a:fillRect/>
          </a:stretch>
        </p:blipFill>
        <p:spPr bwMode="auto">
          <a:xfrm rot="21082225">
            <a:off x="69850" y="5816600"/>
            <a:ext cx="11874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-23813"/>
            <a:ext cx="91440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agem 6"/>
          <p:cNvPicPr>
            <a:picLocks noChangeAspect="1"/>
          </p:cNvPicPr>
          <p:nvPr userDrawn="1"/>
        </p:nvPicPr>
        <p:blipFill>
          <a:blip r:embed="rId4"/>
          <a:srcRect l="83585" t="16400" r="3433" b="67824"/>
          <a:stretch>
            <a:fillRect/>
          </a:stretch>
        </p:blipFill>
        <p:spPr bwMode="auto">
          <a:xfrm>
            <a:off x="7958138" y="762000"/>
            <a:ext cx="1187450" cy="1081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agem 14"/>
          <p:cNvPicPr>
            <a:picLocks noChangeAspect="1"/>
          </p:cNvPicPr>
          <p:nvPr userDrawn="1"/>
        </p:nvPicPr>
        <p:blipFill>
          <a:blip r:embed="rId6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11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Ligação Avenid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terminal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N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com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TECOND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Alam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Ilha Barnab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0"/>
            <a:ext cx="9144001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to Berço Alamo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-26988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to 12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4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-1588" y="-100013"/>
            <a:ext cx="9144001" cy="685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5"/>
          <p:cNvPicPr>
            <a:picLocks noChangeAspect="1"/>
          </p:cNvPicPr>
          <p:nvPr userDrawn="1"/>
        </p:nvPicPr>
        <p:blipFill>
          <a:blip r:embed="rId2" cstate="print">
            <a:duotone>
              <a:schemeClr val="accent3">
                <a:shade val="45000"/>
                <a:satMod val="135000"/>
              </a:schemeClr>
              <a:prstClr val="white"/>
            </a:duotone>
            <a:extLst/>
          </a:blip>
          <a:srcRect b="13251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6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 userDrawn="1"/>
        </p:nvPicPr>
        <p:blipFill>
          <a:blip r:embed="rId2"/>
          <a:srcRect b="1010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5"/>
          <p:cNvPicPr>
            <a:picLocks noChangeAspect="1"/>
          </p:cNvPicPr>
          <p:nvPr userDrawn="1"/>
        </p:nvPicPr>
        <p:blipFill>
          <a:blip r:embed="rId3"/>
          <a:srcRect r="16138"/>
          <a:stretch>
            <a:fillRect/>
          </a:stretch>
        </p:blipFill>
        <p:spPr bwMode="auto">
          <a:xfrm>
            <a:off x="0" y="-26988"/>
            <a:ext cx="9144000" cy="511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8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404813"/>
            <a:ext cx="91440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9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10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ndo Fotos - Ilha toda + Termina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 b="10751"/>
          <a:stretch>
            <a:fillRect/>
          </a:stretch>
        </p:blipFill>
        <p:spPr bwMode="auto">
          <a:xfrm>
            <a:off x="0" y="-31591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/>
          <a:srcRect l="48030" t="21138" r="8270" b="22736"/>
          <a:stretch>
            <a:fillRect/>
          </a:stretch>
        </p:blipFill>
        <p:spPr bwMode="auto">
          <a:xfrm>
            <a:off x="755650" y="1125538"/>
            <a:ext cx="79930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20"/>
          <a:stretch>
            <a:fillRect/>
          </a:stretch>
        </p:blipFill>
        <p:spPr bwMode="auto">
          <a:xfrm>
            <a:off x="0" y="1171575"/>
            <a:ext cx="9144000" cy="8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39">
            <a:hlinkClick r:id="rId6" action="ppaction://hlinksldjump"/>
          </p:cNvPr>
          <p:cNvSpPr/>
          <p:nvPr userDrawn="1"/>
        </p:nvSpPr>
        <p:spPr>
          <a:xfrm rot="10330954">
            <a:off x="4376738" y="3197225"/>
            <a:ext cx="198437" cy="317500"/>
          </a:xfrm>
          <a:prstGeom prst="ellipse">
            <a:avLst/>
          </a:prstGeom>
          <a:solidFill>
            <a:srgbClr val="CC3399">
              <a:alpha val="50196"/>
            </a:srgbClr>
          </a:solidFill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lipse 40">
            <a:hlinkClick r:id="rId6" action="ppaction://hlinksldjump"/>
          </p:cNvPr>
          <p:cNvSpPr/>
          <p:nvPr userDrawn="1"/>
        </p:nvSpPr>
        <p:spPr>
          <a:xfrm rot="10330954">
            <a:off x="4303713" y="2360613"/>
            <a:ext cx="200025" cy="315912"/>
          </a:xfrm>
          <a:prstGeom prst="ellipse">
            <a:avLst/>
          </a:prstGeom>
          <a:solidFill>
            <a:srgbClr val="66FF99">
              <a:alpha val="56078"/>
            </a:srgbClr>
          </a:solidFill>
          <a:ln>
            <a:solidFill>
              <a:srgbClr val="00FF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Elipse 41">
            <a:hlinkClick r:id="rId6" action="ppaction://hlinksldjump"/>
          </p:cNvPr>
          <p:cNvSpPr/>
          <p:nvPr userDrawn="1"/>
        </p:nvSpPr>
        <p:spPr>
          <a:xfrm rot="9830525">
            <a:off x="7327900" y="5724525"/>
            <a:ext cx="503238" cy="315913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rgbClr val="FFC000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CaixaDeTexto 43"/>
          <p:cNvSpPr txBox="1">
            <a:spLocks noChangeArrowheads="1"/>
          </p:cNvSpPr>
          <p:nvPr userDrawn="1"/>
        </p:nvSpPr>
        <p:spPr bwMode="auto">
          <a:xfrm>
            <a:off x="4284663" y="77788"/>
            <a:ext cx="482441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</a:rPr>
              <a:t>PORTO DE SANTOS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Granel Mineral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44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Fundo Fotos - Ilha toda + Termina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 b="10751"/>
          <a:stretch>
            <a:fillRect/>
          </a:stretch>
        </p:blipFill>
        <p:spPr bwMode="auto">
          <a:xfrm>
            <a:off x="0" y="-31591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/>
          <a:srcRect l="48030" t="21138" r="8270" b="22736"/>
          <a:stretch>
            <a:fillRect/>
          </a:stretch>
        </p:blipFill>
        <p:spPr bwMode="auto">
          <a:xfrm>
            <a:off x="755650" y="1125538"/>
            <a:ext cx="7993063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20"/>
          <a:stretch>
            <a:fillRect/>
          </a:stretch>
        </p:blipFill>
        <p:spPr bwMode="auto">
          <a:xfrm>
            <a:off x="0" y="1171575"/>
            <a:ext cx="9144000" cy="8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14">
            <a:hlinkClick r:id="rId6" action="ppaction://hlinksldjump"/>
          </p:cNvPr>
          <p:cNvSpPr/>
          <p:nvPr userDrawn="1"/>
        </p:nvSpPr>
        <p:spPr>
          <a:xfrm rot="10330954">
            <a:off x="4302125" y="1649413"/>
            <a:ext cx="323850" cy="287337"/>
          </a:xfrm>
          <a:prstGeom prst="ellipse">
            <a:avLst/>
          </a:prstGeom>
          <a:solidFill>
            <a:srgbClr val="66FF99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lipse 18">
            <a:hlinkClick r:id="rId6" action="ppaction://hlinksldjump"/>
          </p:cNvPr>
          <p:cNvSpPr/>
          <p:nvPr userDrawn="1"/>
        </p:nvSpPr>
        <p:spPr>
          <a:xfrm rot="10330954">
            <a:off x="4230688" y="2154238"/>
            <a:ext cx="323850" cy="287337"/>
          </a:xfrm>
          <a:prstGeom prst="ellipse">
            <a:avLst/>
          </a:prstGeom>
          <a:solidFill>
            <a:srgbClr val="FFC000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Elipse 20">
            <a:hlinkClick r:id="rId6" action="ppaction://hlinksldjump"/>
          </p:cNvPr>
          <p:cNvSpPr/>
          <p:nvPr userDrawn="1"/>
        </p:nvSpPr>
        <p:spPr>
          <a:xfrm rot="10330954">
            <a:off x="4210050" y="2432050"/>
            <a:ext cx="509588" cy="485775"/>
          </a:xfrm>
          <a:prstGeom prst="ellipse">
            <a:avLst/>
          </a:prstGeom>
          <a:solidFill>
            <a:srgbClr val="00B0F0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9" name="Elipse 21">
            <a:hlinkClick r:id="rId6" action="ppaction://hlinksldjump"/>
          </p:cNvPr>
          <p:cNvSpPr/>
          <p:nvPr userDrawn="1"/>
        </p:nvSpPr>
        <p:spPr>
          <a:xfrm rot="10330954">
            <a:off x="4354513" y="2897188"/>
            <a:ext cx="347662" cy="341312"/>
          </a:xfrm>
          <a:prstGeom prst="ellipse">
            <a:avLst/>
          </a:prstGeom>
          <a:solidFill>
            <a:schemeClr val="accent3">
              <a:lumMod val="50000"/>
              <a:alpha val="50196"/>
            </a:schemeClr>
          </a:solidFill>
          <a:ln w="952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0" name="CaixaDeTexto 17"/>
          <p:cNvSpPr txBox="1">
            <a:spLocks noChangeArrowheads="1"/>
          </p:cNvSpPr>
          <p:nvPr userDrawn="1"/>
        </p:nvSpPr>
        <p:spPr bwMode="auto">
          <a:xfrm>
            <a:off x="4284663" y="77788"/>
            <a:ext cx="482441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</a:rPr>
              <a:t>PORTO DE SANTOS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Granel Vegetal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CaixaDeTexto 19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sp>
        <p:nvSpPr>
          <p:cNvPr id="12" name="Elipse 11">
            <a:hlinkClick r:id="rId6" action="ppaction://hlinksldjump"/>
          </p:cNvPr>
          <p:cNvSpPr/>
          <p:nvPr userDrawn="1"/>
        </p:nvSpPr>
        <p:spPr>
          <a:xfrm rot="9216298">
            <a:off x="5040313" y="4062413"/>
            <a:ext cx="149225" cy="214312"/>
          </a:xfrm>
          <a:prstGeom prst="ellipse">
            <a:avLst/>
          </a:prstGeom>
          <a:solidFill>
            <a:srgbClr val="FF0000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ndo Fotos - Ilha toda + Termina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 b="10751"/>
          <a:stretch>
            <a:fillRect/>
          </a:stretch>
        </p:blipFill>
        <p:spPr bwMode="auto">
          <a:xfrm>
            <a:off x="0" y="-31591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/>
          <a:srcRect l="48030" t="43457" r="8270"/>
          <a:stretch>
            <a:fillRect/>
          </a:stretch>
        </p:blipFill>
        <p:spPr bwMode="auto">
          <a:xfrm>
            <a:off x="611188" y="836613"/>
            <a:ext cx="7993062" cy="5586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5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Elipse 33">
            <a:hlinkClick r:id="rId5" action="ppaction://hlinksldjump"/>
          </p:cNvPr>
          <p:cNvSpPr/>
          <p:nvPr userDrawn="1"/>
        </p:nvSpPr>
        <p:spPr>
          <a:xfrm rot="10330954">
            <a:off x="6462713" y="4200525"/>
            <a:ext cx="323850" cy="287338"/>
          </a:xfrm>
          <a:prstGeom prst="ellipse">
            <a:avLst/>
          </a:prstGeom>
          <a:solidFill>
            <a:srgbClr val="00FF00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n w="9525">
                <a:solidFill>
                  <a:schemeClr val="bg1"/>
                </a:solidFill>
              </a:ln>
            </a:endParaRPr>
          </a:p>
        </p:txBody>
      </p:sp>
      <p:sp>
        <p:nvSpPr>
          <p:cNvPr id="6" name="Elipse 34">
            <a:hlinkClick r:id="rId5" action="ppaction://hlinksldjump"/>
          </p:cNvPr>
          <p:cNvSpPr/>
          <p:nvPr userDrawn="1"/>
        </p:nvSpPr>
        <p:spPr>
          <a:xfrm rot="10330954">
            <a:off x="6540500" y="4519613"/>
            <a:ext cx="455613" cy="382587"/>
          </a:xfrm>
          <a:prstGeom prst="ellipse">
            <a:avLst/>
          </a:prstGeom>
          <a:solidFill>
            <a:srgbClr val="FFFF00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n w="9525">
                <a:solidFill>
                  <a:schemeClr val="bg1"/>
                </a:solidFill>
              </a:ln>
            </a:endParaRPr>
          </a:p>
        </p:txBody>
      </p:sp>
      <p:sp>
        <p:nvSpPr>
          <p:cNvPr id="7" name="Elipse 37">
            <a:hlinkClick r:id="rId5" action="ppaction://hlinksldjump"/>
          </p:cNvPr>
          <p:cNvSpPr/>
          <p:nvPr userDrawn="1"/>
        </p:nvSpPr>
        <p:spPr>
          <a:xfrm rot="10330954">
            <a:off x="6480175" y="4873625"/>
            <a:ext cx="457200" cy="438150"/>
          </a:xfrm>
          <a:prstGeom prst="ellipse">
            <a:avLst/>
          </a:prstGeom>
          <a:solidFill>
            <a:srgbClr val="FF0000">
              <a:alpha val="50196"/>
            </a:srgbClr>
          </a:solidFill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ln w="9525">
                <a:solidFill>
                  <a:schemeClr val="bg1"/>
                </a:solidFill>
              </a:ln>
            </a:endParaRPr>
          </a:p>
        </p:txBody>
      </p:sp>
      <p:sp>
        <p:nvSpPr>
          <p:cNvPr id="8" name="CaixaDeTexto 23"/>
          <p:cNvSpPr txBox="1">
            <a:spLocks noChangeArrowheads="1"/>
          </p:cNvSpPr>
          <p:nvPr userDrawn="1"/>
        </p:nvSpPr>
        <p:spPr bwMode="auto">
          <a:xfrm>
            <a:off x="4284663" y="77788"/>
            <a:ext cx="482441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</a:rPr>
              <a:t>PORTO DE SANTOS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Granel Vegetal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ixaDeTexto 24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com Titulo - sem fun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8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Fundo Fotos - Ilha toda + Terminai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3"/>
          <p:cNvPicPr>
            <a:picLocks noChangeAspect="1"/>
          </p:cNvPicPr>
          <p:nvPr userDrawn="1"/>
        </p:nvPicPr>
        <p:blipFill>
          <a:blip r:embed="rId2"/>
          <a:srcRect b="10751"/>
          <a:stretch>
            <a:fillRect/>
          </a:stretch>
        </p:blipFill>
        <p:spPr bwMode="auto">
          <a:xfrm>
            <a:off x="0" y="-315913"/>
            <a:ext cx="9144000" cy="6913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2"/>
          <p:cNvPicPr>
            <a:picLocks noChangeAspect="1"/>
          </p:cNvPicPr>
          <p:nvPr userDrawn="1"/>
        </p:nvPicPr>
        <p:blipFill>
          <a:blip r:embed="rId3"/>
          <a:srcRect l="48030" t="44186" r="8270"/>
          <a:stretch>
            <a:fillRect/>
          </a:stretch>
        </p:blipFill>
        <p:spPr bwMode="auto">
          <a:xfrm>
            <a:off x="611188" y="908050"/>
            <a:ext cx="7993062" cy="551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"/>
          <p:cNvPicPr>
            <a:picLocks noChangeAspect="1"/>
          </p:cNvPicPr>
          <p:nvPr userDrawn="1"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4620"/>
          <a:stretch>
            <a:fillRect/>
          </a:stretch>
        </p:blipFill>
        <p:spPr bwMode="auto">
          <a:xfrm>
            <a:off x="0" y="1171575"/>
            <a:ext cx="9144000" cy="8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5"/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Elipse 33">
            <a:hlinkClick r:id="rId6" action="ppaction://hlinksldjump"/>
          </p:cNvPr>
          <p:cNvSpPr/>
          <p:nvPr userDrawn="1"/>
        </p:nvSpPr>
        <p:spPr>
          <a:xfrm rot="10330954">
            <a:off x="7110413" y="3017838"/>
            <a:ext cx="323850" cy="287337"/>
          </a:xfrm>
          <a:prstGeom prst="ellipse">
            <a:avLst/>
          </a:prstGeom>
          <a:solidFill>
            <a:srgbClr val="FF0000">
              <a:alpha val="50196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Elipse 34">
            <a:hlinkClick r:id="rId6" action="ppaction://hlinksldjump"/>
          </p:cNvPr>
          <p:cNvSpPr/>
          <p:nvPr userDrawn="1"/>
        </p:nvSpPr>
        <p:spPr>
          <a:xfrm rot="9719501">
            <a:off x="7324725" y="3495675"/>
            <a:ext cx="457200" cy="180975"/>
          </a:xfrm>
          <a:prstGeom prst="ellipse">
            <a:avLst/>
          </a:prstGeom>
          <a:solidFill>
            <a:srgbClr val="FF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8" name="Elipse 13">
            <a:hlinkClick r:id="rId6" action="ppaction://hlinksldjump"/>
          </p:cNvPr>
          <p:cNvSpPr/>
          <p:nvPr userDrawn="1"/>
        </p:nvSpPr>
        <p:spPr>
          <a:xfrm rot="9719501">
            <a:off x="7397750" y="3711575"/>
            <a:ext cx="455613" cy="180975"/>
          </a:xfrm>
          <a:prstGeom prst="ellipse">
            <a:avLst/>
          </a:prstGeom>
          <a:solidFill>
            <a:srgbClr val="00FF00">
              <a:alpha val="50196"/>
            </a:srgbClr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>
              <a:solidFill>
                <a:schemeClr val="accent3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9" name="CaixaDeTexto 14"/>
          <p:cNvSpPr txBox="1">
            <a:spLocks noChangeArrowheads="1"/>
          </p:cNvSpPr>
          <p:nvPr userDrawn="1"/>
        </p:nvSpPr>
        <p:spPr bwMode="auto">
          <a:xfrm>
            <a:off x="4284663" y="77788"/>
            <a:ext cx="4824412" cy="61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bg1"/>
                </a:solidFill>
              </a:rPr>
              <a:t>PORTO DE SANTOS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Granel Vegetal</a:t>
            </a:r>
            <a:endParaRPr lang="pt-BR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CaixaDeTexto 1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- fundo mapa mundi">
    <p:bg>
      <p:bgPr>
        <a:gradFill>
          <a:gsLst>
            <a:gs pos="0">
              <a:schemeClr val="accent1">
                <a:tint val="66000"/>
                <a:satMod val="160000"/>
              </a:schemeClr>
            </a:gs>
            <a:gs pos="50000">
              <a:schemeClr val="accent1">
                <a:tint val="44500"/>
                <a:satMod val="160000"/>
              </a:schemeClr>
            </a:gs>
            <a:gs pos="100000">
              <a:schemeClr val="tx2">
                <a:lumMod val="60000"/>
                <a:lumOff val="40000"/>
              </a:schemeClr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12700" y="274638"/>
            <a:ext cx="9118600" cy="630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6"/>
          <p:cNvSpPr/>
          <p:nvPr userDrawn="1"/>
        </p:nvSpPr>
        <p:spPr>
          <a:xfrm>
            <a:off x="2246472" y="3096"/>
            <a:ext cx="6897528" cy="334426"/>
          </a:xfrm>
          <a:prstGeom prst="rect">
            <a:avLst/>
          </a:prstGeom>
          <a:gradFill>
            <a:gsLst>
              <a:gs pos="754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0">
                <a:srgbClr val="FF7A00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" name="Imagem 8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4572000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agem 13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9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para Gráfic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9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4"/>
          <p:cNvSpPr/>
          <p:nvPr userDrawn="1"/>
        </p:nvSpPr>
        <p:spPr>
          <a:xfrm>
            <a:off x="0" y="1006342"/>
            <a:ext cx="6897528" cy="334426"/>
          </a:xfrm>
          <a:prstGeom prst="rect">
            <a:avLst/>
          </a:prstGeom>
          <a:gradFill>
            <a:gsLst>
              <a:gs pos="7540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0">
                <a:srgbClr val="FF7A00">
                  <a:alpha val="0"/>
                </a:srgbClr>
              </a:gs>
            </a:gsLst>
            <a:lin ang="0" scaled="0"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4" name="Retângulo 5"/>
          <p:cNvSpPr/>
          <p:nvPr userDrawn="1"/>
        </p:nvSpPr>
        <p:spPr>
          <a:xfrm>
            <a:off x="611188" y="230188"/>
            <a:ext cx="7993062" cy="811212"/>
          </a:xfrm>
          <a:prstGeom prst="rect">
            <a:avLst/>
          </a:prstGeom>
          <a:gradFill>
            <a:gsLst>
              <a:gs pos="38300">
                <a:schemeClr val="accent2">
                  <a:lumMod val="50000"/>
                </a:schemeClr>
              </a:gs>
              <a:gs pos="0">
                <a:schemeClr val="accent2">
                  <a:lumMod val="50000"/>
                </a:schemeClr>
              </a:gs>
              <a:gs pos="100000">
                <a:srgbClr val="FF7A00">
                  <a:alpha val="0"/>
                </a:srgbClr>
              </a:gs>
            </a:gsLst>
            <a:lin ang="0" scaled="0"/>
          </a:gra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5" name="Imagem 13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aixaDeTexto 8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Céu sem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 b="11151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9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mplate Céu com Ti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6"/>
          <p:cNvPicPr>
            <a:picLocks noChangeAspect="1"/>
          </p:cNvPicPr>
          <p:nvPr userDrawn="1"/>
        </p:nvPicPr>
        <p:blipFill>
          <a:blip r:embed="rId2"/>
          <a:srcRect b="11151"/>
          <a:stretch>
            <a:fillRect/>
          </a:stretch>
        </p:blipFill>
        <p:spPr bwMode="auto">
          <a:xfrm>
            <a:off x="0" y="0"/>
            <a:ext cx="9144000" cy="652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Imagem 7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agem 17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8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Imagem 6"/>
          <p:cNvPicPr>
            <a:picLocks noChangeAspect="1"/>
          </p:cNvPicPr>
          <p:nvPr userDrawn="1"/>
        </p:nvPicPr>
        <p:blipFill>
          <a:blip r:embed="rId52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 userDrawn="1"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4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  <p:sldLayoutId id="2147483715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1" r:id="rId18"/>
    <p:sldLayoutId id="2147483722" r:id="rId19"/>
    <p:sldLayoutId id="2147483723" r:id="rId20"/>
    <p:sldLayoutId id="2147483724" r:id="rId21"/>
    <p:sldLayoutId id="2147483725" r:id="rId22"/>
    <p:sldLayoutId id="2147483726" r:id="rId23"/>
    <p:sldLayoutId id="2147483727" r:id="rId24"/>
    <p:sldLayoutId id="2147483728" r:id="rId25"/>
    <p:sldLayoutId id="2147483729" r:id="rId26"/>
    <p:sldLayoutId id="2147483730" r:id="rId27"/>
    <p:sldLayoutId id="2147483731" r:id="rId28"/>
    <p:sldLayoutId id="2147483732" r:id="rId29"/>
    <p:sldLayoutId id="2147483733" r:id="rId30"/>
    <p:sldLayoutId id="2147483734" r:id="rId31"/>
    <p:sldLayoutId id="2147483735" r:id="rId32"/>
    <p:sldLayoutId id="2147483736" r:id="rId33"/>
    <p:sldLayoutId id="2147483737" r:id="rId34"/>
    <p:sldLayoutId id="2147483738" r:id="rId35"/>
    <p:sldLayoutId id="2147483739" r:id="rId36"/>
    <p:sldLayoutId id="2147483740" r:id="rId37"/>
    <p:sldLayoutId id="2147483741" r:id="rId38"/>
    <p:sldLayoutId id="2147483742" r:id="rId39"/>
    <p:sldLayoutId id="2147483743" r:id="rId40"/>
    <p:sldLayoutId id="2147483744" r:id="rId41"/>
    <p:sldLayoutId id="2147483745" r:id="rId42"/>
    <p:sldLayoutId id="2147483746" r:id="rId43"/>
    <p:sldLayoutId id="2147483747" r:id="rId44"/>
    <p:sldLayoutId id="2147483748" r:id="rId45"/>
    <p:sldLayoutId id="2147483749" r:id="rId46"/>
    <p:sldLayoutId id="2147483750" r:id="rId47"/>
    <p:sldLayoutId id="2147483751" r:id="rId48"/>
    <p:sldLayoutId id="2147483752" r:id="rId49"/>
    <p:sldLayoutId id="2147483753" r:id="rId50"/>
  </p:sldLayoutIdLst>
  <p:timing>
    <p:tnLst>
      <p:par>
        <p:cTn id="1" dur="indefinite" restart="never" nodeType="tmRoot"/>
      </p:par>
    </p:tnLst>
  </p:timing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image" Target="../media/image7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oleObject" Target="../embeddings/oleObject3.bin"/><Relationship Id="rId4" Type="http://schemas.openxmlformats.org/officeDocument/2006/relationships/image" Target="../media/image7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5" Type="http://schemas.openxmlformats.org/officeDocument/2006/relationships/oleObject" Target="../embeddings/oleObject4.bin"/><Relationship Id="rId4" Type="http://schemas.openxmlformats.org/officeDocument/2006/relationships/image" Target="../media/image7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5" Type="http://schemas.openxmlformats.org/officeDocument/2006/relationships/oleObject" Target="../embeddings/oleObject5.bin"/><Relationship Id="rId4" Type="http://schemas.openxmlformats.org/officeDocument/2006/relationships/image" Target="../media/image7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4.jpe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7.xml"/><Relationship Id="rId5" Type="http://schemas.openxmlformats.org/officeDocument/2006/relationships/image" Target="../media/image85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6.jpeg"/><Relationship Id="rId4" Type="http://schemas.openxmlformats.org/officeDocument/2006/relationships/image" Target="../media/image8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7.jpeg"/><Relationship Id="rId4" Type="http://schemas.openxmlformats.org/officeDocument/2006/relationships/image" Target="../media/image8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8.jpeg"/><Relationship Id="rId4" Type="http://schemas.openxmlformats.org/officeDocument/2006/relationships/image" Target="../media/image8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89.jpeg"/><Relationship Id="rId4" Type="http://schemas.openxmlformats.org/officeDocument/2006/relationships/image" Target="../media/image8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8.xml"/><Relationship Id="rId5" Type="http://schemas.openxmlformats.org/officeDocument/2006/relationships/image" Target="../media/image90.jpeg"/><Relationship Id="rId4" Type="http://schemas.openxmlformats.org/officeDocument/2006/relationships/image" Target="../media/image8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1.jpeg"/><Relationship Id="rId4" Type="http://schemas.openxmlformats.org/officeDocument/2006/relationships/image" Target="../media/image8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9.xml"/><Relationship Id="rId5" Type="http://schemas.openxmlformats.org/officeDocument/2006/relationships/image" Target="../media/image92.png"/><Relationship Id="rId4" Type="http://schemas.openxmlformats.org/officeDocument/2006/relationships/image" Target="../media/image8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49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93.png"/><Relationship Id="rId5" Type="http://schemas.openxmlformats.org/officeDocument/2006/relationships/image" Target="../media/image81.png"/><Relationship Id="rId4" Type="http://schemas.openxmlformats.org/officeDocument/2006/relationships/image" Target="../media/image8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5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4.jpeg"/><Relationship Id="rId4" Type="http://schemas.openxmlformats.org/officeDocument/2006/relationships/image" Target="../media/image8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5.png"/><Relationship Id="rId4" Type="http://schemas.openxmlformats.org/officeDocument/2006/relationships/image" Target="../media/image8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0.xml"/><Relationship Id="rId5" Type="http://schemas.openxmlformats.org/officeDocument/2006/relationships/image" Target="../media/image95.png"/><Relationship Id="rId4" Type="http://schemas.openxmlformats.org/officeDocument/2006/relationships/image" Target="../media/image8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3.xml"/><Relationship Id="rId5" Type="http://schemas.openxmlformats.org/officeDocument/2006/relationships/slide" Target="slide43.xml"/><Relationship Id="rId4" Type="http://schemas.openxmlformats.org/officeDocument/2006/relationships/image" Target="../media/image9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slide" Target="slide38.xml"/><Relationship Id="rId7" Type="http://schemas.openxmlformats.org/officeDocument/2006/relationships/image" Target="../media/image10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97.png"/><Relationship Id="rId5" Type="http://schemas.openxmlformats.org/officeDocument/2006/relationships/slide" Target="slide37.xml"/><Relationship Id="rId4" Type="http://schemas.openxmlformats.org/officeDocument/2006/relationships/image" Target="../media/image9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99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slide" Target="slide38.xml"/><Relationship Id="rId9" Type="http://schemas.openxmlformats.org/officeDocument/2006/relationships/image" Target="../media/image104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6.jpeg"/><Relationship Id="rId3" Type="http://schemas.openxmlformats.org/officeDocument/2006/relationships/image" Target="../media/image33.png"/><Relationship Id="rId7" Type="http://schemas.openxmlformats.org/officeDocument/2006/relationships/slide" Target="slide37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05.jpe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slide" Target="slide37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9.png"/><Relationship Id="rId5" Type="http://schemas.openxmlformats.org/officeDocument/2006/relationships/image" Target="../media/image107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.png"/><Relationship Id="rId4" Type="http://schemas.openxmlformats.org/officeDocument/2006/relationships/image" Target="../media/image55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jpeg"/><Relationship Id="rId3" Type="http://schemas.openxmlformats.org/officeDocument/2006/relationships/image" Target="../media/image33.png"/><Relationship Id="rId7" Type="http://schemas.openxmlformats.org/officeDocument/2006/relationships/slide" Target="slide46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98.png"/><Relationship Id="rId5" Type="http://schemas.openxmlformats.org/officeDocument/2006/relationships/image" Target="../media/image99.png"/><Relationship Id="rId4" Type="http://schemas.openxmlformats.org/officeDocument/2006/relationships/image" Target="../media/image97.png"/><Relationship Id="rId9" Type="http://schemas.openxmlformats.org/officeDocument/2006/relationships/image" Target="../media/image10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5.xml"/><Relationship Id="rId6" Type="http://schemas.openxmlformats.org/officeDocument/2006/relationships/slide" Target="slide46.xml"/><Relationship Id="rId5" Type="http://schemas.openxmlformats.org/officeDocument/2006/relationships/image" Target="../media/image110.png"/><Relationship Id="rId4" Type="http://schemas.openxmlformats.org/officeDocument/2006/relationships/image" Target="../media/image9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" Target="slide46.xml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1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1.xml"/><Relationship Id="rId5" Type="http://schemas.openxmlformats.org/officeDocument/2006/relationships/slide" Target="slide42.xml"/><Relationship Id="rId4" Type="http://schemas.openxmlformats.org/officeDocument/2006/relationships/image" Target="../media/image9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2.xml"/><Relationship Id="rId5" Type="http://schemas.openxmlformats.org/officeDocument/2006/relationships/slide" Target="slide42.xml"/><Relationship Id="rId4" Type="http://schemas.openxmlformats.org/officeDocument/2006/relationships/image" Target="../media/image9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116.png"/><Relationship Id="rId5" Type="http://schemas.openxmlformats.org/officeDocument/2006/relationships/image" Target="../media/image115.png"/><Relationship Id="rId4" Type="http://schemas.openxmlformats.org/officeDocument/2006/relationships/image" Target="../media/image11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43.xml"/><Relationship Id="rId5" Type="http://schemas.openxmlformats.org/officeDocument/2006/relationships/slide" Target="slide57.xml"/><Relationship Id="rId4" Type="http://schemas.openxmlformats.org/officeDocument/2006/relationships/image" Target="../media/image9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44.xml"/><Relationship Id="rId5" Type="http://schemas.openxmlformats.org/officeDocument/2006/relationships/slide" Target="slide57.xml"/><Relationship Id="rId4" Type="http://schemas.openxmlformats.org/officeDocument/2006/relationships/image" Target="../media/image97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.png"/><Relationship Id="rId5" Type="http://schemas.openxmlformats.org/officeDocument/2006/relationships/image" Target="../media/image99.png"/><Relationship Id="rId4" Type="http://schemas.openxmlformats.org/officeDocument/2006/relationships/image" Target="../media/image5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slide" Target="slide6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4.xml"/><Relationship Id="rId5" Type="http://schemas.openxmlformats.org/officeDocument/2006/relationships/slide" Target="slide50.xml"/><Relationship Id="rId4" Type="http://schemas.openxmlformats.org/officeDocument/2006/relationships/image" Target="../media/image122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2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126.png"/><Relationship Id="rId5" Type="http://schemas.openxmlformats.org/officeDocument/2006/relationships/image" Target="../media/image99.png"/><Relationship Id="rId4" Type="http://schemas.openxmlformats.org/officeDocument/2006/relationships/image" Target="../media/image125.jpe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8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3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3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9.jpe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png"/><Relationship Id="rId13" Type="http://schemas.openxmlformats.org/officeDocument/2006/relationships/image" Target="../media/image142.png"/><Relationship Id="rId3" Type="http://schemas.openxmlformats.org/officeDocument/2006/relationships/slide" Target="slide13.xml"/><Relationship Id="rId7" Type="http://schemas.openxmlformats.org/officeDocument/2006/relationships/slide" Target="slide18.xml"/><Relationship Id="rId12" Type="http://schemas.openxmlformats.org/officeDocument/2006/relationships/image" Target="../media/image141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36.png"/><Relationship Id="rId11" Type="http://schemas.openxmlformats.org/officeDocument/2006/relationships/image" Target="../media/image140.png"/><Relationship Id="rId5" Type="http://schemas.openxmlformats.org/officeDocument/2006/relationships/slide" Target="slide59.xml"/><Relationship Id="rId15" Type="http://schemas.openxmlformats.org/officeDocument/2006/relationships/image" Target="../media/image144.jpeg"/><Relationship Id="rId10" Type="http://schemas.openxmlformats.org/officeDocument/2006/relationships/image" Target="../media/image139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38.png"/><Relationship Id="rId14" Type="http://schemas.openxmlformats.org/officeDocument/2006/relationships/image" Target="../media/image143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46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5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image" Target="../media/image61.png"/><Relationship Id="rId7" Type="http://schemas.openxmlformats.org/officeDocument/2006/relationships/image" Target="../media/image65.png"/><Relationship Id="rId12" Type="http://schemas.openxmlformats.org/officeDocument/2006/relationships/image" Target="../media/image7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64.png"/><Relationship Id="rId11" Type="http://schemas.openxmlformats.org/officeDocument/2006/relationships/image" Target="../media/image69.png"/><Relationship Id="rId5" Type="http://schemas.openxmlformats.org/officeDocument/2006/relationships/image" Target="../media/image63.png"/><Relationship Id="rId10" Type="http://schemas.openxmlformats.org/officeDocument/2006/relationships/image" Target="../media/image68.png"/><Relationship Id="rId4" Type="http://schemas.openxmlformats.org/officeDocument/2006/relationships/image" Target="../media/image62.png"/><Relationship Id="rId9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jpeg"/><Relationship Id="rId5" Type="http://schemas.openxmlformats.org/officeDocument/2006/relationships/chart" Target="../charts/chart2.xml"/><Relationship Id="rId4" Type="http://schemas.openxmlformats.org/officeDocument/2006/relationships/image" Target="../media/image7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CaixaDeTexto 5"/>
          <p:cNvSpPr txBox="1">
            <a:spLocks noChangeArrowheads="1"/>
          </p:cNvSpPr>
          <p:nvPr/>
        </p:nvSpPr>
        <p:spPr bwMode="auto">
          <a:xfrm>
            <a:off x="3203575" y="1839913"/>
            <a:ext cx="12969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>
                <a:solidFill>
                  <a:srgbClr val="FFC000"/>
                </a:solidFill>
                <a:latin typeface="Calibri" pitchFamily="34" charset="0"/>
              </a:rPr>
              <a:t>12/11/2013</a:t>
            </a:r>
          </a:p>
        </p:txBody>
      </p:sp>
      <p:sp>
        <p:nvSpPr>
          <p:cNvPr id="8" name="CaixaDeTexto 7"/>
          <p:cNvSpPr txBox="1"/>
          <p:nvPr/>
        </p:nvSpPr>
        <p:spPr>
          <a:xfrm>
            <a:off x="2616200" y="4197350"/>
            <a:ext cx="4248150" cy="368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  <p:pic>
        <p:nvPicPr>
          <p:cNvPr id="57347" name="Picture 9"/>
          <p:cNvPicPr>
            <a:picLocks noChangeAspect="1" noChangeArrowheads="1"/>
          </p:cNvPicPr>
          <p:nvPr/>
        </p:nvPicPr>
        <p:blipFill>
          <a:blip r:embed="rId3"/>
          <a:srcRect b="2039"/>
          <a:stretch>
            <a:fillRect/>
          </a:stretch>
        </p:blipFill>
        <p:spPr bwMode="auto">
          <a:xfrm>
            <a:off x="611188" y="476250"/>
            <a:ext cx="1512887" cy="160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8" name="CaixaDeTexto 9"/>
          <p:cNvSpPr txBox="1">
            <a:spLocks noChangeArrowheads="1"/>
          </p:cNvSpPr>
          <p:nvPr/>
        </p:nvSpPr>
        <p:spPr bwMode="auto">
          <a:xfrm>
            <a:off x="6516688" y="6064250"/>
            <a:ext cx="2249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Renato Ferreira Barco</a:t>
            </a:r>
          </a:p>
          <a:p>
            <a:pPr algn="ctr">
              <a:lnSpc>
                <a:spcPct val="80000"/>
              </a:lnSpc>
            </a:pPr>
            <a:r>
              <a:rPr lang="pt-BR" sz="1200">
                <a:solidFill>
                  <a:srgbClr val="FFFFFF"/>
                </a:solidFill>
                <a:latin typeface="Calibri" pitchFamily="34" charset="0"/>
              </a:rPr>
              <a:t>DIRETOR PRESIDENTE</a:t>
            </a:r>
            <a:endParaRPr lang="pt-BR" sz="1600">
              <a:solidFill>
                <a:srgbClr val="FFFFFF"/>
              </a:solidFill>
              <a:latin typeface="Calibri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o 2"/>
          <p:cNvGrpSpPr>
            <a:grpSpLocks/>
          </p:cNvGrpSpPr>
          <p:nvPr/>
        </p:nvGrpSpPr>
        <p:grpSpPr bwMode="auto">
          <a:xfrm>
            <a:off x="0" y="1557338"/>
            <a:ext cx="9144000" cy="4103687"/>
            <a:chOff x="0" y="1829585"/>
            <a:chExt cx="9144000" cy="3759655"/>
          </a:xfrm>
        </p:grpSpPr>
        <p:sp>
          <p:nvSpPr>
            <p:cNvPr id="4" name="Retângulo 3"/>
            <p:cNvSpPr/>
            <p:nvPr/>
          </p:nvSpPr>
          <p:spPr>
            <a:xfrm>
              <a:off x="0" y="1844129"/>
              <a:ext cx="9144000" cy="3733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74758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4759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aphicFrame>
        <p:nvGraphicFramePr>
          <p:cNvPr id="74754" name="Gráfico 1"/>
          <p:cNvGraphicFramePr>
            <a:graphicFrameLocks/>
          </p:cNvGraphicFramePr>
          <p:nvPr/>
        </p:nvGraphicFramePr>
        <p:xfrm>
          <a:off x="200025" y="1146175"/>
          <a:ext cx="8661400" cy="4791075"/>
        </p:xfrm>
        <a:graphic>
          <a:graphicData uri="http://schemas.openxmlformats.org/presentationml/2006/ole">
            <p:oleObj spid="_x0000_s74754" r:id="rId4" imgW="8663167" imgH="4791871" progId="Excel.Chart.8">
              <p:embed/>
            </p:oleObj>
          </a:graphicData>
        </a:graphic>
      </p:graphicFrame>
      <p:sp>
        <p:nvSpPr>
          <p:cNvPr id="7" name="TextBox 7"/>
          <p:cNvSpPr txBox="1"/>
          <p:nvPr/>
        </p:nvSpPr>
        <p:spPr>
          <a:xfrm flipH="1">
            <a:off x="577850" y="404813"/>
            <a:ext cx="8458200" cy="5667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MOVIMENTAÇÃO DE CARGAS  POR SEGMENTO – PORTO DE SANTOS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(Em milhões de toneladas)</a:t>
            </a:r>
          </a:p>
        </p:txBody>
      </p:sp>
      <p:sp>
        <p:nvSpPr>
          <p:cNvPr id="74756" name="CaixaDeTexto 1"/>
          <p:cNvSpPr txBox="1">
            <a:spLocks noChangeArrowheads="1"/>
          </p:cNvSpPr>
          <p:nvPr/>
        </p:nvSpPr>
        <p:spPr bwMode="auto">
          <a:xfrm>
            <a:off x="0" y="5949950"/>
            <a:ext cx="17700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100">
                <a:solidFill>
                  <a:srgbClr val="000000"/>
                </a:solidFill>
                <a:latin typeface="Calibri" pitchFamily="34" charset="0"/>
              </a:rPr>
              <a:t>Fonte: CODESP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o 3"/>
          <p:cNvGrpSpPr/>
          <p:nvPr/>
        </p:nvGrpSpPr>
        <p:grpSpPr>
          <a:xfrm>
            <a:off x="107504" y="1412776"/>
            <a:ext cx="5544616" cy="4464496"/>
            <a:chOff x="0" y="1829585"/>
            <a:chExt cx="9144000" cy="3759655"/>
          </a:xfrm>
          <a:solidFill>
            <a:schemeClr val="bg2">
              <a:lumMod val="90000"/>
            </a:schemeClr>
          </a:solidFill>
        </p:grpSpPr>
        <p:sp>
          <p:nvSpPr>
            <p:cNvPr id="5" name="Retângulo 4"/>
            <p:cNvSpPr/>
            <p:nvPr/>
          </p:nvSpPr>
          <p:spPr>
            <a:xfrm>
              <a:off x="0" y="1844824"/>
              <a:ext cx="9144000" cy="373238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6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grpFill/>
            <a:extLst/>
          </p:spPr>
        </p:pic>
        <p:pic>
          <p:nvPicPr>
            <p:cNvPr id="7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grpFill/>
            <a:extLst/>
          </p:spPr>
        </p:pic>
      </p:grpSp>
      <p:graphicFrame>
        <p:nvGraphicFramePr>
          <p:cNvPr id="75778" name="Gráfico 1"/>
          <p:cNvGraphicFramePr>
            <a:graphicFrameLocks/>
          </p:cNvGraphicFramePr>
          <p:nvPr/>
        </p:nvGraphicFramePr>
        <p:xfrm>
          <a:off x="-50800" y="1938338"/>
          <a:ext cx="5784850" cy="3709987"/>
        </p:xfrm>
        <a:graphic>
          <a:graphicData uri="http://schemas.openxmlformats.org/presentationml/2006/ole">
            <p:oleObj spid="_x0000_s75778" r:id="rId5" imgW="5785605" imgH="3712786" progId="Excel.Chart.8">
              <p:embed/>
            </p:oleObj>
          </a:graphicData>
        </a:graphic>
      </p:graphicFrame>
      <p:sp>
        <p:nvSpPr>
          <p:cNvPr id="3" name="TextBox 7"/>
          <p:cNvSpPr txBox="1"/>
          <p:nvPr/>
        </p:nvSpPr>
        <p:spPr>
          <a:xfrm flipH="1">
            <a:off x="34925" y="-36513"/>
            <a:ext cx="8459788" cy="36988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PREVISÃO DE </a:t>
            </a:r>
            <a:r>
              <a:rPr lang="pt-BR" b="1" dirty="0">
                <a:solidFill>
                  <a:prstClr val="white"/>
                </a:solidFill>
              </a:rPr>
              <a:t>CRESCIMENTO</a:t>
            </a:r>
            <a:endParaRPr lang="pt-BR" sz="1400" b="1" dirty="0">
              <a:solidFill>
                <a:prstClr val="white"/>
              </a:solidFill>
            </a:endParaRPr>
          </a:p>
        </p:txBody>
      </p:sp>
      <p:sp>
        <p:nvSpPr>
          <p:cNvPr id="8" name="CaixaDeTexto 44"/>
          <p:cNvSpPr txBox="1">
            <a:spLocks noChangeArrowheads="1"/>
          </p:cNvSpPr>
          <p:nvPr/>
        </p:nvSpPr>
        <p:spPr bwMode="auto">
          <a:xfrm>
            <a:off x="2051050" y="5548313"/>
            <a:ext cx="3446463" cy="184150"/>
          </a:xfrm>
          <a:prstGeom prst="rect">
            <a:avLst/>
          </a:prstGeom>
          <a:solidFill>
            <a:schemeClr val="bg2">
              <a:lumMod val="9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Fonte: The Louis Berger </a:t>
            </a:r>
            <a:r>
              <a:rPr lang="pt-B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Group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 </a:t>
            </a:r>
            <a:r>
              <a:rPr lang="pt-B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Internave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 Engenharia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  <p:grpSp>
        <p:nvGrpSpPr>
          <p:cNvPr id="22" name="Grupo 21"/>
          <p:cNvGrpSpPr>
            <a:grpSpLocks/>
          </p:cNvGrpSpPr>
          <p:nvPr/>
        </p:nvGrpSpPr>
        <p:grpSpPr bwMode="auto">
          <a:xfrm>
            <a:off x="3995738" y="1412875"/>
            <a:ext cx="5400675" cy="4464050"/>
            <a:chOff x="107503" y="1829585"/>
            <a:chExt cx="8928994" cy="3798340"/>
          </a:xfrm>
        </p:grpSpPr>
        <p:sp>
          <p:nvSpPr>
            <p:cNvPr id="23" name="Retângulo 22"/>
            <p:cNvSpPr/>
            <p:nvPr/>
          </p:nvSpPr>
          <p:spPr>
            <a:xfrm>
              <a:off x="3217690" y="1895773"/>
              <a:ext cx="5333250" cy="3732152"/>
            </a:xfrm>
            <a:prstGeom prst="rect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75793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5794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5782" name="CaixaDeTexto 8"/>
          <p:cNvSpPr txBox="1">
            <a:spLocks noChangeArrowheads="1"/>
          </p:cNvSpPr>
          <p:nvPr/>
        </p:nvSpPr>
        <p:spPr bwMode="auto">
          <a:xfrm>
            <a:off x="6418263" y="1557338"/>
            <a:ext cx="2262187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000000"/>
                </a:solidFill>
                <a:latin typeface="Calibri" pitchFamily="34" charset="0"/>
              </a:rPr>
              <a:t>VEÍCULOS - PREVISÃO</a:t>
            </a:r>
          </a:p>
          <a:p>
            <a:pPr algn="ctr"/>
            <a:r>
              <a:rPr lang="pt-BR" sz="1400">
                <a:latin typeface="Arial Narrow" pitchFamily="34" charset="0"/>
              </a:rPr>
              <a:t>(em milhares  Unid.)</a:t>
            </a:r>
          </a:p>
        </p:txBody>
      </p:sp>
      <p:grpSp>
        <p:nvGrpSpPr>
          <p:cNvPr id="10" name="Grupo 36"/>
          <p:cNvGrpSpPr/>
          <p:nvPr/>
        </p:nvGrpSpPr>
        <p:grpSpPr>
          <a:xfrm>
            <a:off x="6191885" y="2426742"/>
            <a:ext cx="2714644" cy="959468"/>
            <a:chOff x="1442175" y="2857496"/>
            <a:chExt cx="2714644" cy="714380"/>
          </a:xfrm>
          <a:solidFill>
            <a:srgbClr val="0000FF"/>
          </a:solidFill>
        </p:grpSpPr>
        <p:sp>
          <p:nvSpPr>
            <p:cNvPr id="11" name="Retângulo de cantos arredondados 10"/>
            <p:cNvSpPr/>
            <p:nvPr/>
          </p:nvSpPr>
          <p:spPr>
            <a:xfrm>
              <a:off x="1442175" y="2857496"/>
              <a:ext cx="2714644" cy="714380"/>
            </a:xfrm>
            <a:prstGeom prst="roundRect">
              <a:avLst/>
            </a:prstGeom>
            <a:grpFill/>
            <a:ln>
              <a:noFill/>
            </a:ln>
            <a:effectLst>
              <a:reflection blurRad="6350" stA="52000" endA="300" endPos="35000" dir="5400000" sy="-100000" algn="bl" rotWithShape="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2000" dirty="0"/>
            </a:p>
          </p:txBody>
        </p:sp>
        <p:grpSp>
          <p:nvGrpSpPr>
            <p:cNvPr id="12" name="Grupo 19"/>
            <p:cNvGrpSpPr/>
            <p:nvPr/>
          </p:nvGrpSpPr>
          <p:grpSpPr>
            <a:xfrm>
              <a:off x="1694498" y="3274147"/>
              <a:ext cx="2283152" cy="275974"/>
              <a:chOff x="1698718" y="3161382"/>
              <a:chExt cx="2283152" cy="275974"/>
            </a:xfrm>
            <a:grpFill/>
          </p:grpSpPr>
          <p:sp>
            <p:nvSpPr>
              <p:cNvPr id="14" name="CaixaDeTexto 13"/>
              <p:cNvSpPr txBox="1"/>
              <p:nvPr/>
            </p:nvSpPr>
            <p:spPr>
              <a:xfrm>
                <a:off x="1698718" y="3161382"/>
                <a:ext cx="554960" cy="27498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dirty="0">
                    <a:solidFill>
                      <a:schemeClr val="bg1"/>
                    </a:solidFill>
                    <a:latin typeface="Arial Narrow" pitchFamily="34" charset="0"/>
                  </a:rPr>
                  <a:t>374</a:t>
                </a:r>
                <a:endParaRPr lang="pt-BR" dirty="0">
                  <a:solidFill>
                    <a:schemeClr val="bg1"/>
                  </a:solidFill>
                  <a:latin typeface="Arial Narrow" pitchFamily="34" charset="0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2562814" y="3161382"/>
                <a:ext cx="554960" cy="27498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dirty="0">
                    <a:solidFill>
                      <a:schemeClr val="bg1"/>
                    </a:solidFill>
                    <a:latin typeface="Arial Narrow" pitchFamily="34" charset="0"/>
                  </a:rPr>
                  <a:t>469</a:t>
                </a: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3426910" y="3162367"/>
                <a:ext cx="554960" cy="274989"/>
              </a:xfrm>
              <a:prstGeom prst="rect">
                <a:avLst/>
              </a:prstGeom>
              <a:grpFill/>
            </p:spPr>
            <p:txBody>
              <a:bodyPr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dirty="0">
                    <a:solidFill>
                      <a:schemeClr val="bg1"/>
                    </a:solidFill>
                    <a:latin typeface="Arial Narrow" pitchFamily="34" charset="0"/>
                  </a:rPr>
                  <a:t>600</a:t>
                </a:r>
              </a:p>
            </p:txBody>
          </p:sp>
        </p:grpSp>
      </p:grpSp>
      <p:grpSp>
        <p:nvGrpSpPr>
          <p:cNvPr id="17" name="Grupo 10"/>
          <p:cNvGrpSpPr>
            <a:grpSpLocks/>
          </p:cNvGrpSpPr>
          <p:nvPr/>
        </p:nvGrpSpPr>
        <p:grpSpPr bwMode="auto">
          <a:xfrm>
            <a:off x="6249988" y="2452688"/>
            <a:ext cx="2570162" cy="471487"/>
            <a:chOff x="2560033" y="2357430"/>
            <a:chExt cx="2043868" cy="329449"/>
          </a:xfrm>
        </p:grpSpPr>
        <p:sp>
          <p:nvSpPr>
            <p:cNvPr id="19" name="Retângulo de cantos arredondados 18"/>
            <p:cNvSpPr/>
            <p:nvPr/>
          </p:nvSpPr>
          <p:spPr>
            <a:xfrm>
              <a:off x="2560033" y="2357430"/>
              <a:ext cx="643837" cy="329449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chemeClr val="bg1"/>
                  </a:solidFill>
                  <a:latin typeface="Arial Narrow" pitchFamily="34" charset="0"/>
                </a:rPr>
                <a:t>2014</a:t>
              </a:r>
            </a:p>
          </p:txBody>
        </p:sp>
        <p:sp>
          <p:nvSpPr>
            <p:cNvPr id="20" name="Retângulo de cantos arredondados 19"/>
            <p:cNvSpPr/>
            <p:nvPr/>
          </p:nvSpPr>
          <p:spPr>
            <a:xfrm>
              <a:off x="3265729" y="2357430"/>
              <a:ext cx="643837" cy="329449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chemeClr val="bg1"/>
                  </a:solidFill>
                  <a:latin typeface="Arial Narrow" pitchFamily="34" charset="0"/>
                </a:rPr>
                <a:t>2019</a:t>
              </a:r>
            </a:p>
          </p:txBody>
        </p:sp>
        <p:sp>
          <p:nvSpPr>
            <p:cNvPr id="21" name="Retângulo de cantos arredondados 20"/>
            <p:cNvSpPr/>
            <p:nvPr/>
          </p:nvSpPr>
          <p:spPr>
            <a:xfrm>
              <a:off x="3960064" y="2357430"/>
              <a:ext cx="643837" cy="329449"/>
            </a:xfrm>
            <a:prstGeom prst="roundRect">
              <a:avLst/>
            </a:prstGeom>
            <a:solidFill>
              <a:schemeClr val="tx2">
                <a:lumMod val="50000"/>
              </a:schemeClr>
            </a:solidFill>
            <a:ln>
              <a:noFill/>
            </a:ln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dirty="0">
                  <a:solidFill>
                    <a:schemeClr val="bg1"/>
                  </a:solidFill>
                  <a:latin typeface="Arial Narrow" pitchFamily="34" charset="0"/>
                </a:rPr>
                <a:t>2024</a:t>
              </a:r>
            </a:p>
          </p:txBody>
        </p:sp>
      </p:grpSp>
      <p:sp>
        <p:nvSpPr>
          <p:cNvPr id="26" name="Retângulo de cantos arredondados 4"/>
          <p:cNvSpPr/>
          <p:nvPr/>
        </p:nvSpPr>
        <p:spPr bwMode="auto">
          <a:xfrm>
            <a:off x="6659563" y="4525963"/>
            <a:ext cx="1512887" cy="106362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Arial Narrow" pitchFamily="34" charset="0"/>
              </a:rPr>
              <a:t>2009 – 214,3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Arial Narrow" pitchFamily="34" charset="0"/>
              </a:rPr>
              <a:t>2010 – 345,4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Arial Narrow" pitchFamily="34" charset="0"/>
              </a:rPr>
              <a:t>2011 – 437,5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dirty="0">
                <a:solidFill>
                  <a:schemeClr val="bg1"/>
                </a:solidFill>
                <a:latin typeface="Arial Narrow" pitchFamily="34" charset="0"/>
              </a:rPr>
              <a:t>2012 – 329,5 </a:t>
            </a:r>
            <a:endParaRPr lang="pt-BR" sz="1400" dirty="0">
              <a:solidFill>
                <a:schemeClr val="bg1"/>
              </a:solidFill>
              <a:latin typeface="Arial Narrow" pitchFamily="34" charset="0"/>
            </a:endParaRPr>
          </a:p>
        </p:txBody>
      </p:sp>
      <p:sp>
        <p:nvSpPr>
          <p:cNvPr id="27" name="CaixaDeTexto 26"/>
          <p:cNvSpPr txBox="1">
            <a:spLocks noChangeArrowheads="1"/>
          </p:cNvSpPr>
          <p:nvPr/>
        </p:nvSpPr>
        <p:spPr bwMode="auto">
          <a:xfrm>
            <a:off x="6245225" y="3995738"/>
            <a:ext cx="238760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000000"/>
                </a:solidFill>
                <a:latin typeface="Calibri" pitchFamily="34" charset="0"/>
              </a:rPr>
              <a:t>VEÍCULOS - REALIZADO</a:t>
            </a:r>
          </a:p>
        </p:txBody>
      </p:sp>
      <p:sp>
        <p:nvSpPr>
          <p:cNvPr id="75787" name="CaixaDeTexto 1"/>
          <p:cNvSpPr txBox="1">
            <a:spLocks noChangeArrowheads="1"/>
          </p:cNvSpPr>
          <p:nvPr/>
        </p:nvSpPr>
        <p:spPr bwMode="auto">
          <a:xfrm>
            <a:off x="0" y="5949950"/>
            <a:ext cx="17700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100">
                <a:latin typeface="Calibri" pitchFamily="34" charset="0"/>
              </a:rPr>
              <a:t>Fonte: CODESP</a:t>
            </a:r>
          </a:p>
        </p:txBody>
      </p:sp>
      <p:sp>
        <p:nvSpPr>
          <p:cNvPr id="75788" name="CaixaDeTexto 28"/>
          <p:cNvSpPr txBox="1">
            <a:spLocks noChangeArrowheads="1"/>
          </p:cNvSpPr>
          <p:nvPr/>
        </p:nvSpPr>
        <p:spPr bwMode="auto">
          <a:xfrm>
            <a:off x="1425575" y="1484313"/>
            <a:ext cx="2649538" cy="585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b="1">
                <a:solidFill>
                  <a:srgbClr val="000000"/>
                </a:solidFill>
                <a:latin typeface="Calibri" pitchFamily="34" charset="0"/>
              </a:rPr>
              <a:t>CONTÊINERES - PREVISÃO</a:t>
            </a:r>
          </a:p>
          <a:p>
            <a:pPr algn="ctr"/>
            <a:r>
              <a:rPr lang="pt-BR" sz="1400">
                <a:latin typeface="Arial Narrow" pitchFamily="34" charset="0"/>
              </a:rPr>
              <a:t>(em milhares TEU)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0" y="1557338"/>
            <a:ext cx="9144000" cy="4464050"/>
            <a:chOff x="0" y="1829585"/>
            <a:chExt cx="9144000" cy="3759655"/>
          </a:xfrm>
        </p:grpSpPr>
        <p:sp>
          <p:nvSpPr>
            <p:cNvPr id="5" name="Retângulo 4"/>
            <p:cNvSpPr/>
            <p:nvPr/>
          </p:nvSpPr>
          <p:spPr>
            <a:xfrm>
              <a:off x="0" y="1844292"/>
              <a:ext cx="9144000" cy="3732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77830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7831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7"/>
          <p:cNvSpPr txBox="1"/>
          <p:nvPr/>
        </p:nvSpPr>
        <p:spPr>
          <a:xfrm flipH="1">
            <a:off x="685800" y="320675"/>
            <a:ext cx="8458200" cy="614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PREVISÃO DE CRESCIMENTO DE GRANÉIS SÓLIDOS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Em mil toneladas)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77827" name="Gráfico 7"/>
          <p:cNvGraphicFramePr>
            <a:graphicFrameLocks/>
          </p:cNvGraphicFramePr>
          <p:nvPr/>
        </p:nvGraphicFramePr>
        <p:xfrm>
          <a:off x="1568450" y="1793875"/>
          <a:ext cx="5784850" cy="3927475"/>
        </p:xfrm>
        <a:graphic>
          <a:graphicData uri="http://schemas.openxmlformats.org/presentationml/2006/ole">
            <p:oleObj spid="_x0000_s77827" r:id="rId5" imgW="5785605" imgH="3926164" progId="Excel.Chart.8">
              <p:embed/>
            </p:oleObj>
          </a:graphicData>
        </a:graphic>
      </p:graphicFrame>
      <p:sp>
        <p:nvSpPr>
          <p:cNvPr id="9" name="CaixaDeTexto 44"/>
          <p:cNvSpPr txBox="1">
            <a:spLocks noChangeArrowheads="1"/>
          </p:cNvSpPr>
          <p:nvPr/>
        </p:nvSpPr>
        <p:spPr bwMode="auto">
          <a:xfrm>
            <a:off x="0" y="6196013"/>
            <a:ext cx="94932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Fonte: CODESP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0" y="1557338"/>
            <a:ext cx="9144000" cy="4103687"/>
            <a:chOff x="0" y="1829585"/>
            <a:chExt cx="9144000" cy="3759655"/>
          </a:xfrm>
        </p:grpSpPr>
        <p:sp>
          <p:nvSpPr>
            <p:cNvPr id="5" name="Retângulo 4"/>
            <p:cNvSpPr/>
            <p:nvPr/>
          </p:nvSpPr>
          <p:spPr>
            <a:xfrm>
              <a:off x="0" y="1844129"/>
              <a:ext cx="9144000" cy="37334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79878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9879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7"/>
          <p:cNvSpPr txBox="1"/>
          <p:nvPr/>
        </p:nvSpPr>
        <p:spPr>
          <a:xfrm flipH="1">
            <a:off x="685800" y="320675"/>
            <a:ext cx="8458200" cy="614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CAPACIDADE DE MOVIMENTAÇÃO </a:t>
            </a:r>
            <a:r>
              <a:rPr lang="pt-BR" b="1" dirty="0">
                <a:solidFill>
                  <a:prstClr val="white"/>
                </a:solidFill>
              </a:rPr>
              <a:t>DIA </a:t>
            </a:r>
            <a:r>
              <a:rPr lang="pt-BR" b="1" dirty="0">
                <a:solidFill>
                  <a:prstClr val="white"/>
                </a:solidFill>
              </a:rPr>
              <a:t>DE AÇÚCAR E </a:t>
            </a:r>
            <a:r>
              <a:rPr lang="pt-BR" b="1" dirty="0">
                <a:solidFill>
                  <a:prstClr val="white"/>
                </a:solidFill>
              </a:rPr>
              <a:t>GRÃOS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(Em milhares de toneladas)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79875" name="Gráfico 7"/>
          <p:cNvGraphicFramePr>
            <a:graphicFrameLocks/>
          </p:cNvGraphicFramePr>
          <p:nvPr/>
        </p:nvGraphicFramePr>
        <p:xfrm>
          <a:off x="1679575" y="1668463"/>
          <a:ext cx="5784850" cy="3925887"/>
        </p:xfrm>
        <a:graphic>
          <a:graphicData uri="http://schemas.openxmlformats.org/presentationml/2006/ole">
            <p:oleObj spid="_x0000_s79875" r:id="rId5" imgW="5779509" imgH="3926164" progId="Excel.Chart.8">
              <p:embed/>
            </p:oleObj>
          </a:graphicData>
        </a:graphic>
      </p:graphicFrame>
      <p:sp>
        <p:nvSpPr>
          <p:cNvPr id="9" name="CaixaDeTexto 44"/>
          <p:cNvSpPr txBox="1">
            <a:spLocks noChangeArrowheads="1"/>
          </p:cNvSpPr>
          <p:nvPr/>
        </p:nvSpPr>
        <p:spPr bwMode="auto">
          <a:xfrm>
            <a:off x="0" y="6021388"/>
            <a:ext cx="94932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Fonte: CODESP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3"/>
          <p:cNvGrpSpPr>
            <a:grpSpLocks/>
          </p:cNvGrpSpPr>
          <p:nvPr/>
        </p:nvGrpSpPr>
        <p:grpSpPr bwMode="auto">
          <a:xfrm>
            <a:off x="0" y="1557338"/>
            <a:ext cx="9144000" cy="4464050"/>
            <a:chOff x="0" y="1829585"/>
            <a:chExt cx="9144000" cy="3759655"/>
          </a:xfrm>
        </p:grpSpPr>
        <p:sp>
          <p:nvSpPr>
            <p:cNvPr id="5" name="Retângulo 4"/>
            <p:cNvSpPr/>
            <p:nvPr/>
          </p:nvSpPr>
          <p:spPr>
            <a:xfrm>
              <a:off x="0" y="1844292"/>
              <a:ext cx="9144000" cy="3732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81926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1927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TextBox 7"/>
          <p:cNvSpPr txBox="1"/>
          <p:nvPr/>
        </p:nvSpPr>
        <p:spPr>
          <a:xfrm flipH="1">
            <a:off x="685800" y="320675"/>
            <a:ext cx="8458200" cy="61436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CAPACIDADE DE </a:t>
            </a:r>
            <a:r>
              <a:rPr lang="pt-BR" b="1" dirty="0">
                <a:solidFill>
                  <a:prstClr val="white"/>
                </a:solidFill>
              </a:rPr>
              <a:t>ARMAZENAMENTO  X MOVIMENTAÇÃO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(Em mil toneladas)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81923" name="Gráfico 7"/>
          <p:cNvGraphicFramePr>
            <a:graphicFrameLocks/>
          </p:cNvGraphicFramePr>
          <p:nvPr/>
        </p:nvGraphicFramePr>
        <p:xfrm>
          <a:off x="1568450" y="1793875"/>
          <a:ext cx="5784850" cy="3927475"/>
        </p:xfrm>
        <a:graphic>
          <a:graphicData uri="http://schemas.openxmlformats.org/presentationml/2006/ole">
            <p:oleObj spid="_x0000_s81923" r:id="rId5" imgW="5785605" imgH="3926164" progId="Excel.Chart.8">
              <p:embed/>
            </p:oleObj>
          </a:graphicData>
        </a:graphic>
      </p:graphicFrame>
      <p:sp>
        <p:nvSpPr>
          <p:cNvPr id="9" name="CaixaDeTexto 44"/>
          <p:cNvSpPr txBox="1">
            <a:spLocks noChangeArrowheads="1"/>
          </p:cNvSpPr>
          <p:nvPr/>
        </p:nvSpPr>
        <p:spPr bwMode="auto">
          <a:xfrm>
            <a:off x="0" y="6196013"/>
            <a:ext cx="949325" cy="185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Fonte: CODESP</a:t>
            </a:r>
            <a:endParaRPr lang="pt-BR" sz="1200" b="1" dirty="0">
              <a:solidFill>
                <a:schemeClr val="tx1">
                  <a:lumMod val="75000"/>
                  <a:lumOff val="2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0" y="1412875"/>
            <a:ext cx="9144000" cy="4464050"/>
            <a:chOff x="0" y="1829585"/>
            <a:chExt cx="9144000" cy="3759655"/>
          </a:xfrm>
        </p:grpSpPr>
        <p:sp>
          <p:nvSpPr>
            <p:cNvPr id="4" name="Retângulo 3"/>
            <p:cNvSpPr/>
            <p:nvPr/>
          </p:nvSpPr>
          <p:spPr>
            <a:xfrm>
              <a:off x="0" y="1844292"/>
              <a:ext cx="9144000" cy="3732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83974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3975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7"/>
          <p:cNvSpPr txBox="1"/>
          <p:nvPr/>
        </p:nvSpPr>
        <p:spPr>
          <a:xfrm flipH="1">
            <a:off x="577850" y="404813"/>
            <a:ext cx="8458200" cy="5667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j-lt"/>
              </a:rPr>
              <a:t>MOVIMENTAÇÃO DE  GRANÉIS SÓLIDOS POR PRODUTO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(Em milhões de toneladas)</a:t>
            </a:r>
          </a:p>
        </p:txBody>
      </p:sp>
      <p:graphicFrame>
        <p:nvGraphicFramePr>
          <p:cNvPr id="9" name="Gráfico 8"/>
          <p:cNvGraphicFramePr>
            <a:graphicFrameLocks/>
          </p:cNvGraphicFramePr>
          <p:nvPr/>
        </p:nvGraphicFramePr>
        <p:xfrm>
          <a:off x="1487532" y="1617681"/>
          <a:ext cx="6267600" cy="380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3972" name="CaixaDeTexto 1"/>
          <p:cNvSpPr txBox="1">
            <a:spLocks noChangeArrowheads="1"/>
          </p:cNvSpPr>
          <p:nvPr/>
        </p:nvSpPr>
        <p:spPr bwMode="auto">
          <a:xfrm>
            <a:off x="0" y="5949950"/>
            <a:ext cx="17700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100">
                <a:latin typeface="Calibri" pitchFamily="34" charset="0"/>
              </a:rPr>
              <a:t>* Projeção</a:t>
            </a:r>
          </a:p>
          <a:p>
            <a:r>
              <a:rPr lang="pt-BR" sz="1100">
                <a:latin typeface="Calibri" pitchFamily="34" charset="0"/>
              </a:rPr>
              <a:t>Fonte: CODESP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2"/>
          <p:cNvGrpSpPr>
            <a:grpSpLocks/>
          </p:cNvGrpSpPr>
          <p:nvPr/>
        </p:nvGrpSpPr>
        <p:grpSpPr bwMode="auto">
          <a:xfrm>
            <a:off x="0" y="1557338"/>
            <a:ext cx="9144000" cy="4319587"/>
            <a:chOff x="0" y="1829585"/>
            <a:chExt cx="9144000" cy="3759655"/>
          </a:xfrm>
        </p:grpSpPr>
        <p:sp>
          <p:nvSpPr>
            <p:cNvPr id="4" name="Retângulo 3"/>
            <p:cNvSpPr/>
            <p:nvPr/>
          </p:nvSpPr>
          <p:spPr>
            <a:xfrm>
              <a:off x="0" y="1844783"/>
              <a:ext cx="9144000" cy="373202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pic>
          <p:nvPicPr>
            <p:cNvPr id="84998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5400000" flipH="1" flipV="1">
              <a:off x="4423432" y="976174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4999" name="Picture 10" descr="\\SERVER\Trabalhos\Metodo\PSDs\JPGs\corte.png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 rot="16200000" flipH="1">
              <a:off x="4423431" y="-2486343"/>
              <a:ext cx="297138" cy="892899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TextBox 7"/>
          <p:cNvSpPr txBox="1"/>
          <p:nvPr/>
        </p:nvSpPr>
        <p:spPr>
          <a:xfrm flipH="1">
            <a:off x="577850" y="404813"/>
            <a:ext cx="8458200" cy="5667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  <a:latin typeface="+mj-lt"/>
              </a:rPr>
              <a:t>MOVIMENTAÇÃO DE GRANÉIS SÓLIDOS </a:t>
            </a:r>
            <a:r>
              <a:rPr lang="pt-BR" b="1">
                <a:solidFill>
                  <a:schemeClr val="bg1"/>
                </a:solidFill>
                <a:latin typeface="+mj-lt"/>
              </a:rPr>
              <a:t>POR SEGMENTO</a:t>
            </a:r>
            <a:endParaRPr lang="pt-BR" b="1" dirty="0">
              <a:solidFill>
                <a:schemeClr val="bg1"/>
              </a:solidFill>
              <a:latin typeface="+mj-lt"/>
            </a:endParaRP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(Em milhões de toneladas)</a:t>
            </a:r>
          </a:p>
        </p:txBody>
      </p:sp>
      <p:graphicFrame>
        <p:nvGraphicFramePr>
          <p:cNvPr id="10" name="Gráfico 9"/>
          <p:cNvGraphicFramePr>
            <a:graphicFrameLocks/>
          </p:cNvGraphicFramePr>
          <p:nvPr/>
        </p:nvGraphicFramePr>
        <p:xfrm>
          <a:off x="1331640" y="1844824"/>
          <a:ext cx="6267600" cy="380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4996" name="CaixaDeTexto 1"/>
          <p:cNvSpPr txBox="1">
            <a:spLocks noChangeArrowheads="1"/>
          </p:cNvSpPr>
          <p:nvPr/>
        </p:nvSpPr>
        <p:spPr bwMode="auto">
          <a:xfrm>
            <a:off x="0" y="5949950"/>
            <a:ext cx="1770063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r>
              <a:rPr lang="pt-BR" sz="1100">
                <a:latin typeface="Calibri" pitchFamily="34" charset="0"/>
              </a:rPr>
              <a:t>* Projeção</a:t>
            </a:r>
          </a:p>
          <a:p>
            <a:r>
              <a:rPr lang="pt-BR" sz="1100">
                <a:latin typeface="Calibri" pitchFamily="34" charset="0"/>
              </a:rPr>
              <a:t>Fonte: CODESP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tângulo 10"/>
          <p:cNvSpPr>
            <a:spLocks noChangeArrowheads="1"/>
          </p:cNvSpPr>
          <p:nvPr/>
        </p:nvSpPr>
        <p:spPr bwMode="auto">
          <a:xfrm>
            <a:off x="-36513" y="220663"/>
            <a:ext cx="3995738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2000" b="1">
                <a:solidFill>
                  <a:srgbClr val="DFD400"/>
                </a:solidFill>
                <a:latin typeface="Calibri" pitchFamily="34" charset="0"/>
              </a:rPr>
              <a:t>VISTA GERAL DO </a:t>
            </a:r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PORTO DE SANTOS</a:t>
            </a:r>
          </a:p>
        </p:txBody>
      </p:sp>
      <p:pic>
        <p:nvPicPr>
          <p:cNvPr id="88066" name="Imagem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75334">
            <a:off x="660400" y="996950"/>
            <a:ext cx="8099425" cy="5397500"/>
          </a:xfrm>
          <a:prstGeom prst="rect">
            <a:avLst/>
          </a:prstGeom>
          <a:noFill/>
          <a:ln w="63500" cap="rnd">
            <a:solidFill>
              <a:schemeClr val="bg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343343" y="2132856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Fluxograma: Fita perfurada 5"/>
          <p:cNvSpPr/>
          <p:nvPr/>
        </p:nvSpPr>
        <p:spPr>
          <a:xfrm>
            <a:off x="539750" y="44450"/>
            <a:ext cx="1871663" cy="804863"/>
          </a:xfrm>
          <a:prstGeom prst="flowChartPunchedTape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RODRIMAR</a:t>
            </a:r>
            <a:endParaRPr lang="pt-BR" b="1" dirty="0">
              <a:solidFill>
                <a:schemeClr val="tx1"/>
              </a:solidFill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/>
        </p:nvGraphicFramePr>
        <p:xfrm>
          <a:off x="34925" y="4797425"/>
          <a:ext cx="4608513" cy="1725613"/>
        </p:xfrm>
        <a:graphic>
          <a:graphicData uri="http://schemas.openxmlformats.org/drawingml/2006/table">
            <a:tbl>
              <a:tblPr/>
              <a:tblGrid>
                <a:gridCol w="2088232"/>
                <a:gridCol w="72007"/>
                <a:gridCol w="720080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191.735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170.640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126.374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49.831 m²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7.000 t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500.000 t/ano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4338" name="Picture 2" descr="\\10.0.9.171\GetStorage\APRESENTAÇÕES - PPT\URGENTE\_Rodrimar 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260648"/>
            <a:ext cx="6772275" cy="24765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ângulo 6"/>
          <p:cNvSpPr/>
          <p:nvPr/>
        </p:nvSpPr>
        <p:spPr>
          <a:xfrm rot="21215085">
            <a:off x="6353175" y="1208088"/>
            <a:ext cx="2447925" cy="10795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xograma: Fita perfurada 1"/>
          <p:cNvSpPr/>
          <p:nvPr/>
        </p:nvSpPr>
        <p:spPr>
          <a:xfrm>
            <a:off x="539750" y="31750"/>
            <a:ext cx="1871663" cy="804863"/>
          </a:xfrm>
          <a:prstGeom prst="flowChartPunchedTap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PÉROLA 	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416109" y="2937577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34925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1.464.222 t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1.419.779 t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1.169.996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28.960 m²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85.000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marL="0" marR="0" indent="0" algn="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CAPACIDADE MÁXIMA PUBLICADA</a:t>
                      </a: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600.000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9218" name="Picture 2" descr="\\10.0.9.171\GetStorage\APRESENTAÇÕES - PPT\URGENTE\_Pérola 1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3419872" y="188640"/>
            <a:ext cx="5577840" cy="25786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ângulo 5"/>
          <p:cNvSpPr/>
          <p:nvPr/>
        </p:nvSpPr>
        <p:spPr>
          <a:xfrm rot="162823">
            <a:off x="3490913" y="684213"/>
            <a:ext cx="2382837" cy="172878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luxograma: Fita perfurada 1"/>
          <p:cNvSpPr/>
          <p:nvPr/>
        </p:nvSpPr>
        <p:spPr>
          <a:xfrm>
            <a:off x="539750" y="31750"/>
            <a:ext cx="1871663" cy="804863"/>
          </a:xfrm>
          <a:prstGeom prst="flowChartPunchedTape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TERMAG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C0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512453" y="5493103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2.432.383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2.201.325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1.676.317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158.000 m²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265.000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3.000.000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 descr="\\10.0.9.171\GetStorage\APRESENTAÇÕES - PPT\URGENTE\_TERMA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260648"/>
            <a:ext cx="6380260" cy="37867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inho horizontal 1"/>
          <p:cNvSpPr/>
          <p:nvPr/>
        </p:nvSpPr>
        <p:spPr>
          <a:xfrm>
            <a:off x="827088" y="-123825"/>
            <a:ext cx="1512887" cy="1031875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12A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355976" y="1412776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-12700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1992474"/>
                <a:gridCol w="72008"/>
                <a:gridCol w="815837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1.630.050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1.856.049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1.781.324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4.700 m²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100.000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2.000.000 t/ano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7170" name="Picture 2" descr="\\10.0.9.171\GetStorage\APRESENTAÇÕES - PPT\URGENTE\_12A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483768" y="404664"/>
            <a:ext cx="6480175" cy="431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inho horizontal 1"/>
          <p:cNvSpPr/>
          <p:nvPr/>
        </p:nvSpPr>
        <p:spPr>
          <a:xfrm>
            <a:off x="827088" y="-123825"/>
            <a:ext cx="1512887" cy="1031875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CEREAL SUL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332226" y="1892703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2088232"/>
                <a:gridCol w="72007"/>
                <a:gridCol w="720080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245.645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247.248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 270.035 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3.670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m²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30.000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500.000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t/ano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8194" name="Picture 2" descr="\\10.0.9.171\GetStorage\APRESENTAÇÕES - PPT\URGENTE\_Cereal Sul 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05904" y="188640"/>
            <a:ext cx="8102600" cy="39878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inho horizontal 1"/>
          <p:cNvSpPr/>
          <p:nvPr/>
        </p:nvSpPr>
        <p:spPr>
          <a:xfrm>
            <a:off x="827088" y="-123825"/>
            <a:ext cx="1512887" cy="1031875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RUMO LOGÍSTICA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355976" y="2276872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7.263.958</a:t>
                      </a:r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7.507.904</a:t>
                      </a:r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6.688.191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83.035 m²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378.000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21.000.000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1266" name="Picture 2" descr="\\10.0.9.171\GetStorage\APRESENTAÇÕES - PPT\URGENTE\_Rumo Logística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19672" y="188640"/>
            <a:ext cx="7223760" cy="2316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inho horizontal 1"/>
          <p:cNvSpPr/>
          <p:nvPr/>
        </p:nvSpPr>
        <p:spPr>
          <a:xfrm>
            <a:off x="827088" y="-123825"/>
            <a:ext cx="1657350" cy="1031875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COPERSUCAR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4427984" y="2721174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3.720.954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4.613.670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4.220.010 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36.931 m²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236.500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8.000.000 t/ano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2290" name="Picture 2" descr="\\10.0.9.171\GetStorage\APRESENTAÇÕES - PPT\URGENTE\_Copersucar 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88640"/>
            <a:ext cx="6949440" cy="30784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ergaminho horizontal 1"/>
          <p:cNvSpPr/>
          <p:nvPr/>
        </p:nvSpPr>
        <p:spPr>
          <a:xfrm>
            <a:off x="827088" y="-123825"/>
            <a:ext cx="1512887" cy="1031875"/>
          </a:xfrm>
          <a:prstGeom prst="horizont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TGRÃO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C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5004048" y="3789040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-12700" y="4800600"/>
          <a:ext cx="4608513" cy="1724025"/>
        </p:xfrm>
        <a:graphic>
          <a:graphicData uri="http://schemas.openxmlformats.org/drawingml/2006/table">
            <a:tbl>
              <a:tblPr/>
              <a:tblGrid>
                <a:gridCol w="2064482"/>
                <a:gridCol w="95757"/>
                <a:gridCol w="720080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399.934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739.039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451.103 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72.000 m²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80.000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2.000.000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3314" name="Picture 2" descr="\\10.0.9.171\GetStorage\APRESENTAÇÕES - PPT\URGENTE\_TeGrão 2.JPG"/>
          <p:cNvPicPr>
            <a:picLocks noChangeAspect="1" noChangeArrowheads="1"/>
          </p:cNvPicPr>
          <p:nvPr/>
        </p:nvPicPr>
        <p:blipFill>
          <a:blip r:embed="rId5" cstate="print"/>
          <a:srcRect t="18101"/>
          <a:stretch>
            <a:fillRect/>
          </a:stretch>
        </p:blipFill>
        <p:spPr bwMode="auto">
          <a:xfrm>
            <a:off x="2940496" y="260642"/>
            <a:ext cx="6096000" cy="37444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ixa para baixo 1"/>
          <p:cNvSpPr/>
          <p:nvPr/>
        </p:nvSpPr>
        <p:spPr>
          <a:xfrm>
            <a:off x="0" y="79375"/>
            <a:ext cx="3059113" cy="612775"/>
          </a:xfrm>
          <a:prstGeom prst="ribbon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CARAMURU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564474" y="3956806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727575"/>
          <a:ext cx="4608513" cy="1725613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1.804.811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2.141.874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1.774.078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135.000 m²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291.000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3.000.000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2051" name="Picture 3" descr="\\10.0.9.171\GetStorage\APRESENTAÇÕES - PPT\URGENTE\_Caramuru 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763713" y="333375"/>
            <a:ext cx="7185025" cy="3100388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ergaminho vertical 2"/>
          <p:cNvSpPr/>
          <p:nvPr/>
        </p:nvSpPr>
        <p:spPr>
          <a:xfrm>
            <a:off x="179388" y="-90488"/>
            <a:ext cx="1655762" cy="1143001"/>
          </a:xfrm>
          <a:prstGeom prst="verticalScroll">
            <a:avLst/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QUINTELA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COINBRA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FISCHER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FF00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60232" y="4293096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6" name="Tabela 5"/>
          <p:cNvGraphicFramePr>
            <a:graphicFrameLocks noGrp="1"/>
          </p:cNvGraphicFramePr>
          <p:nvPr/>
        </p:nvGraphicFramePr>
        <p:xfrm>
          <a:off x="34925" y="4724400"/>
          <a:ext cx="4608513" cy="1725613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1.935.600 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2.260.714 t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Calibri"/>
                          <a:ea typeface="+mn-ea"/>
                          <a:cs typeface="+mn-cs"/>
                        </a:rPr>
                        <a:t>1.470.802 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Calibri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41.593 m²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156.000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8.000.000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 descr="\\10.0.9.171\GetStorage\APRESENTAÇÕES - PPT\URGENTE\_Coinbra, Fischer e Quintela (esquerda para direita).png"/>
          <p:cNvPicPr>
            <a:picLocks noChangeAspect="1" noChangeArrowheads="1"/>
          </p:cNvPicPr>
          <p:nvPr/>
        </p:nvPicPr>
        <p:blipFill>
          <a:blip r:embed="rId5" cstate="print"/>
          <a:srcRect l="30046"/>
          <a:stretch>
            <a:fillRect/>
          </a:stretch>
        </p:blipFill>
        <p:spPr bwMode="auto">
          <a:xfrm>
            <a:off x="2438300" y="0"/>
            <a:ext cx="6169244" cy="403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ixa para baixo 1"/>
          <p:cNvSpPr/>
          <p:nvPr/>
        </p:nvSpPr>
        <p:spPr>
          <a:xfrm>
            <a:off x="0" y="79375"/>
            <a:ext cx="3059113" cy="612775"/>
          </a:xfrm>
          <a:prstGeom prst="ribbon">
            <a:avLst/>
          </a:prstGeom>
          <a:blipFill>
            <a:blip r:embed="rId4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ADM</a:t>
            </a: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5" cstate="print">
            <a:duotone>
              <a:prstClr val="black"/>
              <a:srgbClr val="00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6611974" y="4725144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727575"/>
          <a:ext cx="4608513" cy="1725613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3.534.987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5.245.018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4.032.348 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50.633 m²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175.000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5.500.000 t/ano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026" name="Picture 2" descr="\\10.0.9.171\GetStorage\APRESENTAÇÕES - PPT\URGENTE\_ADM 1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03613" y="266700"/>
            <a:ext cx="5389562" cy="3594100"/>
          </a:xfrm>
          <a:prstGeom prst="rect">
            <a:avLst/>
          </a:prstGeom>
          <a:noFill/>
          <a:ln w="63500">
            <a:solidFill>
              <a:srgbClr val="FFFFFF"/>
            </a:solidFill>
            <a:miter lim="800000"/>
            <a:headEnd/>
            <a:tailEnd/>
          </a:ln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tângulo 23"/>
          <p:cNvSpPr/>
          <p:nvPr/>
        </p:nvSpPr>
        <p:spPr>
          <a:xfrm>
            <a:off x="0" y="476250"/>
            <a:ext cx="5435600" cy="2376488"/>
          </a:xfrm>
          <a:prstGeom prst="rect">
            <a:avLst/>
          </a:prstGeom>
          <a:gradFill>
            <a:gsLst>
              <a:gs pos="10000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0">
                <a:schemeClr val="tx2">
                  <a:lumMod val="60000"/>
                  <a:lumOff val="4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 dirty="0"/>
          </a:p>
        </p:txBody>
      </p:sp>
      <p:sp>
        <p:nvSpPr>
          <p:cNvPr id="54" name="TextBox 7"/>
          <p:cNvSpPr txBox="1"/>
          <p:nvPr/>
        </p:nvSpPr>
        <p:spPr>
          <a:xfrm flipH="1">
            <a:off x="146050" y="52388"/>
            <a:ext cx="5419725" cy="3698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ÁREA DE INFUÊNCIA – PORTO DE SANTOS </a:t>
            </a:r>
          </a:p>
        </p:txBody>
      </p:sp>
      <p:sp>
        <p:nvSpPr>
          <p:cNvPr id="53" name="Retângulo de cantos arredondados 52"/>
          <p:cNvSpPr/>
          <p:nvPr/>
        </p:nvSpPr>
        <p:spPr>
          <a:xfrm>
            <a:off x="5494312" y="4993431"/>
            <a:ext cx="288032" cy="216024"/>
          </a:xfrm>
          <a:prstGeom prst="roundRect">
            <a:avLst/>
          </a:prstGeom>
          <a:gradFill>
            <a:gsLst>
              <a:gs pos="0">
                <a:srgbClr val="FF0000">
                  <a:alpha val="40000"/>
                </a:srgbClr>
              </a:gs>
              <a:gs pos="80000">
                <a:srgbClr val="FF0000"/>
              </a:gs>
              <a:gs pos="100000">
                <a:srgbClr val="FF0000"/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rgbClr val="FF0000"/>
              </a:solidFill>
            </a:endParaRPr>
          </a:p>
        </p:txBody>
      </p:sp>
      <p:sp>
        <p:nvSpPr>
          <p:cNvPr id="55" name="Retângulo de cantos arredondados 54"/>
          <p:cNvSpPr/>
          <p:nvPr/>
        </p:nvSpPr>
        <p:spPr>
          <a:xfrm>
            <a:off x="5494312" y="5353471"/>
            <a:ext cx="288032" cy="216024"/>
          </a:xfrm>
          <a:prstGeom prst="roundRect">
            <a:avLst/>
          </a:prstGeom>
          <a:solidFill>
            <a:srgbClr val="FBFF47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6" name="Retângulo de cantos arredondados 55"/>
          <p:cNvSpPr/>
          <p:nvPr/>
        </p:nvSpPr>
        <p:spPr>
          <a:xfrm>
            <a:off x="5494312" y="5713511"/>
            <a:ext cx="288032" cy="216024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57" name="Retângulo 56"/>
          <p:cNvSpPr/>
          <p:nvPr/>
        </p:nvSpPr>
        <p:spPr>
          <a:xfrm>
            <a:off x="5782344" y="4946823"/>
            <a:ext cx="821059" cy="307777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Primária</a:t>
            </a:r>
            <a:endParaRPr lang="pt-BR" sz="1400" b="1" dirty="0">
              <a:ln w="11430"/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58" name="Retângulo 57"/>
          <p:cNvSpPr/>
          <p:nvPr/>
        </p:nvSpPr>
        <p:spPr>
          <a:xfrm>
            <a:off x="5782344" y="5309691"/>
            <a:ext cx="1008610" cy="30777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n w="11430"/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Secundária</a:t>
            </a:r>
            <a:endParaRPr lang="pt-BR" sz="1400" b="1" dirty="0">
              <a:ln w="11430"/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59" name="Retângulo 58"/>
          <p:cNvSpPr/>
          <p:nvPr/>
        </p:nvSpPr>
        <p:spPr>
          <a:xfrm>
            <a:off x="5782344" y="5683894"/>
            <a:ext cx="3614192" cy="307777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+mn-lt"/>
              </a:rPr>
              <a:t>Carga em trânsito para Bolívia e Paraguai</a:t>
            </a:r>
            <a:endParaRPr lang="pt-BR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61455" name="Picture 2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879475"/>
            <a:ext cx="6143625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o 26"/>
          <p:cNvGrpSpPr>
            <a:grpSpLocks/>
          </p:cNvGrpSpPr>
          <p:nvPr/>
        </p:nvGrpSpPr>
        <p:grpSpPr bwMode="auto">
          <a:xfrm>
            <a:off x="6142038" y="620713"/>
            <a:ext cx="3003550" cy="2633662"/>
            <a:chOff x="-17004" y="1366827"/>
            <a:chExt cx="3004828" cy="2162164"/>
          </a:xfrm>
        </p:grpSpPr>
        <p:sp>
          <p:nvSpPr>
            <p:cNvPr id="28" name="Retângulo 27"/>
            <p:cNvSpPr/>
            <p:nvPr/>
          </p:nvSpPr>
          <p:spPr>
            <a:xfrm>
              <a:off x="-17004" y="1366827"/>
              <a:ext cx="3004828" cy="2162164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32" name="Retângulo 31"/>
            <p:cNvSpPr/>
            <p:nvPr/>
          </p:nvSpPr>
          <p:spPr>
            <a:xfrm>
              <a:off x="33818" y="1416352"/>
              <a:ext cx="2882538" cy="2074844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cxnSp>
          <p:nvCxnSpPr>
            <p:cNvPr id="33" name="Conector reto 32"/>
            <p:cNvCxnSpPr/>
            <p:nvPr/>
          </p:nvCxnSpPr>
          <p:spPr>
            <a:xfrm>
              <a:off x="297455" y="2129253"/>
              <a:ext cx="2375911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4" name="Retângulo 63"/>
          <p:cNvSpPr>
            <a:spLocks noChangeArrowheads="1"/>
          </p:cNvSpPr>
          <p:nvPr/>
        </p:nvSpPr>
        <p:spPr bwMode="auto">
          <a:xfrm>
            <a:off x="6602413" y="661988"/>
            <a:ext cx="8191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alibri" pitchFamily="34" charset="0"/>
              </a:rPr>
              <a:t>75 </a:t>
            </a:r>
          </a:p>
        </p:txBody>
      </p:sp>
      <p:sp>
        <p:nvSpPr>
          <p:cNvPr id="65" name="Retângulo 64"/>
          <p:cNvSpPr>
            <a:spLocks noChangeArrowheads="1"/>
          </p:cNvSpPr>
          <p:nvPr/>
        </p:nvSpPr>
        <p:spPr bwMode="auto">
          <a:xfrm>
            <a:off x="7308850" y="882650"/>
            <a:ext cx="1766888" cy="26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pt-BR" sz="1400" b="1">
                <a:solidFill>
                  <a:schemeClr val="bg1"/>
                </a:solidFill>
                <a:latin typeface="Calibri" pitchFamily="34" charset="0"/>
              </a:rPr>
              <a:t>Milhões de pessoas</a:t>
            </a:r>
          </a:p>
        </p:txBody>
      </p:sp>
      <p:sp>
        <p:nvSpPr>
          <p:cNvPr id="34" name="Retângulo 33"/>
          <p:cNvSpPr>
            <a:spLocks noChangeArrowheads="1"/>
          </p:cNvSpPr>
          <p:nvPr/>
        </p:nvSpPr>
        <p:spPr bwMode="auto">
          <a:xfrm>
            <a:off x="6343650" y="1538288"/>
            <a:ext cx="1077913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alibri" pitchFamily="34" charset="0"/>
              </a:rPr>
              <a:t>67%</a:t>
            </a:r>
          </a:p>
        </p:txBody>
      </p:sp>
      <p:sp>
        <p:nvSpPr>
          <p:cNvPr id="35" name="Retângulo 34"/>
          <p:cNvSpPr>
            <a:spLocks noChangeArrowheads="1"/>
          </p:cNvSpPr>
          <p:nvPr/>
        </p:nvSpPr>
        <p:spPr bwMode="auto">
          <a:xfrm>
            <a:off x="7308850" y="1760538"/>
            <a:ext cx="1522413" cy="265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pt-BR" sz="1400" b="1">
                <a:solidFill>
                  <a:schemeClr val="bg1"/>
                </a:solidFill>
                <a:latin typeface="Calibri" pitchFamily="34" charset="0"/>
              </a:rPr>
              <a:t>Do PIB nacional</a:t>
            </a:r>
          </a:p>
        </p:txBody>
      </p:sp>
      <p:cxnSp>
        <p:nvCxnSpPr>
          <p:cNvPr id="36" name="Conector reto 35"/>
          <p:cNvCxnSpPr/>
          <p:nvPr/>
        </p:nvCxnSpPr>
        <p:spPr>
          <a:xfrm>
            <a:off x="6456363" y="2320925"/>
            <a:ext cx="237490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tângulo 36"/>
          <p:cNvSpPr>
            <a:spLocks noChangeArrowheads="1"/>
          </p:cNvSpPr>
          <p:nvPr/>
        </p:nvSpPr>
        <p:spPr bwMode="auto">
          <a:xfrm>
            <a:off x="6286500" y="2387600"/>
            <a:ext cx="1076325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pt-BR" sz="4000" b="1">
                <a:solidFill>
                  <a:schemeClr val="bg1"/>
                </a:solidFill>
                <a:latin typeface="Calibri" pitchFamily="34" charset="0"/>
              </a:rPr>
              <a:t>56%</a:t>
            </a:r>
          </a:p>
        </p:txBody>
      </p:sp>
      <p:sp>
        <p:nvSpPr>
          <p:cNvPr id="38" name="Retângulo 37"/>
          <p:cNvSpPr>
            <a:spLocks noChangeArrowheads="1"/>
          </p:cNvSpPr>
          <p:nvPr/>
        </p:nvSpPr>
        <p:spPr bwMode="auto">
          <a:xfrm>
            <a:off x="7308850" y="2522538"/>
            <a:ext cx="1984375" cy="436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80000"/>
              </a:lnSpc>
            </a:pPr>
            <a:r>
              <a:rPr lang="pt-BR" sz="1400" b="1">
                <a:solidFill>
                  <a:schemeClr val="bg1"/>
                </a:solidFill>
                <a:latin typeface="Calibri" pitchFamily="34" charset="0"/>
              </a:rPr>
              <a:t>Da balança comercial brasileira (valores)</a:t>
            </a:r>
          </a:p>
        </p:txBody>
      </p:sp>
      <p:pic>
        <p:nvPicPr>
          <p:cNvPr id="61464" name="Picture 15" descr="placa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17863" y="4491038"/>
            <a:ext cx="1792287" cy="194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5" name="CaixaDeTexto 2"/>
          <p:cNvSpPr txBox="1">
            <a:spLocks noChangeArrowheads="1"/>
          </p:cNvSpPr>
          <p:nvPr/>
        </p:nvSpPr>
        <p:spPr bwMode="auto">
          <a:xfrm>
            <a:off x="2357438" y="3244850"/>
            <a:ext cx="465137" cy="338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MT</a:t>
            </a:r>
          </a:p>
        </p:txBody>
      </p:sp>
      <p:sp>
        <p:nvSpPr>
          <p:cNvPr id="61466" name="CaixaDeTexto 40"/>
          <p:cNvSpPr txBox="1">
            <a:spLocks noChangeArrowheads="1"/>
          </p:cNvSpPr>
          <p:nvPr/>
        </p:nvSpPr>
        <p:spPr bwMode="auto">
          <a:xfrm>
            <a:off x="1187450" y="3792538"/>
            <a:ext cx="598488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Bolívia</a:t>
            </a:r>
          </a:p>
        </p:txBody>
      </p:sp>
      <p:sp>
        <p:nvSpPr>
          <p:cNvPr id="61467" name="CaixaDeTexto 41"/>
          <p:cNvSpPr txBox="1">
            <a:spLocks noChangeArrowheads="1"/>
          </p:cNvSpPr>
          <p:nvPr/>
        </p:nvSpPr>
        <p:spPr bwMode="auto">
          <a:xfrm>
            <a:off x="1870075" y="4645025"/>
            <a:ext cx="719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Paraguai</a:t>
            </a:r>
          </a:p>
        </p:txBody>
      </p:sp>
      <p:sp>
        <p:nvSpPr>
          <p:cNvPr id="61468" name="CaixaDeTexto 42"/>
          <p:cNvSpPr txBox="1">
            <a:spLocks noChangeArrowheads="1"/>
          </p:cNvSpPr>
          <p:nvPr/>
        </p:nvSpPr>
        <p:spPr bwMode="auto">
          <a:xfrm>
            <a:off x="668338" y="4745038"/>
            <a:ext cx="4937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>
                <a:latin typeface="Calibri" pitchFamily="34" charset="0"/>
              </a:rPr>
              <a:t>Chile</a:t>
            </a:r>
          </a:p>
        </p:txBody>
      </p:sp>
      <p:sp>
        <p:nvSpPr>
          <p:cNvPr id="61469" name="CaixaDeTexto 28"/>
          <p:cNvSpPr txBox="1">
            <a:spLocks noChangeArrowheads="1"/>
          </p:cNvSpPr>
          <p:nvPr/>
        </p:nvSpPr>
        <p:spPr bwMode="auto">
          <a:xfrm>
            <a:off x="2508250" y="4225925"/>
            <a:ext cx="46196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MS</a:t>
            </a:r>
          </a:p>
        </p:txBody>
      </p:sp>
      <p:sp>
        <p:nvSpPr>
          <p:cNvPr id="61470" name="CaixaDeTexto 29"/>
          <p:cNvSpPr txBox="1">
            <a:spLocks noChangeArrowheads="1"/>
          </p:cNvSpPr>
          <p:nvPr/>
        </p:nvSpPr>
        <p:spPr bwMode="auto">
          <a:xfrm>
            <a:off x="3132138" y="3738563"/>
            <a:ext cx="45561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GO</a:t>
            </a:r>
          </a:p>
        </p:txBody>
      </p:sp>
      <p:sp>
        <p:nvSpPr>
          <p:cNvPr id="61471" name="CaixaDeTexto 30"/>
          <p:cNvSpPr txBox="1">
            <a:spLocks noChangeArrowheads="1"/>
          </p:cNvSpPr>
          <p:nvPr/>
        </p:nvSpPr>
        <p:spPr bwMode="auto">
          <a:xfrm>
            <a:off x="3881438" y="3979863"/>
            <a:ext cx="496887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MG</a:t>
            </a:r>
          </a:p>
        </p:txBody>
      </p:sp>
      <p:sp>
        <p:nvSpPr>
          <p:cNvPr id="61472" name="CaixaDeTexto 39"/>
          <p:cNvSpPr txBox="1">
            <a:spLocks noChangeArrowheads="1"/>
          </p:cNvSpPr>
          <p:nvPr/>
        </p:nvSpPr>
        <p:spPr bwMode="auto">
          <a:xfrm>
            <a:off x="3276600" y="4475163"/>
            <a:ext cx="390525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SP</a:t>
            </a:r>
          </a:p>
        </p:txBody>
      </p:sp>
      <p:sp>
        <p:nvSpPr>
          <p:cNvPr id="61473" name="CaixaDeTexto 43"/>
          <p:cNvSpPr txBox="1">
            <a:spLocks noChangeArrowheads="1"/>
          </p:cNvSpPr>
          <p:nvPr/>
        </p:nvSpPr>
        <p:spPr bwMode="auto">
          <a:xfrm>
            <a:off x="4144963" y="3148013"/>
            <a:ext cx="423862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BA</a:t>
            </a:r>
          </a:p>
        </p:txBody>
      </p:sp>
      <p:sp>
        <p:nvSpPr>
          <p:cNvPr id="61474" name="CaixaDeTexto 44"/>
          <p:cNvSpPr txBox="1">
            <a:spLocks noChangeArrowheads="1"/>
          </p:cNvSpPr>
          <p:nvPr/>
        </p:nvSpPr>
        <p:spPr bwMode="auto">
          <a:xfrm>
            <a:off x="2908300" y="4868863"/>
            <a:ext cx="407988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PR</a:t>
            </a:r>
          </a:p>
        </p:txBody>
      </p:sp>
      <p:sp>
        <p:nvSpPr>
          <p:cNvPr id="61475" name="CaixaDeTexto 45"/>
          <p:cNvSpPr txBox="1">
            <a:spLocks noChangeArrowheads="1"/>
          </p:cNvSpPr>
          <p:nvPr/>
        </p:nvSpPr>
        <p:spPr bwMode="auto">
          <a:xfrm>
            <a:off x="2692400" y="5500688"/>
            <a:ext cx="39687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RS</a:t>
            </a:r>
          </a:p>
        </p:txBody>
      </p:sp>
      <p:sp>
        <p:nvSpPr>
          <p:cNvPr id="61476" name="CaixaDeTexto 46"/>
          <p:cNvSpPr txBox="1">
            <a:spLocks noChangeArrowheads="1"/>
          </p:cNvSpPr>
          <p:nvPr/>
        </p:nvSpPr>
        <p:spPr bwMode="auto">
          <a:xfrm>
            <a:off x="3135313" y="5170488"/>
            <a:ext cx="390525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</a:rPr>
              <a:t>SC</a:t>
            </a:r>
          </a:p>
        </p:txBody>
      </p:sp>
      <p:sp>
        <p:nvSpPr>
          <p:cNvPr id="61477" name="CaixaDeTexto 47"/>
          <p:cNvSpPr txBox="1">
            <a:spLocks noChangeArrowheads="1"/>
          </p:cNvSpPr>
          <p:nvPr/>
        </p:nvSpPr>
        <p:spPr bwMode="auto">
          <a:xfrm>
            <a:off x="4625975" y="4227513"/>
            <a:ext cx="379413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chemeClr val="bg1"/>
                </a:solidFill>
                <a:latin typeface="Calibri" pitchFamily="34" charset="0"/>
              </a:rPr>
              <a:t>ES</a:t>
            </a:r>
          </a:p>
        </p:txBody>
      </p:sp>
      <p:sp>
        <p:nvSpPr>
          <p:cNvPr id="61478" name="CaixaDeTexto 48"/>
          <p:cNvSpPr txBox="1">
            <a:spLocks noChangeArrowheads="1"/>
          </p:cNvSpPr>
          <p:nvPr/>
        </p:nvSpPr>
        <p:spPr bwMode="auto">
          <a:xfrm>
            <a:off x="4378325" y="4694238"/>
            <a:ext cx="366713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 b="1">
                <a:solidFill>
                  <a:schemeClr val="bg1"/>
                </a:solidFill>
                <a:latin typeface="Calibri" pitchFamily="34" charset="0"/>
              </a:rPr>
              <a:t>RJ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34" grpId="0"/>
      <p:bldP spid="35" grpId="0"/>
      <p:bldP spid="37" grpId="0"/>
      <p:bldP spid="3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ixa para cima 1"/>
          <p:cNvSpPr/>
          <p:nvPr/>
        </p:nvSpPr>
        <p:spPr>
          <a:xfrm>
            <a:off x="611188" y="152400"/>
            <a:ext cx="2016125" cy="612775"/>
          </a:xfrm>
          <a:prstGeom prst="ribbon2">
            <a:avLst>
              <a:gd name="adj1" fmla="val 33333"/>
              <a:gd name="adj2" fmla="val 65235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TGG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164288" y="2780928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627563"/>
          <a:ext cx="4608513" cy="1725612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8.864.190 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7.214.068 t 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5.266.249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498.000</a:t>
                      </a:r>
                      <a:r>
                        <a:rPr lang="pt-BR" sz="1200" b="0" i="0" u="none" strike="noStrike" baseline="0" dirty="0" smtClean="0">
                          <a:solidFill>
                            <a:srgbClr val="000000"/>
                          </a:solidFill>
                          <a:latin typeface="+mn-lt"/>
                        </a:rPr>
                        <a:t> </a:t>
                      </a: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m²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216.000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10.000.000 t/ano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146" name="Picture 2" descr="\\10.0.9.171\GetStorage\APRESENTAÇÕES - PPT\URGENTE\TGG (Terminal de Grãos do Guarujá) estudio58.com.br_167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0"/>
            <a:ext cx="6480175" cy="43195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ixa para cima 1"/>
          <p:cNvSpPr/>
          <p:nvPr/>
        </p:nvSpPr>
        <p:spPr>
          <a:xfrm>
            <a:off x="611188" y="152400"/>
            <a:ext cx="2016125" cy="612775"/>
          </a:xfrm>
          <a:prstGeom prst="ribbon2">
            <a:avLst>
              <a:gd name="adj1" fmla="val 33333"/>
              <a:gd name="adj2" fmla="val 65235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TEAG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FF0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524328" y="3140968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627563"/>
          <a:ext cx="4608513" cy="1725612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2.077.778 t 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kern="1200" dirty="0" smtClean="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</a:rPr>
                        <a:t>2.296.529 t</a:t>
                      </a:r>
                      <a:endParaRPr lang="pt-BR" sz="1200" b="0" i="0" u="none" strike="noStrike" kern="1200" dirty="0">
                        <a:solidFill>
                          <a:srgbClr val="000000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1.561.216 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22.378 m²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108.000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3.000.000 t/ano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10242" name="Picture 2" descr="\\10.0.9.171\GetStorage\APRESENTAÇÕES - PPT\URGENTE\_TEG TEA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1560" y="192571"/>
            <a:ext cx="5358561" cy="417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Retângulo 5"/>
          <p:cNvSpPr/>
          <p:nvPr/>
        </p:nvSpPr>
        <p:spPr>
          <a:xfrm rot="659889">
            <a:off x="1879600" y="717550"/>
            <a:ext cx="1252538" cy="2909888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ixa para cima 1"/>
          <p:cNvSpPr/>
          <p:nvPr/>
        </p:nvSpPr>
        <p:spPr>
          <a:xfrm>
            <a:off x="611188" y="152400"/>
            <a:ext cx="2016125" cy="612775"/>
          </a:xfrm>
          <a:prstGeom prst="ribbon2">
            <a:avLst>
              <a:gd name="adj1" fmla="val 33333"/>
              <a:gd name="adj2" fmla="val 65235"/>
            </a:avLst>
          </a:prstGeom>
          <a:blipFill>
            <a:blip r:embed="rId3" cstate="print"/>
            <a:tile tx="0" ty="0" sx="100000" sy="100000" flip="none" algn="tl"/>
          </a:blip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err="1">
                <a:solidFill>
                  <a:schemeClr val="tx1"/>
                </a:solidFill>
              </a:rPr>
              <a:t>TEG</a:t>
            </a:r>
            <a:endParaRPr lang="pt-BR" b="1" dirty="0">
              <a:solidFill>
                <a:schemeClr val="tx1"/>
              </a:solidFill>
            </a:endParaRPr>
          </a:p>
        </p:txBody>
      </p:sp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rgbClr val="00B0F0">
                <a:tint val="45000"/>
                <a:satMod val="400000"/>
              </a:srgbClr>
            </a:duotone>
          </a:blip>
          <a:srcRect/>
          <a:stretch>
            <a:fillRect/>
          </a:stretch>
        </p:blipFill>
        <p:spPr bwMode="auto">
          <a:xfrm>
            <a:off x="7524328" y="3392996"/>
            <a:ext cx="360040" cy="468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5" name="Tabela 4"/>
          <p:cNvGraphicFramePr>
            <a:graphicFrameLocks noGrp="1"/>
          </p:cNvGraphicFramePr>
          <p:nvPr/>
        </p:nvGraphicFramePr>
        <p:xfrm>
          <a:off x="34925" y="4627563"/>
          <a:ext cx="4608513" cy="1725612"/>
        </p:xfrm>
        <a:graphic>
          <a:graphicData uri="http://schemas.openxmlformats.org/drawingml/2006/table">
            <a:tbl>
              <a:tblPr/>
              <a:tblGrid>
                <a:gridCol w="1944216"/>
                <a:gridCol w="72008"/>
                <a:gridCol w="864095"/>
                <a:gridCol w="864096"/>
                <a:gridCol w="864096"/>
              </a:tblGrid>
              <a:tr h="432048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TERMINAL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 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2011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2012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i="0" u="none" strike="noStrike" dirty="0" smtClean="0">
                          <a:solidFill>
                            <a:srgbClr val="FFFF00"/>
                          </a:solidFill>
                          <a:latin typeface="Calibri"/>
                        </a:rPr>
                        <a:t>09/2013</a:t>
                      </a:r>
                      <a:endParaRPr lang="pt-BR" sz="1600" b="1" i="0" u="none" strike="noStrike" dirty="0">
                        <a:solidFill>
                          <a:srgbClr val="FFFF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215867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MOVIMENTAÇÃO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3.980.962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5.212.923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3.876.146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ÁREA DE </a:t>
                      </a:r>
                      <a:r>
                        <a:rPr lang="pt-BR" sz="1200" b="1" i="0" u="none" strike="noStrike" baseline="0" dirty="0" smtClean="0">
                          <a:solidFill>
                            <a:srgbClr val="000000"/>
                          </a:solidFill>
                          <a:latin typeface="Calibri"/>
                        </a:rPr>
                        <a:t>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13.556 m²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  <a:tr h="365082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DE ARMAZENAMENTO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86.000 t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93CDDD"/>
                    </a:solidFill>
                  </a:tcPr>
                </a:tc>
              </a:tr>
              <a:tr h="273285">
                <a:tc>
                  <a:txBody>
                    <a:bodyPr/>
                    <a:lstStyle/>
                    <a:p>
                      <a:pPr algn="r" rtl="0" fontAlgn="ctr"/>
                      <a:r>
                        <a:rPr lang="pt-BR" sz="1200" b="1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CAPACIDADE MÁXIMA PUBLICADA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 rtl="0" fontAlgn="ctr"/>
                      <a:r>
                        <a:rPr lang="pt-BR" sz="1200" b="0" i="0" u="none" strike="noStrike" dirty="0" smtClean="0">
                          <a:solidFill>
                            <a:srgbClr val="000000"/>
                          </a:solidFill>
                          <a:latin typeface="Calibri"/>
                        </a:rPr>
                        <a:t>4.000.000 t/ano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rtl="0" fontAlgn="ctr"/>
                      <a:endParaRPr lang="pt-BR" sz="1200" b="0" i="0" u="none" strike="noStrike" dirty="0">
                        <a:solidFill>
                          <a:srgbClr val="000000"/>
                        </a:solidFill>
                        <a:latin typeface="Calibri"/>
                      </a:endParaRPr>
                    </a:p>
                  </a:txBody>
                  <a:tcPr marL="7684" marR="7684" marT="7684" marB="0" anchor="ctr">
                    <a:lnL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FFFF"/>
                      </a:solidFill>
                      <a:prstDash val="dot"/>
                      <a:round/>
                      <a:headEnd type="none" w="med" len="med"/>
                      <a:tailEnd type="none" w="med" len="med"/>
                    </a:lnB>
                    <a:solidFill>
                      <a:srgbClr val="B8CCE4"/>
                    </a:solidFill>
                  </a:tcPr>
                </a:tc>
              </a:tr>
            </a:tbl>
          </a:graphicData>
        </a:graphic>
      </p:graphicFrame>
      <p:pic>
        <p:nvPicPr>
          <p:cNvPr id="6" name="Picture 2" descr="\\10.0.9.171\GetStorage\APRESENTAÇÕES - PPT\URGENTE\_TEG TEAG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9592" y="188640"/>
            <a:ext cx="5358561" cy="41725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Retângulo 6"/>
          <p:cNvSpPr/>
          <p:nvPr/>
        </p:nvSpPr>
        <p:spPr>
          <a:xfrm rot="300983">
            <a:off x="3995738" y="957263"/>
            <a:ext cx="1252537" cy="2911475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 calcmode="discrete" valueType="str"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3" name="Text Box 9"/>
          <p:cNvSpPr txBox="1">
            <a:spLocks noChangeArrowheads="1"/>
          </p:cNvSpPr>
          <p:nvPr/>
        </p:nvSpPr>
        <p:spPr bwMode="auto">
          <a:xfrm>
            <a:off x="827088" y="450850"/>
            <a:ext cx="4392612" cy="31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912813">
              <a:lnSpc>
                <a:spcPct val="80000"/>
              </a:lnSpc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DRAGAGEM / DERROCAGEM </a:t>
            </a:r>
            <a:endParaRPr lang="pt-BR" sz="2000" b="1">
              <a:solidFill>
                <a:srgbClr val="FFFFFF"/>
              </a:solidFill>
              <a:latin typeface="Calibri" pitchFamily="34" charset="0"/>
            </a:endParaRPr>
          </a:p>
        </p:txBody>
      </p:sp>
      <p:cxnSp>
        <p:nvCxnSpPr>
          <p:cNvPr id="13" name="Conector reto 12"/>
          <p:cNvCxnSpPr/>
          <p:nvPr/>
        </p:nvCxnSpPr>
        <p:spPr>
          <a:xfrm>
            <a:off x="5292725" y="363538"/>
            <a:ext cx="0" cy="827087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1795" name="Picture 2" descr="I:\FOTOS\imagensaereas.com.br_1625.jpg"/>
          <p:cNvPicPr>
            <a:picLocks noChangeAspect="1" noChangeArrowheads="1"/>
          </p:cNvPicPr>
          <p:nvPr/>
        </p:nvPicPr>
        <p:blipFill>
          <a:blip r:embed="rId3"/>
          <a:srcRect l="7466" r="11261" b="23357"/>
          <a:stretch>
            <a:fillRect/>
          </a:stretch>
        </p:blipFill>
        <p:spPr bwMode="auto">
          <a:xfrm>
            <a:off x="34925" y="1244600"/>
            <a:ext cx="9145588" cy="528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3348038" y="5462588"/>
          <a:ext cx="5922962" cy="1279525"/>
        </p:xfrm>
        <a:graphic>
          <a:graphicData uri="http://schemas.openxmlformats.org/drawingml/2006/table">
            <a:tbl>
              <a:tblPr/>
              <a:tblGrid>
                <a:gridCol w="881807"/>
                <a:gridCol w="2000116"/>
                <a:gridCol w="1270344"/>
                <a:gridCol w="1770373"/>
              </a:tblGrid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15m e Melhorias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10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R$ 308 milhões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Manutenção 15m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R$ 130 milhões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200025">
                <a:tc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Manutenção 15m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7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R$ 130 milhões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3602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24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R$ 568 milhões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8" name="Tabela 17"/>
          <p:cNvGraphicFramePr>
            <a:graphicFrameLocks noGrp="1"/>
          </p:cNvGraphicFramePr>
          <p:nvPr/>
        </p:nvGraphicFramePr>
        <p:xfrm>
          <a:off x="0" y="1268413"/>
          <a:ext cx="6011863" cy="1055687"/>
        </p:xfrm>
        <a:graphic>
          <a:graphicData uri="http://schemas.openxmlformats.org/drawingml/2006/table">
            <a:tbl>
              <a:tblPr/>
              <a:tblGrid>
                <a:gridCol w="895136"/>
                <a:gridCol w="2030347"/>
                <a:gridCol w="1502501"/>
                <a:gridCol w="1584176"/>
              </a:tblGrid>
              <a:tr h="43204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2010</a:t>
                      </a:r>
                      <a:b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 e </a:t>
                      </a:r>
                      <a:b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</a:br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2013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Aprofundamento para 15m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13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R$ 128 milhões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7E4BC"/>
                    </a:solidFill>
                  </a:tcPr>
                </a:tc>
              </a:tr>
              <a:tr h="3048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Manutenção 15m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 dirty="0">
                          <a:solidFill>
                            <a:srgbClr val="000000"/>
                          </a:solidFill>
                          <a:latin typeface="Calibri"/>
                        </a:rPr>
                        <a:t>5,9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400" b="0" i="0" u="none" strike="noStrike">
                          <a:solidFill>
                            <a:srgbClr val="000000"/>
                          </a:solidFill>
                          <a:latin typeface="Calibri"/>
                        </a:rPr>
                        <a:t>R$ 26,1 milhões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BEEF3"/>
                    </a:solidFill>
                  </a:tcPr>
                </a:tc>
              </a:tr>
              <a:tr h="31432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TOTAL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18,9 milhões/m³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pt-BR" sz="1600" b="1" i="0" u="none" strike="noStrike" dirty="0">
                          <a:solidFill>
                            <a:srgbClr val="FFFFFF"/>
                          </a:solidFill>
                          <a:latin typeface="Calibri"/>
                        </a:rPr>
                        <a:t>R$  154,1 milhões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FFC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632523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7"/>
          <p:cNvSpPr txBox="1"/>
          <p:nvPr/>
        </p:nvSpPr>
        <p:spPr>
          <a:xfrm flipH="1">
            <a:off x="3851275" y="152400"/>
            <a:ext cx="5113338" cy="539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</a:rPr>
              <a:t>DRAGAGEM DE APROFUNDAMENTO</a:t>
            </a:r>
            <a:br>
              <a:rPr lang="pt-BR" sz="2000" b="1" dirty="0">
                <a:solidFill>
                  <a:prstClr val="white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SEÇÃO TRANSVERSAL TIPO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63842" name="Grupo 3"/>
          <p:cNvGrpSpPr>
            <a:grpSpLocks/>
          </p:cNvGrpSpPr>
          <p:nvPr/>
        </p:nvGrpSpPr>
        <p:grpSpPr bwMode="auto">
          <a:xfrm rot="-424919">
            <a:off x="371475" y="82550"/>
            <a:ext cx="1843088" cy="895350"/>
            <a:chOff x="51692" y="379711"/>
            <a:chExt cx="2090921" cy="1106270"/>
          </a:xfrm>
        </p:grpSpPr>
        <p:pic>
          <p:nvPicPr>
            <p:cNvPr id="163892" name="Imagem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51692" y="379711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3893" name="CaixaDeTexto 5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grpSp>
        <p:nvGrpSpPr>
          <p:cNvPr id="4" name="Grupo 49"/>
          <p:cNvGrpSpPr>
            <a:grpSpLocks/>
          </p:cNvGrpSpPr>
          <p:nvPr/>
        </p:nvGrpSpPr>
        <p:grpSpPr bwMode="auto">
          <a:xfrm>
            <a:off x="20638" y="1323975"/>
            <a:ext cx="9102725" cy="4984750"/>
            <a:chOff x="20638" y="1323922"/>
            <a:chExt cx="9102725" cy="4985398"/>
          </a:xfrm>
        </p:grpSpPr>
        <p:sp>
          <p:nvSpPr>
            <p:cNvPr id="8" name="Retângulo 7"/>
            <p:cNvSpPr/>
            <p:nvPr/>
          </p:nvSpPr>
          <p:spPr>
            <a:xfrm>
              <a:off x="125760" y="1844824"/>
              <a:ext cx="8892480" cy="4464496"/>
            </a:xfrm>
            <a:prstGeom prst="rect">
              <a:avLst/>
            </a:prstGeom>
            <a:gradFill flip="none" rotWithShape="1">
              <a:gsLst>
                <a:gs pos="0">
                  <a:schemeClr val="tx2">
                    <a:lumMod val="75000"/>
                    <a:shade val="30000"/>
                    <a:satMod val="115000"/>
                  </a:schemeClr>
                </a:gs>
                <a:gs pos="50000">
                  <a:schemeClr val="tx2">
                    <a:lumMod val="75000"/>
                    <a:shade val="67500"/>
                    <a:satMod val="115000"/>
                  </a:schemeClr>
                </a:gs>
                <a:gs pos="100000">
                  <a:schemeClr val="tx2">
                    <a:lumMod val="75000"/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grpSp>
          <p:nvGrpSpPr>
            <p:cNvPr id="163851" name="Group 59"/>
            <p:cNvGrpSpPr>
              <a:grpSpLocks/>
            </p:cNvGrpSpPr>
            <p:nvPr/>
          </p:nvGrpSpPr>
          <p:grpSpPr bwMode="auto">
            <a:xfrm>
              <a:off x="20638" y="1323922"/>
              <a:ext cx="9102725" cy="4959348"/>
              <a:chOff x="0" y="1123"/>
              <a:chExt cx="5734" cy="3124"/>
            </a:xfrm>
          </p:grpSpPr>
          <p:sp>
            <p:nvSpPr>
              <p:cNvPr id="163852" name="Line 13"/>
              <p:cNvSpPr>
                <a:spLocks noChangeShapeType="1"/>
              </p:cNvSpPr>
              <p:nvPr/>
            </p:nvSpPr>
            <p:spPr bwMode="auto">
              <a:xfrm>
                <a:off x="975" y="1525"/>
                <a:ext cx="0" cy="1723"/>
              </a:xfrm>
              <a:prstGeom prst="line">
                <a:avLst/>
              </a:prstGeom>
              <a:noFill/>
              <a:ln w="32131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63853" name="Line 14"/>
              <p:cNvSpPr>
                <a:spLocks noChangeShapeType="1"/>
              </p:cNvSpPr>
              <p:nvPr/>
            </p:nvSpPr>
            <p:spPr bwMode="auto">
              <a:xfrm flipH="1">
                <a:off x="68" y="1525"/>
                <a:ext cx="907" cy="0"/>
              </a:xfrm>
              <a:prstGeom prst="line">
                <a:avLst/>
              </a:prstGeom>
              <a:noFill/>
              <a:ln w="32131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63854" name="Line 15"/>
              <p:cNvSpPr>
                <a:spLocks noChangeShapeType="1"/>
              </p:cNvSpPr>
              <p:nvPr/>
            </p:nvSpPr>
            <p:spPr bwMode="auto">
              <a:xfrm flipH="1">
                <a:off x="4740" y="1525"/>
                <a:ext cx="907" cy="0"/>
              </a:xfrm>
              <a:prstGeom prst="line">
                <a:avLst/>
              </a:prstGeom>
              <a:noFill/>
              <a:ln w="32131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63855" name="Line 16"/>
              <p:cNvSpPr>
                <a:spLocks noChangeShapeType="1"/>
              </p:cNvSpPr>
              <p:nvPr/>
            </p:nvSpPr>
            <p:spPr bwMode="auto">
              <a:xfrm>
                <a:off x="4740" y="1525"/>
                <a:ext cx="0" cy="1723"/>
              </a:xfrm>
              <a:prstGeom prst="line">
                <a:avLst/>
              </a:prstGeom>
              <a:noFill/>
              <a:ln w="32131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63856" name="Line 17"/>
              <p:cNvSpPr>
                <a:spLocks noChangeShapeType="1"/>
              </p:cNvSpPr>
              <p:nvPr/>
            </p:nvSpPr>
            <p:spPr bwMode="auto">
              <a:xfrm>
                <a:off x="975" y="1661"/>
                <a:ext cx="3765" cy="0"/>
              </a:xfrm>
              <a:prstGeom prst="line">
                <a:avLst/>
              </a:prstGeom>
              <a:noFill/>
              <a:ln w="6350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>
                <a:spAutoFit/>
              </a:bodyPr>
              <a:lstStyle/>
              <a:p>
                <a:endParaRPr lang="pt-BR"/>
              </a:p>
            </p:txBody>
          </p:sp>
          <p:sp>
            <p:nvSpPr>
              <p:cNvPr id="163857" name="Text Box 18"/>
              <p:cNvSpPr txBox="1">
                <a:spLocks noChangeArrowheads="1"/>
              </p:cNvSpPr>
              <p:nvPr/>
            </p:nvSpPr>
            <p:spPr bwMode="auto">
              <a:xfrm>
                <a:off x="3923" y="1485"/>
                <a:ext cx="640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R. N. (DHN)</a:t>
                </a:r>
              </a:p>
            </p:txBody>
          </p:sp>
          <p:sp>
            <p:nvSpPr>
              <p:cNvPr id="163858" name="Freeform 20"/>
              <p:cNvSpPr>
                <a:spLocks/>
              </p:cNvSpPr>
              <p:nvPr/>
            </p:nvSpPr>
            <p:spPr bwMode="auto">
              <a:xfrm>
                <a:off x="975" y="2250"/>
                <a:ext cx="3765" cy="779"/>
              </a:xfrm>
              <a:custGeom>
                <a:avLst/>
                <a:gdLst>
                  <a:gd name="T0" fmla="*/ 0 w 2892"/>
                  <a:gd name="T1" fmla="*/ 62 h 663"/>
                  <a:gd name="T2" fmla="*/ 759 w 2892"/>
                  <a:gd name="T3" fmla="*/ 220 h 663"/>
                  <a:gd name="T4" fmla="*/ 1521 w 2892"/>
                  <a:gd name="T5" fmla="*/ 187 h 663"/>
                  <a:gd name="T6" fmla="*/ 1695 w 2892"/>
                  <a:gd name="T7" fmla="*/ 155 h 663"/>
                  <a:gd name="T8" fmla="*/ 2628 w 2892"/>
                  <a:gd name="T9" fmla="*/ 220 h 663"/>
                  <a:gd name="T10" fmla="*/ 2747 w 2892"/>
                  <a:gd name="T11" fmla="*/ 314 h 663"/>
                  <a:gd name="T12" fmla="*/ 2806 w 2892"/>
                  <a:gd name="T13" fmla="*/ 408 h 663"/>
                  <a:gd name="T14" fmla="*/ 3097 w 2892"/>
                  <a:gd name="T15" fmla="*/ 437 h 663"/>
                  <a:gd name="T16" fmla="*/ 3447 w 2892"/>
                  <a:gd name="T17" fmla="*/ 536 h 663"/>
                  <a:gd name="T18" fmla="*/ 3566 w 2892"/>
                  <a:gd name="T19" fmla="*/ 630 h 663"/>
                  <a:gd name="T20" fmla="*/ 3626 w 2892"/>
                  <a:gd name="T21" fmla="*/ 724 h 663"/>
                  <a:gd name="T22" fmla="*/ 4262 w 2892"/>
                  <a:gd name="T23" fmla="*/ 786 h 663"/>
                  <a:gd name="T24" fmla="*/ 5664 w 2892"/>
                  <a:gd name="T25" fmla="*/ 976 h 663"/>
                  <a:gd name="T26" fmla="*/ 5726 w 2892"/>
                  <a:gd name="T27" fmla="*/ 1167 h 663"/>
                  <a:gd name="T28" fmla="*/ 6952 w 2892"/>
                  <a:gd name="T29" fmla="*/ 1134 h 663"/>
                  <a:gd name="T30" fmla="*/ 8003 w 2892"/>
                  <a:gd name="T31" fmla="*/ 1513 h 663"/>
                  <a:gd name="T32" fmla="*/ 8124 w 2892"/>
                  <a:gd name="T33" fmla="*/ 1639 h 663"/>
                  <a:gd name="T34" fmla="*/ 8178 w 2892"/>
                  <a:gd name="T35" fmla="*/ 1733 h 663"/>
                  <a:gd name="T36" fmla="*/ 8413 w 2892"/>
                  <a:gd name="T37" fmla="*/ 1418 h 663"/>
                  <a:gd name="T38" fmla="*/ 8937 w 2892"/>
                  <a:gd name="T39" fmla="*/ 1384 h 663"/>
                  <a:gd name="T40" fmla="*/ 9989 w 2892"/>
                  <a:gd name="T41" fmla="*/ 1262 h 663"/>
                  <a:gd name="T42" fmla="*/ 10162 w 2892"/>
                  <a:gd name="T43" fmla="*/ 914 h 663"/>
                  <a:gd name="T44" fmla="*/ 10285 w 2892"/>
                  <a:gd name="T45" fmla="*/ 818 h 663"/>
                  <a:gd name="T46" fmla="*/ 10342 w 2892"/>
                  <a:gd name="T47" fmla="*/ 724 h 663"/>
                  <a:gd name="T48" fmla="*/ 10984 w 2892"/>
                  <a:gd name="T49" fmla="*/ 662 h 663"/>
                  <a:gd name="T50" fmla="*/ 11098 w 2892"/>
                  <a:gd name="T51" fmla="*/ 566 h 663"/>
                  <a:gd name="T52" fmla="*/ 11161 w 2892"/>
                  <a:gd name="T53" fmla="*/ 408 h 663"/>
                  <a:gd name="T54" fmla="*/ 11683 w 2892"/>
                  <a:gd name="T55" fmla="*/ 251 h 663"/>
                  <a:gd name="T56" fmla="*/ 11803 w 2892"/>
                  <a:gd name="T57" fmla="*/ 155 h 663"/>
                  <a:gd name="T58" fmla="*/ 11980 w 2892"/>
                  <a:gd name="T59" fmla="*/ 123 h 663"/>
                  <a:gd name="T60" fmla="*/ 12325 w 2892"/>
                  <a:gd name="T61" fmla="*/ 29 h 663"/>
                  <a:gd name="T62" fmla="*/ 14082 w 2892"/>
                  <a:gd name="T63" fmla="*/ 29 h 663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2892"/>
                  <a:gd name="T97" fmla="*/ 0 h 663"/>
                  <a:gd name="T98" fmla="*/ 2892 w 2892"/>
                  <a:gd name="T99" fmla="*/ 663 h 663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2892" h="663">
                    <a:moveTo>
                      <a:pt x="0" y="23"/>
                    </a:moveTo>
                    <a:cubicBezTo>
                      <a:pt x="70" y="46"/>
                      <a:pt x="129" y="3"/>
                      <a:pt x="156" y="83"/>
                    </a:cubicBezTo>
                    <a:cubicBezTo>
                      <a:pt x="208" y="79"/>
                      <a:pt x="260" y="77"/>
                      <a:pt x="312" y="71"/>
                    </a:cubicBezTo>
                    <a:cubicBezTo>
                      <a:pt x="325" y="69"/>
                      <a:pt x="335" y="59"/>
                      <a:pt x="348" y="59"/>
                    </a:cubicBezTo>
                    <a:cubicBezTo>
                      <a:pt x="412" y="59"/>
                      <a:pt x="476" y="76"/>
                      <a:pt x="540" y="83"/>
                    </a:cubicBezTo>
                    <a:cubicBezTo>
                      <a:pt x="548" y="95"/>
                      <a:pt x="558" y="106"/>
                      <a:pt x="564" y="119"/>
                    </a:cubicBezTo>
                    <a:cubicBezTo>
                      <a:pt x="570" y="130"/>
                      <a:pt x="565" y="148"/>
                      <a:pt x="576" y="155"/>
                    </a:cubicBezTo>
                    <a:cubicBezTo>
                      <a:pt x="593" y="166"/>
                      <a:pt x="616" y="162"/>
                      <a:pt x="636" y="167"/>
                    </a:cubicBezTo>
                    <a:cubicBezTo>
                      <a:pt x="676" y="177"/>
                      <a:pt x="673" y="180"/>
                      <a:pt x="708" y="203"/>
                    </a:cubicBezTo>
                    <a:cubicBezTo>
                      <a:pt x="716" y="215"/>
                      <a:pt x="726" y="226"/>
                      <a:pt x="732" y="239"/>
                    </a:cubicBezTo>
                    <a:cubicBezTo>
                      <a:pt x="738" y="250"/>
                      <a:pt x="735" y="266"/>
                      <a:pt x="744" y="275"/>
                    </a:cubicBezTo>
                    <a:cubicBezTo>
                      <a:pt x="776" y="307"/>
                      <a:pt x="832" y="293"/>
                      <a:pt x="876" y="299"/>
                    </a:cubicBezTo>
                    <a:cubicBezTo>
                      <a:pt x="968" y="330"/>
                      <a:pt x="1068" y="352"/>
                      <a:pt x="1164" y="371"/>
                    </a:cubicBezTo>
                    <a:cubicBezTo>
                      <a:pt x="1168" y="395"/>
                      <a:pt x="1153" y="435"/>
                      <a:pt x="1176" y="443"/>
                    </a:cubicBezTo>
                    <a:cubicBezTo>
                      <a:pt x="1337" y="502"/>
                      <a:pt x="1346" y="486"/>
                      <a:pt x="1428" y="431"/>
                    </a:cubicBezTo>
                    <a:cubicBezTo>
                      <a:pt x="1454" y="536"/>
                      <a:pt x="1548" y="561"/>
                      <a:pt x="1644" y="575"/>
                    </a:cubicBezTo>
                    <a:cubicBezTo>
                      <a:pt x="1652" y="591"/>
                      <a:pt x="1661" y="607"/>
                      <a:pt x="1668" y="623"/>
                    </a:cubicBezTo>
                    <a:cubicBezTo>
                      <a:pt x="1673" y="635"/>
                      <a:pt x="1668" y="663"/>
                      <a:pt x="1680" y="659"/>
                    </a:cubicBezTo>
                    <a:cubicBezTo>
                      <a:pt x="1708" y="650"/>
                      <a:pt x="1709" y="541"/>
                      <a:pt x="1728" y="539"/>
                    </a:cubicBezTo>
                    <a:cubicBezTo>
                      <a:pt x="1764" y="535"/>
                      <a:pt x="1800" y="531"/>
                      <a:pt x="1836" y="527"/>
                    </a:cubicBezTo>
                    <a:cubicBezTo>
                      <a:pt x="1910" y="508"/>
                      <a:pt x="1983" y="514"/>
                      <a:pt x="2052" y="479"/>
                    </a:cubicBezTo>
                    <a:cubicBezTo>
                      <a:pt x="2074" y="412"/>
                      <a:pt x="2061" y="455"/>
                      <a:pt x="2088" y="347"/>
                    </a:cubicBezTo>
                    <a:cubicBezTo>
                      <a:pt x="2091" y="333"/>
                      <a:pt x="2106" y="324"/>
                      <a:pt x="2112" y="311"/>
                    </a:cubicBezTo>
                    <a:cubicBezTo>
                      <a:pt x="2118" y="300"/>
                      <a:pt x="2114" y="283"/>
                      <a:pt x="2124" y="275"/>
                    </a:cubicBezTo>
                    <a:cubicBezTo>
                      <a:pt x="2136" y="265"/>
                      <a:pt x="2251" y="252"/>
                      <a:pt x="2256" y="251"/>
                    </a:cubicBezTo>
                    <a:cubicBezTo>
                      <a:pt x="2264" y="239"/>
                      <a:pt x="2275" y="229"/>
                      <a:pt x="2280" y="215"/>
                    </a:cubicBezTo>
                    <a:cubicBezTo>
                      <a:pt x="2287" y="196"/>
                      <a:pt x="2282" y="173"/>
                      <a:pt x="2292" y="155"/>
                    </a:cubicBezTo>
                    <a:cubicBezTo>
                      <a:pt x="2301" y="139"/>
                      <a:pt x="2381" y="108"/>
                      <a:pt x="2400" y="95"/>
                    </a:cubicBezTo>
                    <a:cubicBezTo>
                      <a:pt x="2408" y="83"/>
                      <a:pt x="2413" y="68"/>
                      <a:pt x="2424" y="59"/>
                    </a:cubicBezTo>
                    <a:cubicBezTo>
                      <a:pt x="2434" y="51"/>
                      <a:pt x="2449" y="53"/>
                      <a:pt x="2460" y="47"/>
                    </a:cubicBezTo>
                    <a:cubicBezTo>
                      <a:pt x="2553" y="0"/>
                      <a:pt x="2442" y="41"/>
                      <a:pt x="2532" y="11"/>
                    </a:cubicBezTo>
                    <a:cubicBezTo>
                      <a:pt x="2663" y="24"/>
                      <a:pt x="2753" y="11"/>
                      <a:pt x="2892" y="11"/>
                    </a:cubicBezTo>
                  </a:path>
                </a:pathLst>
              </a:custGeom>
              <a:noFill/>
              <a:ln w="38100">
                <a:solidFill>
                  <a:srgbClr val="FFCC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59" name="Line 21"/>
              <p:cNvSpPr>
                <a:spLocks noChangeShapeType="1"/>
              </p:cNvSpPr>
              <p:nvPr/>
            </p:nvSpPr>
            <p:spPr bwMode="auto">
              <a:xfrm>
                <a:off x="2064" y="3294"/>
                <a:ext cx="1496" cy="0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0" name="Line 22"/>
              <p:cNvSpPr>
                <a:spLocks noChangeShapeType="1"/>
              </p:cNvSpPr>
              <p:nvPr/>
            </p:nvSpPr>
            <p:spPr bwMode="auto">
              <a:xfrm flipH="1" flipV="1">
                <a:off x="1429" y="2342"/>
                <a:ext cx="635" cy="952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1" name="Line 23"/>
              <p:cNvSpPr>
                <a:spLocks noChangeShapeType="1"/>
              </p:cNvSpPr>
              <p:nvPr/>
            </p:nvSpPr>
            <p:spPr bwMode="auto">
              <a:xfrm flipV="1">
                <a:off x="3560" y="2250"/>
                <a:ext cx="726" cy="1044"/>
              </a:xfrm>
              <a:prstGeom prst="line">
                <a:avLst/>
              </a:prstGeom>
              <a:noFill/>
              <a:ln w="381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2" name="Text Box 24"/>
              <p:cNvSpPr txBox="1">
                <a:spLocks noChangeArrowheads="1"/>
              </p:cNvSpPr>
              <p:nvPr/>
            </p:nvSpPr>
            <p:spPr bwMode="auto">
              <a:xfrm>
                <a:off x="72" y="1810"/>
                <a:ext cx="688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Prof. Projeto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8 – 13,70 m</a:t>
                </a:r>
              </a:p>
            </p:txBody>
          </p:sp>
          <p:sp>
            <p:nvSpPr>
              <p:cNvPr id="163863" name="Text Box 25"/>
              <p:cNvSpPr txBox="1">
                <a:spLocks noChangeArrowheads="1"/>
              </p:cNvSpPr>
              <p:nvPr/>
            </p:nvSpPr>
            <p:spPr bwMode="auto">
              <a:xfrm>
                <a:off x="4936" y="1781"/>
                <a:ext cx="712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Prof. Projeto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10,30 – 15 m</a:t>
                </a:r>
              </a:p>
            </p:txBody>
          </p:sp>
          <p:sp>
            <p:nvSpPr>
              <p:cNvPr id="163864" name="Text Box 26"/>
              <p:cNvSpPr txBox="1">
                <a:spLocks noChangeArrowheads="1"/>
              </p:cNvSpPr>
              <p:nvPr/>
            </p:nvSpPr>
            <p:spPr bwMode="auto">
              <a:xfrm>
                <a:off x="1089" y="1811"/>
                <a:ext cx="445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Talude 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médio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1 : 6</a:t>
                </a:r>
              </a:p>
            </p:txBody>
          </p:sp>
          <p:sp>
            <p:nvSpPr>
              <p:cNvPr id="163865" name="Line 27"/>
              <p:cNvSpPr>
                <a:spLocks noChangeShapeType="1"/>
              </p:cNvSpPr>
              <p:nvPr/>
            </p:nvSpPr>
            <p:spPr bwMode="auto">
              <a:xfrm>
                <a:off x="748" y="3520"/>
                <a:ext cx="4264" cy="0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6" name="Line 28"/>
              <p:cNvSpPr>
                <a:spLocks noChangeShapeType="1"/>
              </p:cNvSpPr>
              <p:nvPr/>
            </p:nvSpPr>
            <p:spPr bwMode="auto">
              <a:xfrm>
                <a:off x="748" y="3793"/>
                <a:ext cx="4264" cy="0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7" name="Line 29"/>
              <p:cNvSpPr>
                <a:spLocks noChangeShapeType="1"/>
              </p:cNvSpPr>
              <p:nvPr/>
            </p:nvSpPr>
            <p:spPr bwMode="auto">
              <a:xfrm flipH="1">
                <a:off x="657" y="2296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8" name="Line 30"/>
              <p:cNvSpPr>
                <a:spLocks noChangeShapeType="1"/>
              </p:cNvSpPr>
              <p:nvPr/>
            </p:nvSpPr>
            <p:spPr bwMode="auto">
              <a:xfrm>
                <a:off x="748" y="1615"/>
                <a:ext cx="0" cy="817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69" name="Line 31"/>
              <p:cNvSpPr>
                <a:spLocks noChangeShapeType="1"/>
              </p:cNvSpPr>
              <p:nvPr/>
            </p:nvSpPr>
            <p:spPr bwMode="auto">
              <a:xfrm flipH="1">
                <a:off x="657" y="1661"/>
                <a:ext cx="227" cy="0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0" name="Text Box 32"/>
              <p:cNvSpPr txBox="1">
                <a:spLocks noChangeArrowheads="1"/>
              </p:cNvSpPr>
              <p:nvPr/>
            </p:nvSpPr>
            <p:spPr bwMode="auto">
              <a:xfrm>
                <a:off x="969" y="3072"/>
                <a:ext cx="52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>
                    <a:solidFill>
                      <a:schemeClr val="bg1"/>
                    </a:solidFill>
                    <a:latin typeface="Calibri" pitchFamily="34" charset="0"/>
                  </a:rPr>
                  <a:t>Berço </a:t>
                </a:r>
              </a:p>
              <a:p>
                <a:pPr algn="ctr"/>
                <a:r>
                  <a:rPr lang="pt-BR" sz="1200">
                    <a:solidFill>
                      <a:schemeClr val="bg1"/>
                    </a:solidFill>
                    <a:latin typeface="Calibri" pitchFamily="34" charset="0"/>
                  </a:rPr>
                  <a:t>atracação </a:t>
                </a:r>
              </a:p>
              <a:p>
                <a:pPr algn="ctr"/>
                <a:r>
                  <a:rPr lang="pt-BR" sz="1200">
                    <a:solidFill>
                      <a:schemeClr val="bg1"/>
                    </a:solidFill>
                    <a:latin typeface="Calibri" pitchFamily="34" charset="0"/>
                  </a:rPr>
                  <a:t>50 m</a:t>
                </a:r>
              </a:p>
            </p:txBody>
          </p:sp>
          <p:sp>
            <p:nvSpPr>
              <p:cNvPr id="163871" name="Line 33"/>
              <p:cNvSpPr>
                <a:spLocks noChangeShapeType="1"/>
              </p:cNvSpPr>
              <p:nvPr/>
            </p:nvSpPr>
            <p:spPr bwMode="auto">
              <a:xfrm>
                <a:off x="1429" y="2885"/>
                <a:ext cx="0" cy="726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2" name="Line 34"/>
              <p:cNvSpPr>
                <a:spLocks noChangeShapeType="1"/>
              </p:cNvSpPr>
              <p:nvPr/>
            </p:nvSpPr>
            <p:spPr bwMode="auto">
              <a:xfrm>
                <a:off x="4286" y="2885"/>
                <a:ext cx="0" cy="726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3" name="Line 35"/>
              <p:cNvSpPr>
                <a:spLocks noChangeShapeType="1"/>
              </p:cNvSpPr>
              <p:nvPr/>
            </p:nvSpPr>
            <p:spPr bwMode="auto">
              <a:xfrm flipH="1">
                <a:off x="975" y="3339"/>
                <a:ext cx="0" cy="726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4" name="Line 36"/>
              <p:cNvSpPr>
                <a:spLocks noChangeShapeType="1"/>
              </p:cNvSpPr>
              <p:nvPr/>
            </p:nvSpPr>
            <p:spPr bwMode="auto">
              <a:xfrm flipH="1">
                <a:off x="4740" y="3339"/>
                <a:ext cx="0" cy="726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5" name="Line 37"/>
              <p:cNvSpPr>
                <a:spLocks noChangeShapeType="1"/>
              </p:cNvSpPr>
              <p:nvPr/>
            </p:nvSpPr>
            <p:spPr bwMode="auto">
              <a:xfrm>
                <a:off x="2064" y="3702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6" name="Line 38"/>
              <p:cNvSpPr>
                <a:spLocks noChangeShapeType="1"/>
              </p:cNvSpPr>
              <p:nvPr/>
            </p:nvSpPr>
            <p:spPr bwMode="auto">
              <a:xfrm>
                <a:off x="3560" y="3702"/>
                <a:ext cx="0" cy="227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77" name="Text Box 39"/>
              <p:cNvSpPr txBox="1">
                <a:spLocks noChangeArrowheads="1"/>
              </p:cNvSpPr>
              <p:nvPr/>
            </p:nvSpPr>
            <p:spPr bwMode="auto">
              <a:xfrm>
                <a:off x="1208" y="3777"/>
                <a:ext cx="66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≥ 100 m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Sem reforço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no cais</a:t>
                </a:r>
              </a:p>
            </p:txBody>
          </p:sp>
          <p:sp>
            <p:nvSpPr>
              <p:cNvPr id="163878" name="Text Box 40"/>
              <p:cNvSpPr txBox="1">
                <a:spLocks noChangeArrowheads="1"/>
              </p:cNvSpPr>
              <p:nvPr/>
            </p:nvSpPr>
            <p:spPr bwMode="auto">
              <a:xfrm>
                <a:off x="2612" y="3802"/>
                <a:ext cx="488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>
                    <a:solidFill>
                      <a:schemeClr val="bg1"/>
                    </a:solidFill>
                    <a:latin typeface="Calibri" pitchFamily="34" charset="0"/>
                  </a:rPr>
                  <a:t>220 m</a:t>
                </a:r>
              </a:p>
            </p:txBody>
          </p:sp>
          <p:sp>
            <p:nvSpPr>
              <p:cNvPr id="163879" name="Text Box 41"/>
              <p:cNvSpPr txBox="1">
                <a:spLocks noChangeArrowheads="1"/>
              </p:cNvSpPr>
              <p:nvPr/>
            </p:nvSpPr>
            <p:spPr bwMode="auto">
              <a:xfrm>
                <a:off x="3873" y="3782"/>
                <a:ext cx="668" cy="4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  <a:cs typeface="Times New Roman" pitchFamily="18" charset="0"/>
                  </a:rPr>
                  <a:t>≥</a:t>
                </a:r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 100 m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Sem reforço</a:t>
                </a:r>
              </a:p>
              <a:p>
                <a:pPr algn="ctr"/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no cais</a:t>
                </a:r>
              </a:p>
            </p:txBody>
          </p:sp>
          <p:sp>
            <p:nvSpPr>
              <p:cNvPr id="163880" name="Text Box 42"/>
              <p:cNvSpPr txBox="1">
                <a:spLocks noChangeArrowheads="1"/>
              </p:cNvSpPr>
              <p:nvPr/>
            </p:nvSpPr>
            <p:spPr bwMode="auto">
              <a:xfrm>
                <a:off x="0" y="1123"/>
                <a:ext cx="960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rgbClr val="14328C"/>
                    </a:solidFill>
                    <a:latin typeface="Calibri" pitchFamily="34" charset="0"/>
                  </a:rPr>
                  <a:t>Cais</a:t>
                </a:r>
              </a:p>
              <a:p>
                <a:pPr algn="ctr"/>
                <a:r>
                  <a:rPr lang="pt-BR" sz="1400" b="1">
                    <a:solidFill>
                      <a:srgbClr val="14328C"/>
                    </a:solidFill>
                    <a:latin typeface="Calibri" pitchFamily="34" charset="0"/>
                  </a:rPr>
                  <a:t>  Margem Direita</a:t>
                </a:r>
              </a:p>
            </p:txBody>
          </p:sp>
          <p:sp>
            <p:nvSpPr>
              <p:cNvPr id="163881" name="Text Box 43"/>
              <p:cNvSpPr txBox="1">
                <a:spLocks noChangeArrowheads="1"/>
              </p:cNvSpPr>
              <p:nvPr/>
            </p:nvSpPr>
            <p:spPr bwMode="auto">
              <a:xfrm>
                <a:off x="4640" y="1123"/>
                <a:ext cx="109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1400" b="1">
                    <a:solidFill>
                      <a:srgbClr val="14328C"/>
                    </a:solidFill>
                    <a:latin typeface="Calibri" pitchFamily="34" charset="0"/>
                  </a:rPr>
                  <a:t>Cais</a:t>
                </a:r>
              </a:p>
              <a:p>
                <a:pPr algn="ctr"/>
                <a:r>
                  <a:rPr lang="pt-BR" sz="1400" b="1">
                    <a:solidFill>
                      <a:srgbClr val="14328C"/>
                    </a:solidFill>
                    <a:latin typeface="Calibri" pitchFamily="34" charset="0"/>
                  </a:rPr>
                  <a:t>Margem Esquerda</a:t>
                </a:r>
              </a:p>
            </p:txBody>
          </p:sp>
          <p:sp>
            <p:nvSpPr>
              <p:cNvPr id="163882" name="Line 45"/>
              <p:cNvSpPr>
                <a:spLocks noChangeShapeType="1"/>
              </p:cNvSpPr>
              <p:nvPr/>
            </p:nvSpPr>
            <p:spPr bwMode="auto">
              <a:xfrm flipV="1">
                <a:off x="2018" y="1661"/>
                <a:ext cx="0" cy="952"/>
              </a:xfrm>
              <a:prstGeom prst="line">
                <a:avLst/>
              </a:prstGeom>
              <a:noFill/>
              <a:ln w="19050">
                <a:solidFill>
                  <a:srgbClr val="FFC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83" name="Line 46"/>
              <p:cNvSpPr>
                <a:spLocks noChangeShapeType="1"/>
              </p:cNvSpPr>
              <p:nvPr/>
            </p:nvSpPr>
            <p:spPr bwMode="auto">
              <a:xfrm flipV="1">
                <a:off x="2336" y="1661"/>
                <a:ext cx="0" cy="998"/>
              </a:xfrm>
              <a:prstGeom prst="line">
                <a:avLst/>
              </a:prstGeom>
              <a:noFill/>
              <a:ln w="19050">
                <a:solidFill>
                  <a:srgbClr val="FFC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84" name="Line 47"/>
              <p:cNvSpPr>
                <a:spLocks noChangeShapeType="1"/>
              </p:cNvSpPr>
              <p:nvPr/>
            </p:nvSpPr>
            <p:spPr bwMode="auto">
              <a:xfrm flipV="1">
                <a:off x="2653" y="1661"/>
                <a:ext cx="0" cy="1134"/>
              </a:xfrm>
              <a:prstGeom prst="line">
                <a:avLst/>
              </a:prstGeom>
              <a:noFill/>
              <a:ln w="19050">
                <a:solidFill>
                  <a:srgbClr val="FFC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85" name="Line 48"/>
              <p:cNvSpPr>
                <a:spLocks noChangeShapeType="1"/>
              </p:cNvSpPr>
              <p:nvPr/>
            </p:nvSpPr>
            <p:spPr bwMode="auto">
              <a:xfrm flipV="1">
                <a:off x="3334" y="1661"/>
                <a:ext cx="0" cy="163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 type="triangle" w="med" len="med"/>
                <a:tailEnd type="triangle" w="med" len="med"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86" name="Text Box 49"/>
              <p:cNvSpPr txBox="1">
                <a:spLocks noChangeArrowheads="1"/>
              </p:cNvSpPr>
              <p:nvPr/>
            </p:nvSpPr>
            <p:spPr bwMode="auto">
              <a:xfrm>
                <a:off x="3334" y="2205"/>
                <a:ext cx="380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600">
                    <a:solidFill>
                      <a:schemeClr val="bg1"/>
                    </a:solidFill>
                    <a:latin typeface="Calibri" pitchFamily="34" charset="0"/>
                  </a:rPr>
                  <a:t>15 m</a:t>
                </a:r>
              </a:p>
            </p:txBody>
          </p:sp>
          <p:sp>
            <p:nvSpPr>
              <p:cNvPr id="163887" name="Text Box 51"/>
              <p:cNvSpPr txBox="1">
                <a:spLocks noChangeArrowheads="1"/>
              </p:cNvSpPr>
              <p:nvPr/>
            </p:nvSpPr>
            <p:spPr bwMode="auto">
              <a:xfrm>
                <a:off x="4274" y="3067"/>
                <a:ext cx="520" cy="40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pPr algn="ctr"/>
                <a:r>
                  <a:rPr lang="pt-BR" sz="1200">
                    <a:solidFill>
                      <a:schemeClr val="bg1"/>
                    </a:solidFill>
                    <a:latin typeface="Calibri" pitchFamily="34" charset="0"/>
                  </a:rPr>
                  <a:t>Berço </a:t>
                </a:r>
              </a:p>
              <a:p>
                <a:pPr algn="ctr"/>
                <a:r>
                  <a:rPr lang="pt-BR" sz="1200">
                    <a:solidFill>
                      <a:schemeClr val="bg1"/>
                    </a:solidFill>
                    <a:latin typeface="Calibri" pitchFamily="34" charset="0"/>
                  </a:rPr>
                  <a:t>atracação </a:t>
                </a:r>
              </a:p>
              <a:p>
                <a:pPr algn="ctr"/>
                <a:r>
                  <a:rPr lang="pt-BR" sz="1200">
                    <a:solidFill>
                      <a:schemeClr val="bg1"/>
                    </a:solidFill>
                    <a:latin typeface="Calibri" pitchFamily="34" charset="0"/>
                  </a:rPr>
                  <a:t>50 m</a:t>
                </a:r>
              </a:p>
            </p:txBody>
          </p:sp>
          <p:sp>
            <p:nvSpPr>
              <p:cNvPr id="163888" name="Line 52"/>
              <p:cNvSpPr>
                <a:spLocks noChangeShapeType="1"/>
              </p:cNvSpPr>
              <p:nvPr/>
            </p:nvSpPr>
            <p:spPr bwMode="auto">
              <a:xfrm>
                <a:off x="4921" y="1570"/>
                <a:ext cx="0" cy="817"/>
              </a:xfrm>
              <a:prstGeom prst="line">
                <a:avLst/>
              </a:prstGeom>
              <a:noFill/>
              <a:ln w="9525">
                <a:solidFill>
                  <a:srgbClr val="92D05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pt-BR"/>
              </a:p>
            </p:txBody>
          </p:sp>
          <p:sp>
            <p:nvSpPr>
              <p:cNvPr id="163889" name="Text Box 55"/>
              <p:cNvSpPr txBox="1">
                <a:spLocks noChangeArrowheads="1"/>
              </p:cNvSpPr>
              <p:nvPr/>
            </p:nvSpPr>
            <p:spPr bwMode="auto">
              <a:xfrm>
                <a:off x="1857" y="2603"/>
                <a:ext cx="347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12 m</a:t>
                </a:r>
              </a:p>
            </p:txBody>
          </p:sp>
          <p:sp>
            <p:nvSpPr>
              <p:cNvPr id="163890" name="Text Box 56"/>
              <p:cNvSpPr txBox="1">
                <a:spLocks noChangeArrowheads="1"/>
              </p:cNvSpPr>
              <p:nvPr/>
            </p:nvSpPr>
            <p:spPr bwMode="auto">
              <a:xfrm>
                <a:off x="2174" y="2704"/>
                <a:ext cx="347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13 m</a:t>
                </a:r>
              </a:p>
            </p:txBody>
          </p:sp>
          <p:sp>
            <p:nvSpPr>
              <p:cNvPr id="163891" name="Text Box 57"/>
              <p:cNvSpPr txBox="1">
                <a:spLocks noChangeArrowheads="1"/>
              </p:cNvSpPr>
              <p:nvPr/>
            </p:nvSpPr>
            <p:spPr bwMode="auto">
              <a:xfrm>
                <a:off x="2472" y="2795"/>
                <a:ext cx="347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1400">
                    <a:solidFill>
                      <a:schemeClr val="bg1"/>
                    </a:solidFill>
                    <a:latin typeface="Calibri" pitchFamily="34" charset="0"/>
                  </a:rPr>
                  <a:t>14 m</a:t>
                </a:r>
              </a:p>
            </p:txBody>
          </p:sp>
        </p:grpSp>
      </p:grpSp>
      <p:grpSp>
        <p:nvGrpSpPr>
          <p:cNvPr id="9" name="Grupo 50"/>
          <p:cNvGrpSpPr>
            <a:grpSpLocks/>
          </p:cNvGrpSpPr>
          <p:nvPr/>
        </p:nvGrpSpPr>
        <p:grpSpPr bwMode="auto">
          <a:xfrm rot="874632">
            <a:off x="-233363" y="4622800"/>
            <a:ext cx="2330451" cy="2171700"/>
            <a:chOff x="0" y="805585"/>
            <a:chExt cx="2579237" cy="2403686"/>
          </a:xfrm>
        </p:grpSpPr>
        <p:pic>
          <p:nvPicPr>
            <p:cNvPr id="52" name="Imagem 51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0" y="805585"/>
              <a:ext cx="2579237" cy="2403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3847" name="CaixaDeTexto 52"/>
            <p:cNvSpPr txBox="1">
              <a:spLocks noChangeArrowheads="1"/>
            </p:cNvSpPr>
            <p:nvPr/>
          </p:nvSpPr>
          <p:spPr bwMode="auto">
            <a:xfrm rot="-1521583">
              <a:off x="484398" y="1775151"/>
              <a:ext cx="1482869" cy="408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>
                  <a:solidFill>
                    <a:srgbClr val="4F6228"/>
                  </a:solidFill>
                  <a:latin typeface="Calibri" pitchFamily="34" charset="0"/>
                </a:rPr>
                <a:t>CONCLUÍDO</a:t>
              </a:r>
              <a:endParaRPr lang="pt-BR">
                <a:solidFill>
                  <a:srgbClr val="4F6228"/>
                </a:solidFill>
                <a:latin typeface="Calibri" pitchFamily="34" charset="0"/>
              </a:endParaRPr>
            </a:p>
          </p:txBody>
        </p:sp>
      </p:grpSp>
      <p:sp>
        <p:nvSpPr>
          <p:cNvPr id="54" name="Retângulo 53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upo 39"/>
          <p:cNvGrpSpPr>
            <a:grpSpLocks/>
          </p:cNvGrpSpPr>
          <p:nvPr/>
        </p:nvGrpSpPr>
        <p:grpSpPr bwMode="auto">
          <a:xfrm>
            <a:off x="512763" y="4651375"/>
            <a:ext cx="2168525" cy="1614488"/>
            <a:chOff x="652531" y="2201295"/>
            <a:chExt cx="2168487" cy="1613665"/>
          </a:xfrm>
        </p:grpSpPr>
        <p:pic>
          <p:nvPicPr>
            <p:cNvPr id="41" name="Picture 2">
              <a:hlinkClick r:id="rId3" action="ppaction://hlinksldjump"/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52531" y="2201295"/>
              <a:ext cx="2168487" cy="1613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65918" name="Retângulo 41"/>
            <p:cNvSpPr>
              <a:spLocks noChangeArrowheads="1"/>
            </p:cNvSpPr>
            <p:nvPr/>
          </p:nvSpPr>
          <p:spPr bwMode="auto">
            <a:xfrm rot="-439978">
              <a:off x="784451" y="2382463"/>
              <a:ext cx="1899673" cy="9861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solidFill>
                    <a:srgbClr val="000000"/>
                  </a:solidFill>
                  <a:latin typeface="Calibri" pitchFamily="34" charset="0"/>
                </a:rPr>
                <a:t>LICITAÇÃO </a:t>
              </a:r>
              <a:br>
                <a:rPr lang="pt-BR" sz="2400" b="1">
                  <a:solidFill>
                    <a:srgbClr val="000000"/>
                  </a:solidFill>
                  <a:latin typeface="Calibri" pitchFamily="34" charset="0"/>
                </a:rPr>
              </a:br>
              <a:r>
                <a:rPr lang="pt-BR" sz="2400" b="1">
                  <a:solidFill>
                    <a:srgbClr val="000000"/>
                  </a:solidFill>
                  <a:latin typeface="Calibri" pitchFamily="34" charset="0"/>
                </a:rPr>
                <a:t>DO PROJETO EXECUTIVO</a:t>
              </a:r>
            </a:p>
          </p:txBody>
        </p:sp>
      </p:grpSp>
      <p:sp>
        <p:nvSpPr>
          <p:cNvPr id="43" name="Seta para a direita 42"/>
          <p:cNvSpPr/>
          <p:nvPr/>
        </p:nvSpPr>
        <p:spPr>
          <a:xfrm rot="16560640">
            <a:off x="1075531" y="1986757"/>
            <a:ext cx="677863" cy="5969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3" name="Retângulo 12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1" name="TextBox 7"/>
          <p:cNvSpPr txBox="1"/>
          <p:nvPr/>
        </p:nvSpPr>
        <p:spPr>
          <a:xfrm flipH="1">
            <a:off x="4411663" y="220663"/>
            <a:ext cx="4552950" cy="5905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</a:rPr>
              <a:t>AV. </a:t>
            </a:r>
            <a:r>
              <a:rPr lang="pt-BR" sz="2000" b="1" dirty="0">
                <a:solidFill>
                  <a:prstClr val="white"/>
                </a:solidFill>
              </a:rPr>
              <a:t>PERIMETRAL </a:t>
            </a:r>
            <a:r>
              <a:rPr lang="pt-BR" sz="2000" b="1" dirty="0">
                <a:solidFill>
                  <a:prstClr val="white"/>
                </a:solidFill>
              </a:rPr>
              <a:t>MARGEM DIREITA</a:t>
            </a:r>
            <a:r>
              <a:rPr lang="pt-BR" sz="2000" b="1" dirty="0">
                <a:solidFill>
                  <a:prstClr val="white"/>
                </a:solidFill>
              </a:rPr>
              <a:t/>
            </a:r>
            <a:br>
              <a:rPr lang="pt-BR" sz="2000" b="1" dirty="0">
                <a:solidFill>
                  <a:prstClr val="white"/>
                </a:solidFill>
              </a:rPr>
            </a:br>
            <a:r>
              <a:rPr lang="pt-BR" sz="2000" b="1" dirty="0">
                <a:solidFill>
                  <a:prstClr val="white"/>
                </a:solidFill>
              </a:rPr>
              <a:t>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Trecho  ALAMOA - VALONGO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65893" name="Grupo 43"/>
          <p:cNvGrpSpPr>
            <a:grpSpLocks/>
          </p:cNvGrpSpPr>
          <p:nvPr/>
        </p:nvGrpSpPr>
        <p:grpSpPr bwMode="auto">
          <a:xfrm rot="397802">
            <a:off x="227013" y="230188"/>
            <a:ext cx="1843087" cy="895350"/>
            <a:chOff x="51692" y="379711"/>
            <a:chExt cx="2090921" cy="1106270"/>
          </a:xfrm>
        </p:grpSpPr>
        <p:pic>
          <p:nvPicPr>
            <p:cNvPr id="165915" name="Imagem 44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1692" y="379711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5916" name="CaixaDeTexto 46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grpSp>
        <p:nvGrpSpPr>
          <p:cNvPr id="30" name="Grupo 29"/>
          <p:cNvGrpSpPr>
            <a:grpSpLocks/>
          </p:cNvGrpSpPr>
          <p:nvPr/>
        </p:nvGrpSpPr>
        <p:grpSpPr bwMode="auto">
          <a:xfrm>
            <a:off x="468313" y="1773238"/>
            <a:ext cx="8516937" cy="4814887"/>
            <a:chOff x="416220" y="1021220"/>
            <a:chExt cx="8517338" cy="4815560"/>
          </a:xfrm>
        </p:grpSpPr>
        <p:grpSp>
          <p:nvGrpSpPr>
            <p:cNvPr id="165896" name="Grupo 30"/>
            <p:cNvGrpSpPr>
              <a:grpSpLocks/>
            </p:cNvGrpSpPr>
            <p:nvPr/>
          </p:nvGrpSpPr>
          <p:grpSpPr bwMode="auto">
            <a:xfrm>
              <a:off x="424474" y="1021220"/>
              <a:ext cx="8295052" cy="4815560"/>
              <a:chOff x="424474" y="1021220"/>
              <a:chExt cx="8295052" cy="4815560"/>
            </a:xfrm>
          </p:grpSpPr>
          <p:pic>
            <p:nvPicPr>
              <p:cNvPr id="53" name="Imagem 52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00935">
                <a:off x="424157" y="1021220"/>
                <a:ext cx="8295079" cy="4815560"/>
              </a:xfrm>
              <a:prstGeom prst="rect">
                <a:avLst/>
              </a:prstGeom>
              <a:ln w="63500">
                <a:solidFill>
                  <a:schemeClr val="accent6">
                    <a:lumMod val="75000"/>
                  </a:schemeClr>
                </a:solidFill>
              </a:ln>
            </p:spPr>
          </p:pic>
          <p:grpSp>
            <p:nvGrpSpPr>
              <p:cNvPr id="165912" name="Grupo 53"/>
              <p:cNvGrpSpPr>
                <a:grpSpLocks/>
              </p:cNvGrpSpPr>
              <p:nvPr/>
            </p:nvGrpSpPr>
            <p:grpSpPr bwMode="auto">
              <a:xfrm>
                <a:off x="4981897" y="1441299"/>
                <a:ext cx="2796161" cy="825478"/>
                <a:chOff x="4981897" y="1441299"/>
                <a:chExt cx="2796161" cy="825478"/>
              </a:xfrm>
            </p:grpSpPr>
            <p:sp>
              <p:nvSpPr>
                <p:cNvPr id="55" name="Retângulo 54"/>
                <p:cNvSpPr/>
                <p:nvPr/>
              </p:nvSpPr>
              <p:spPr>
                <a:xfrm>
                  <a:off x="4982085" y="1441966"/>
                  <a:ext cx="2795719" cy="824028"/>
                </a:xfrm>
                <a:prstGeom prst="rect">
                  <a:avLst/>
                </a:prstGeom>
                <a:gradFill flip="none" rotWithShape="1">
                  <a:gsLst>
                    <a:gs pos="0">
                      <a:schemeClr val="bg1">
                        <a:alpha val="0"/>
                      </a:schemeClr>
                    </a:gs>
                    <a:gs pos="50000">
                      <a:schemeClr val="accent1">
                        <a:tint val="44500"/>
                        <a:satMod val="160000"/>
                        <a:lumMod val="0"/>
                        <a:lumOff val="100000"/>
                      </a:schemeClr>
                    </a:gs>
                    <a:gs pos="100000">
                      <a:schemeClr val="accent1">
                        <a:tint val="23500"/>
                        <a:satMod val="160000"/>
                        <a:alpha val="0"/>
                      </a:schemeClr>
                    </a:gs>
                  </a:gsLst>
                  <a:lin ang="0" scaled="1"/>
                  <a:tileRect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pt-BR"/>
                </a:p>
              </p:txBody>
            </p:sp>
            <p:sp>
              <p:nvSpPr>
                <p:cNvPr id="165914" name="CaixaDeTexto 55"/>
                <p:cNvSpPr txBox="1">
                  <a:spLocks noChangeArrowheads="1"/>
                </p:cNvSpPr>
                <p:nvPr/>
              </p:nvSpPr>
              <p:spPr bwMode="auto">
                <a:xfrm>
                  <a:off x="4981897" y="1484706"/>
                  <a:ext cx="2796161" cy="7386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pt-BR" sz="2400">
                      <a:solidFill>
                        <a:srgbClr val="FF0000"/>
                      </a:solidFill>
                      <a:latin typeface="Calibri" pitchFamily="34" charset="0"/>
                    </a:rPr>
                    <a:t>Ponte sobre o</a:t>
                  </a:r>
                </a:p>
                <a:p>
                  <a:pPr algn="ctr"/>
                  <a:r>
                    <a:rPr lang="pt-BR">
                      <a:solidFill>
                        <a:srgbClr val="FF0000"/>
                      </a:solidFill>
                      <a:latin typeface="Calibri" pitchFamily="34" charset="0"/>
                    </a:rPr>
                    <a:t>Rio Saboó</a:t>
                  </a:r>
                </a:p>
              </p:txBody>
            </p:sp>
          </p:grpSp>
        </p:grpSp>
        <p:grpSp>
          <p:nvGrpSpPr>
            <p:cNvPr id="165897" name="Grupo 31"/>
            <p:cNvGrpSpPr>
              <a:grpSpLocks/>
            </p:cNvGrpSpPr>
            <p:nvPr/>
          </p:nvGrpSpPr>
          <p:grpSpPr bwMode="auto">
            <a:xfrm>
              <a:off x="416220" y="3739811"/>
              <a:ext cx="8517338" cy="734542"/>
              <a:chOff x="416220" y="3739811"/>
              <a:chExt cx="8517338" cy="734542"/>
            </a:xfrm>
          </p:grpSpPr>
          <p:sp>
            <p:nvSpPr>
              <p:cNvPr id="33" name="Retângulo 32"/>
              <p:cNvSpPr/>
              <p:nvPr/>
            </p:nvSpPr>
            <p:spPr>
              <a:xfrm rot="259781">
                <a:off x="3424674" y="4091874"/>
                <a:ext cx="1800310" cy="107965"/>
              </a:xfrm>
              <a:prstGeom prst="rect">
                <a:avLst/>
              </a:prstGeom>
              <a:solidFill>
                <a:srgbClr val="7030A0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34" name="Retângulo 33"/>
              <p:cNvSpPr/>
              <p:nvPr/>
            </p:nvSpPr>
            <p:spPr>
              <a:xfrm rot="259781">
                <a:off x="3781878" y="4001374"/>
                <a:ext cx="1800310" cy="107965"/>
              </a:xfrm>
              <a:prstGeom prst="rect">
                <a:avLst/>
              </a:prstGeom>
              <a:solidFill>
                <a:srgbClr val="7030A0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35" name="Retângulo 16"/>
              <p:cNvSpPr/>
              <p:nvPr/>
            </p:nvSpPr>
            <p:spPr>
              <a:xfrm rot="259781">
                <a:off x="4156546" y="3780681"/>
                <a:ext cx="2408350" cy="268325"/>
              </a:xfrm>
              <a:custGeom>
                <a:avLst/>
                <a:gdLst>
                  <a:gd name="connsiteX0" fmla="*/ 0 w 2412682"/>
                  <a:gd name="connsiteY0" fmla="*/ 0 h 60811"/>
                  <a:gd name="connsiteX1" fmla="*/ 2412682 w 2412682"/>
                  <a:gd name="connsiteY1" fmla="*/ 0 h 60811"/>
                  <a:gd name="connsiteX2" fmla="*/ 2412682 w 2412682"/>
                  <a:gd name="connsiteY2" fmla="*/ 60811 h 60811"/>
                  <a:gd name="connsiteX3" fmla="*/ 0 w 2412682"/>
                  <a:gd name="connsiteY3" fmla="*/ 60811 h 60811"/>
                  <a:gd name="connsiteX4" fmla="*/ 0 w 2412682"/>
                  <a:gd name="connsiteY4" fmla="*/ 0 h 60811"/>
                  <a:gd name="connsiteX0" fmla="*/ 0 w 2412682"/>
                  <a:gd name="connsiteY0" fmla="*/ 0 h 60811"/>
                  <a:gd name="connsiteX1" fmla="*/ 1526569 w 2412682"/>
                  <a:gd name="connsiteY1" fmla="*/ 670 h 60811"/>
                  <a:gd name="connsiteX2" fmla="*/ 2412682 w 2412682"/>
                  <a:gd name="connsiteY2" fmla="*/ 0 h 60811"/>
                  <a:gd name="connsiteX3" fmla="*/ 2412682 w 2412682"/>
                  <a:gd name="connsiteY3" fmla="*/ 60811 h 60811"/>
                  <a:gd name="connsiteX4" fmla="*/ 0 w 2412682"/>
                  <a:gd name="connsiteY4" fmla="*/ 60811 h 60811"/>
                  <a:gd name="connsiteX5" fmla="*/ 0 w 2412682"/>
                  <a:gd name="connsiteY5" fmla="*/ 0 h 60811"/>
                  <a:gd name="connsiteX0" fmla="*/ 0 w 2412682"/>
                  <a:gd name="connsiteY0" fmla="*/ 0 h 60811"/>
                  <a:gd name="connsiteX1" fmla="*/ 1526569 w 2412682"/>
                  <a:gd name="connsiteY1" fmla="*/ 670 h 60811"/>
                  <a:gd name="connsiteX2" fmla="*/ 2412682 w 2412682"/>
                  <a:gd name="connsiteY2" fmla="*/ 0 h 60811"/>
                  <a:gd name="connsiteX3" fmla="*/ 2412682 w 2412682"/>
                  <a:gd name="connsiteY3" fmla="*/ 60811 h 60811"/>
                  <a:gd name="connsiteX4" fmla="*/ 1648742 w 2412682"/>
                  <a:gd name="connsiteY4" fmla="*/ 58286 h 60811"/>
                  <a:gd name="connsiteX5" fmla="*/ 0 w 2412682"/>
                  <a:gd name="connsiteY5" fmla="*/ 60811 h 60811"/>
                  <a:gd name="connsiteX6" fmla="*/ 0 w 2412682"/>
                  <a:gd name="connsiteY6" fmla="*/ 0 h 60811"/>
                  <a:gd name="connsiteX0" fmla="*/ 0 w 2412682"/>
                  <a:gd name="connsiteY0" fmla="*/ 0 h 60811"/>
                  <a:gd name="connsiteX1" fmla="*/ 1526569 w 2412682"/>
                  <a:gd name="connsiteY1" fmla="*/ 670 h 60811"/>
                  <a:gd name="connsiteX2" fmla="*/ 2412682 w 2412682"/>
                  <a:gd name="connsiteY2" fmla="*/ 0 h 60811"/>
                  <a:gd name="connsiteX3" fmla="*/ 2412682 w 2412682"/>
                  <a:gd name="connsiteY3" fmla="*/ 60811 h 60811"/>
                  <a:gd name="connsiteX4" fmla="*/ 1648742 w 2412682"/>
                  <a:gd name="connsiteY4" fmla="*/ 58286 h 60811"/>
                  <a:gd name="connsiteX5" fmla="*/ 0 w 2412682"/>
                  <a:gd name="connsiteY5" fmla="*/ 60811 h 60811"/>
                  <a:gd name="connsiteX6" fmla="*/ 0 w 2412682"/>
                  <a:gd name="connsiteY6" fmla="*/ 0 h 60811"/>
                  <a:gd name="connsiteX0" fmla="*/ 0 w 2412682"/>
                  <a:gd name="connsiteY0" fmla="*/ 0 h 60811"/>
                  <a:gd name="connsiteX1" fmla="*/ 1526569 w 2412682"/>
                  <a:gd name="connsiteY1" fmla="*/ 670 h 60811"/>
                  <a:gd name="connsiteX2" fmla="*/ 2412682 w 2412682"/>
                  <a:gd name="connsiteY2" fmla="*/ 0 h 60811"/>
                  <a:gd name="connsiteX3" fmla="*/ 2412682 w 2412682"/>
                  <a:gd name="connsiteY3" fmla="*/ 60811 h 60811"/>
                  <a:gd name="connsiteX4" fmla="*/ 1648742 w 2412682"/>
                  <a:gd name="connsiteY4" fmla="*/ 58286 h 60811"/>
                  <a:gd name="connsiteX5" fmla="*/ 0 w 2412682"/>
                  <a:gd name="connsiteY5" fmla="*/ 60811 h 60811"/>
                  <a:gd name="connsiteX6" fmla="*/ 0 w 2412682"/>
                  <a:gd name="connsiteY6" fmla="*/ 0 h 60811"/>
                  <a:gd name="connsiteX0" fmla="*/ 0 w 2412682"/>
                  <a:gd name="connsiteY0" fmla="*/ 0 h 254413"/>
                  <a:gd name="connsiteX1" fmla="*/ 1526569 w 2412682"/>
                  <a:gd name="connsiteY1" fmla="*/ 670 h 254413"/>
                  <a:gd name="connsiteX2" fmla="*/ 2412682 w 2412682"/>
                  <a:gd name="connsiteY2" fmla="*/ 0 h 254413"/>
                  <a:gd name="connsiteX3" fmla="*/ 2412682 w 2412682"/>
                  <a:gd name="connsiteY3" fmla="*/ 60811 h 254413"/>
                  <a:gd name="connsiteX4" fmla="*/ 1648742 w 2412682"/>
                  <a:gd name="connsiteY4" fmla="*/ 58286 h 254413"/>
                  <a:gd name="connsiteX5" fmla="*/ 8289 w 2412682"/>
                  <a:gd name="connsiteY5" fmla="*/ 254413 h 254413"/>
                  <a:gd name="connsiteX6" fmla="*/ 0 w 2412682"/>
                  <a:gd name="connsiteY6" fmla="*/ 0 h 254413"/>
                  <a:gd name="connsiteX0" fmla="*/ 0 w 2406840"/>
                  <a:gd name="connsiteY0" fmla="*/ 203339 h 254413"/>
                  <a:gd name="connsiteX1" fmla="*/ 1520727 w 2406840"/>
                  <a:gd name="connsiteY1" fmla="*/ 670 h 254413"/>
                  <a:gd name="connsiteX2" fmla="*/ 2406840 w 2406840"/>
                  <a:gd name="connsiteY2" fmla="*/ 0 h 254413"/>
                  <a:gd name="connsiteX3" fmla="*/ 2406840 w 2406840"/>
                  <a:gd name="connsiteY3" fmla="*/ 60811 h 254413"/>
                  <a:gd name="connsiteX4" fmla="*/ 1642900 w 2406840"/>
                  <a:gd name="connsiteY4" fmla="*/ 58286 h 254413"/>
                  <a:gd name="connsiteX5" fmla="*/ 2447 w 2406840"/>
                  <a:gd name="connsiteY5" fmla="*/ 254413 h 254413"/>
                  <a:gd name="connsiteX6" fmla="*/ 0 w 2406840"/>
                  <a:gd name="connsiteY6" fmla="*/ 203339 h 254413"/>
                  <a:gd name="connsiteX0" fmla="*/ 0 w 2406840"/>
                  <a:gd name="connsiteY0" fmla="*/ 203339 h 254413"/>
                  <a:gd name="connsiteX1" fmla="*/ 1520727 w 2406840"/>
                  <a:gd name="connsiteY1" fmla="*/ 670 h 254413"/>
                  <a:gd name="connsiteX2" fmla="*/ 2406840 w 2406840"/>
                  <a:gd name="connsiteY2" fmla="*/ 0 h 254413"/>
                  <a:gd name="connsiteX3" fmla="*/ 2406840 w 2406840"/>
                  <a:gd name="connsiteY3" fmla="*/ 60811 h 254413"/>
                  <a:gd name="connsiteX4" fmla="*/ 1642900 w 2406840"/>
                  <a:gd name="connsiteY4" fmla="*/ 58286 h 254413"/>
                  <a:gd name="connsiteX5" fmla="*/ 2447 w 2406840"/>
                  <a:gd name="connsiteY5" fmla="*/ 254413 h 254413"/>
                  <a:gd name="connsiteX6" fmla="*/ 0 w 2406840"/>
                  <a:gd name="connsiteY6" fmla="*/ 203339 h 254413"/>
                  <a:gd name="connsiteX0" fmla="*/ 0 w 2406840"/>
                  <a:gd name="connsiteY0" fmla="*/ 203339 h 254413"/>
                  <a:gd name="connsiteX1" fmla="*/ 1520727 w 2406840"/>
                  <a:gd name="connsiteY1" fmla="*/ 670 h 254413"/>
                  <a:gd name="connsiteX2" fmla="*/ 2406840 w 2406840"/>
                  <a:gd name="connsiteY2" fmla="*/ 0 h 254413"/>
                  <a:gd name="connsiteX3" fmla="*/ 2406840 w 2406840"/>
                  <a:gd name="connsiteY3" fmla="*/ 60811 h 254413"/>
                  <a:gd name="connsiteX4" fmla="*/ 1642900 w 2406840"/>
                  <a:gd name="connsiteY4" fmla="*/ 58286 h 254413"/>
                  <a:gd name="connsiteX5" fmla="*/ 2447 w 2406840"/>
                  <a:gd name="connsiteY5" fmla="*/ 254413 h 254413"/>
                  <a:gd name="connsiteX6" fmla="*/ 0 w 2406840"/>
                  <a:gd name="connsiteY6" fmla="*/ 203339 h 254413"/>
                  <a:gd name="connsiteX0" fmla="*/ 0 w 2406840"/>
                  <a:gd name="connsiteY0" fmla="*/ 203339 h 254413"/>
                  <a:gd name="connsiteX1" fmla="*/ 1520727 w 2406840"/>
                  <a:gd name="connsiteY1" fmla="*/ 670 h 254413"/>
                  <a:gd name="connsiteX2" fmla="*/ 2406840 w 2406840"/>
                  <a:gd name="connsiteY2" fmla="*/ 0 h 254413"/>
                  <a:gd name="connsiteX3" fmla="*/ 2406840 w 2406840"/>
                  <a:gd name="connsiteY3" fmla="*/ 60811 h 254413"/>
                  <a:gd name="connsiteX4" fmla="*/ 1528447 w 2406840"/>
                  <a:gd name="connsiteY4" fmla="*/ 60583 h 254413"/>
                  <a:gd name="connsiteX5" fmla="*/ 2447 w 2406840"/>
                  <a:gd name="connsiteY5" fmla="*/ 254413 h 254413"/>
                  <a:gd name="connsiteX6" fmla="*/ 0 w 2406840"/>
                  <a:gd name="connsiteY6" fmla="*/ 203339 h 254413"/>
                  <a:gd name="connsiteX0" fmla="*/ 0 w 2406840"/>
                  <a:gd name="connsiteY0" fmla="*/ 203339 h 254413"/>
                  <a:gd name="connsiteX1" fmla="*/ 1520727 w 2406840"/>
                  <a:gd name="connsiteY1" fmla="*/ 670 h 254413"/>
                  <a:gd name="connsiteX2" fmla="*/ 2406840 w 2406840"/>
                  <a:gd name="connsiteY2" fmla="*/ 0 h 254413"/>
                  <a:gd name="connsiteX3" fmla="*/ 2406840 w 2406840"/>
                  <a:gd name="connsiteY3" fmla="*/ 60811 h 254413"/>
                  <a:gd name="connsiteX4" fmla="*/ 1528447 w 2406840"/>
                  <a:gd name="connsiteY4" fmla="*/ 60583 h 254413"/>
                  <a:gd name="connsiteX5" fmla="*/ 2447 w 2406840"/>
                  <a:gd name="connsiteY5" fmla="*/ 254413 h 254413"/>
                  <a:gd name="connsiteX6" fmla="*/ 0 w 2406840"/>
                  <a:gd name="connsiteY6" fmla="*/ 203339 h 254413"/>
                  <a:gd name="connsiteX0" fmla="*/ 0 w 2406840"/>
                  <a:gd name="connsiteY0" fmla="*/ 203339 h 254413"/>
                  <a:gd name="connsiteX1" fmla="*/ 1520727 w 2406840"/>
                  <a:gd name="connsiteY1" fmla="*/ 670 h 254413"/>
                  <a:gd name="connsiteX2" fmla="*/ 2406840 w 2406840"/>
                  <a:gd name="connsiteY2" fmla="*/ 0 h 254413"/>
                  <a:gd name="connsiteX3" fmla="*/ 2406840 w 2406840"/>
                  <a:gd name="connsiteY3" fmla="*/ 60811 h 254413"/>
                  <a:gd name="connsiteX4" fmla="*/ 1528447 w 2406840"/>
                  <a:gd name="connsiteY4" fmla="*/ 60583 h 254413"/>
                  <a:gd name="connsiteX5" fmla="*/ 2447 w 2406840"/>
                  <a:gd name="connsiteY5" fmla="*/ 254413 h 254413"/>
                  <a:gd name="connsiteX6" fmla="*/ 0 w 2406840"/>
                  <a:gd name="connsiteY6" fmla="*/ 203339 h 254413"/>
                  <a:gd name="connsiteX0" fmla="*/ 0 w 2406840"/>
                  <a:gd name="connsiteY0" fmla="*/ 203339 h 267077"/>
                  <a:gd name="connsiteX1" fmla="*/ 1520727 w 2406840"/>
                  <a:gd name="connsiteY1" fmla="*/ 670 h 267077"/>
                  <a:gd name="connsiteX2" fmla="*/ 2406840 w 2406840"/>
                  <a:gd name="connsiteY2" fmla="*/ 0 h 267077"/>
                  <a:gd name="connsiteX3" fmla="*/ 2406840 w 2406840"/>
                  <a:gd name="connsiteY3" fmla="*/ 60811 h 267077"/>
                  <a:gd name="connsiteX4" fmla="*/ 1528447 w 2406840"/>
                  <a:gd name="connsiteY4" fmla="*/ 60583 h 267077"/>
                  <a:gd name="connsiteX5" fmla="*/ 3405 w 2406840"/>
                  <a:gd name="connsiteY5" fmla="*/ 267077 h 267077"/>
                  <a:gd name="connsiteX6" fmla="*/ 0 w 2406840"/>
                  <a:gd name="connsiteY6" fmla="*/ 203339 h 2670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406840" h="267077">
                    <a:moveTo>
                      <a:pt x="0" y="203339"/>
                    </a:moveTo>
                    <a:lnTo>
                      <a:pt x="1520727" y="670"/>
                    </a:lnTo>
                    <a:lnTo>
                      <a:pt x="2406840" y="0"/>
                    </a:lnTo>
                    <a:lnTo>
                      <a:pt x="2406840" y="60811"/>
                    </a:lnTo>
                    <a:cubicBezTo>
                      <a:pt x="2114042" y="60735"/>
                      <a:pt x="1820526" y="51161"/>
                      <a:pt x="1528447" y="60583"/>
                    </a:cubicBezTo>
                    <a:cubicBezTo>
                      <a:pt x="1437158" y="58569"/>
                      <a:pt x="613957" y="188388"/>
                      <a:pt x="3405" y="267077"/>
                    </a:cubicBezTo>
                    <a:lnTo>
                      <a:pt x="0" y="203339"/>
                    </a:lnTo>
                    <a:close/>
                  </a:path>
                </a:pathLst>
              </a:custGeom>
              <a:solidFill>
                <a:srgbClr val="CC3399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36" name="Retângulo 35"/>
              <p:cNvSpPr/>
              <p:nvPr/>
            </p:nvSpPr>
            <p:spPr>
              <a:xfrm rot="259781">
                <a:off x="5212283" y="4225243"/>
                <a:ext cx="1800310" cy="107965"/>
              </a:xfrm>
              <a:prstGeom prst="rect">
                <a:avLst/>
              </a:prstGeom>
              <a:solidFill>
                <a:srgbClr val="CC3399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37" name="Retângulo 36"/>
              <p:cNvSpPr/>
              <p:nvPr/>
            </p:nvSpPr>
            <p:spPr>
              <a:xfrm rot="259781">
                <a:off x="5583775" y="4136331"/>
                <a:ext cx="1800310" cy="107965"/>
              </a:xfrm>
              <a:prstGeom prst="rect">
                <a:avLst/>
              </a:prstGeom>
              <a:solidFill>
                <a:srgbClr val="CC3399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38" name="Retângulo 37"/>
              <p:cNvSpPr/>
              <p:nvPr/>
            </p:nvSpPr>
            <p:spPr>
              <a:xfrm rot="259781">
                <a:off x="1621189" y="3953742"/>
                <a:ext cx="1800310" cy="107965"/>
              </a:xfrm>
              <a:prstGeom prst="rect">
                <a:avLst/>
              </a:prstGeom>
              <a:solidFill>
                <a:srgbClr val="CC3399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39" name="Retângulo 38"/>
              <p:cNvSpPr/>
              <p:nvPr/>
            </p:nvSpPr>
            <p:spPr>
              <a:xfrm>
                <a:off x="2921413" y="3863242"/>
                <a:ext cx="882692" cy="66684"/>
              </a:xfrm>
              <a:prstGeom prst="rect">
                <a:avLst/>
              </a:prstGeom>
              <a:solidFill>
                <a:srgbClr val="CC3399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46" name="Retângulo 45"/>
              <p:cNvSpPr/>
              <p:nvPr/>
            </p:nvSpPr>
            <p:spPr>
              <a:xfrm rot="259781">
                <a:off x="3789816" y="3877531"/>
                <a:ext cx="385781" cy="63509"/>
              </a:xfrm>
              <a:prstGeom prst="rect">
                <a:avLst/>
              </a:prstGeom>
              <a:solidFill>
                <a:srgbClr val="7030A0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48" name="Retângulo 47"/>
              <p:cNvSpPr/>
              <p:nvPr/>
            </p:nvSpPr>
            <p:spPr>
              <a:xfrm rot="259781">
                <a:off x="1987919" y="3864830"/>
                <a:ext cx="1800310" cy="107965"/>
              </a:xfrm>
              <a:prstGeom prst="rect">
                <a:avLst/>
              </a:prstGeom>
              <a:solidFill>
                <a:srgbClr val="CC3399"/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49" name="Retângulo 18"/>
              <p:cNvSpPr/>
              <p:nvPr/>
            </p:nvSpPr>
            <p:spPr>
              <a:xfrm rot="259781">
                <a:off x="7001480" y="4363374"/>
                <a:ext cx="1932078" cy="111141"/>
              </a:xfrm>
              <a:custGeom>
                <a:avLst/>
                <a:gdLst>
                  <a:gd name="connsiteX0" fmla="*/ 0 w 1912727"/>
                  <a:gd name="connsiteY0" fmla="*/ 0 h 109442"/>
                  <a:gd name="connsiteX1" fmla="*/ 1912727 w 1912727"/>
                  <a:gd name="connsiteY1" fmla="*/ 0 h 109442"/>
                  <a:gd name="connsiteX2" fmla="*/ 1912727 w 1912727"/>
                  <a:gd name="connsiteY2" fmla="*/ 109442 h 109442"/>
                  <a:gd name="connsiteX3" fmla="*/ 0 w 1912727"/>
                  <a:gd name="connsiteY3" fmla="*/ 109442 h 109442"/>
                  <a:gd name="connsiteX4" fmla="*/ 0 w 1912727"/>
                  <a:gd name="connsiteY4" fmla="*/ 0 h 109442"/>
                  <a:gd name="connsiteX0" fmla="*/ 0 w 1931962"/>
                  <a:gd name="connsiteY0" fmla="*/ 0 h 111170"/>
                  <a:gd name="connsiteX1" fmla="*/ 1912727 w 1931962"/>
                  <a:gd name="connsiteY1" fmla="*/ 0 h 111170"/>
                  <a:gd name="connsiteX2" fmla="*/ 1931962 w 1931962"/>
                  <a:gd name="connsiteY2" fmla="*/ 111170 h 111170"/>
                  <a:gd name="connsiteX3" fmla="*/ 0 w 1931962"/>
                  <a:gd name="connsiteY3" fmla="*/ 109442 h 111170"/>
                  <a:gd name="connsiteX4" fmla="*/ 0 w 1931962"/>
                  <a:gd name="connsiteY4" fmla="*/ 0 h 111170"/>
                  <a:gd name="connsiteX0" fmla="*/ 0 w 1931962"/>
                  <a:gd name="connsiteY0" fmla="*/ 0 h 111170"/>
                  <a:gd name="connsiteX1" fmla="*/ 1903230 w 1931962"/>
                  <a:gd name="connsiteY1" fmla="*/ 720 h 111170"/>
                  <a:gd name="connsiteX2" fmla="*/ 1931962 w 1931962"/>
                  <a:gd name="connsiteY2" fmla="*/ 111170 h 111170"/>
                  <a:gd name="connsiteX3" fmla="*/ 0 w 1931962"/>
                  <a:gd name="connsiteY3" fmla="*/ 109442 h 111170"/>
                  <a:gd name="connsiteX4" fmla="*/ 0 w 1931962"/>
                  <a:gd name="connsiteY4" fmla="*/ 0 h 11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1962" h="111170">
                    <a:moveTo>
                      <a:pt x="0" y="0"/>
                    </a:moveTo>
                    <a:lnTo>
                      <a:pt x="1903230" y="720"/>
                    </a:lnTo>
                    <a:lnTo>
                      <a:pt x="1931962" y="111170"/>
                    </a:lnTo>
                    <a:lnTo>
                      <a:pt x="0" y="1094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50" name="Retângulo 21"/>
              <p:cNvSpPr/>
              <p:nvPr/>
            </p:nvSpPr>
            <p:spPr>
              <a:xfrm rot="259781">
                <a:off x="7371384" y="4263348"/>
                <a:ext cx="1544711" cy="112728"/>
              </a:xfrm>
              <a:custGeom>
                <a:avLst/>
                <a:gdLst>
                  <a:gd name="connsiteX0" fmla="*/ 0 w 1531490"/>
                  <a:gd name="connsiteY0" fmla="*/ 0 h 110646"/>
                  <a:gd name="connsiteX1" fmla="*/ 1531490 w 1531490"/>
                  <a:gd name="connsiteY1" fmla="*/ 0 h 110646"/>
                  <a:gd name="connsiteX2" fmla="*/ 1531490 w 1531490"/>
                  <a:gd name="connsiteY2" fmla="*/ 110646 h 110646"/>
                  <a:gd name="connsiteX3" fmla="*/ 0 w 1531490"/>
                  <a:gd name="connsiteY3" fmla="*/ 110646 h 110646"/>
                  <a:gd name="connsiteX4" fmla="*/ 0 w 1531490"/>
                  <a:gd name="connsiteY4" fmla="*/ 0 h 110646"/>
                  <a:gd name="connsiteX0" fmla="*/ 0 w 1531490"/>
                  <a:gd name="connsiteY0" fmla="*/ 1967 h 112613"/>
                  <a:gd name="connsiteX1" fmla="*/ 1515420 w 1531490"/>
                  <a:gd name="connsiteY1" fmla="*/ 0 h 112613"/>
                  <a:gd name="connsiteX2" fmla="*/ 1531490 w 1531490"/>
                  <a:gd name="connsiteY2" fmla="*/ 112613 h 112613"/>
                  <a:gd name="connsiteX3" fmla="*/ 0 w 1531490"/>
                  <a:gd name="connsiteY3" fmla="*/ 112613 h 112613"/>
                  <a:gd name="connsiteX4" fmla="*/ 0 w 1531490"/>
                  <a:gd name="connsiteY4" fmla="*/ 1967 h 112613"/>
                  <a:gd name="connsiteX0" fmla="*/ 0 w 1544153"/>
                  <a:gd name="connsiteY0" fmla="*/ 1967 h 112613"/>
                  <a:gd name="connsiteX1" fmla="*/ 1515420 w 1544153"/>
                  <a:gd name="connsiteY1" fmla="*/ 0 h 112613"/>
                  <a:gd name="connsiteX2" fmla="*/ 1544153 w 1544153"/>
                  <a:gd name="connsiteY2" fmla="*/ 111654 h 112613"/>
                  <a:gd name="connsiteX3" fmla="*/ 0 w 1544153"/>
                  <a:gd name="connsiteY3" fmla="*/ 112613 h 112613"/>
                  <a:gd name="connsiteX4" fmla="*/ 0 w 1544153"/>
                  <a:gd name="connsiteY4" fmla="*/ 1967 h 11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4153" h="112613">
                    <a:moveTo>
                      <a:pt x="0" y="1967"/>
                    </a:moveTo>
                    <a:lnTo>
                      <a:pt x="1515420" y="0"/>
                    </a:lnTo>
                    <a:lnTo>
                      <a:pt x="1544153" y="111654"/>
                    </a:lnTo>
                    <a:lnTo>
                      <a:pt x="0" y="112613"/>
                    </a:lnTo>
                    <a:lnTo>
                      <a:pt x="0" y="1967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51" name="Retângulo 18"/>
              <p:cNvSpPr/>
              <p:nvPr/>
            </p:nvSpPr>
            <p:spPr>
              <a:xfrm rot="11047820">
                <a:off x="440033" y="3837839"/>
                <a:ext cx="1198619" cy="111141"/>
              </a:xfrm>
              <a:custGeom>
                <a:avLst/>
                <a:gdLst>
                  <a:gd name="connsiteX0" fmla="*/ 0 w 1912727"/>
                  <a:gd name="connsiteY0" fmla="*/ 0 h 109442"/>
                  <a:gd name="connsiteX1" fmla="*/ 1912727 w 1912727"/>
                  <a:gd name="connsiteY1" fmla="*/ 0 h 109442"/>
                  <a:gd name="connsiteX2" fmla="*/ 1912727 w 1912727"/>
                  <a:gd name="connsiteY2" fmla="*/ 109442 h 109442"/>
                  <a:gd name="connsiteX3" fmla="*/ 0 w 1912727"/>
                  <a:gd name="connsiteY3" fmla="*/ 109442 h 109442"/>
                  <a:gd name="connsiteX4" fmla="*/ 0 w 1912727"/>
                  <a:gd name="connsiteY4" fmla="*/ 0 h 109442"/>
                  <a:gd name="connsiteX0" fmla="*/ 0 w 1931962"/>
                  <a:gd name="connsiteY0" fmla="*/ 0 h 111170"/>
                  <a:gd name="connsiteX1" fmla="*/ 1912727 w 1931962"/>
                  <a:gd name="connsiteY1" fmla="*/ 0 h 111170"/>
                  <a:gd name="connsiteX2" fmla="*/ 1931962 w 1931962"/>
                  <a:gd name="connsiteY2" fmla="*/ 111170 h 111170"/>
                  <a:gd name="connsiteX3" fmla="*/ 0 w 1931962"/>
                  <a:gd name="connsiteY3" fmla="*/ 109442 h 111170"/>
                  <a:gd name="connsiteX4" fmla="*/ 0 w 1931962"/>
                  <a:gd name="connsiteY4" fmla="*/ 0 h 111170"/>
                  <a:gd name="connsiteX0" fmla="*/ 0 w 1931962"/>
                  <a:gd name="connsiteY0" fmla="*/ 0 h 111170"/>
                  <a:gd name="connsiteX1" fmla="*/ 1903230 w 1931962"/>
                  <a:gd name="connsiteY1" fmla="*/ 720 h 111170"/>
                  <a:gd name="connsiteX2" fmla="*/ 1931962 w 1931962"/>
                  <a:gd name="connsiteY2" fmla="*/ 111170 h 111170"/>
                  <a:gd name="connsiteX3" fmla="*/ 0 w 1931962"/>
                  <a:gd name="connsiteY3" fmla="*/ 109442 h 111170"/>
                  <a:gd name="connsiteX4" fmla="*/ 0 w 1931962"/>
                  <a:gd name="connsiteY4" fmla="*/ 0 h 1111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31962" h="111170">
                    <a:moveTo>
                      <a:pt x="0" y="0"/>
                    </a:moveTo>
                    <a:lnTo>
                      <a:pt x="1903230" y="720"/>
                    </a:lnTo>
                    <a:lnTo>
                      <a:pt x="1931962" y="111170"/>
                    </a:lnTo>
                    <a:lnTo>
                      <a:pt x="0" y="10944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52" name="Retângulo 21"/>
              <p:cNvSpPr/>
              <p:nvPr/>
            </p:nvSpPr>
            <p:spPr>
              <a:xfrm rot="11047820">
                <a:off x="416220" y="3739400"/>
                <a:ext cx="1597100" cy="112728"/>
              </a:xfrm>
              <a:custGeom>
                <a:avLst/>
                <a:gdLst>
                  <a:gd name="connsiteX0" fmla="*/ 0 w 1531490"/>
                  <a:gd name="connsiteY0" fmla="*/ 0 h 110646"/>
                  <a:gd name="connsiteX1" fmla="*/ 1531490 w 1531490"/>
                  <a:gd name="connsiteY1" fmla="*/ 0 h 110646"/>
                  <a:gd name="connsiteX2" fmla="*/ 1531490 w 1531490"/>
                  <a:gd name="connsiteY2" fmla="*/ 110646 h 110646"/>
                  <a:gd name="connsiteX3" fmla="*/ 0 w 1531490"/>
                  <a:gd name="connsiteY3" fmla="*/ 110646 h 110646"/>
                  <a:gd name="connsiteX4" fmla="*/ 0 w 1531490"/>
                  <a:gd name="connsiteY4" fmla="*/ 0 h 110646"/>
                  <a:gd name="connsiteX0" fmla="*/ 0 w 1531490"/>
                  <a:gd name="connsiteY0" fmla="*/ 1967 h 112613"/>
                  <a:gd name="connsiteX1" fmla="*/ 1515420 w 1531490"/>
                  <a:gd name="connsiteY1" fmla="*/ 0 h 112613"/>
                  <a:gd name="connsiteX2" fmla="*/ 1531490 w 1531490"/>
                  <a:gd name="connsiteY2" fmla="*/ 112613 h 112613"/>
                  <a:gd name="connsiteX3" fmla="*/ 0 w 1531490"/>
                  <a:gd name="connsiteY3" fmla="*/ 112613 h 112613"/>
                  <a:gd name="connsiteX4" fmla="*/ 0 w 1531490"/>
                  <a:gd name="connsiteY4" fmla="*/ 1967 h 112613"/>
                  <a:gd name="connsiteX0" fmla="*/ 0 w 1544153"/>
                  <a:gd name="connsiteY0" fmla="*/ 1967 h 112613"/>
                  <a:gd name="connsiteX1" fmla="*/ 1515420 w 1544153"/>
                  <a:gd name="connsiteY1" fmla="*/ 0 h 112613"/>
                  <a:gd name="connsiteX2" fmla="*/ 1544153 w 1544153"/>
                  <a:gd name="connsiteY2" fmla="*/ 111654 h 112613"/>
                  <a:gd name="connsiteX3" fmla="*/ 0 w 1544153"/>
                  <a:gd name="connsiteY3" fmla="*/ 112613 h 112613"/>
                  <a:gd name="connsiteX4" fmla="*/ 0 w 1544153"/>
                  <a:gd name="connsiteY4" fmla="*/ 1967 h 1126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44153" h="112613">
                    <a:moveTo>
                      <a:pt x="0" y="1967"/>
                    </a:moveTo>
                    <a:lnTo>
                      <a:pt x="1515420" y="0"/>
                    </a:lnTo>
                    <a:lnTo>
                      <a:pt x="1544153" y="111654"/>
                    </a:lnTo>
                    <a:lnTo>
                      <a:pt x="0" y="112613"/>
                    </a:lnTo>
                    <a:lnTo>
                      <a:pt x="0" y="1967"/>
                    </a:ln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 w="12700"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</p:grpSp>
      </p:grpSp>
      <p:pic>
        <p:nvPicPr>
          <p:cNvPr id="57" name="Picture 2" descr="F:\Sem título.jpg"/>
          <p:cNvPicPr>
            <a:picLocks noChangeAspect="1" noChangeArrowheads="1"/>
          </p:cNvPicPr>
          <p:nvPr/>
        </p:nvPicPr>
        <p:blipFill>
          <a:blip r:embed="rId8" cstate="print">
            <a:lum bright="-10000"/>
          </a:blip>
          <a:srcRect b="8937"/>
          <a:stretch>
            <a:fillRect/>
          </a:stretch>
        </p:blipFill>
        <p:spPr bwMode="auto">
          <a:xfrm rot="16355551">
            <a:off x="1221795" y="482105"/>
            <a:ext cx="4924944" cy="61675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upo 32"/>
          <p:cNvGrpSpPr>
            <a:grpSpLocks/>
          </p:cNvGrpSpPr>
          <p:nvPr/>
        </p:nvGrpSpPr>
        <p:grpSpPr bwMode="auto">
          <a:xfrm rot="1112343">
            <a:off x="6675438" y="1635125"/>
            <a:ext cx="2201862" cy="1614488"/>
            <a:chOff x="643497" y="2201295"/>
            <a:chExt cx="2203018" cy="1613665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52531" y="2201295"/>
              <a:ext cx="2168487" cy="1613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67957" name="Retângulo 36"/>
            <p:cNvSpPr>
              <a:spLocks noChangeArrowheads="1"/>
            </p:cNvSpPr>
            <p:nvPr/>
          </p:nvSpPr>
          <p:spPr bwMode="auto">
            <a:xfrm rot="-439978">
              <a:off x="643497" y="2384771"/>
              <a:ext cx="2203018" cy="97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PROJETO EXECUTIVO EM ELABORAÇÃO</a:t>
              </a:r>
            </a:p>
          </p:txBody>
        </p:sp>
      </p:grpSp>
      <p:sp>
        <p:nvSpPr>
          <p:cNvPr id="48" name="Seta para a direita 47">
            <a:hlinkClick r:id="rId4" action="ppaction://hlinksldjump"/>
          </p:cNvPr>
          <p:cNvSpPr/>
          <p:nvPr/>
        </p:nvSpPr>
        <p:spPr>
          <a:xfrm rot="18245574">
            <a:off x="2654300" y="1776413"/>
            <a:ext cx="677863" cy="598487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grpSp>
        <p:nvGrpSpPr>
          <p:cNvPr id="49" name="Grupo 48"/>
          <p:cNvGrpSpPr>
            <a:grpSpLocks/>
          </p:cNvGrpSpPr>
          <p:nvPr/>
        </p:nvGrpSpPr>
        <p:grpSpPr bwMode="auto">
          <a:xfrm>
            <a:off x="3913188" y="3657600"/>
            <a:ext cx="3378200" cy="2535238"/>
            <a:chOff x="3131839" y="3717032"/>
            <a:chExt cx="3377047" cy="2536408"/>
          </a:xfrm>
        </p:grpSpPr>
        <p:grpSp>
          <p:nvGrpSpPr>
            <p:cNvPr id="50" name="Grupo 49"/>
            <p:cNvGrpSpPr/>
            <p:nvPr/>
          </p:nvGrpSpPr>
          <p:grpSpPr>
            <a:xfrm>
              <a:off x="3131839" y="3717032"/>
              <a:ext cx="3377047" cy="2536408"/>
              <a:chOff x="1835696" y="3717032"/>
              <a:chExt cx="2546568" cy="25364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Retângulo 51"/>
              <p:cNvSpPr/>
              <p:nvPr/>
            </p:nvSpPr>
            <p:spPr>
              <a:xfrm>
                <a:off x="1849284" y="3724652"/>
                <a:ext cx="2532980" cy="252878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Retângulo 52"/>
              <p:cNvSpPr/>
              <p:nvPr/>
            </p:nvSpPr>
            <p:spPr>
              <a:xfrm>
                <a:off x="1835696" y="3717032"/>
                <a:ext cx="2532980" cy="2528788"/>
              </a:xfrm>
              <a:prstGeom prst="rect">
                <a:avLst/>
              </a:prstGeom>
              <a:noFill/>
              <a:ln w="12700">
                <a:solidFill>
                  <a:schemeClr val="bg1">
                    <a:alpha val="71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67955" name="Picture 13" descr="MERGULHÃO_ESTUDO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211943" y="3786595"/>
              <a:ext cx="3216838" cy="241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4" name="Grupo 53"/>
          <p:cNvGrpSpPr>
            <a:grpSpLocks/>
          </p:cNvGrpSpPr>
          <p:nvPr/>
        </p:nvGrpSpPr>
        <p:grpSpPr bwMode="auto">
          <a:xfrm>
            <a:off x="23813" y="2786063"/>
            <a:ext cx="3887787" cy="2736850"/>
            <a:chOff x="493968" y="3068960"/>
            <a:chExt cx="3888000" cy="2736000"/>
          </a:xfrm>
        </p:grpSpPr>
        <p:grpSp>
          <p:nvGrpSpPr>
            <p:cNvPr id="55" name="Grupo 54"/>
            <p:cNvGrpSpPr/>
            <p:nvPr/>
          </p:nvGrpSpPr>
          <p:grpSpPr>
            <a:xfrm>
              <a:off x="493968" y="3068960"/>
              <a:ext cx="3888000" cy="2736000"/>
              <a:chOff x="1842298" y="3717032"/>
              <a:chExt cx="2503127" cy="2536408"/>
            </a:xfr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grpSpPr>
          <p:sp>
            <p:nvSpPr>
              <p:cNvPr id="57" name="Retângulo 56"/>
              <p:cNvSpPr/>
              <p:nvPr/>
            </p:nvSpPr>
            <p:spPr>
              <a:xfrm>
                <a:off x="1849284" y="3724652"/>
                <a:ext cx="2496141" cy="2528788"/>
              </a:xfrm>
              <a:prstGeom prst="rect">
                <a:avLst/>
              </a:prstGeom>
              <a:gradFill flip="none" rotWithShape="1">
                <a:gsLst>
                  <a:gs pos="0">
                    <a:schemeClr val="accent6">
                      <a:lumMod val="75000"/>
                      <a:shade val="30000"/>
                      <a:satMod val="115000"/>
                    </a:schemeClr>
                  </a:gs>
                  <a:gs pos="50000">
                    <a:schemeClr val="accent6">
                      <a:lumMod val="75000"/>
                      <a:shade val="67500"/>
                      <a:satMod val="115000"/>
                    </a:schemeClr>
                  </a:gs>
                  <a:gs pos="100000">
                    <a:schemeClr val="accent6">
                      <a:lumMod val="75000"/>
                      <a:shade val="100000"/>
                      <a:satMod val="115000"/>
                    </a:schemeClr>
                  </a:gs>
                </a:gsLst>
                <a:lin ang="270000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  <p:sp>
            <p:nvSpPr>
              <p:cNvPr id="58" name="Retângulo 57"/>
              <p:cNvSpPr/>
              <p:nvPr/>
            </p:nvSpPr>
            <p:spPr>
              <a:xfrm>
                <a:off x="1842298" y="3717032"/>
                <a:ext cx="2496141" cy="2528788"/>
              </a:xfrm>
              <a:prstGeom prst="rect">
                <a:avLst/>
              </a:prstGeom>
              <a:noFill/>
              <a:ln w="12700">
                <a:solidFill>
                  <a:schemeClr val="bg1">
                    <a:alpha val="71000"/>
                  </a:schemeClr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167953" name="Picture 11" descr="Tunel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584073" y="3135961"/>
              <a:ext cx="3736216" cy="2592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60" name="TextBox 7"/>
          <p:cNvSpPr txBox="1"/>
          <p:nvPr/>
        </p:nvSpPr>
        <p:spPr>
          <a:xfrm flipH="1">
            <a:off x="3779838" y="0"/>
            <a:ext cx="5113337" cy="5397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</a:rPr>
              <a:t>PASSAGEM INFERIOR DO VALONGO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(MERGULHÃO</a:t>
            </a:r>
            <a:r>
              <a:rPr lang="pt-BR" sz="1600" dirty="0">
                <a:solidFill>
                  <a:prstClr val="white"/>
                </a:solidFill>
              </a:rPr>
              <a:t>)</a:t>
            </a:r>
          </a:p>
        </p:txBody>
      </p:sp>
      <p:grpSp>
        <p:nvGrpSpPr>
          <p:cNvPr id="167942" name="Grupo 43"/>
          <p:cNvGrpSpPr>
            <a:grpSpLocks/>
          </p:cNvGrpSpPr>
          <p:nvPr/>
        </p:nvGrpSpPr>
        <p:grpSpPr bwMode="auto">
          <a:xfrm rot="-477555">
            <a:off x="373063" y="-112713"/>
            <a:ext cx="1843087" cy="895351"/>
            <a:chOff x="51692" y="379710"/>
            <a:chExt cx="2090921" cy="1106270"/>
          </a:xfrm>
        </p:grpSpPr>
        <p:pic>
          <p:nvPicPr>
            <p:cNvPr id="167950" name="Imagem 4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51692" y="379710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7951" name="CaixaDeTexto 46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sp>
        <p:nvSpPr>
          <p:cNvPr id="22" name="Retângulo 21">
            <a:hlinkClick r:id="rId4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67944" name="Imagem 1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-315913"/>
            <a:ext cx="91440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3" name="Grupo 22"/>
          <p:cNvGrpSpPr>
            <a:grpSpLocks/>
          </p:cNvGrpSpPr>
          <p:nvPr/>
        </p:nvGrpSpPr>
        <p:grpSpPr bwMode="auto">
          <a:xfrm>
            <a:off x="165100" y="476250"/>
            <a:ext cx="8001000" cy="4324350"/>
            <a:chOff x="-733319" y="1009435"/>
            <a:chExt cx="8001000" cy="4324350"/>
          </a:xfrm>
        </p:grpSpPr>
        <p:pic>
          <p:nvPicPr>
            <p:cNvPr id="24" name="Imagem 23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rot="20332689">
              <a:off x="-733319" y="1009435"/>
              <a:ext cx="8001000" cy="4324350"/>
            </a:xfrm>
            <a:prstGeom prst="rect">
              <a:avLst/>
            </a:prstGeom>
            <a:ln w="63500">
              <a:solidFill>
                <a:schemeClr val="accent6">
                  <a:lumMod val="75000"/>
                </a:schemeClr>
              </a:solidFill>
            </a:ln>
          </p:spPr>
        </p:pic>
        <p:grpSp>
          <p:nvGrpSpPr>
            <p:cNvPr id="167947" name="Grupo 24"/>
            <p:cNvGrpSpPr>
              <a:grpSpLocks/>
            </p:cNvGrpSpPr>
            <p:nvPr/>
          </p:nvGrpSpPr>
          <p:grpSpPr bwMode="auto">
            <a:xfrm>
              <a:off x="3385570" y="1441299"/>
              <a:ext cx="2940177" cy="825478"/>
              <a:chOff x="3385570" y="1441299"/>
              <a:chExt cx="2940177" cy="825478"/>
            </a:xfrm>
          </p:grpSpPr>
          <p:sp>
            <p:nvSpPr>
              <p:cNvPr id="26" name="Retângulo 25"/>
              <p:cNvSpPr/>
              <p:nvPr/>
            </p:nvSpPr>
            <p:spPr>
              <a:xfrm>
                <a:off x="3530706" y="1441235"/>
                <a:ext cx="2795588" cy="825500"/>
              </a:xfrm>
              <a:prstGeom prst="rect">
                <a:avLst/>
              </a:prstGeom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50000">
                    <a:schemeClr val="accent1">
                      <a:tint val="44500"/>
                      <a:satMod val="160000"/>
                      <a:lumMod val="0"/>
                      <a:lumOff val="100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0"/>
                    </a:schemeClr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167949" name="CaixaDeTexto 26"/>
              <p:cNvSpPr txBox="1">
                <a:spLocks noChangeArrowheads="1"/>
              </p:cNvSpPr>
              <p:nvPr/>
            </p:nvSpPr>
            <p:spPr bwMode="auto">
              <a:xfrm>
                <a:off x="3385570" y="1484706"/>
                <a:ext cx="2796161" cy="73866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pt-BR" sz="2400">
                    <a:solidFill>
                      <a:srgbClr val="FF0000"/>
                    </a:solidFill>
                    <a:latin typeface="Calibri" pitchFamily="34" charset="0"/>
                  </a:rPr>
                  <a:t>Mergulhão</a:t>
                </a:r>
              </a:p>
              <a:p>
                <a:pPr algn="ctr"/>
                <a:r>
                  <a:rPr lang="pt-BR">
                    <a:solidFill>
                      <a:srgbClr val="FF0000"/>
                    </a:solidFill>
                    <a:latin typeface="Calibri" pitchFamily="34" charset="0"/>
                  </a:rPr>
                  <a:t>Lado Valongo</a:t>
                </a: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0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5" name="Freeform 20"/>
          <p:cNvSpPr>
            <a:spLocks/>
          </p:cNvSpPr>
          <p:nvPr/>
        </p:nvSpPr>
        <p:spPr bwMode="auto">
          <a:xfrm rot="-797833">
            <a:off x="4264025" y="2066925"/>
            <a:ext cx="188913" cy="1106488"/>
          </a:xfrm>
          <a:custGeom>
            <a:avLst/>
            <a:gdLst>
              <a:gd name="T0" fmla="*/ 187588 w 10000"/>
              <a:gd name="T1" fmla="*/ 1105983 h 10000"/>
              <a:gd name="T2" fmla="*/ 23111 w 10000"/>
              <a:gd name="T3" fmla="*/ 846298 h 10000"/>
              <a:gd name="T4" fmla="*/ 2701 w 10000"/>
              <a:gd name="T5" fmla="*/ 614263 h 10000"/>
              <a:gd name="T6" fmla="*/ 37255 w 10000"/>
              <a:gd name="T7" fmla="*/ 404126 h 10000"/>
              <a:gd name="T8" fmla="*/ 81001 w 10000"/>
              <a:gd name="T9" fmla="*/ 238671 h 10000"/>
              <a:gd name="T10" fmla="*/ 178171 w 10000"/>
              <a:gd name="T11" fmla="*/ 0 h 1000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0" t="0" r="r" b="b"/>
            <a:pathLst>
              <a:path w="10000" h="10000">
                <a:moveTo>
                  <a:pt x="10000" y="10000"/>
                </a:moveTo>
                <a:cubicBezTo>
                  <a:pt x="5176" y="8901"/>
                  <a:pt x="2874" y="8393"/>
                  <a:pt x="1232" y="7652"/>
                </a:cubicBezTo>
                <a:cubicBezTo>
                  <a:pt x="-410" y="6911"/>
                  <a:pt x="19" y="6215"/>
                  <a:pt x="144" y="5554"/>
                </a:cubicBezTo>
                <a:cubicBezTo>
                  <a:pt x="269" y="4890"/>
                  <a:pt x="1290" y="4220"/>
                  <a:pt x="1986" y="3654"/>
                </a:cubicBezTo>
                <a:cubicBezTo>
                  <a:pt x="2682" y="3088"/>
                  <a:pt x="2544" y="3000"/>
                  <a:pt x="4318" y="2158"/>
                </a:cubicBezTo>
                <a:cubicBezTo>
                  <a:pt x="6091" y="1316"/>
                  <a:pt x="7766" y="477"/>
                  <a:pt x="9498" y="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169986" name="Freeform 37"/>
          <p:cNvSpPr>
            <a:spLocks/>
          </p:cNvSpPr>
          <p:nvPr/>
        </p:nvSpPr>
        <p:spPr bwMode="auto">
          <a:xfrm rot="-948337">
            <a:off x="4373563" y="1858963"/>
            <a:ext cx="12700" cy="230187"/>
          </a:xfrm>
          <a:custGeom>
            <a:avLst/>
            <a:gdLst>
              <a:gd name="T0" fmla="*/ 12574 w 19582"/>
              <a:gd name="T1" fmla="*/ 0 h 10000"/>
              <a:gd name="T2" fmla="*/ 5869 w 19582"/>
              <a:gd name="T3" fmla="*/ 113171 h 10000"/>
              <a:gd name="T4" fmla="*/ 8231 w 19582"/>
              <a:gd name="T5" fmla="*/ 229369 h 10000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19582" h="10000">
                <a:moveTo>
                  <a:pt x="18647" y="0"/>
                </a:moveTo>
                <a:cubicBezTo>
                  <a:pt x="-2064" y="2082"/>
                  <a:pt x="-5738" y="3354"/>
                  <a:pt x="8704" y="4934"/>
                </a:cubicBezTo>
                <a:cubicBezTo>
                  <a:pt x="23146" y="6514"/>
                  <a:pt x="22044" y="8404"/>
                  <a:pt x="12207" y="10000"/>
                </a:cubicBezTo>
              </a:path>
            </a:pathLst>
          </a:custGeom>
          <a:noFill/>
          <a:ln w="25400">
            <a:solidFill>
              <a:srgbClr val="FF00FF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69987" name="Imagem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1625"/>
            <a:ext cx="9144000" cy="157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9988" name="Grupo 43"/>
          <p:cNvGrpSpPr>
            <a:grpSpLocks/>
          </p:cNvGrpSpPr>
          <p:nvPr/>
        </p:nvGrpSpPr>
        <p:grpSpPr bwMode="auto">
          <a:xfrm rot="-477555">
            <a:off x="373063" y="-112713"/>
            <a:ext cx="1843087" cy="895351"/>
            <a:chOff x="51692" y="379710"/>
            <a:chExt cx="2090921" cy="1106270"/>
          </a:xfrm>
        </p:grpSpPr>
        <p:pic>
          <p:nvPicPr>
            <p:cNvPr id="169997" name="Imagem 4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692" y="379710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9998" name="CaixaDeTexto 46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grpSp>
        <p:nvGrpSpPr>
          <p:cNvPr id="146" name="Grupo 145"/>
          <p:cNvGrpSpPr>
            <a:grpSpLocks/>
          </p:cNvGrpSpPr>
          <p:nvPr/>
        </p:nvGrpSpPr>
        <p:grpSpPr bwMode="auto">
          <a:xfrm rot="2382601">
            <a:off x="6784975" y="1627188"/>
            <a:ext cx="2330450" cy="2171700"/>
            <a:chOff x="0" y="805585"/>
            <a:chExt cx="2579237" cy="2403686"/>
          </a:xfrm>
        </p:grpSpPr>
        <p:pic>
          <p:nvPicPr>
            <p:cNvPr id="147" name="Imagem 146"/>
            <p:cNvPicPr>
              <a:picLocks noChangeAspect="1"/>
            </p:cNvPicPr>
            <p:nvPr/>
          </p:nvPicPr>
          <p:blipFill>
            <a:blip r:embed="rId5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0" y="805585"/>
              <a:ext cx="2579237" cy="2403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69996" name="CaixaDeTexto 147"/>
            <p:cNvSpPr txBox="1">
              <a:spLocks noChangeArrowheads="1"/>
            </p:cNvSpPr>
            <p:nvPr/>
          </p:nvSpPr>
          <p:spPr bwMode="auto">
            <a:xfrm rot="-1521583">
              <a:off x="484398" y="1775151"/>
              <a:ext cx="1482869" cy="4088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pt-BR" b="1">
                  <a:solidFill>
                    <a:srgbClr val="4F6228"/>
                  </a:solidFill>
                  <a:latin typeface="Calibri" pitchFamily="34" charset="0"/>
                </a:rPr>
                <a:t>CONCLUÍDO</a:t>
              </a:r>
              <a:endParaRPr lang="pt-BR">
                <a:solidFill>
                  <a:srgbClr val="4F6228"/>
                </a:solidFill>
                <a:latin typeface="Calibri" pitchFamily="34" charset="0"/>
              </a:endParaRPr>
            </a:p>
          </p:txBody>
        </p:sp>
      </p:grpSp>
      <p:sp>
        <p:nvSpPr>
          <p:cNvPr id="159" name="Seta para a direita 158"/>
          <p:cNvSpPr/>
          <p:nvPr/>
        </p:nvSpPr>
        <p:spPr>
          <a:xfrm rot="8953842">
            <a:off x="4516438" y="2357438"/>
            <a:ext cx="677862" cy="5969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161" name="TextBox 7"/>
          <p:cNvSpPr txBox="1"/>
          <p:nvPr/>
        </p:nvSpPr>
        <p:spPr>
          <a:xfrm flipH="1">
            <a:off x="4411663" y="44450"/>
            <a:ext cx="4552950" cy="59055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</a:rPr>
              <a:t>AV. </a:t>
            </a:r>
            <a:r>
              <a:rPr lang="pt-BR" sz="2000" b="1" dirty="0">
                <a:solidFill>
                  <a:prstClr val="white"/>
                </a:solidFill>
              </a:rPr>
              <a:t>PERIMETRAL </a:t>
            </a:r>
            <a:r>
              <a:rPr lang="pt-BR" sz="2000" b="1" dirty="0">
                <a:solidFill>
                  <a:prstClr val="white"/>
                </a:solidFill>
              </a:rPr>
              <a:t>MARGEM DIREITA</a:t>
            </a:r>
            <a:r>
              <a:rPr lang="pt-BR" sz="2000" b="1" dirty="0">
                <a:solidFill>
                  <a:prstClr val="white"/>
                </a:solidFill>
              </a:rPr>
              <a:t/>
            </a:r>
            <a:br>
              <a:rPr lang="pt-BR" sz="2000" b="1" dirty="0">
                <a:solidFill>
                  <a:prstClr val="white"/>
                </a:solidFill>
              </a:rPr>
            </a:br>
            <a:r>
              <a:rPr lang="pt-BR" sz="2000" b="1" dirty="0">
                <a:solidFill>
                  <a:prstClr val="white"/>
                </a:solidFill>
              </a:rPr>
              <a:t>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Trecho  OUTEIRINHOS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172" name="Imagem 17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20709935">
            <a:off x="0" y="2276475"/>
            <a:ext cx="4641850" cy="3097213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  <p:sp>
        <p:nvSpPr>
          <p:cNvPr id="24" name="Retângulo 23">
            <a:hlinkClick r:id="rId7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21316735">
            <a:off x="4532313" y="457200"/>
            <a:ext cx="4392612" cy="6230938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1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2033" name="Imagem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3213"/>
            <a:ext cx="91440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2034" name="Grupo 43"/>
          <p:cNvGrpSpPr>
            <a:grpSpLocks/>
          </p:cNvGrpSpPr>
          <p:nvPr/>
        </p:nvGrpSpPr>
        <p:grpSpPr bwMode="auto">
          <a:xfrm rot="-477555">
            <a:off x="373063" y="-112713"/>
            <a:ext cx="1843087" cy="895351"/>
            <a:chOff x="51692" y="379710"/>
            <a:chExt cx="2090921" cy="1106270"/>
          </a:xfrm>
        </p:grpSpPr>
        <p:pic>
          <p:nvPicPr>
            <p:cNvPr id="172042" name="Imagem 4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692" y="379710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2043" name="CaixaDeTexto 46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sp>
        <p:nvSpPr>
          <p:cNvPr id="159" name="Seta para a direita 158"/>
          <p:cNvSpPr/>
          <p:nvPr/>
        </p:nvSpPr>
        <p:spPr>
          <a:xfrm rot="7090378">
            <a:off x="5742782" y="3680619"/>
            <a:ext cx="677862" cy="5969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pic>
        <p:nvPicPr>
          <p:cNvPr id="48" name="Picture 2"/>
          <p:cNvPicPr>
            <a:picLocks noChangeAspect="1" noChangeArrowheads="1"/>
          </p:cNvPicPr>
          <p:nvPr/>
        </p:nvPicPr>
        <p:blipFill rotWithShape="1">
          <a:blip r:embed="rId5"/>
          <a:srcRect l="8149" t="29847" r="32410" b="21900"/>
          <a:stretch/>
        </p:blipFill>
        <p:spPr bwMode="auto">
          <a:xfrm rot="21187506">
            <a:off x="263525" y="2178050"/>
            <a:ext cx="5797550" cy="3530600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  <p:grpSp>
        <p:nvGrpSpPr>
          <p:cNvPr id="49" name="Grupo 48"/>
          <p:cNvGrpSpPr>
            <a:grpSpLocks/>
          </p:cNvGrpSpPr>
          <p:nvPr/>
        </p:nvGrpSpPr>
        <p:grpSpPr bwMode="auto">
          <a:xfrm rot="1292975">
            <a:off x="6570663" y="1304925"/>
            <a:ext cx="2168525" cy="1614488"/>
            <a:chOff x="652531" y="2201295"/>
            <a:chExt cx="2168487" cy="1613665"/>
          </a:xfrm>
        </p:grpSpPr>
        <p:pic>
          <p:nvPicPr>
            <p:cNvPr id="50" name="Picture 2"/>
            <p:cNvPicPr>
              <a:picLocks noChangeAspect="1" noChangeArrowheads="1"/>
            </p:cNvPicPr>
            <p:nvPr/>
          </p:nvPicPr>
          <p:blipFill>
            <a:blip r:embed="rId6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52531" y="2201295"/>
              <a:ext cx="2168487" cy="1613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72041" name="Retângulo 50"/>
            <p:cNvSpPr>
              <a:spLocks noChangeArrowheads="1"/>
            </p:cNvSpPr>
            <p:nvPr/>
          </p:nvSpPr>
          <p:spPr bwMode="auto">
            <a:xfrm rot="-439978">
              <a:off x="738347" y="2391058"/>
              <a:ext cx="1976572" cy="9787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ELABORAÇÃO</a:t>
              </a:r>
              <a:br>
                <a:rPr lang="pt-BR" sz="2400" b="1">
                  <a:latin typeface="Calibri" pitchFamily="34" charset="0"/>
                </a:rPr>
              </a:br>
              <a:r>
                <a:rPr lang="pt-BR" sz="2400" b="1">
                  <a:latin typeface="Calibri" pitchFamily="34" charset="0"/>
                </a:rPr>
                <a:t>DO PROJETO EXECUTIVO</a:t>
              </a:r>
            </a:p>
          </p:txBody>
        </p:sp>
      </p:grpSp>
      <p:sp>
        <p:nvSpPr>
          <p:cNvPr id="52" name="TextBox 7"/>
          <p:cNvSpPr txBox="1"/>
          <p:nvPr/>
        </p:nvSpPr>
        <p:spPr>
          <a:xfrm flipH="1">
            <a:off x="3851275" y="-26988"/>
            <a:ext cx="5113338" cy="5905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</a:rPr>
              <a:t>AV. </a:t>
            </a:r>
            <a:r>
              <a:rPr lang="pt-BR" sz="2000" b="1" dirty="0">
                <a:solidFill>
                  <a:prstClr val="white"/>
                </a:solidFill>
              </a:rPr>
              <a:t>PERIMETRAL </a:t>
            </a:r>
            <a:r>
              <a:rPr lang="pt-BR" sz="2000" b="1" dirty="0">
                <a:solidFill>
                  <a:prstClr val="white"/>
                </a:solidFill>
              </a:rPr>
              <a:t>MARGEM DIREITA</a:t>
            </a:r>
            <a:r>
              <a:rPr lang="pt-BR" sz="2000" b="1" dirty="0">
                <a:solidFill>
                  <a:prstClr val="white"/>
                </a:solidFill>
              </a:rPr>
              <a:t/>
            </a:r>
            <a:br>
              <a:rPr lang="pt-BR" sz="2000" b="1" dirty="0">
                <a:solidFill>
                  <a:prstClr val="white"/>
                </a:solidFill>
              </a:rPr>
            </a:br>
            <a:r>
              <a:rPr lang="pt-BR" sz="2000" b="1" dirty="0">
                <a:solidFill>
                  <a:prstClr val="white"/>
                </a:solidFill>
              </a:rPr>
              <a:t>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Trecho  MACUCO / PONTA DA PRAIA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12" name="Retângulo 11">
            <a:hlinkClick r:id="rId7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Imagem 1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7"/>
          <p:cNvSpPr txBox="1"/>
          <p:nvPr/>
        </p:nvSpPr>
        <p:spPr>
          <a:xfrm flipH="1">
            <a:off x="234950" y="147638"/>
            <a:ext cx="4498975" cy="53498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prstClr val="white"/>
                </a:solidFill>
              </a:rPr>
              <a:t>PARTICIPAÇÃO DO PORTO DE SANTOS  </a:t>
            </a:r>
            <a:br>
              <a:rPr lang="pt-BR" sz="2000" b="1" dirty="0">
                <a:solidFill>
                  <a:prstClr val="white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(Em Bilhões de R$)</a:t>
            </a:r>
          </a:p>
        </p:txBody>
      </p:sp>
      <p:sp>
        <p:nvSpPr>
          <p:cNvPr id="66" name="Pizza 65"/>
          <p:cNvSpPr>
            <a:spLocks noChangeAspect="1"/>
          </p:cNvSpPr>
          <p:nvPr/>
        </p:nvSpPr>
        <p:spPr>
          <a:xfrm rot="2059311">
            <a:off x="1093788" y="1528763"/>
            <a:ext cx="6308725" cy="6308725"/>
          </a:xfrm>
          <a:prstGeom prst="pie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2" name="Grupo 89"/>
          <p:cNvGrpSpPr>
            <a:grpSpLocks/>
          </p:cNvGrpSpPr>
          <p:nvPr/>
        </p:nvGrpSpPr>
        <p:grpSpPr bwMode="auto">
          <a:xfrm>
            <a:off x="-17463" y="1366838"/>
            <a:ext cx="3005138" cy="1774825"/>
            <a:chOff x="-17004" y="1366827"/>
            <a:chExt cx="3004828" cy="1774141"/>
          </a:xfrm>
        </p:grpSpPr>
        <p:sp>
          <p:nvSpPr>
            <p:cNvPr id="68" name="Retângulo 67"/>
            <p:cNvSpPr/>
            <p:nvPr/>
          </p:nvSpPr>
          <p:spPr>
            <a:xfrm>
              <a:off x="-17004" y="1366827"/>
              <a:ext cx="3004828" cy="1774141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cxnSp>
          <p:nvCxnSpPr>
            <p:cNvPr id="69" name="Conector reto 68"/>
            <p:cNvCxnSpPr/>
            <p:nvPr/>
          </p:nvCxnSpPr>
          <p:spPr>
            <a:xfrm>
              <a:off x="324274" y="2496691"/>
              <a:ext cx="2374655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1" name="Retângulo 70"/>
            <p:cNvSpPr/>
            <p:nvPr/>
          </p:nvSpPr>
          <p:spPr>
            <a:xfrm>
              <a:off x="6807" y="1403325"/>
              <a:ext cx="2954033" cy="1723361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63509" name="CaixaDeTexto 71"/>
            <p:cNvSpPr txBox="1">
              <a:spLocks noChangeArrowheads="1"/>
            </p:cNvSpPr>
            <p:nvPr/>
          </p:nvSpPr>
          <p:spPr bwMode="auto">
            <a:xfrm>
              <a:off x="251520" y="1772816"/>
              <a:ext cx="2520497" cy="7817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solidFill>
                    <a:srgbClr val="FFFFFF"/>
                  </a:solidFill>
                  <a:latin typeface="Calibri" pitchFamily="34" charset="0"/>
                </a:rPr>
                <a:t>Balança Comercial</a:t>
              </a:r>
            </a:p>
            <a:p>
              <a:pPr algn="ctr">
                <a:lnSpc>
                  <a:spcPct val="80000"/>
                </a:lnSpc>
              </a:pPr>
              <a:r>
                <a:rPr lang="pt-BR" sz="3200" b="1">
                  <a:solidFill>
                    <a:srgbClr val="FFFFFF"/>
                  </a:solidFill>
                  <a:latin typeface="Calibri" pitchFamily="34" charset="0"/>
                </a:rPr>
                <a:t>BRASIL - 2012</a:t>
              </a:r>
            </a:p>
          </p:txBody>
        </p:sp>
        <p:sp>
          <p:nvSpPr>
            <p:cNvPr id="63510" name="CaixaDeTexto 72"/>
            <p:cNvSpPr txBox="1">
              <a:spLocks noChangeArrowheads="1"/>
            </p:cNvSpPr>
            <p:nvPr/>
          </p:nvSpPr>
          <p:spPr bwMode="auto">
            <a:xfrm>
              <a:off x="362255" y="2501442"/>
              <a:ext cx="2299027" cy="4456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lnSpc>
                  <a:spcPct val="80000"/>
                </a:lnSpc>
              </a:pPr>
              <a:r>
                <a:rPr lang="pt-BR" sz="2400" b="1">
                  <a:solidFill>
                    <a:srgbClr val="FFFF00"/>
                  </a:solidFill>
                  <a:latin typeface="Calibri" pitchFamily="34" charset="0"/>
                </a:rPr>
                <a:t>R$ 950,1</a:t>
              </a:r>
              <a:r>
                <a:rPr lang="pt-BR" sz="2800" b="1">
                  <a:solidFill>
                    <a:srgbClr val="FFFF00"/>
                  </a:solidFill>
                  <a:latin typeface="Calibri" pitchFamily="34" charset="0"/>
                </a:rPr>
                <a:t> </a:t>
              </a:r>
              <a:r>
                <a:rPr lang="pt-BR" sz="2400" b="1">
                  <a:solidFill>
                    <a:srgbClr val="FFFF00"/>
                  </a:solidFill>
                  <a:latin typeface="Calibri" pitchFamily="34" charset="0"/>
                </a:rPr>
                <a:t>FOB</a:t>
              </a:r>
              <a:endParaRPr lang="pt-BR" sz="3200" b="1">
                <a:solidFill>
                  <a:srgbClr val="FFFF00"/>
                </a:solidFill>
                <a:latin typeface="Calibri" pitchFamily="34" charset="0"/>
              </a:endParaRPr>
            </a:p>
          </p:txBody>
        </p:sp>
      </p:grpSp>
      <p:sp>
        <p:nvSpPr>
          <p:cNvPr id="77" name="CaixaDeTexto 25"/>
          <p:cNvSpPr txBox="1">
            <a:spLocks noChangeArrowheads="1"/>
          </p:cNvSpPr>
          <p:nvPr/>
        </p:nvSpPr>
        <p:spPr bwMode="auto">
          <a:xfrm>
            <a:off x="136525" y="3141663"/>
            <a:ext cx="1771650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pt-BR" sz="1000" b="1">
                <a:solidFill>
                  <a:srgbClr val="595959"/>
                </a:solidFill>
                <a:latin typeface="Calibri" pitchFamily="34" charset="0"/>
              </a:rPr>
              <a:t>Fonte: Aliceweb Portal</a:t>
            </a:r>
          </a:p>
        </p:txBody>
      </p:sp>
      <p:sp>
        <p:nvSpPr>
          <p:cNvPr id="82" name="Pizza 81"/>
          <p:cNvSpPr>
            <a:spLocks noChangeAspect="1"/>
          </p:cNvSpPr>
          <p:nvPr/>
        </p:nvSpPr>
        <p:spPr>
          <a:xfrm>
            <a:off x="889000" y="1466850"/>
            <a:ext cx="6480175" cy="6480175"/>
          </a:xfrm>
          <a:prstGeom prst="pie">
            <a:avLst>
              <a:gd name="adj1" fmla="val 18291438"/>
              <a:gd name="adj2" fmla="val 2092722"/>
            </a:avLst>
          </a:prstGeom>
          <a:gradFill flip="none" rotWithShape="1">
            <a:gsLst>
              <a:gs pos="0">
                <a:srgbClr val="FFF200"/>
              </a:gs>
              <a:gs pos="32000">
                <a:srgbClr val="FF7A00"/>
              </a:gs>
              <a:gs pos="69000">
                <a:srgbClr val="FF0300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/>
              </a:solidFill>
            </a:endParaRPr>
          </a:p>
        </p:txBody>
      </p:sp>
      <p:grpSp>
        <p:nvGrpSpPr>
          <p:cNvPr id="3" name="Grupo 84"/>
          <p:cNvGrpSpPr>
            <a:grpSpLocks/>
          </p:cNvGrpSpPr>
          <p:nvPr/>
        </p:nvGrpSpPr>
        <p:grpSpPr bwMode="auto">
          <a:xfrm>
            <a:off x="5507038" y="4171950"/>
            <a:ext cx="1368425" cy="1273175"/>
            <a:chOff x="6515082" y="5301208"/>
            <a:chExt cx="1369286" cy="1272483"/>
          </a:xfrm>
        </p:grpSpPr>
        <p:sp>
          <p:nvSpPr>
            <p:cNvPr id="84" name="CaixaDeTexto 83"/>
            <p:cNvSpPr txBox="1"/>
            <p:nvPr/>
          </p:nvSpPr>
          <p:spPr>
            <a:xfrm>
              <a:off x="6515082" y="5301208"/>
              <a:ext cx="1369286" cy="7695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25</a:t>
              </a:r>
              <a:r>
                <a:rPr lang="pt-BR" sz="36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,8</a:t>
              </a:r>
              <a:r>
                <a:rPr lang="pt-BR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%</a:t>
              </a:r>
              <a:endParaRPr lang="pt-B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grpSp>
          <p:nvGrpSpPr>
            <p:cNvPr id="63503" name="Grupo 26"/>
            <p:cNvGrpSpPr>
              <a:grpSpLocks/>
            </p:cNvGrpSpPr>
            <p:nvPr/>
          </p:nvGrpSpPr>
          <p:grpSpPr bwMode="auto">
            <a:xfrm>
              <a:off x="6516216" y="6084004"/>
              <a:ext cx="1300322" cy="489687"/>
              <a:chOff x="6340205" y="5290855"/>
              <a:chExt cx="1300322" cy="489687"/>
            </a:xfrm>
          </p:grpSpPr>
          <p:pic>
            <p:nvPicPr>
              <p:cNvPr id="63504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>
                <a:off x="6412212" y="5300147"/>
                <a:ext cx="1228315" cy="48039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63505" name="Retângulo 86"/>
              <p:cNvSpPr>
                <a:spLocks noChangeArrowheads="1"/>
              </p:cNvSpPr>
              <p:nvPr/>
            </p:nvSpPr>
            <p:spPr bwMode="auto">
              <a:xfrm>
                <a:off x="6340205" y="5290855"/>
                <a:ext cx="1296144" cy="4001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r>
                  <a:rPr lang="pt-BR" sz="2000" b="1">
                    <a:solidFill>
                      <a:srgbClr val="17375E"/>
                    </a:solidFill>
                    <a:latin typeface="Calibri" pitchFamily="34" charset="0"/>
                  </a:rPr>
                  <a:t>R$ 245,3</a:t>
                </a:r>
              </a:p>
            </p:txBody>
          </p:sp>
        </p:grpSp>
      </p:grpSp>
      <p:grpSp>
        <p:nvGrpSpPr>
          <p:cNvPr id="5" name="Grupo 83"/>
          <p:cNvGrpSpPr>
            <a:grpSpLocks/>
          </p:cNvGrpSpPr>
          <p:nvPr/>
        </p:nvGrpSpPr>
        <p:grpSpPr bwMode="auto">
          <a:xfrm>
            <a:off x="2122488" y="3938588"/>
            <a:ext cx="1447800" cy="1038225"/>
            <a:chOff x="2123728" y="4983559"/>
            <a:chExt cx="1447832" cy="1037729"/>
          </a:xfrm>
        </p:grpSpPr>
        <p:sp>
          <p:nvSpPr>
            <p:cNvPr id="89" name="CaixaDeTexto 88"/>
            <p:cNvSpPr txBox="1"/>
            <p:nvPr/>
          </p:nvSpPr>
          <p:spPr>
            <a:xfrm>
              <a:off x="2123728" y="5251718"/>
              <a:ext cx="1447832" cy="76957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44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74,2</a:t>
              </a:r>
              <a:r>
                <a:rPr lang="pt-BR" sz="2800" b="1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n-lt"/>
                </a:rPr>
                <a:t>%</a:t>
              </a:r>
              <a:endParaRPr lang="pt-BR" sz="44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endParaRPr>
            </a:p>
          </p:txBody>
        </p:sp>
        <p:sp>
          <p:nvSpPr>
            <p:cNvPr id="90" name="CaixaDeTexto 89"/>
            <p:cNvSpPr txBox="1"/>
            <p:nvPr/>
          </p:nvSpPr>
          <p:spPr>
            <a:xfrm>
              <a:off x="2203105" y="4983559"/>
              <a:ext cx="1058885" cy="46174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400" b="1" dirty="0">
                  <a:solidFill>
                    <a:schemeClr val="accent5">
                      <a:lumMod val="20000"/>
                      <a:lumOff val="80000"/>
                    </a:schemeClr>
                  </a:solidFill>
                  <a:latin typeface="+mn-lt"/>
                </a:rPr>
                <a:t>Outros</a:t>
              </a:r>
            </a:p>
          </p:txBody>
        </p:sp>
      </p:grpSp>
      <p:pic>
        <p:nvPicPr>
          <p:cNvPr id="81" name="Picture 2" descr="http://1.bp.blogspot.com/-T8vS2LQlb_s/T8O2jm8r8cI/AAAAAAAAAdA/5IWE-gfi0_o/s1600/Porto+de+Santos.pn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932363" y="2636838"/>
            <a:ext cx="2143125" cy="1239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498" name="Imagem 2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CaixaDeTexto 23"/>
          <p:cNvSpPr txBox="1"/>
          <p:nvPr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81" name="Imagem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3213"/>
            <a:ext cx="91440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4082" name="Grupo 43"/>
          <p:cNvGrpSpPr>
            <a:grpSpLocks/>
          </p:cNvGrpSpPr>
          <p:nvPr/>
        </p:nvGrpSpPr>
        <p:grpSpPr bwMode="auto">
          <a:xfrm rot="-477555">
            <a:off x="373063" y="-112713"/>
            <a:ext cx="1843087" cy="895351"/>
            <a:chOff x="51692" y="379710"/>
            <a:chExt cx="2090921" cy="1106270"/>
          </a:xfrm>
        </p:grpSpPr>
        <p:pic>
          <p:nvPicPr>
            <p:cNvPr id="174095" name="Imagem 4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692" y="379710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4096" name="CaixaDeTexto 46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grpSp>
        <p:nvGrpSpPr>
          <p:cNvPr id="36" name="Grupo 35"/>
          <p:cNvGrpSpPr>
            <a:grpSpLocks/>
          </p:cNvGrpSpPr>
          <p:nvPr/>
        </p:nvGrpSpPr>
        <p:grpSpPr bwMode="auto">
          <a:xfrm rot="466830">
            <a:off x="80963" y="1384300"/>
            <a:ext cx="1803400" cy="1316038"/>
            <a:chOff x="617331" y="2158807"/>
            <a:chExt cx="1803948" cy="1315695"/>
          </a:xfrm>
        </p:grpSpPr>
        <p:pic>
          <p:nvPicPr>
            <p:cNvPr id="37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53212" y="2158807"/>
              <a:ext cx="1768067" cy="13156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74094" name="Retângulo 39"/>
            <p:cNvSpPr>
              <a:spLocks noChangeArrowheads="1"/>
            </p:cNvSpPr>
            <p:nvPr/>
          </p:nvSpPr>
          <p:spPr bwMode="auto">
            <a:xfrm rot="-439978">
              <a:off x="617331" y="2341033"/>
              <a:ext cx="1777004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VIADUTO: 05/2013</a:t>
              </a:r>
            </a:p>
          </p:txBody>
        </p:sp>
      </p:grpSp>
      <p:grpSp>
        <p:nvGrpSpPr>
          <p:cNvPr id="41" name="Grupo 40"/>
          <p:cNvGrpSpPr>
            <a:grpSpLocks/>
          </p:cNvGrpSpPr>
          <p:nvPr/>
        </p:nvGrpSpPr>
        <p:grpSpPr bwMode="auto">
          <a:xfrm rot="1143406">
            <a:off x="5551488" y="869950"/>
            <a:ext cx="2330450" cy="2171700"/>
            <a:chOff x="0" y="805585"/>
            <a:chExt cx="2579237" cy="2403686"/>
          </a:xfrm>
        </p:grpSpPr>
        <p:pic>
          <p:nvPicPr>
            <p:cNvPr id="42" name="Imagem 41"/>
            <p:cNvPicPr>
              <a:picLocks noChangeAspect="1"/>
            </p:cNvPicPr>
            <p:nvPr/>
          </p:nvPicPr>
          <p:blipFill>
            <a:blip r:embed="rId6" cstate="print">
              <a:duotone>
                <a:schemeClr val="bg2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>
              <a:off x="0" y="805585"/>
              <a:ext cx="2579237" cy="2403686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74092" name="CaixaDeTexto 42"/>
            <p:cNvSpPr txBox="1">
              <a:spLocks noChangeArrowheads="1"/>
            </p:cNvSpPr>
            <p:nvPr/>
          </p:nvSpPr>
          <p:spPr bwMode="auto">
            <a:xfrm rot="-1521583">
              <a:off x="505220" y="1775375"/>
              <a:ext cx="1482869" cy="4975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70000"/>
                </a:lnSpc>
              </a:pPr>
              <a:r>
                <a:rPr lang="pt-BR" sz="1400" b="1">
                  <a:solidFill>
                    <a:srgbClr val="4F6228"/>
                  </a:solidFill>
                  <a:latin typeface="Calibri" pitchFamily="34" charset="0"/>
                </a:rPr>
                <a:t>VIADUTOS</a:t>
              </a:r>
              <a:r>
                <a:rPr lang="pt-BR" b="1">
                  <a:solidFill>
                    <a:srgbClr val="4F6228"/>
                  </a:solidFill>
                  <a:latin typeface="Calibri" pitchFamily="34" charset="0"/>
                </a:rPr>
                <a:t/>
              </a:r>
              <a:br>
                <a:rPr lang="pt-BR" b="1">
                  <a:solidFill>
                    <a:srgbClr val="4F6228"/>
                  </a:solidFill>
                  <a:latin typeface="Calibri" pitchFamily="34" charset="0"/>
                </a:rPr>
              </a:br>
              <a:r>
                <a:rPr lang="pt-BR" b="1">
                  <a:solidFill>
                    <a:srgbClr val="4F6228"/>
                  </a:solidFill>
                  <a:latin typeface="Calibri" pitchFamily="34" charset="0"/>
                </a:rPr>
                <a:t>CONCLUÍDO</a:t>
              </a:r>
              <a:endParaRPr lang="pt-BR">
                <a:solidFill>
                  <a:srgbClr val="4F6228"/>
                </a:solidFill>
                <a:latin typeface="Calibri" pitchFamily="34" charset="0"/>
              </a:endParaRPr>
            </a:p>
          </p:txBody>
        </p:sp>
      </p:grpSp>
      <p:sp>
        <p:nvSpPr>
          <p:cNvPr id="54" name="Seta para a direita 53"/>
          <p:cNvSpPr/>
          <p:nvPr/>
        </p:nvSpPr>
        <p:spPr>
          <a:xfrm rot="16885282">
            <a:off x="6533357" y="4267994"/>
            <a:ext cx="677862" cy="5969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6" name="TextBox 7"/>
          <p:cNvSpPr txBox="1"/>
          <p:nvPr/>
        </p:nvSpPr>
        <p:spPr>
          <a:xfrm flipH="1">
            <a:off x="3851275" y="44450"/>
            <a:ext cx="5113338" cy="5413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AV. PERIMETRAL - MARGEM </a:t>
            </a:r>
            <a:r>
              <a:rPr lang="pt-BR" sz="2000" b="1" dirty="0">
                <a:solidFill>
                  <a:schemeClr val="bg1"/>
                </a:solidFill>
              </a:rPr>
              <a:t>ESQUERDA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1ª FASE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2" name="Elipse 1"/>
          <p:cNvSpPr/>
          <p:nvPr/>
        </p:nvSpPr>
        <p:spPr>
          <a:xfrm>
            <a:off x="6772275" y="3821113"/>
            <a:ext cx="279400" cy="280987"/>
          </a:xfrm>
          <a:prstGeom prst="ellipse">
            <a:avLst/>
          </a:prstGeom>
          <a:noFill/>
          <a:ln>
            <a:solidFill>
              <a:srgbClr val="FF0000">
                <a:alpha val="7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27" name="Retângulo 26">
            <a:hlinkClick r:id="rId7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26" name="Picture 2" descr="C:\Documents and Settings\Casa\Desktop\foto (1).JPG"/>
          <p:cNvPicPr>
            <a:picLocks noChangeAspect="1" noChangeArrowheads="1"/>
          </p:cNvPicPr>
          <p:nvPr/>
        </p:nvPicPr>
        <p:blipFill>
          <a:blip r:embed="rId8"/>
          <a:srcRect t="3334"/>
          <a:stretch>
            <a:fillRect/>
          </a:stretch>
        </p:blipFill>
        <p:spPr bwMode="auto">
          <a:xfrm>
            <a:off x="4932363" y="620713"/>
            <a:ext cx="4030662" cy="5578475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50657">
            <a:off x="-120650" y="2635250"/>
            <a:ext cx="4784725" cy="3387725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35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129" name="Imagem 61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0" y="-303213"/>
            <a:ext cx="9144000" cy="15716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76130" name="Grupo 43"/>
          <p:cNvGrpSpPr>
            <a:grpSpLocks/>
          </p:cNvGrpSpPr>
          <p:nvPr/>
        </p:nvGrpSpPr>
        <p:grpSpPr bwMode="auto">
          <a:xfrm rot="-477555">
            <a:off x="373063" y="-112713"/>
            <a:ext cx="1843087" cy="895351"/>
            <a:chOff x="51692" y="379710"/>
            <a:chExt cx="2090921" cy="1106270"/>
          </a:xfrm>
        </p:grpSpPr>
        <p:pic>
          <p:nvPicPr>
            <p:cNvPr id="176135" name="Imagem 44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692" y="379710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76136" name="CaixaDeTexto 46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sp>
        <p:nvSpPr>
          <p:cNvPr id="54" name="Seta para a direita 53"/>
          <p:cNvSpPr/>
          <p:nvPr/>
        </p:nvSpPr>
        <p:spPr>
          <a:xfrm rot="5400000">
            <a:off x="7971631" y="3856832"/>
            <a:ext cx="677863" cy="5969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54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66" name="TextBox 7"/>
          <p:cNvSpPr txBox="1"/>
          <p:nvPr/>
        </p:nvSpPr>
        <p:spPr>
          <a:xfrm flipH="1">
            <a:off x="3851275" y="44450"/>
            <a:ext cx="5113338" cy="5413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AV. PERIMETRAL - MARGEM </a:t>
            </a:r>
            <a:r>
              <a:rPr lang="pt-BR" sz="2000" b="1" dirty="0">
                <a:solidFill>
                  <a:schemeClr val="bg1"/>
                </a:solidFill>
              </a:rPr>
              <a:t>ESQUERDA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2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ª FASE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69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415250">
            <a:off x="1490663" y="2244725"/>
            <a:ext cx="8081962" cy="4313238"/>
          </a:xfrm>
          <a:prstGeom prst="rect">
            <a:avLst/>
          </a:prstGeom>
          <a:ln w="63500">
            <a:solidFill>
              <a:schemeClr val="accent6">
                <a:lumMod val="75000"/>
              </a:schemeClr>
            </a:solidFill>
          </a:ln>
          <a:extLst>
            <a:ext uri="{909E8E84-426E-40DD-AFC4-6F175D3DCCD1}"/>
          </a:extLst>
        </p:spPr>
      </p:pic>
      <p:sp>
        <p:nvSpPr>
          <p:cNvPr id="16" name="Retângulo 15">
            <a:hlinkClick r:id="rId6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9687 0.1669 L 0.12587 0.00254 C 0.11128 -0.03403 0.08212 -0.06644 0.04739 -0.08935 C 0.00798 -0.11551 -0.02795 -0.12523 -0.05816 -0.11875 L -0.19948 -0.09514 " pathEditMode="relative" rAng="12384321" ptsTypes="FffFF">
                                      <p:cBhvr>
                                        <p:cTn id="14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5" y="-1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Box 7"/>
          <p:cNvSpPr txBox="1"/>
          <p:nvPr/>
        </p:nvSpPr>
        <p:spPr>
          <a:xfrm flipH="1">
            <a:off x="3851275" y="152400"/>
            <a:ext cx="5113338" cy="54133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rgbClr val="FFFF00"/>
                </a:solidFill>
              </a:rPr>
              <a:t>NOVA</a:t>
            </a:r>
            <a:r>
              <a:rPr lang="pt-BR" b="1" dirty="0">
                <a:solidFill>
                  <a:schemeClr val="bg1"/>
                </a:solidFill>
              </a:rPr>
              <a:t> LIGAÇÃO DA ROD. CÔNEGO DOMÊNICO RANGONI COM A AV. SANTOS DUMONT</a:t>
            </a:r>
            <a:endParaRPr lang="pt-BR" b="1" dirty="0">
              <a:solidFill>
                <a:schemeClr val="bg1"/>
              </a:solidFill>
            </a:endParaRPr>
          </a:p>
        </p:txBody>
      </p:sp>
      <p:sp>
        <p:nvSpPr>
          <p:cNvPr id="52" name="Seta para a esquerda e para a direita 51"/>
          <p:cNvSpPr/>
          <p:nvPr/>
        </p:nvSpPr>
        <p:spPr>
          <a:xfrm rot="120000">
            <a:off x="2241219" y="3933267"/>
            <a:ext cx="4630036" cy="528340"/>
          </a:xfrm>
          <a:prstGeom prst="leftRightArrow">
            <a:avLst/>
          </a:prstGeom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002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prstClr val="white"/>
              </a:solidFill>
            </a:endParaRPr>
          </a:p>
        </p:txBody>
      </p:sp>
      <p:sp>
        <p:nvSpPr>
          <p:cNvPr id="7" name="Retângulo 6">
            <a:hlinkClick r:id="rId3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pSp>
        <p:nvGrpSpPr>
          <p:cNvPr id="178182" name="Grupo 7"/>
          <p:cNvGrpSpPr>
            <a:grpSpLocks/>
          </p:cNvGrpSpPr>
          <p:nvPr/>
        </p:nvGrpSpPr>
        <p:grpSpPr bwMode="auto">
          <a:xfrm>
            <a:off x="320675" y="174625"/>
            <a:ext cx="2317750" cy="1525588"/>
            <a:chOff x="320358" y="330937"/>
            <a:chExt cx="2317666" cy="1526597"/>
          </a:xfrm>
        </p:grpSpPr>
        <p:pic>
          <p:nvPicPr>
            <p:cNvPr id="9" name="Imagem 8"/>
            <p:cNvPicPr>
              <a:picLocks noChangeAspect="1"/>
            </p:cNvPicPr>
            <p:nvPr/>
          </p:nvPicPr>
          <p:blipFill>
            <a:blip r:embed="rId4" cstate="print">
              <a:duotone>
                <a:schemeClr val="accent3">
                  <a:shade val="45000"/>
                  <a:satMod val="135000"/>
                </a:schemeClr>
                <a:prstClr val="white"/>
              </a:duotone>
              <a:extLst>
                <a:ext uri="{BEBA8EAE-BF5A-486C-A8C5-ECC9F3942E4B}"/>
                <a:ext uri="{28A0092B-C50C-407E-A947-70E740481C1C}"/>
              </a:extLst>
            </a:blip>
            <a:stretch>
              <a:fillRect/>
            </a:stretch>
          </p:blipFill>
          <p:spPr>
            <a:xfrm rot="21181272">
              <a:off x="320358" y="330937"/>
              <a:ext cx="2317666" cy="1526597"/>
            </a:xfrm>
            <a:prstGeom prst="rect">
              <a:avLst/>
            </a:prstGeom>
            <a:noFill/>
          </p:spPr>
        </p:pic>
        <p:sp>
          <p:nvSpPr>
            <p:cNvPr id="10" name="CaixaDeTexto 9"/>
            <p:cNvSpPr txBox="1"/>
            <p:nvPr/>
          </p:nvSpPr>
          <p:spPr>
            <a:xfrm rot="21181272">
              <a:off x="518789" y="570809"/>
              <a:ext cx="1939855" cy="110245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INVESTIMENTOS</a:t>
              </a:r>
              <a:endParaRPr lang="pt-BR" sz="2000" b="1" dirty="0">
                <a:solidFill>
                  <a:schemeClr val="accent6">
                    <a:lumMod val="75000"/>
                  </a:schemeClr>
                </a:solidFill>
                <a:latin typeface="+mn-lt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PÚBLICO-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solidFill>
                    <a:schemeClr val="accent6">
                      <a:lumMod val="75000"/>
                    </a:schemeClr>
                  </a:solidFill>
                  <a:latin typeface="+mn-lt"/>
                </a:rPr>
                <a:t>PRIVADOS</a:t>
              </a:r>
            </a:p>
          </p:txBody>
        </p:sp>
      </p:grp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225" name="Grupo 3"/>
          <p:cNvGrpSpPr>
            <a:grpSpLocks/>
          </p:cNvGrpSpPr>
          <p:nvPr/>
        </p:nvGrpSpPr>
        <p:grpSpPr bwMode="auto">
          <a:xfrm rot="-424919">
            <a:off x="361950" y="98425"/>
            <a:ext cx="1843088" cy="895350"/>
            <a:chOff x="38626" y="397586"/>
            <a:chExt cx="2089713" cy="1106270"/>
          </a:xfrm>
        </p:grpSpPr>
        <p:pic>
          <p:nvPicPr>
            <p:cNvPr id="180232" name="Imagem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626" y="397586"/>
              <a:ext cx="2089713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0233" name="CaixaDeTexto 5"/>
            <p:cNvSpPr txBox="1">
              <a:spLocks noChangeArrowheads="1"/>
            </p:cNvSpPr>
            <p:nvPr/>
          </p:nvSpPr>
          <p:spPr bwMode="auto">
            <a:xfrm>
              <a:off x="200943" y="561598"/>
              <a:ext cx="1804196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CODESP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 flipH="1">
            <a:off x="3851275" y="223838"/>
            <a:ext cx="5113338" cy="5413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REFORÇO DE PIER DE ACOSTAGEM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ALAMOA</a:t>
            </a:r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 rot="161015">
            <a:off x="725488" y="2667000"/>
            <a:ext cx="2119312" cy="1179513"/>
            <a:chOff x="616236" y="2139836"/>
            <a:chExt cx="2119472" cy="11803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3901" y="2139836"/>
              <a:ext cx="209180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80231" name="Retângulo 9"/>
            <p:cNvSpPr>
              <a:spLocks noChangeArrowheads="1"/>
            </p:cNvSpPr>
            <p:nvPr/>
          </p:nvSpPr>
          <p:spPr bwMode="auto">
            <a:xfrm rot="-439978">
              <a:off x="616236" y="2323955"/>
              <a:ext cx="2044625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EM ELABORAÇÃO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8953500" y="173038"/>
            <a:ext cx="73025" cy="647700"/>
          </a:xfrm>
          <a:prstGeom prst="rect">
            <a:avLst/>
          </a:prstGeom>
          <a:solidFill>
            <a:srgbClr val="00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tângulo 11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273" name="Grupo 3"/>
          <p:cNvGrpSpPr>
            <a:grpSpLocks/>
          </p:cNvGrpSpPr>
          <p:nvPr/>
        </p:nvGrpSpPr>
        <p:grpSpPr bwMode="auto">
          <a:xfrm rot="-424919">
            <a:off x="361950" y="98425"/>
            <a:ext cx="1843088" cy="895350"/>
            <a:chOff x="38626" y="397586"/>
            <a:chExt cx="2089713" cy="1106270"/>
          </a:xfrm>
        </p:grpSpPr>
        <p:pic>
          <p:nvPicPr>
            <p:cNvPr id="182280" name="Imagem 4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626" y="397586"/>
              <a:ext cx="2089713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2281" name="CaixaDeTexto 5"/>
            <p:cNvSpPr txBox="1">
              <a:spLocks noChangeArrowheads="1"/>
            </p:cNvSpPr>
            <p:nvPr/>
          </p:nvSpPr>
          <p:spPr bwMode="auto">
            <a:xfrm>
              <a:off x="200943" y="561598"/>
              <a:ext cx="1804196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CODESP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 flipH="1">
            <a:off x="3851275" y="223838"/>
            <a:ext cx="5113338" cy="5413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REFORÇO DE 2 BERÇOS </a:t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ILHA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BARNABÉ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 rot="161015">
            <a:off x="723900" y="2678113"/>
            <a:ext cx="1797050" cy="1181100"/>
            <a:chOff x="615905" y="2159298"/>
            <a:chExt cx="1797238" cy="11803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4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5076" y="2159298"/>
              <a:ext cx="176806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82279" name="Retângulo 9"/>
            <p:cNvSpPr>
              <a:spLocks noChangeArrowheads="1"/>
            </p:cNvSpPr>
            <p:nvPr/>
          </p:nvSpPr>
          <p:spPr bwMode="auto">
            <a:xfrm rot="-439978">
              <a:off x="615905" y="2306900"/>
              <a:ext cx="1777004" cy="6906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PROCESSO LICITATÓRIO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8953500" y="173038"/>
            <a:ext cx="73025" cy="647700"/>
          </a:xfrm>
          <a:prstGeom prst="rect">
            <a:avLst/>
          </a:prstGeom>
          <a:solidFill>
            <a:srgbClr val="4F81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Retângulo 11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551488" y="598488"/>
            <a:ext cx="13335001" cy="523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22" name="Imagem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484188"/>
            <a:ext cx="9144000" cy="561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 flipH="1">
            <a:off x="468313" y="-41275"/>
            <a:ext cx="8569325" cy="5842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SISTEMA DE GERENCIAMENTO DE INFORMAÇÃO DO TRÁFEGO DE EMBARCAÇÕES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  <a:tabLst>
                <a:tab pos="2425700" algn="l"/>
              </a:tabLst>
              <a:defRPr/>
            </a:pPr>
            <a:r>
              <a:rPr lang="fr-FR" sz="1400" dirty="0">
                <a:solidFill>
                  <a:prstClr val="white"/>
                </a:solidFill>
              </a:rPr>
              <a:t>(VESSEL TRAFFIC MANAGEMENT INFORMATION SYSTEM – VTMIS)</a:t>
            </a:r>
            <a:endParaRPr lang="pt-BR" sz="1400" dirty="0">
              <a:solidFill>
                <a:prstClr val="white"/>
              </a:solidFill>
            </a:endParaRPr>
          </a:p>
        </p:txBody>
      </p:sp>
      <p:pic>
        <p:nvPicPr>
          <p:cNvPr id="184324" name="Imagem 14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16013" y="1314450"/>
            <a:ext cx="6551612" cy="406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" name="Grupo 18"/>
          <p:cNvGrpSpPr>
            <a:grpSpLocks/>
          </p:cNvGrpSpPr>
          <p:nvPr/>
        </p:nvGrpSpPr>
        <p:grpSpPr bwMode="auto">
          <a:xfrm>
            <a:off x="0" y="263525"/>
            <a:ext cx="8731250" cy="6300788"/>
            <a:chOff x="0" y="557771"/>
            <a:chExt cx="8732538" cy="6300229"/>
          </a:xfrm>
        </p:grpSpPr>
        <p:pic>
          <p:nvPicPr>
            <p:cNvPr id="184329" name="Imagem 19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0" y="557771"/>
              <a:ext cx="8732538" cy="63002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1" name="Retângulo 20"/>
            <p:cNvSpPr/>
            <p:nvPr/>
          </p:nvSpPr>
          <p:spPr>
            <a:xfrm rot="16080000">
              <a:off x="4409200" y="4943450"/>
              <a:ext cx="531766" cy="1646481"/>
            </a:xfrm>
            <a:prstGeom prst="rect">
              <a:avLst/>
            </a:prstGeom>
            <a:gradFill flip="none" rotWithShape="1">
              <a:gsLst>
                <a:gs pos="0">
                  <a:schemeClr val="tx1">
                    <a:lumMod val="65000"/>
                    <a:lumOff val="35000"/>
                    <a:shade val="30000"/>
                    <a:satMod val="115000"/>
                  </a:schemeClr>
                </a:gs>
                <a:gs pos="50000">
                  <a:schemeClr val="tx1">
                    <a:lumMod val="65000"/>
                    <a:lumOff val="35000"/>
                    <a:shade val="67500"/>
                    <a:satMod val="115000"/>
                  </a:schemeClr>
                </a:gs>
                <a:gs pos="100000">
                  <a:srgbClr val="565656"/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50800" dist="38100" dir="16200000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sp>
          <p:nvSpPr>
            <p:cNvPr id="184331" name="Retângulo 21"/>
            <p:cNvSpPr>
              <a:spLocks noChangeArrowheads="1"/>
            </p:cNvSpPr>
            <p:nvPr/>
          </p:nvSpPr>
          <p:spPr bwMode="auto">
            <a:xfrm rot="-120000">
              <a:off x="3871893" y="5552937"/>
              <a:ext cx="1627265" cy="5410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>
                  <a:solidFill>
                    <a:schemeClr val="bg1"/>
                  </a:solidFill>
                  <a:latin typeface="Calibri" pitchFamily="34" charset="0"/>
                </a:rPr>
                <a:t>Segurança da NAVEGAÇÃO</a:t>
              </a:r>
            </a:p>
          </p:txBody>
        </p:sp>
      </p:grpSp>
      <p:grpSp>
        <p:nvGrpSpPr>
          <p:cNvPr id="184326" name="Grupo 11"/>
          <p:cNvGrpSpPr>
            <a:grpSpLocks/>
          </p:cNvGrpSpPr>
          <p:nvPr/>
        </p:nvGrpSpPr>
        <p:grpSpPr bwMode="auto">
          <a:xfrm rot="161015">
            <a:off x="26988" y="517525"/>
            <a:ext cx="1797050" cy="1181100"/>
            <a:chOff x="615905" y="2159298"/>
            <a:chExt cx="1797238" cy="1180364"/>
          </a:xfrm>
        </p:grpSpPr>
        <p:pic>
          <p:nvPicPr>
            <p:cNvPr id="13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5076" y="2159298"/>
              <a:ext cx="176806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84328" name="Retângulo 13"/>
            <p:cNvSpPr>
              <a:spLocks noChangeArrowheads="1"/>
            </p:cNvSpPr>
            <p:nvPr/>
          </p:nvSpPr>
          <p:spPr bwMode="auto">
            <a:xfrm rot="-439978">
              <a:off x="615905" y="2310587"/>
              <a:ext cx="1777004" cy="683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EM LICITAÇÃO</a:t>
              </a:r>
            </a:p>
          </p:txBody>
        </p:sp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63" presetClass="path" presetSubtype="0" accel="8000" decel="8000" fill="hold" nodeType="withEffect">
                                  <p:stCondLst>
                                    <p:cond delay="100"/>
                                  </p:stCondLst>
                                  <p:childTnLst>
                                    <p:animMotion origin="layout" path="M 1.38889E-6 -2.96296E-6 L 0.72448 -0.00069 " pathEditMode="relative" rAng="0" ptsTypes="AA">
                                      <p:cBhvr>
                                        <p:cTn id="9" dur="2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21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 flipH="1">
            <a:off x="3851275" y="115888"/>
            <a:ext cx="5113338" cy="787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PROJETO DE CONSTRUÇÃO DE </a:t>
            </a:r>
            <a:r>
              <a:rPr lang="pt-BR" sz="2000" b="1" dirty="0">
                <a:solidFill>
                  <a:schemeClr val="bg1"/>
                </a:solidFill>
              </a:rPr>
              <a:t>2 </a:t>
            </a:r>
            <a:r>
              <a:rPr lang="pt-BR" sz="2000" b="1" dirty="0">
                <a:solidFill>
                  <a:schemeClr val="bg1"/>
                </a:solidFill>
              </a:rPr>
              <a:t>BERÇOS </a:t>
            </a:r>
            <a:r>
              <a:rPr lang="pt-BR" sz="2000" b="1" dirty="0">
                <a:solidFill>
                  <a:schemeClr val="bg1"/>
                </a:solidFill>
              </a:rPr>
              <a:t>E </a:t>
            </a:r>
            <a:r>
              <a:rPr lang="pt-BR" sz="2000" b="1" dirty="0">
                <a:solidFill>
                  <a:schemeClr val="bg1"/>
                </a:solidFill>
              </a:rPr>
              <a:t>PONTE DE ACESSO </a:t>
            </a:r>
            <a:r>
              <a:rPr lang="pt-BR" sz="2000" b="1" dirty="0">
                <a:solidFill>
                  <a:schemeClr val="bg1"/>
                </a:solidFill>
              </a:rPr>
              <a:t/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ALAMOA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 rot="161015">
            <a:off x="723900" y="2678113"/>
            <a:ext cx="1797050" cy="1181100"/>
            <a:chOff x="615905" y="2159298"/>
            <a:chExt cx="1797238" cy="11803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5076" y="2159298"/>
              <a:ext cx="176806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86378" name="Retângulo 9"/>
            <p:cNvSpPr>
              <a:spLocks noChangeArrowheads="1"/>
            </p:cNvSpPr>
            <p:nvPr/>
          </p:nvSpPr>
          <p:spPr bwMode="auto">
            <a:xfrm rot="-439978">
              <a:off x="615905" y="2347519"/>
              <a:ext cx="1777004" cy="6093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>
                  <a:latin typeface="Calibri" pitchFamily="34" charset="0"/>
                </a:rPr>
                <a:t>LICENCIAMENTO</a:t>
              </a:r>
            </a:p>
            <a:p>
              <a:pPr algn="ctr">
                <a:lnSpc>
                  <a:spcPct val="80000"/>
                </a:lnSpc>
              </a:pPr>
              <a:r>
                <a:rPr lang="pt-BR" sz="2400" b="1">
                  <a:latin typeface="Calibri" pitchFamily="34" charset="0"/>
                </a:rPr>
                <a:t>AMBIENTAL</a:t>
              </a: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8953500" y="173038"/>
            <a:ext cx="73025" cy="6477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6372" name="Grupo 11"/>
          <p:cNvGrpSpPr>
            <a:grpSpLocks/>
          </p:cNvGrpSpPr>
          <p:nvPr/>
        </p:nvGrpSpPr>
        <p:grpSpPr bwMode="auto">
          <a:xfrm rot="-424919">
            <a:off x="371475" y="82550"/>
            <a:ext cx="1843088" cy="895350"/>
            <a:chOff x="51692" y="379711"/>
            <a:chExt cx="2090921" cy="1106270"/>
          </a:xfrm>
        </p:grpSpPr>
        <p:pic>
          <p:nvPicPr>
            <p:cNvPr id="186375" name="Imagem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692" y="379711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6376" name="CaixaDeTexto 13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sp>
        <p:nvSpPr>
          <p:cNvPr id="15" name="Elipse 14"/>
          <p:cNvSpPr/>
          <p:nvPr/>
        </p:nvSpPr>
        <p:spPr>
          <a:xfrm rot="20985141">
            <a:off x="1733550" y="3624263"/>
            <a:ext cx="3217863" cy="762000"/>
          </a:xfrm>
          <a:prstGeom prst="ellipse">
            <a:avLst/>
          </a:prstGeom>
          <a:solidFill>
            <a:schemeClr val="accent3">
              <a:lumMod val="60000"/>
              <a:lumOff val="40000"/>
              <a:alpha val="30196"/>
            </a:schemeClr>
          </a:solidFill>
          <a:ln w="1905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6" name="Retângulo 15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7"/>
          <p:cNvSpPr txBox="1"/>
          <p:nvPr/>
        </p:nvSpPr>
        <p:spPr>
          <a:xfrm flipH="1">
            <a:off x="3851275" y="115888"/>
            <a:ext cx="5113338" cy="7874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REFORÇO DE CAIS PARA APROFUNDAMENTO DOS BERÇOS </a:t>
            </a:r>
            <a:r>
              <a:rPr lang="pt-BR" sz="2000" b="1" dirty="0">
                <a:solidFill>
                  <a:schemeClr val="bg1"/>
                </a:solidFill>
              </a:rPr>
              <a:t>ENTRE </a:t>
            </a:r>
            <a:r>
              <a:rPr lang="pt-BR" sz="2000" b="1" dirty="0">
                <a:solidFill>
                  <a:schemeClr val="bg1"/>
                </a:solidFill>
              </a:rPr>
              <a:t>ARMAZÉNS </a:t>
            </a:r>
            <a:r>
              <a:rPr lang="pt-BR" sz="2000" b="1" dirty="0">
                <a:solidFill>
                  <a:schemeClr val="bg1"/>
                </a:solidFill>
              </a:rPr>
              <a:t/>
            </a:r>
            <a:br>
              <a:rPr lang="pt-BR" sz="2000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12A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- 23 </a:t>
            </a:r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 rot="161015">
            <a:off x="6831013" y="3587750"/>
            <a:ext cx="1797050" cy="1179513"/>
            <a:chOff x="615905" y="2159298"/>
            <a:chExt cx="1797238" cy="1180364"/>
          </a:xfrm>
        </p:grpSpPr>
        <p:pic>
          <p:nvPicPr>
            <p:cNvPr id="9" name="Picture 2"/>
            <p:cNvPicPr>
              <a:picLocks noChangeAspect="1" noChangeArrowheads="1"/>
            </p:cNvPicPr>
            <p:nvPr/>
          </p:nvPicPr>
          <p:blipFill>
            <a:blip r:embed="rId3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5076" y="2159298"/>
              <a:ext cx="176806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88425" name="Retângulo 9"/>
            <p:cNvSpPr>
              <a:spLocks noChangeArrowheads="1"/>
            </p:cNvSpPr>
            <p:nvPr/>
          </p:nvSpPr>
          <p:spPr bwMode="auto">
            <a:xfrm rot="-439978">
              <a:off x="615905" y="2249032"/>
              <a:ext cx="1777004" cy="8063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>
                  <a:latin typeface="Calibri" pitchFamily="34" charset="0"/>
                </a:rPr>
                <a:t>LICITAÇÃO EM</a:t>
              </a:r>
            </a:p>
            <a:p>
              <a:pPr algn="ctr">
                <a:lnSpc>
                  <a:spcPct val="80000"/>
                </a:lnSpc>
              </a:pPr>
              <a:r>
                <a:rPr lang="pt-BR" sz="2000" b="1">
                  <a:latin typeface="Calibri" pitchFamily="34" charset="0"/>
                </a:rPr>
                <a:t>ANDAMENTO</a:t>
              </a:r>
            </a:p>
            <a:p>
              <a:pPr algn="ctr">
                <a:lnSpc>
                  <a:spcPct val="80000"/>
                </a:lnSpc>
              </a:pPr>
              <a:r>
                <a:rPr lang="pt-BR" sz="2000" b="1">
                  <a:latin typeface="Calibri" pitchFamily="34" charset="0"/>
                </a:rPr>
                <a:t>(Judicializada)</a:t>
              </a:r>
              <a:endParaRPr lang="pt-BR" b="1">
                <a:latin typeface="Calibri" pitchFamily="34" charset="0"/>
              </a:endParaRPr>
            </a:p>
          </p:txBody>
        </p:sp>
      </p:grpSp>
      <p:sp>
        <p:nvSpPr>
          <p:cNvPr id="11" name="Retângulo 10"/>
          <p:cNvSpPr/>
          <p:nvPr/>
        </p:nvSpPr>
        <p:spPr>
          <a:xfrm>
            <a:off x="8953500" y="173038"/>
            <a:ext cx="73025" cy="6477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grpSp>
        <p:nvGrpSpPr>
          <p:cNvPr id="188420" name="Grupo 11"/>
          <p:cNvGrpSpPr>
            <a:grpSpLocks/>
          </p:cNvGrpSpPr>
          <p:nvPr/>
        </p:nvGrpSpPr>
        <p:grpSpPr bwMode="auto">
          <a:xfrm rot="-424919">
            <a:off x="371475" y="82550"/>
            <a:ext cx="1843088" cy="895350"/>
            <a:chOff x="51692" y="379711"/>
            <a:chExt cx="2090921" cy="1106270"/>
          </a:xfrm>
        </p:grpSpPr>
        <p:pic>
          <p:nvPicPr>
            <p:cNvPr id="188422" name="Imagem 12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51692" y="379711"/>
              <a:ext cx="2090921" cy="11062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88423" name="CaixaDeTexto 13"/>
            <p:cNvSpPr txBox="1">
              <a:spLocks noChangeArrowheads="1"/>
            </p:cNvSpPr>
            <p:nvPr/>
          </p:nvSpPr>
          <p:spPr bwMode="auto">
            <a:xfrm>
              <a:off x="161596" y="561598"/>
              <a:ext cx="1882891" cy="7837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800" b="1">
                  <a:solidFill>
                    <a:srgbClr val="FFFFFF"/>
                  </a:solidFill>
                  <a:latin typeface="Calibri" pitchFamily="34" charset="0"/>
                </a:rPr>
                <a:t>PÚBLICOS</a:t>
              </a:r>
            </a:p>
          </p:txBody>
        </p:sp>
      </p:grpSp>
      <p:sp>
        <p:nvSpPr>
          <p:cNvPr id="15" name="Retângulo 14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0465" name="Imagem 1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0466" name="Imagem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 flipH="1">
            <a:off x="234950" y="147638"/>
            <a:ext cx="4768850" cy="511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ALINHAMENTO DO CAIS DE OUTEIRINHOS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1.320 m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5" name="Grupo 4"/>
          <p:cNvGrpSpPr>
            <a:grpSpLocks/>
          </p:cNvGrpSpPr>
          <p:nvPr/>
        </p:nvGrpSpPr>
        <p:grpSpPr bwMode="auto">
          <a:xfrm rot="161015">
            <a:off x="1668463" y="1343025"/>
            <a:ext cx="1797050" cy="1181100"/>
            <a:chOff x="615905" y="2159298"/>
            <a:chExt cx="1797238" cy="1180364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5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5076" y="2159298"/>
              <a:ext cx="176806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90473" name="Retângulo 6"/>
            <p:cNvSpPr>
              <a:spLocks noChangeArrowheads="1"/>
            </p:cNvSpPr>
            <p:nvPr/>
          </p:nvSpPr>
          <p:spPr bwMode="auto">
            <a:xfrm rot="-439978">
              <a:off x="615905" y="2369064"/>
              <a:ext cx="1777004" cy="566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>
                  <a:latin typeface="Calibri" pitchFamily="34" charset="0"/>
                </a:rPr>
                <a:t>OBRAS EM</a:t>
              </a:r>
            </a:p>
            <a:p>
              <a:pPr algn="ctr">
                <a:lnSpc>
                  <a:spcPct val="80000"/>
                </a:lnSpc>
              </a:pPr>
              <a:r>
                <a:rPr lang="pt-BR" sz="2000" b="1">
                  <a:latin typeface="Calibri" pitchFamily="34" charset="0"/>
                </a:rPr>
                <a:t>ANDAMENTO</a:t>
              </a:r>
              <a:endParaRPr lang="pt-BR" b="1">
                <a:latin typeface="Calibri" pitchFamily="34" charset="0"/>
              </a:endParaRPr>
            </a:p>
          </p:txBody>
        </p:sp>
      </p:grpSp>
      <p:sp>
        <p:nvSpPr>
          <p:cNvPr id="190469" name="Retângulo 7"/>
          <p:cNvSpPr>
            <a:spLocks noChangeArrowheads="1"/>
          </p:cNvSpPr>
          <p:nvPr/>
        </p:nvSpPr>
        <p:spPr bwMode="auto">
          <a:xfrm rot="-393725">
            <a:off x="307975" y="5262563"/>
            <a:ext cx="5675313" cy="841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2800">
                <a:solidFill>
                  <a:schemeClr val="bg1"/>
                </a:solidFill>
                <a:latin typeface="Calibri" pitchFamily="34" charset="0"/>
              </a:rPr>
              <a:t>TERMINAL DE PASSAGEIROS PAC</a:t>
            </a:r>
          </a:p>
          <a:p>
            <a:pPr algn="r">
              <a:lnSpc>
                <a:spcPct val="80000"/>
              </a:lnSpc>
            </a:pPr>
            <a:r>
              <a:rPr lang="en-US" sz="3200" b="1">
                <a:solidFill>
                  <a:schemeClr val="bg1"/>
                </a:solidFill>
                <a:latin typeface="Calibri" pitchFamily="34" charset="0"/>
              </a:rPr>
              <a:t>Extensão - 1.320m</a:t>
            </a:r>
          </a:p>
        </p:txBody>
      </p:sp>
      <p:pic>
        <p:nvPicPr>
          <p:cNvPr id="190470" name="Imagem 1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949950"/>
            <a:ext cx="9144000" cy="922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CaixaDeTexto 12"/>
          <p:cNvSpPr txBox="1"/>
          <p:nvPr/>
        </p:nvSpPr>
        <p:spPr>
          <a:xfrm>
            <a:off x="34925" y="6524625"/>
            <a:ext cx="3924300" cy="3381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i="1" dirty="0">
                <a:solidFill>
                  <a:srgbClr val="FFC000"/>
                </a:solidFill>
                <a:latin typeface="+mn-lt"/>
              </a:rPr>
              <a:t> MOVIMENTAÇÃO DO </a:t>
            </a:r>
            <a:r>
              <a:rPr lang="pt-BR" sz="1600" b="1" i="1" dirty="0">
                <a:solidFill>
                  <a:schemeClr val="accent1">
                    <a:lumMod val="20000"/>
                    <a:lumOff val="80000"/>
                  </a:schemeClr>
                </a:solidFill>
                <a:latin typeface="+mn-lt"/>
              </a:rPr>
              <a:t>PORTO DE SANTOS</a:t>
            </a:r>
            <a:endParaRPr lang="pt-BR" sz="1600" b="1" i="1" dirty="0">
              <a:solidFill>
                <a:schemeClr val="accent1">
                  <a:lumMod val="20000"/>
                  <a:lumOff val="8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/>
          <a:srcRect l="11440"/>
          <a:stretch>
            <a:fillRect/>
          </a:stretch>
        </p:blipFill>
        <p:spPr bwMode="auto">
          <a:xfrm>
            <a:off x="0" y="1876425"/>
            <a:ext cx="9144000" cy="3105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 flipH="1">
            <a:off x="234950" y="147638"/>
            <a:ext cx="4768850" cy="511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ALINHAMENTO DO CAIS DE OUTEIRINHOS</a:t>
            </a:r>
            <a:br>
              <a:rPr lang="pt-BR" b="1" dirty="0">
                <a:solidFill>
                  <a:schemeClr val="bg1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1.283 m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8" name="Grupo 7"/>
          <p:cNvGrpSpPr>
            <a:grpSpLocks/>
          </p:cNvGrpSpPr>
          <p:nvPr/>
        </p:nvGrpSpPr>
        <p:grpSpPr bwMode="auto">
          <a:xfrm>
            <a:off x="5724525" y="681038"/>
            <a:ext cx="3360738" cy="1296987"/>
            <a:chOff x="-432048" y="1027335"/>
            <a:chExt cx="3361343" cy="1522076"/>
          </a:xfrm>
        </p:grpSpPr>
        <p:sp>
          <p:nvSpPr>
            <p:cNvPr id="9" name="Retângulo 8"/>
            <p:cNvSpPr/>
            <p:nvPr/>
          </p:nvSpPr>
          <p:spPr>
            <a:xfrm>
              <a:off x="-373299" y="1027335"/>
              <a:ext cx="3275602" cy="1522076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92524" name="CaixaDeTexto 9"/>
            <p:cNvSpPr txBox="1">
              <a:spLocks noChangeArrowheads="1"/>
            </p:cNvSpPr>
            <p:nvPr/>
          </p:nvSpPr>
          <p:spPr bwMode="auto">
            <a:xfrm>
              <a:off x="-242631" y="1078651"/>
              <a:ext cx="3077549" cy="4334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>
                  <a:solidFill>
                    <a:srgbClr val="000066"/>
                  </a:solidFill>
                  <a:latin typeface="Calibri" pitchFamily="34" charset="0"/>
                  <a:cs typeface="Arial" charset="0"/>
                </a:rPr>
                <a:t>Investimentos:R$ 266 milhões</a:t>
              </a:r>
            </a:p>
          </p:txBody>
        </p:sp>
        <p:sp>
          <p:nvSpPr>
            <p:cNvPr id="192525" name="CaixaDeTexto 10"/>
            <p:cNvSpPr txBox="1">
              <a:spLocks noChangeArrowheads="1"/>
            </p:cNvSpPr>
            <p:nvPr/>
          </p:nvSpPr>
          <p:spPr bwMode="auto">
            <a:xfrm>
              <a:off x="-144016" y="1761442"/>
              <a:ext cx="2880319" cy="3973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pt-BR" sz="1600">
                  <a:solidFill>
                    <a:srgbClr val="000066"/>
                  </a:solidFill>
                  <a:latin typeface="Calibri" pitchFamily="34" charset="0"/>
                  <a:cs typeface="Arial" charset="0"/>
                </a:rPr>
                <a:t>Início das operações: 02/2014</a:t>
              </a:r>
            </a:p>
          </p:txBody>
        </p:sp>
        <p:cxnSp>
          <p:nvCxnSpPr>
            <p:cNvPr id="12" name="Conector reto 11"/>
            <p:cNvCxnSpPr/>
            <p:nvPr/>
          </p:nvCxnSpPr>
          <p:spPr>
            <a:xfrm>
              <a:off x="-95437" y="1522895"/>
              <a:ext cx="2783389" cy="1862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tângulo 12"/>
            <p:cNvSpPr/>
            <p:nvPr/>
          </p:nvSpPr>
          <p:spPr>
            <a:xfrm>
              <a:off x="-432048" y="1027335"/>
              <a:ext cx="3361343" cy="1522076"/>
            </a:xfrm>
            <a:prstGeom prst="rect">
              <a:avLst/>
            </a:prstGeom>
            <a:noFill/>
            <a:ln w="19050">
              <a:solidFill>
                <a:schemeClr val="tx1">
                  <a:lumMod val="65000"/>
                  <a:lumOff val="35000"/>
                </a:schemeClr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sp>
        <p:nvSpPr>
          <p:cNvPr id="19" name="Retângulo 18">
            <a:hlinkClick r:id="rId4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 rot="20042017">
            <a:off x="2895909" y="851018"/>
            <a:ext cx="6668691" cy="43879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" name="Picture 10" descr="110208 AEREASPORTO06"/>
          <p:cNvPicPr>
            <a:picLocks noChangeAspect="1" noChangeArrowheads="1"/>
          </p:cNvPicPr>
          <p:nvPr/>
        </p:nvPicPr>
        <p:blipFill>
          <a:blip r:embed="rId6" cstate="print"/>
          <a:srcRect l="15846" t="18839" r="3932"/>
          <a:stretch>
            <a:fillRect/>
          </a:stretch>
        </p:blipFill>
        <p:spPr bwMode="auto">
          <a:xfrm rot="21242864">
            <a:off x="-22286" y="408505"/>
            <a:ext cx="3978902" cy="6036323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1" name="Line 11"/>
          <p:cNvSpPr>
            <a:spLocks noChangeShapeType="1"/>
          </p:cNvSpPr>
          <p:nvPr/>
        </p:nvSpPr>
        <p:spPr bwMode="auto">
          <a:xfrm rot="21242864" flipH="1">
            <a:off x="736600" y="1130300"/>
            <a:ext cx="725488" cy="5516563"/>
          </a:xfrm>
          <a:prstGeom prst="line">
            <a:avLst/>
          </a:prstGeom>
          <a:noFill/>
          <a:ln w="222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grpSp>
        <p:nvGrpSpPr>
          <p:cNvPr id="16" name="Grupo 15"/>
          <p:cNvGrpSpPr>
            <a:grpSpLocks/>
          </p:cNvGrpSpPr>
          <p:nvPr/>
        </p:nvGrpSpPr>
        <p:grpSpPr bwMode="auto">
          <a:xfrm rot="161015">
            <a:off x="3517900" y="661988"/>
            <a:ext cx="1798638" cy="1181100"/>
            <a:chOff x="615905" y="2159298"/>
            <a:chExt cx="1797238" cy="1180364"/>
          </a:xfrm>
        </p:grpSpPr>
        <p:pic>
          <p:nvPicPr>
            <p:cNvPr id="17" name="Picture 2"/>
            <p:cNvPicPr>
              <a:picLocks noChangeAspect="1" noChangeArrowheads="1"/>
            </p:cNvPicPr>
            <p:nvPr/>
          </p:nvPicPr>
          <p:blipFill>
            <a:blip r:embed="rId7" cstate="print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/>
              </a:extLst>
            </a:blip>
            <a:srcRect t="2" b="-3412"/>
            <a:stretch>
              <a:fillRect/>
            </a:stretch>
          </p:blipFill>
          <p:spPr bwMode="auto">
            <a:xfrm rot="21185626">
              <a:off x="645076" y="2159298"/>
              <a:ext cx="1768067" cy="118036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/>
              <a:ext uri="{91240B29-F687-4F45-9708-019B960494DF}"/>
              <a:ext uri="{AF507438-7753-43E0-B8FC-AC1667EBCBE1}"/>
            </a:extLst>
          </p:spPr>
        </p:pic>
        <p:sp>
          <p:nvSpPr>
            <p:cNvPr id="192522" name="Retângulo 17"/>
            <p:cNvSpPr>
              <a:spLocks noChangeArrowheads="1"/>
            </p:cNvSpPr>
            <p:nvPr/>
          </p:nvSpPr>
          <p:spPr bwMode="auto">
            <a:xfrm rot="-439978">
              <a:off x="615905" y="2369064"/>
              <a:ext cx="1777004" cy="566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b="1">
                  <a:latin typeface="Calibri" pitchFamily="34" charset="0"/>
                </a:rPr>
                <a:t>OBRAS EM</a:t>
              </a:r>
            </a:p>
            <a:p>
              <a:pPr algn="ctr">
                <a:lnSpc>
                  <a:spcPct val="80000"/>
                </a:lnSpc>
              </a:pPr>
              <a:r>
                <a:rPr lang="pt-BR" sz="2000" b="1">
                  <a:latin typeface="Calibri" pitchFamily="34" charset="0"/>
                </a:rPr>
                <a:t>ANDAMENTO</a:t>
              </a:r>
              <a:endParaRPr lang="pt-BR" b="1">
                <a:latin typeface="Calibri" pitchFamily="34" charset="0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3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 flipH="1">
            <a:off x="234950" y="147638"/>
            <a:ext cx="4768850" cy="485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PRINCIPAIS MERCADORIAS MOVIMENTADAS</a:t>
            </a:r>
            <a:br>
              <a:rPr lang="pt-BR" b="1" dirty="0">
                <a:solidFill>
                  <a:prstClr val="white"/>
                </a:solidFill>
              </a:rPr>
            </a:br>
            <a:r>
              <a:rPr lang="pt-BR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PORTO DE SANTOS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834063" y="0"/>
            <a:ext cx="2519362" cy="6524625"/>
          </a:xfrm>
          <a:prstGeom prst="rect">
            <a:avLst/>
          </a:prstGeom>
          <a:gradFill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6021388" y="404813"/>
            <a:ext cx="2143125" cy="1889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lnSpc>
                <a:spcPct val="80000"/>
              </a:lnSpc>
            </a:pPr>
            <a:r>
              <a:rPr lang="pt-BR" sz="2400" b="1">
                <a:solidFill>
                  <a:schemeClr val="bg1"/>
                </a:solidFill>
                <a:latin typeface="Calibri" pitchFamily="34" charset="0"/>
              </a:rPr>
              <a:t>EXPORTAÇÃO </a:t>
            </a:r>
            <a:r>
              <a:rPr lang="pt-BR" sz="2600" b="1">
                <a:solidFill>
                  <a:schemeClr val="bg1"/>
                </a:solidFill>
                <a:latin typeface="Calibri" pitchFamily="34" charset="0"/>
              </a:rPr>
              <a:t>ATRAVÉS DO </a:t>
            </a:r>
            <a:r>
              <a:rPr lang="pt-BR" sz="2400" b="1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t-BR" sz="2400" b="1">
                <a:solidFill>
                  <a:schemeClr val="bg1"/>
                </a:solidFill>
                <a:latin typeface="Calibri" pitchFamily="34" charset="0"/>
              </a:rPr>
            </a:br>
            <a:r>
              <a:rPr lang="pt-BR" sz="3400" b="1">
                <a:solidFill>
                  <a:schemeClr val="bg1"/>
                </a:solidFill>
                <a:latin typeface="Calibri" pitchFamily="34" charset="0"/>
              </a:rPr>
              <a:t>PORTO DE </a:t>
            </a:r>
            <a:r>
              <a:rPr lang="pt-BR" sz="4200" b="1">
                <a:solidFill>
                  <a:schemeClr val="bg1"/>
                </a:solidFill>
                <a:latin typeface="Calibri" pitchFamily="34" charset="0"/>
              </a:rPr>
              <a:t>SANTOS</a:t>
            </a:r>
            <a:r>
              <a:rPr lang="pt-BR" sz="4000" b="1">
                <a:solidFill>
                  <a:schemeClr val="bg1"/>
                </a:solidFill>
                <a:latin typeface="Calibri" pitchFamily="34" charset="0"/>
              </a:rPr>
              <a:t> </a:t>
            </a:r>
            <a:r>
              <a:rPr lang="pt-BR" sz="2400" b="1">
                <a:solidFill>
                  <a:schemeClr val="bg1"/>
                </a:solidFill>
                <a:latin typeface="Calibri" pitchFamily="34" charset="0"/>
              </a:rPr>
              <a:t/>
            </a:r>
            <a:br>
              <a:rPr lang="pt-BR" sz="2400" b="1">
                <a:solidFill>
                  <a:schemeClr val="bg1"/>
                </a:solidFill>
                <a:latin typeface="Calibri" pitchFamily="34" charset="0"/>
              </a:rPr>
            </a:br>
            <a:r>
              <a:rPr lang="pt-BR" sz="2000" b="1">
                <a:solidFill>
                  <a:schemeClr val="bg1"/>
                </a:solidFill>
                <a:latin typeface="Calibri" pitchFamily="34" charset="0"/>
              </a:rPr>
              <a:t>DO TOTAL BRASIL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79193" y="2420888"/>
            <a:ext cx="5501319" cy="3353991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2" name="Grupo 15"/>
          <p:cNvGrpSpPr>
            <a:grpSpLocks/>
          </p:cNvGrpSpPr>
          <p:nvPr/>
        </p:nvGrpSpPr>
        <p:grpSpPr bwMode="auto">
          <a:xfrm rot="492283">
            <a:off x="3287713" y="3135313"/>
            <a:ext cx="1012825" cy="1247775"/>
            <a:chOff x="3583008" y="3300201"/>
            <a:chExt cx="1155416" cy="1424840"/>
          </a:xfrm>
        </p:grpSpPr>
        <p:pic>
          <p:nvPicPr>
            <p:cNvPr id="64520" name="Imagem 9"/>
            <p:cNvPicPr>
              <a:picLocks noChangeAspect="1"/>
            </p:cNvPicPr>
            <p:nvPr/>
          </p:nvPicPr>
          <p:blipFill>
            <a:blip r:embed="rId5">
              <a:grayscl/>
              <a:biLevel thresh="50000"/>
            </a:blip>
            <a:srcRect/>
            <a:stretch>
              <a:fillRect/>
            </a:stretch>
          </p:blipFill>
          <p:spPr bwMode="auto">
            <a:xfrm rot="1148320">
              <a:off x="3629395" y="3356969"/>
              <a:ext cx="1109029" cy="136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4521" name="Imagem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148320">
              <a:off x="3583008" y="3300201"/>
              <a:ext cx="1109029" cy="136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8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71808">
            <a:off x="6283325" y="5627688"/>
            <a:ext cx="171291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4561" name="Grupo 12"/>
          <p:cNvGrpSpPr>
            <a:grpSpLocks/>
          </p:cNvGrpSpPr>
          <p:nvPr/>
        </p:nvGrpSpPr>
        <p:grpSpPr bwMode="auto">
          <a:xfrm rot="-418728">
            <a:off x="200025" y="158750"/>
            <a:ext cx="2282825" cy="819150"/>
            <a:chOff x="-130585" y="392436"/>
            <a:chExt cx="2324164" cy="979618"/>
          </a:xfrm>
        </p:grpSpPr>
        <p:pic>
          <p:nvPicPr>
            <p:cNvPr id="194567" name="Imagem 13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-130585" y="392436"/>
              <a:ext cx="2324164" cy="9796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568" name="CaixaDeTexto 14"/>
            <p:cNvSpPr txBox="1">
              <a:spLocks noChangeArrowheads="1"/>
            </p:cNvSpPr>
            <p:nvPr/>
          </p:nvSpPr>
          <p:spPr bwMode="auto">
            <a:xfrm>
              <a:off x="-29585" y="561156"/>
              <a:ext cx="2142519" cy="700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lnSpc>
                  <a:spcPct val="80000"/>
                </a:lnSpc>
              </a:pPr>
              <a:r>
                <a:rPr lang="pt-BR" sz="1600" b="1">
                  <a:solidFill>
                    <a:srgbClr val="FFFFFF"/>
                  </a:solidFill>
                  <a:latin typeface="Calibri" pitchFamily="34" charset="0"/>
                </a:rPr>
                <a:t>INVESTIMENTOS</a:t>
              </a:r>
              <a:endParaRPr lang="pt-BR" b="1">
                <a:solidFill>
                  <a:srgbClr val="FFFFFF"/>
                </a:solidFill>
                <a:latin typeface="Calibri" pitchFamily="34" charset="0"/>
              </a:endParaRPr>
            </a:p>
            <a:p>
              <a:pPr algn="ctr">
                <a:lnSpc>
                  <a:spcPct val="80000"/>
                </a:lnSpc>
              </a:pPr>
              <a:r>
                <a:rPr lang="pt-BR" sz="2300" b="1">
                  <a:solidFill>
                    <a:srgbClr val="FFFFFF"/>
                  </a:solidFill>
                  <a:latin typeface="Calibri" pitchFamily="34" charset="0"/>
                </a:rPr>
                <a:t>EM POTENCIAL</a:t>
              </a:r>
            </a:p>
          </p:txBody>
        </p:sp>
      </p:grpSp>
      <p:sp>
        <p:nvSpPr>
          <p:cNvPr id="40" name="TextBox 7"/>
          <p:cNvSpPr txBox="1"/>
          <p:nvPr/>
        </p:nvSpPr>
        <p:spPr>
          <a:xfrm flipH="1">
            <a:off x="3851275" y="152400"/>
            <a:ext cx="5113338" cy="3444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bg1"/>
                </a:solidFill>
              </a:rPr>
              <a:t>LARGO SANTA RITA</a:t>
            </a:r>
            <a:endParaRPr lang="pt-BR" sz="1600" dirty="0">
              <a:solidFill>
                <a:prstClr val="white"/>
              </a:solidFill>
            </a:endParaRPr>
          </a:p>
        </p:txBody>
      </p:sp>
      <p:grpSp>
        <p:nvGrpSpPr>
          <p:cNvPr id="194563" name="Grupo 46"/>
          <p:cNvGrpSpPr>
            <a:grpSpLocks/>
          </p:cNvGrpSpPr>
          <p:nvPr/>
        </p:nvGrpSpPr>
        <p:grpSpPr bwMode="auto">
          <a:xfrm>
            <a:off x="7553325" y="3251200"/>
            <a:ext cx="1236663" cy="1336675"/>
            <a:chOff x="1668904" y="815925"/>
            <a:chExt cx="885444" cy="956854"/>
          </a:xfrm>
        </p:grpSpPr>
        <p:sp>
          <p:nvSpPr>
            <p:cNvPr id="48" name="Elipse 47"/>
            <p:cNvSpPr/>
            <p:nvPr/>
          </p:nvSpPr>
          <p:spPr>
            <a:xfrm>
              <a:off x="1668904" y="989796"/>
              <a:ext cx="885444" cy="782983"/>
            </a:xfrm>
            <a:prstGeom prst="ellipse">
              <a:avLst/>
            </a:prstGeom>
            <a:solidFill>
              <a:srgbClr val="C00000">
                <a:alpha val="69804"/>
              </a:srgbClr>
            </a:solidFill>
            <a:ln w="25400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/>
            </a:p>
          </p:txBody>
        </p:sp>
        <p:pic>
          <p:nvPicPr>
            <p:cNvPr id="49" name="Imagem 4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824624" y="815925"/>
              <a:ext cx="545588" cy="545475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16" name="Retângulo 15">
            <a:hlinkClick r:id="rId5" action="ppaction://hlinksldjump"/>
          </p:cNvPr>
          <p:cNvSpPr/>
          <p:nvPr/>
        </p:nvSpPr>
        <p:spPr>
          <a:xfrm>
            <a:off x="7740650" y="6272213"/>
            <a:ext cx="1350963" cy="560387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ângulo 4"/>
          <p:cNvSpPr/>
          <p:nvPr/>
        </p:nvSpPr>
        <p:spPr>
          <a:xfrm>
            <a:off x="0" y="1341438"/>
            <a:ext cx="9144000" cy="3959225"/>
          </a:xfrm>
          <a:prstGeom prst="rect">
            <a:avLst/>
          </a:prstGeom>
          <a:solidFill>
            <a:schemeClr val="accent4">
              <a:lumMod val="7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7" name="TextBox 7"/>
          <p:cNvSpPr txBox="1"/>
          <p:nvPr/>
        </p:nvSpPr>
        <p:spPr>
          <a:xfrm flipH="1">
            <a:off x="234950" y="147638"/>
            <a:ext cx="3948113" cy="515937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ACESSO RODOVIÁRIO </a:t>
            </a:r>
            <a:r>
              <a:rPr lang="pt-BR" b="1" dirty="0">
                <a:solidFill>
                  <a:prstClr val="white"/>
                </a:solidFill>
              </a:rPr>
              <a:t/>
            </a:r>
            <a:br>
              <a:rPr lang="pt-BR" b="1" dirty="0">
                <a:solidFill>
                  <a:prstClr val="white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OBRAS DO GOVERNO ESTADUAL</a:t>
            </a:r>
          </a:p>
        </p:txBody>
      </p:sp>
      <p:pic>
        <p:nvPicPr>
          <p:cNvPr id="19661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163" y="1454150"/>
            <a:ext cx="9083675" cy="367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96612" name="Grupo 46"/>
          <p:cNvGrpSpPr>
            <a:grpSpLocks/>
          </p:cNvGrpSpPr>
          <p:nvPr/>
        </p:nvGrpSpPr>
        <p:grpSpPr bwMode="auto">
          <a:xfrm>
            <a:off x="2341563" y="908050"/>
            <a:ext cx="3173412" cy="2014538"/>
            <a:chOff x="2361022" y="989415"/>
            <a:chExt cx="2757744" cy="2014106"/>
          </a:xfrm>
        </p:grpSpPr>
        <p:cxnSp>
          <p:nvCxnSpPr>
            <p:cNvPr id="43" name="Conector de seta reta 42"/>
            <p:cNvCxnSpPr>
              <a:stCxn id="9" idx="2"/>
            </p:cNvCxnSpPr>
            <p:nvPr/>
          </p:nvCxnSpPr>
          <p:spPr>
            <a:xfrm flipH="1">
              <a:off x="3735066" y="2262317"/>
              <a:ext cx="38628" cy="74120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645" name="Grupo 10"/>
            <p:cNvGrpSpPr>
              <a:grpSpLocks/>
            </p:cNvGrpSpPr>
            <p:nvPr/>
          </p:nvGrpSpPr>
          <p:grpSpPr bwMode="auto">
            <a:xfrm>
              <a:off x="2361022" y="989415"/>
              <a:ext cx="2757744" cy="1538088"/>
              <a:chOff x="5709020" y="515940"/>
              <a:chExt cx="2757744" cy="1538088"/>
            </a:xfrm>
          </p:grpSpPr>
          <p:pic>
            <p:nvPicPr>
              <p:cNvPr id="196646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 rot="-225623">
                <a:off x="5912543" y="584207"/>
                <a:ext cx="2301358" cy="146982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Retângulo 8"/>
              <p:cNvSpPr/>
              <p:nvPr/>
            </p:nvSpPr>
            <p:spPr>
              <a:xfrm rot="21394070">
                <a:off x="5709020" y="515940"/>
                <a:ext cx="2757744" cy="127449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ADEQUAÇÃO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DO TREVO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DA 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SP 150 COM A SP 055  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INCLUI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FX. OPERACIONAL NA 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ROD. P. MANOEL DA NÓBREGA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KM 270 AO 274 – P.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OESTE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B050"/>
                    </a:solidFill>
                    <a:latin typeface="+mn-lt"/>
                  </a:rPr>
                  <a:t>OBRA INICIADA – TERMINO SET/14</a:t>
                </a:r>
                <a:endParaRPr lang="pt-BR" sz="1200" b="1" dirty="0">
                  <a:solidFill>
                    <a:srgbClr val="00B050"/>
                  </a:solidFill>
                  <a:latin typeface="+mn-lt"/>
                </a:endParaRPr>
              </a:p>
            </p:txBody>
          </p:sp>
        </p:grpSp>
      </p:grpSp>
      <p:grpSp>
        <p:nvGrpSpPr>
          <p:cNvPr id="196613" name="Grupo 50"/>
          <p:cNvGrpSpPr>
            <a:grpSpLocks/>
          </p:cNvGrpSpPr>
          <p:nvPr/>
        </p:nvGrpSpPr>
        <p:grpSpPr bwMode="auto">
          <a:xfrm>
            <a:off x="3960813" y="2060575"/>
            <a:ext cx="2593975" cy="1435100"/>
            <a:chOff x="4054854" y="1996150"/>
            <a:chExt cx="2248100" cy="1435372"/>
          </a:xfrm>
        </p:grpSpPr>
        <p:cxnSp>
          <p:nvCxnSpPr>
            <p:cNvPr id="49" name="Conector de seta reta 48"/>
            <p:cNvCxnSpPr/>
            <p:nvPr/>
          </p:nvCxnSpPr>
          <p:spPr>
            <a:xfrm flipH="1" flipV="1">
              <a:off x="4771659" y="1996150"/>
              <a:ext cx="304058" cy="71292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641" name="Grupo 35"/>
            <p:cNvGrpSpPr>
              <a:grpSpLocks/>
            </p:cNvGrpSpPr>
            <p:nvPr/>
          </p:nvGrpSpPr>
          <p:grpSpPr bwMode="auto">
            <a:xfrm>
              <a:off x="4054854" y="2143561"/>
              <a:ext cx="2248100" cy="1287961"/>
              <a:chOff x="5708755" y="440233"/>
              <a:chExt cx="1818840" cy="1124190"/>
            </a:xfrm>
          </p:grpSpPr>
          <p:pic>
            <p:nvPicPr>
              <p:cNvPr id="19664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 rot="-225623">
                <a:off x="5784689" y="683796"/>
                <a:ext cx="1720168" cy="8806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8" name="Retângulo 37"/>
              <p:cNvSpPr/>
              <p:nvPr/>
            </p:nvSpPr>
            <p:spPr>
              <a:xfrm rot="21394070">
                <a:off x="5708755" y="440456"/>
                <a:ext cx="1818840" cy="111149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AMPLIAÇÃO DE CAPACIDADE 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ENTRE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KM 262 E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KM 270 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ROD.  CÔNEGO D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.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RANGONI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00B050"/>
                    </a:solidFill>
                    <a:latin typeface="+mn-lt"/>
                  </a:rPr>
                  <a:t>OBRA INICIADA – TERMINO SET/14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</p:txBody>
          </p:sp>
        </p:grpSp>
      </p:grpSp>
      <p:grpSp>
        <p:nvGrpSpPr>
          <p:cNvPr id="196614" name="Grupo 53"/>
          <p:cNvGrpSpPr>
            <a:grpSpLocks/>
          </p:cNvGrpSpPr>
          <p:nvPr/>
        </p:nvGrpSpPr>
        <p:grpSpPr bwMode="auto">
          <a:xfrm>
            <a:off x="7258050" y="1849438"/>
            <a:ext cx="1693863" cy="1527175"/>
            <a:chOff x="7257758" y="1848676"/>
            <a:chExt cx="1694005" cy="1528310"/>
          </a:xfrm>
        </p:grpSpPr>
        <p:cxnSp>
          <p:nvCxnSpPr>
            <p:cNvPr id="53" name="Conector de seta reta 52"/>
            <p:cNvCxnSpPr/>
            <p:nvPr/>
          </p:nvCxnSpPr>
          <p:spPr>
            <a:xfrm flipH="1">
              <a:off x="7722935" y="2587412"/>
              <a:ext cx="381032" cy="789574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636" name="Grupo 20"/>
            <p:cNvGrpSpPr>
              <a:grpSpLocks/>
            </p:cNvGrpSpPr>
            <p:nvPr/>
          </p:nvGrpSpPr>
          <p:grpSpPr bwMode="auto">
            <a:xfrm>
              <a:off x="7345794" y="1848676"/>
              <a:ext cx="1454723" cy="870245"/>
              <a:chOff x="6002754" y="742369"/>
              <a:chExt cx="1454723" cy="870245"/>
            </a:xfrm>
          </p:grpSpPr>
          <p:pic>
            <p:nvPicPr>
              <p:cNvPr id="196638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 rot="-225623">
                <a:off x="6002754" y="742369"/>
                <a:ext cx="1454723" cy="87024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3" name="Retângulo 22"/>
              <p:cNvSpPr/>
              <p:nvPr/>
            </p:nvSpPr>
            <p:spPr>
              <a:xfrm rot="21394070">
                <a:off x="6038553" y="840867"/>
                <a:ext cx="1366953" cy="5401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ADEQUAÇÃO DO TREVO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DA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SP -055 COM A BR 101</a:t>
                </a:r>
              </a:p>
            </p:txBody>
          </p:sp>
        </p:grpSp>
        <p:sp>
          <p:nvSpPr>
            <p:cNvPr id="39" name="Retângulo 38"/>
            <p:cNvSpPr/>
            <p:nvPr/>
          </p:nvSpPr>
          <p:spPr>
            <a:xfrm rot="21335206" flipH="1">
              <a:off x="7257758" y="2458729"/>
              <a:ext cx="1694005" cy="395581"/>
            </a:xfrm>
            <a:prstGeom prst="rect">
              <a:avLst/>
            </a:prstGeom>
            <a:gradFill flip="none" rotWithShape="1">
              <a:gsLst>
                <a:gs pos="0">
                  <a:schemeClr val="accent6">
                    <a:lumMod val="75000"/>
                    <a:shade val="30000"/>
                    <a:satMod val="115000"/>
                  </a:schemeClr>
                </a:gs>
                <a:gs pos="50000">
                  <a:schemeClr val="accent6">
                    <a:lumMod val="75000"/>
                    <a:shade val="67500"/>
                    <a:satMod val="115000"/>
                  </a:schemeClr>
                </a:gs>
                <a:gs pos="100000">
                  <a:schemeClr val="accent6">
                    <a:lumMod val="75000"/>
                    <a:shade val="100000"/>
                    <a:satMod val="115000"/>
                  </a:schemeClr>
                </a:gs>
              </a:gsLst>
              <a:lin ang="16200000" scaled="1"/>
              <a:tileRect/>
            </a:gradFill>
            <a:ln w="19050">
              <a:solidFill>
                <a:schemeClr val="bg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050" b="1" dirty="0"/>
                <a:t>PROPOSTA DE ANTECIPAÇÃO DA ECOVIAS</a:t>
              </a:r>
            </a:p>
          </p:txBody>
        </p:sp>
      </p:grpSp>
      <p:grpSp>
        <p:nvGrpSpPr>
          <p:cNvPr id="196615" name="Grupo 57"/>
          <p:cNvGrpSpPr>
            <a:grpSpLocks/>
          </p:cNvGrpSpPr>
          <p:nvPr/>
        </p:nvGrpSpPr>
        <p:grpSpPr bwMode="auto">
          <a:xfrm>
            <a:off x="6732588" y="4030663"/>
            <a:ext cx="1871662" cy="700087"/>
            <a:chOff x="6732967" y="4030072"/>
            <a:chExt cx="1871481" cy="700749"/>
          </a:xfrm>
        </p:grpSpPr>
        <p:cxnSp>
          <p:nvCxnSpPr>
            <p:cNvPr id="56" name="Conector de seta reta 55"/>
            <p:cNvCxnSpPr/>
            <p:nvPr/>
          </p:nvCxnSpPr>
          <p:spPr>
            <a:xfrm flipH="1" flipV="1">
              <a:off x="6732967" y="4030072"/>
              <a:ext cx="585730" cy="37341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632" name="Grupo 23"/>
            <p:cNvGrpSpPr>
              <a:grpSpLocks/>
            </p:cNvGrpSpPr>
            <p:nvPr/>
          </p:nvGrpSpPr>
          <p:grpSpPr bwMode="auto">
            <a:xfrm>
              <a:off x="7146529" y="4077072"/>
              <a:ext cx="1457919" cy="653749"/>
              <a:chOff x="6025093" y="830897"/>
              <a:chExt cx="1457919" cy="653749"/>
            </a:xfrm>
          </p:grpSpPr>
          <p:pic>
            <p:nvPicPr>
              <p:cNvPr id="196633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 rot="-225623">
                <a:off x="6025093" y="830897"/>
                <a:ext cx="1454723" cy="65374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6" name="Retângulo 25"/>
              <p:cNvSpPr/>
              <p:nvPr/>
            </p:nvSpPr>
            <p:spPr>
              <a:xfrm rot="21394070">
                <a:off x="6038527" y="915783"/>
                <a:ext cx="1444485" cy="38771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INTERLIGAÇÃO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SANTOS - GUARUJÁ</a:t>
                </a:r>
              </a:p>
            </p:txBody>
          </p:sp>
        </p:grpSp>
      </p:grpSp>
      <p:grpSp>
        <p:nvGrpSpPr>
          <p:cNvPr id="196616" name="Grupo 60"/>
          <p:cNvGrpSpPr>
            <a:grpSpLocks/>
          </p:cNvGrpSpPr>
          <p:nvPr/>
        </p:nvGrpSpPr>
        <p:grpSpPr bwMode="auto">
          <a:xfrm>
            <a:off x="6011863" y="4149725"/>
            <a:ext cx="2097087" cy="1893888"/>
            <a:chOff x="5796135" y="4302290"/>
            <a:chExt cx="2096371" cy="1894609"/>
          </a:xfrm>
        </p:grpSpPr>
        <p:cxnSp>
          <p:nvCxnSpPr>
            <p:cNvPr id="60" name="Conector de seta reta 59"/>
            <p:cNvCxnSpPr/>
            <p:nvPr/>
          </p:nvCxnSpPr>
          <p:spPr>
            <a:xfrm flipH="1" flipV="1">
              <a:off x="5796135" y="4302290"/>
              <a:ext cx="1080718" cy="940158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628" name="Grupo 26"/>
            <p:cNvGrpSpPr>
              <a:grpSpLocks/>
            </p:cNvGrpSpPr>
            <p:nvPr/>
          </p:nvGrpSpPr>
          <p:grpSpPr bwMode="auto">
            <a:xfrm>
              <a:off x="5878433" y="5012838"/>
              <a:ext cx="2014073" cy="1184061"/>
              <a:chOff x="6010186" y="742031"/>
              <a:chExt cx="1454723" cy="1184061"/>
            </a:xfrm>
          </p:grpSpPr>
          <p:pic>
            <p:nvPicPr>
              <p:cNvPr id="196629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 rot="-225623">
                <a:off x="6010186" y="742031"/>
                <a:ext cx="1454723" cy="11840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29" name="Retângulo 28"/>
              <p:cNvSpPr/>
              <p:nvPr/>
            </p:nvSpPr>
            <p:spPr>
              <a:xfrm rot="21394070">
                <a:off x="6039003" y="846181"/>
                <a:ext cx="1366302" cy="8321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VIADUTO RUBENS PAIVA  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(ANTIGO 31 DE MARÇO)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KM  60 DA ROD. ANCHIETA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 err="1">
                    <a:solidFill>
                      <a:srgbClr val="FF0000"/>
                    </a:solidFill>
                    <a:latin typeface="+mn-lt"/>
                  </a:rPr>
                  <a:t>O.S.</a:t>
                </a:r>
                <a:r>
                  <a:rPr lang="pt-BR" sz="1200" b="1" dirty="0">
                    <a:solidFill>
                      <a:srgbClr val="FF0000"/>
                    </a:solidFill>
                    <a:latin typeface="+mn-lt"/>
                  </a:rPr>
                  <a:t> EMITIDA</a:t>
                </a:r>
              </a:p>
            </p:txBody>
          </p:sp>
        </p:grpSp>
      </p:grpSp>
      <p:grpSp>
        <p:nvGrpSpPr>
          <p:cNvPr id="196617" name="Grupo 63"/>
          <p:cNvGrpSpPr>
            <a:grpSpLocks/>
          </p:cNvGrpSpPr>
          <p:nvPr/>
        </p:nvGrpSpPr>
        <p:grpSpPr bwMode="auto">
          <a:xfrm>
            <a:off x="3779838" y="3933825"/>
            <a:ext cx="2097087" cy="2232025"/>
            <a:chOff x="3779912" y="3933056"/>
            <a:chExt cx="2096677" cy="2232248"/>
          </a:xfrm>
        </p:grpSpPr>
        <p:cxnSp>
          <p:nvCxnSpPr>
            <p:cNvPr id="63" name="Conector de seta reta 62"/>
            <p:cNvCxnSpPr/>
            <p:nvPr/>
          </p:nvCxnSpPr>
          <p:spPr>
            <a:xfrm flipV="1">
              <a:off x="4944909" y="3933056"/>
              <a:ext cx="419018" cy="1122475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96625" name="Picture 2"/>
            <p:cNvPicPr>
              <a:picLocks noChangeAspect="1" noChangeArrowheads="1"/>
            </p:cNvPicPr>
            <p:nvPr/>
          </p:nvPicPr>
          <p:blipFill>
            <a:blip r:embed="rId3"/>
            <a:srcRect t="2" b="-3412"/>
            <a:stretch>
              <a:fillRect/>
            </a:stretch>
          </p:blipFill>
          <p:spPr bwMode="auto">
            <a:xfrm rot="-225623">
              <a:off x="3779912" y="4976490"/>
              <a:ext cx="2090921" cy="11888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" name="Retângulo 31"/>
            <p:cNvSpPr/>
            <p:nvPr/>
          </p:nvSpPr>
          <p:spPr>
            <a:xfrm rot="21394070">
              <a:off x="3808481" y="5057118"/>
              <a:ext cx="2068108" cy="830346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SISTEMA DE TRÁFEGO BINÁRIO ANCHIETA ENTRE KM 59 E </a:t>
              </a:r>
              <a:r>
                <a: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rPr>
                <a:t>65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sz="1200" b="1" dirty="0">
                <a:solidFill>
                  <a:schemeClr val="accent2">
                    <a:lumMod val="75000"/>
                  </a:schemeClr>
                </a:solidFill>
                <a:latin typeface="+mn-lt"/>
              </a:endParaRP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rgbClr val="C00000"/>
                  </a:solidFill>
                  <a:latin typeface="+mn-lt"/>
                </a:rPr>
                <a:t>PROJETO EM ANDAMENTO</a:t>
              </a:r>
            </a:p>
          </p:txBody>
        </p:sp>
      </p:grpSp>
      <p:grpSp>
        <p:nvGrpSpPr>
          <p:cNvPr id="196618" name="Grupo 2050"/>
          <p:cNvGrpSpPr>
            <a:grpSpLocks/>
          </p:cNvGrpSpPr>
          <p:nvPr/>
        </p:nvGrpSpPr>
        <p:grpSpPr bwMode="auto">
          <a:xfrm>
            <a:off x="1331913" y="4221163"/>
            <a:ext cx="2879725" cy="2106612"/>
            <a:chOff x="1332097" y="4221088"/>
            <a:chExt cx="2879863" cy="2107235"/>
          </a:xfrm>
        </p:grpSpPr>
        <p:cxnSp>
          <p:nvCxnSpPr>
            <p:cNvPr id="66" name="Conector de seta reta 65"/>
            <p:cNvCxnSpPr/>
            <p:nvPr/>
          </p:nvCxnSpPr>
          <p:spPr>
            <a:xfrm flipV="1">
              <a:off x="3240363" y="4221088"/>
              <a:ext cx="971597" cy="1052823"/>
            </a:xfrm>
            <a:prstGeom prst="straightConnector1">
              <a:avLst/>
            </a:prstGeom>
            <a:ln w="38100">
              <a:solidFill>
                <a:schemeClr val="bg1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96621" name="Grupo 32"/>
            <p:cNvGrpSpPr>
              <a:grpSpLocks/>
            </p:cNvGrpSpPr>
            <p:nvPr/>
          </p:nvGrpSpPr>
          <p:grpSpPr bwMode="auto">
            <a:xfrm>
              <a:off x="1332097" y="4777599"/>
              <a:ext cx="2014073" cy="1550724"/>
              <a:chOff x="6003085" y="624117"/>
              <a:chExt cx="1454723" cy="1317809"/>
            </a:xfrm>
          </p:grpSpPr>
          <p:pic>
            <p:nvPicPr>
              <p:cNvPr id="196622" name="Picture 2"/>
              <p:cNvPicPr>
                <a:picLocks noChangeAspect="1" noChangeArrowheads="1"/>
              </p:cNvPicPr>
              <p:nvPr/>
            </p:nvPicPr>
            <p:blipFill>
              <a:blip r:embed="rId3"/>
              <a:srcRect t="2" b="-3412"/>
              <a:stretch>
                <a:fillRect/>
              </a:stretch>
            </p:blipFill>
            <p:spPr bwMode="auto">
              <a:xfrm rot="-225623">
                <a:off x="6003085" y="624117"/>
                <a:ext cx="1454723" cy="13178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35" name="Retângulo 34"/>
              <p:cNvSpPr/>
              <p:nvPr/>
            </p:nvSpPr>
            <p:spPr>
              <a:xfrm rot="21394070">
                <a:off x="6046659" y="693676"/>
                <a:ext cx="1367981" cy="956767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DUPLICAÇÃO DO TRECHO ENTRE KM 62 E 65  E CONSTRUÇÃO DE DOIS VIADUTOS NA ROD. DOS </a:t>
                </a:r>
                <a:r>
                  <a:rPr lang="pt-BR" sz="1200" b="1" dirty="0">
                    <a:solidFill>
                      <a:schemeClr val="accent2">
                        <a:lumMod val="75000"/>
                      </a:schemeClr>
                    </a:solidFill>
                    <a:latin typeface="+mn-lt"/>
                  </a:rPr>
                  <a:t>IMIGRANTES</a:t>
                </a: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 sz="1200" b="1" dirty="0">
                  <a:solidFill>
                    <a:schemeClr val="accent2">
                      <a:lumMod val="75000"/>
                    </a:schemeClr>
                  </a:solidFill>
                  <a:latin typeface="+mn-lt"/>
                </a:endParaRPr>
              </a:p>
              <a:p>
                <a:pPr algn="ctr"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200" b="1" dirty="0">
                    <a:solidFill>
                      <a:srgbClr val="FF0000"/>
                    </a:solidFill>
                    <a:latin typeface="+mn-lt"/>
                  </a:rPr>
                  <a:t>OBRA CONCLUÍDA</a:t>
                </a:r>
                <a:endParaRPr lang="pt-BR" sz="1200" b="1" dirty="0">
                  <a:solidFill>
                    <a:srgbClr val="FF0000"/>
                  </a:solidFill>
                  <a:latin typeface="+mn-lt"/>
                </a:endParaRPr>
              </a:p>
            </p:txBody>
          </p:sp>
        </p:grpSp>
      </p:grpSp>
      <p:sp>
        <p:nvSpPr>
          <p:cNvPr id="62" name="Retângulo 61"/>
          <p:cNvSpPr/>
          <p:nvPr/>
        </p:nvSpPr>
        <p:spPr>
          <a:xfrm rot="21335206" flipH="1">
            <a:off x="4152900" y="5870575"/>
            <a:ext cx="1693863" cy="395288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 w="1905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0" tIns="0" rIns="0" bIns="0" anchor="ctr"/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/>
              <a:t>VERBA FEDERAL, ESTADUAL E MUNICIPAL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http://copasaopaulo.files.wordpress.com/2011/10/ferroanel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262018">
            <a:off x="206653" y="1042878"/>
            <a:ext cx="7020272" cy="463894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/>
          <a:stretch>
            <a:fillRect/>
          </a:stretch>
        </p:blipFill>
        <p:spPr bwMode="auto">
          <a:xfrm rot="889148">
            <a:off x="5308600" y="492125"/>
            <a:ext cx="3941763" cy="2327275"/>
          </a:xfrm>
          <a:prstGeom prst="rect">
            <a:avLst/>
          </a:prstGeom>
          <a:noFill/>
          <a:ln w="38100" cmpd="thickThin">
            <a:solidFill>
              <a:schemeClr val="bg1"/>
            </a:solidFill>
          </a:ln>
          <a:effectLst>
            <a:outerShdw blurRad="50800" dist="762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8" name="TextBox 7"/>
          <p:cNvSpPr txBox="1"/>
          <p:nvPr/>
        </p:nvSpPr>
        <p:spPr>
          <a:xfrm flipH="1">
            <a:off x="234950" y="173038"/>
            <a:ext cx="3948113" cy="511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ACESSO </a:t>
            </a:r>
            <a:r>
              <a:rPr lang="pt-BR" b="1" dirty="0">
                <a:solidFill>
                  <a:prstClr val="white"/>
                </a:solidFill>
              </a:rPr>
              <a:t>FERROVIÁRIO </a:t>
            </a:r>
            <a:br>
              <a:rPr lang="pt-BR" b="1" dirty="0">
                <a:solidFill>
                  <a:prstClr val="white"/>
                </a:solidFill>
              </a:rPr>
            </a:b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FERROANEL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pSp>
        <p:nvGrpSpPr>
          <p:cNvPr id="197636" name="Grupo 8"/>
          <p:cNvGrpSpPr>
            <a:grpSpLocks/>
          </p:cNvGrpSpPr>
          <p:nvPr/>
        </p:nvGrpSpPr>
        <p:grpSpPr bwMode="auto">
          <a:xfrm>
            <a:off x="6165850" y="3506788"/>
            <a:ext cx="2982913" cy="3162300"/>
            <a:chOff x="663828" y="1000885"/>
            <a:chExt cx="2893308" cy="3232607"/>
          </a:xfrm>
        </p:grpSpPr>
        <p:pic>
          <p:nvPicPr>
            <p:cNvPr id="197639" name="Picture 2"/>
            <p:cNvPicPr>
              <a:picLocks noChangeAspect="1" noChangeArrowheads="1"/>
            </p:cNvPicPr>
            <p:nvPr/>
          </p:nvPicPr>
          <p:blipFill>
            <a:blip r:embed="rId5"/>
            <a:srcRect t="2" b="-3412"/>
            <a:stretch>
              <a:fillRect/>
            </a:stretch>
          </p:blipFill>
          <p:spPr bwMode="auto">
            <a:xfrm>
              <a:off x="663828" y="1000885"/>
              <a:ext cx="2893308" cy="32326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Retângulo 10"/>
            <p:cNvSpPr/>
            <p:nvPr/>
          </p:nvSpPr>
          <p:spPr>
            <a:xfrm>
              <a:off x="733120" y="1114481"/>
              <a:ext cx="2819396" cy="2422832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 fontAlgn="auto">
                <a:spcBef>
                  <a:spcPts val="600"/>
                </a:spcBef>
                <a:spcAft>
                  <a:spcPts val="0"/>
                </a:spcAft>
                <a:defRPr/>
              </a:pPr>
              <a:r>
                <a:rPr lang="pt-BR" sz="2000" b="1" dirty="0">
                  <a:solidFill>
                    <a:srgbClr val="C0504D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INVESTIMENTOS</a:t>
              </a:r>
              <a:r>
                <a:rPr lang="pt-BR" sz="4400" b="1" dirty="0">
                  <a:solidFill>
                    <a:srgbClr val="C0504D">
                      <a:lumMod val="50000"/>
                    </a:srgbClr>
                  </a:solidFill>
                  <a:latin typeface="+mn-lt"/>
                </a:rPr>
                <a:t/>
              </a:r>
              <a:br>
                <a:rPr lang="pt-BR" sz="4400" b="1" dirty="0">
                  <a:solidFill>
                    <a:srgbClr val="C0504D">
                      <a:lumMod val="50000"/>
                    </a:srgbClr>
                  </a:solidFill>
                  <a:latin typeface="+mn-lt"/>
                </a:rPr>
              </a:br>
              <a:r>
                <a:rPr lang="pt-BR" sz="3200" b="1" dirty="0">
                  <a:solidFill>
                    <a:srgbClr val="C0504D">
                      <a:lumMod val="50000"/>
                    </a:srgbClr>
                  </a:solidFill>
                  <a:latin typeface="Arial" pitchFamily="34" charset="0"/>
                  <a:cs typeface="Arial" pitchFamily="34" charset="0"/>
                </a:rPr>
                <a:t>R$ 2 bilhões</a:t>
              </a:r>
              <a:r>
                <a:rPr lang="pt-BR" sz="3600" b="1" dirty="0">
                  <a:solidFill>
                    <a:srgbClr val="C0504D">
                      <a:lumMod val="50000"/>
                    </a:srgbClr>
                  </a:solidFill>
                  <a:latin typeface="+mn-lt"/>
                </a:rPr>
                <a:t/>
              </a:r>
              <a:br>
                <a:rPr lang="pt-BR" sz="3600" b="1" dirty="0">
                  <a:solidFill>
                    <a:srgbClr val="C0504D">
                      <a:lumMod val="50000"/>
                    </a:srgbClr>
                  </a:solidFill>
                  <a:latin typeface="+mn-lt"/>
                </a:rPr>
              </a:br>
              <a:r>
                <a:rPr lang="pt-BR" sz="1600" b="1" dirty="0">
                  <a:solidFill>
                    <a:schemeClr val="tx2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POTENCIAL DE TRANSPORTE NOS DOIS TRECHOS: 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3200" b="1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45milhões</a:t>
              </a:r>
            </a:p>
            <a:p>
              <a:pPr algn="ctr" fontAlgn="auto">
                <a:lnSpc>
                  <a:spcPct val="80000"/>
                </a:lnSpc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2000" dirty="0">
                  <a:solidFill>
                    <a:schemeClr val="tx2">
                      <a:lumMod val="75000"/>
                    </a:schemeClr>
                  </a:solidFill>
                  <a:latin typeface="+mn-lt"/>
                </a:rPr>
                <a:t>De toneladas</a:t>
              </a:r>
              <a:endParaRPr lang="pt-BR" sz="2000" dirty="0">
                <a:solidFill>
                  <a:schemeClr val="tx2">
                    <a:lumMod val="75000"/>
                  </a:schemeClr>
                </a:solidFill>
                <a:latin typeface="+mn-lt"/>
              </a:endParaRPr>
            </a:p>
          </p:txBody>
        </p:sp>
      </p:grpSp>
      <p:pic>
        <p:nvPicPr>
          <p:cNvPr id="12" name="Picture 2" descr="C:\Users\Criacao2\Desktop\shutterstock_8786527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1037579">
            <a:off x="8005763" y="3286125"/>
            <a:ext cx="920750" cy="333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  <p:pic>
        <p:nvPicPr>
          <p:cNvPr id="13" name="Picture 2" descr="C:\Users\Criacao2\Desktop\shutterstock_87865273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0136682">
            <a:off x="4881563" y="652463"/>
            <a:ext cx="920750" cy="333375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/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7"/>
          <p:cNvSpPr txBox="1"/>
          <p:nvPr/>
        </p:nvSpPr>
        <p:spPr>
          <a:xfrm flipH="1">
            <a:off x="234950" y="173038"/>
            <a:ext cx="3948113" cy="511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ACESSO </a:t>
            </a:r>
            <a:r>
              <a:rPr lang="pt-BR" b="1" dirty="0">
                <a:solidFill>
                  <a:prstClr val="white"/>
                </a:solidFill>
              </a:rPr>
              <a:t>FERROVIÁRIO </a:t>
            </a:r>
            <a:br>
              <a:rPr lang="pt-BR" b="1" dirty="0">
                <a:solidFill>
                  <a:prstClr val="white"/>
                </a:solidFill>
              </a:rPr>
            </a:b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/>
            </a:extLst>
          </a:blip>
          <a:srcRect l="4558" t="15207" r="16748" b="4166"/>
          <a:stretch/>
        </p:blipFill>
        <p:spPr bwMode="auto">
          <a:xfrm>
            <a:off x="1115616" y="999327"/>
            <a:ext cx="6617747" cy="52379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" name="Retângulo 2"/>
          <p:cNvSpPr/>
          <p:nvPr/>
        </p:nvSpPr>
        <p:spPr>
          <a:xfrm>
            <a:off x="6588125" y="5332413"/>
            <a:ext cx="1155700" cy="7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o 16"/>
          <p:cNvGrpSpPr>
            <a:grpSpLocks/>
          </p:cNvGrpSpPr>
          <p:nvPr/>
        </p:nvGrpSpPr>
        <p:grpSpPr bwMode="auto">
          <a:xfrm>
            <a:off x="557213" y="768350"/>
            <a:ext cx="7840662" cy="5218113"/>
            <a:chOff x="557671" y="768360"/>
            <a:chExt cx="7839787" cy="5218358"/>
          </a:xfrm>
        </p:grpSpPr>
        <p:pic>
          <p:nvPicPr>
            <p:cNvPr id="3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/>
              </a:extLst>
            </a:blip>
            <a:srcRect/>
            <a:stretch>
              <a:fillRect/>
            </a:stretch>
          </p:blipFill>
          <p:spPr bwMode="auto">
            <a:xfrm rot="300000">
              <a:off x="557671" y="768360"/>
              <a:ext cx="7839787" cy="5218358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114300">
              <a:solidFill>
                <a:schemeClr val="bg1"/>
              </a:solidFill>
              <a:miter lim="800000"/>
              <a:headEnd/>
              <a:tailEnd/>
            </a:ln>
            <a:effectLst>
              <a:outerShdw blurRad="65000" dist="50800" dir="12900000" kx="195000" ky="145000" algn="tl" rotWithShape="0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360000"/>
              </a:camera>
              <a:lightRig rig="twoPt" dir="t">
                <a:rot lat="0" lon="0" rev="7200000"/>
              </a:lightRig>
            </a:scene3d>
            <a:sp3d contourW="12700">
              <a:bevelT w="25400" h="19050"/>
              <a:contourClr>
                <a:srgbClr val="969696"/>
              </a:contourClr>
            </a:sp3d>
            <a:extLst/>
          </p:spPr>
        </p:pic>
        <p:grpSp>
          <p:nvGrpSpPr>
            <p:cNvPr id="200708" name="Grupo 15"/>
            <p:cNvGrpSpPr>
              <a:grpSpLocks/>
            </p:cNvGrpSpPr>
            <p:nvPr/>
          </p:nvGrpSpPr>
          <p:grpSpPr bwMode="auto">
            <a:xfrm rot="-60000">
              <a:off x="2360548" y="952446"/>
              <a:ext cx="5367433" cy="2429901"/>
              <a:chOff x="2372919" y="763577"/>
              <a:chExt cx="5568943" cy="2521127"/>
            </a:xfrm>
          </p:grpSpPr>
          <p:sp>
            <p:nvSpPr>
              <p:cNvPr id="5" name="Retângulo de cantos arredondados 4"/>
              <p:cNvSpPr/>
              <p:nvPr/>
            </p:nvSpPr>
            <p:spPr>
              <a:xfrm>
                <a:off x="2373231" y="765300"/>
                <a:ext cx="5568222" cy="2520181"/>
              </a:xfrm>
              <a:prstGeom prst="roundRect">
                <a:avLst>
                  <a:gd name="adj" fmla="val 4699"/>
                </a:avLst>
              </a:prstGeom>
              <a:solidFill>
                <a:schemeClr val="bg1">
                  <a:alpha val="46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pt-BR"/>
              </a:p>
            </p:txBody>
          </p:sp>
          <p:sp>
            <p:nvSpPr>
              <p:cNvPr id="200710" name="CaixaDeTexto 5"/>
              <p:cNvSpPr txBox="1">
                <a:spLocks noChangeArrowheads="1"/>
              </p:cNvSpPr>
              <p:nvPr/>
            </p:nvSpPr>
            <p:spPr bwMode="auto">
              <a:xfrm>
                <a:off x="2461333" y="763577"/>
                <a:ext cx="2640916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pt-BR" sz="2400" b="1">
                    <a:solidFill>
                      <a:schemeClr val="bg1"/>
                    </a:solidFill>
                    <a:latin typeface="Calibri" pitchFamily="34" charset="0"/>
                  </a:rPr>
                  <a:t>BAIXADA SANTISTA</a:t>
                </a:r>
              </a:p>
            </p:txBody>
          </p:sp>
          <p:sp>
            <p:nvSpPr>
              <p:cNvPr id="7" name="Retângulo 6"/>
              <p:cNvSpPr/>
              <p:nvPr/>
            </p:nvSpPr>
            <p:spPr>
              <a:xfrm>
                <a:off x="2545546" y="1273293"/>
                <a:ext cx="970033" cy="215781"/>
              </a:xfrm>
              <a:prstGeom prst="rect">
                <a:avLst/>
              </a:prstGeom>
              <a:solidFill>
                <a:srgbClr val="7030A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/>
                  <a:t>TRECHO 1</a:t>
                </a:r>
                <a:endParaRPr lang="pt-BR" sz="1400" b="1" dirty="0"/>
              </a:p>
            </p:txBody>
          </p:sp>
          <p:sp>
            <p:nvSpPr>
              <p:cNvPr id="8" name="Retângulo 7"/>
              <p:cNvSpPr/>
              <p:nvPr/>
            </p:nvSpPr>
            <p:spPr>
              <a:xfrm>
                <a:off x="2546097" y="1619263"/>
                <a:ext cx="970033" cy="215781"/>
              </a:xfrm>
              <a:prstGeom prst="rect">
                <a:avLst/>
              </a:prstGeom>
              <a:solidFill>
                <a:srgbClr val="FFC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TRECHO </a:t>
                </a:r>
                <a:r>
                  <a:rPr lang="pt-BR" sz="1400" b="1" dirty="0">
                    <a:solidFill>
                      <a:schemeClr val="tx1">
                        <a:lumMod val="85000"/>
                        <a:lumOff val="15000"/>
                      </a:schemeClr>
                    </a:solidFill>
                  </a:rPr>
                  <a:t>2</a:t>
                </a:r>
                <a:endParaRPr lang="pt-BR" sz="1400" b="1" dirty="0">
                  <a:solidFill>
                    <a:schemeClr val="tx1">
                      <a:lumMod val="85000"/>
                      <a:lumOff val="15000"/>
                    </a:schemeClr>
                  </a:solidFill>
                </a:endParaRPr>
              </a:p>
            </p:txBody>
          </p:sp>
          <p:sp>
            <p:nvSpPr>
              <p:cNvPr id="9" name="Retângulo 8"/>
              <p:cNvSpPr/>
              <p:nvPr/>
            </p:nvSpPr>
            <p:spPr>
              <a:xfrm>
                <a:off x="2545000" y="1965204"/>
                <a:ext cx="970034" cy="215781"/>
              </a:xfrm>
              <a:prstGeom prst="rect">
                <a:avLst/>
              </a:prstGeom>
              <a:solidFill>
                <a:srgbClr val="C0000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prstClr val="white"/>
                    </a:solidFill>
                  </a:rPr>
                  <a:t>TRECHO </a:t>
                </a:r>
                <a:r>
                  <a:rPr lang="pt-BR" sz="1400" b="1" dirty="0">
                    <a:solidFill>
                      <a:prstClr val="white"/>
                    </a:solidFill>
                  </a:rPr>
                  <a:t>3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tângulo 9"/>
              <p:cNvSpPr/>
              <p:nvPr/>
            </p:nvSpPr>
            <p:spPr>
              <a:xfrm>
                <a:off x="2546085" y="2469335"/>
                <a:ext cx="970034" cy="215781"/>
              </a:xfrm>
              <a:prstGeom prst="rect">
                <a:avLst/>
              </a:prstGeom>
              <a:solidFill>
                <a:srgbClr val="00B050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prstClr val="white"/>
                    </a:solidFill>
                  </a:rPr>
                  <a:t>TRECHO </a:t>
                </a:r>
                <a:r>
                  <a:rPr lang="pt-BR" sz="1400" b="1" dirty="0">
                    <a:solidFill>
                      <a:prstClr val="white"/>
                    </a:solidFill>
                  </a:rPr>
                  <a:t>4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1" name="Retângulo 10"/>
              <p:cNvSpPr/>
              <p:nvPr/>
            </p:nvSpPr>
            <p:spPr>
              <a:xfrm>
                <a:off x="2545984" y="2947088"/>
                <a:ext cx="970033" cy="215781"/>
              </a:xfrm>
              <a:prstGeom prst="rect">
                <a:avLst/>
              </a:prstGeom>
              <a:solidFill>
                <a:srgbClr val="EE6612"/>
              </a:solidFill>
              <a:ln w="19050"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prstClr val="white"/>
                    </a:solidFill>
                  </a:rPr>
                  <a:t>TRECHO </a:t>
                </a:r>
                <a:r>
                  <a:rPr lang="pt-BR" sz="1400" b="1" dirty="0">
                    <a:solidFill>
                      <a:prstClr val="white"/>
                    </a:solidFill>
                  </a:rPr>
                  <a:t>5</a:t>
                </a:r>
                <a:endParaRPr lang="pt-BR" sz="1400" b="1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2" name="CaixaDeTexto 11"/>
              <p:cNvSpPr txBox="1"/>
              <p:nvPr/>
            </p:nvSpPr>
            <p:spPr>
              <a:xfrm>
                <a:off x="3505797" y="1171366"/>
                <a:ext cx="3035266" cy="443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bg1"/>
                    </a:solidFill>
                    <a:latin typeface="+mn-lt"/>
                  </a:rPr>
                  <a:t>Estuário Santista à USIMINAS</a:t>
                </a:r>
              </a:p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Rios onde a navegação tem acesso sem </a:t>
                </a:r>
                <a:r>
                  <a:rPr lang="pt-BR" sz="1100" b="1" dirty="0" err="1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obtrução</a:t>
                </a:r>
                <a:endParaRPr lang="pt-BR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3" name="CaixaDeTexto 12"/>
              <p:cNvSpPr txBox="1"/>
              <p:nvPr/>
            </p:nvSpPr>
            <p:spPr>
              <a:xfrm>
                <a:off x="3504639" y="1521161"/>
                <a:ext cx="3099496" cy="44309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bg1"/>
                    </a:solidFill>
                    <a:latin typeface="+mn-lt"/>
                  </a:rPr>
                  <a:t>Ilha dos Bagres à Carbocloro e </a:t>
                </a:r>
                <a:r>
                  <a:rPr lang="pt-BR" sz="1400" b="1" dirty="0" err="1">
                    <a:solidFill>
                      <a:schemeClr val="bg1"/>
                    </a:solidFill>
                    <a:latin typeface="+mn-lt"/>
                  </a:rPr>
                  <a:t>Ecopátio</a:t>
                </a:r>
                <a:endParaRPr lang="pt-BR" sz="1400" b="1" dirty="0">
                  <a:solidFill>
                    <a:schemeClr val="bg1"/>
                  </a:solidFill>
                  <a:latin typeface="+mn-lt"/>
                </a:endParaRPr>
              </a:p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Rios com grande e médio potenciais para cargas</a:t>
                </a:r>
                <a:endParaRPr lang="pt-BR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4" name="CaixaDeTexto 13"/>
              <p:cNvSpPr txBox="1"/>
              <p:nvPr/>
            </p:nvSpPr>
            <p:spPr>
              <a:xfrm>
                <a:off x="3503863" y="1879175"/>
                <a:ext cx="3914718" cy="57816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bg1"/>
                    </a:solidFill>
                    <a:latin typeface="+mn-lt"/>
                  </a:rPr>
                  <a:t>Foz do Largo </a:t>
                </a:r>
                <a:r>
                  <a:rPr lang="pt-BR" sz="1400" b="1" dirty="0" err="1">
                    <a:solidFill>
                      <a:schemeClr val="bg1"/>
                    </a:solidFill>
                    <a:latin typeface="+mn-lt"/>
                  </a:rPr>
                  <a:t>Pompeba</a:t>
                </a:r>
                <a:r>
                  <a:rPr lang="pt-BR" sz="1400" b="1" dirty="0">
                    <a:solidFill>
                      <a:schemeClr val="bg1"/>
                    </a:solidFill>
                    <a:latin typeface="+mn-lt"/>
                  </a:rPr>
                  <a:t> à São Vicente</a:t>
                </a:r>
              </a:p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Rios com menor potencial para cargas. Vocação para transporte</a:t>
                </a:r>
                <a:b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</a:br>
                <a: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de passageiros e turismo</a:t>
                </a:r>
                <a:endParaRPr lang="pt-BR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5" name="CaixaDeTexto 14"/>
              <p:cNvSpPr txBox="1"/>
              <p:nvPr/>
            </p:nvSpPr>
            <p:spPr>
              <a:xfrm>
                <a:off x="3503315" y="2383233"/>
                <a:ext cx="4286922" cy="5798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bg1"/>
                    </a:solidFill>
                    <a:latin typeface="+mn-lt"/>
                  </a:rPr>
                  <a:t>Largo São Vicente a outros rios</a:t>
                </a:r>
              </a:p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Rios com menor potencial de cargas. Vocação destinada ao transporte</a:t>
                </a:r>
              </a:p>
              <a:p>
                <a:pPr fontAlgn="auto">
                  <a:lnSpc>
                    <a:spcPct val="80000"/>
                  </a:lnSpc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100" b="1" dirty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</a:rPr>
                  <a:t>De passageiros, turismo, com maiores restrições/pontes</a:t>
                </a:r>
                <a:endParaRPr lang="pt-BR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  <p:sp>
            <p:nvSpPr>
              <p:cNvPr id="16" name="CaixaDeTexto 15"/>
              <p:cNvSpPr txBox="1"/>
              <p:nvPr/>
            </p:nvSpPr>
            <p:spPr>
              <a:xfrm>
                <a:off x="3504648" y="2902491"/>
                <a:ext cx="1492106" cy="30802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>
                <a:spAutoFit/>
              </a:bodyPr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r>
                  <a:rPr lang="pt-BR" sz="1400" b="1" dirty="0">
                    <a:solidFill>
                      <a:schemeClr val="bg1"/>
                    </a:solidFill>
                    <a:latin typeface="+mn-lt"/>
                  </a:rPr>
                  <a:t>Canal de Bertioga</a:t>
                </a:r>
                <a:endParaRPr lang="pt-BR" sz="1100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</a:endParaRPr>
              </a:p>
            </p:txBody>
          </p:sp>
        </p:grpSp>
      </p:grpSp>
      <p:sp>
        <p:nvSpPr>
          <p:cNvPr id="26" name="TextBox 7"/>
          <p:cNvSpPr txBox="1"/>
          <p:nvPr/>
        </p:nvSpPr>
        <p:spPr>
          <a:xfrm flipH="1">
            <a:off x="263525" y="301625"/>
            <a:ext cx="3948113" cy="3190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ESTUDO DO COMPLEXO HIDROVIÁRIO</a:t>
            </a:r>
            <a:endParaRPr lang="pt-BR" sz="14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753" name="Imagem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7938" y="1881188"/>
            <a:ext cx="9144001" cy="4211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2754" name="Grupo 7"/>
          <p:cNvGrpSpPr>
            <a:grpSpLocks/>
          </p:cNvGrpSpPr>
          <p:nvPr/>
        </p:nvGrpSpPr>
        <p:grpSpPr bwMode="auto">
          <a:xfrm>
            <a:off x="1612900" y="2673350"/>
            <a:ext cx="1455738" cy="936625"/>
            <a:chOff x="1619672" y="2420888"/>
            <a:chExt cx="1456104" cy="936104"/>
          </a:xfrm>
        </p:grpSpPr>
        <p:sp>
          <p:nvSpPr>
            <p:cNvPr id="5" name="CaixaDeTexto 4"/>
            <p:cNvSpPr txBox="1"/>
            <p:nvPr/>
          </p:nvSpPr>
          <p:spPr>
            <a:xfrm>
              <a:off x="1619672" y="2420888"/>
              <a:ext cx="1456104" cy="46170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PLATAFORMA NAVA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PLANALTO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Conector de seta reta 6"/>
            <p:cNvCxnSpPr>
              <a:stCxn id="5" idx="2"/>
            </p:cNvCxnSpPr>
            <p:nvPr/>
          </p:nvCxnSpPr>
          <p:spPr>
            <a:xfrm>
              <a:off x="2348518" y="2882594"/>
              <a:ext cx="350925" cy="474398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2755" name="Grupo 17"/>
          <p:cNvGrpSpPr>
            <a:grpSpLocks/>
          </p:cNvGrpSpPr>
          <p:nvPr/>
        </p:nvGrpSpPr>
        <p:grpSpPr bwMode="auto">
          <a:xfrm>
            <a:off x="5284788" y="3519488"/>
            <a:ext cx="2232025" cy="461962"/>
            <a:chOff x="1619672" y="2420888"/>
            <a:chExt cx="2232248" cy="461665"/>
          </a:xfrm>
        </p:grpSpPr>
        <p:sp>
          <p:nvSpPr>
            <p:cNvPr id="24" name="CaixaDeTexto 23"/>
            <p:cNvSpPr txBox="1"/>
            <p:nvPr/>
          </p:nvSpPr>
          <p:spPr>
            <a:xfrm>
              <a:off x="1619672" y="2420888"/>
              <a:ext cx="1740074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PLATAFORMA MARINE 1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BAIXADA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5" name="Conector de seta reta 24"/>
            <p:cNvCxnSpPr/>
            <p:nvPr/>
          </p:nvCxnSpPr>
          <p:spPr>
            <a:xfrm flipV="1">
              <a:off x="3359746" y="2420888"/>
              <a:ext cx="492174" cy="9042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2756" name="Grupo 25"/>
          <p:cNvGrpSpPr>
            <a:grpSpLocks/>
          </p:cNvGrpSpPr>
          <p:nvPr/>
        </p:nvGrpSpPr>
        <p:grpSpPr bwMode="auto">
          <a:xfrm>
            <a:off x="5572125" y="4329113"/>
            <a:ext cx="2233613" cy="461962"/>
            <a:chOff x="1619672" y="2420888"/>
            <a:chExt cx="2232248" cy="461665"/>
          </a:xfrm>
        </p:grpSpPr>
        <p:sp>
          <p:nvSpPr>
            <p:cNvPr id="27" name="CaixaDeTexto 26"/>
            <p:cNvSpPr txBox="1"/>
            <p:nvPr/>
          </p:nvSpPr>
          <p:spPr>
            <a:xfrm>
              <a:off x="1619672" y="2420888"/>
              <a:ext cx="1740424" cy="46166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PLATAFORMA MARINE 2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BAIXADA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28" name="Conector de seta reta 27"/>
            <p:cNvCxnSpPr/>
            <p:nvPr/>
          </p:nvCxnSpPr>
          <p:spPr>
            <a:xfrm flipV="1">
              <a:off x="3360096" y="2420888"/>
              <a:ext cx="491824" cy="90429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grpSp>
        <p:nvGrpSpPr>
          <p:cNvPr id="202757" name="Grupo 28"/>
          <p:cNvGrpSpPr>
            <a:grpSpLocks/>
          </p:cNvGrpSpPr>
          <p:nvPr/>
        </p:nvGrpSpPr>
        <p:grpSpPr bwMode="auto">
          <a:xfrm>
            <a:off x="6159500" y="2090738"/>
            <a:ext cx="2871788" cy="1428750"/>
            <a:chOff x="2493827" y="2081809"/>
            <a:chExt cx="2872530" cy="1427584"/>
          </a:xfrm>
        </p:grpSpPr>
        <p:sp>
          <p:nvSpPr>
            <p:cNvPr id="30" name="CaixaDeTexto 29"/>
            <p:cNvSpPr txBox="1"/>
            <p:nvPr/>
          </p:nvSpPr>
          <p:spPr>
            <a:xfrm>
              <a:off x="2493827" y="2651256"/>
              <a:ext cx="1154411" cy="461586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BASE ATLANTIS</a:t>
              </a:r>
            </a:p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SUPPLY BOATS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1" name="Conector de seta reta 30"/>
            <p:cNvCxnSpPr/>
            <p:nvPr/>
          </p:nvCxnSpPr>
          <p:spPr>
            <a:xfrm>
              <a:off x="3635535" y="2951049"/>
              <a:ext cx="1224278" cy="558344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  <p:sp>
          <p:nvSpPr>
            <p:cNvPr id="33" name="CaixaDeTexto 32"/>
            <p:cNvSpPr txBox="1"/>
            <p:nvPr/>
          </p:nvSpPr>
          <p:spPr>
            <a:xfrm>
              <a:off x="4353270" y="2081809"/>
              <a:ext cx="1013087" cy="277585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wrap="none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schemeClr val="bg1"/>
                  </a:solidFill>
                </a:rPr>
                <a:t>ILHA PORTAL</a:t>
              </a:r>
              <a:endParaRPr lang="pt-BR" sz="1200" b="1" dirty="0">
                <a:solidFill>
                  <a:schemeClr val="bg1"/>
                </a:solidFill>
              </a:endParaRPr>
            </a:p>
          </p:txBody>
        </p:sp>
        <p:cxnSp>
          <p:nvCxnSpPr>
            <p:cNvPr id="34" name="Conector de seta reta 33"/>
            <p:cNvCxnSpPr>
              <a:stCxn id="33" idx="2"/>
            </p:cNvCxnSpPr>
            <p:nvPr/>
          </p:nvCxnSpPr>
          <p:spPr>
            <a:xfrm flipH="1">
              <a:off x="4499358" y="2359394"/>
              <a:ext cx="360455" cy="447310"/>
            </a:xfrm>
            <a:prstGeom prst="straightConnector1">
              <a:avLst/>
            </a:prstGeom>
            <a:ln>
              <a:solidFill>
                <a:schemeClr val="bg1"/>
              </a:solidFill>
              <a:tailEnd type="arrow"/>
            </a:ln>
          </p:spPr>
          <p:style>
            <a:lnRef idx="3">
              <a:schemeClr val="accent6"/>
            </a:lnRef>
            <a:fillRef idx="0">
              <a:schemeClr val="accent6"/>
            </a:fillRef>
            <a:effectRef idx="2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02758" name="CaixaDeTexto 35"/>
          <p:cNvSpPr txBox="1">
            <a:spLocks noChangeArrowheads="1"/>
          </p:cNvSpPr>
          <p:nvPr/>
        </p:nvSpPr>
        <p:spPr bwMode="auto">
          <a:xfrm>
            <a:off x="3175" y="5724525"/>
            <a:ext cx="12477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SÃO PAULO</a:t>
            </a:r>
          </a:p>
        </p:txBody>
      </p:sp>
      <p:sp>
        <p:nvSpPr>
          <p:cNvPr id="202759" name="CaixaDeTexto 37"/>
          <p:cNvSpPr txBox="1">
            <a:spLocks noChangeArrowheads="1"/>
          </p:cNvSpPr>
          <p:nvPr/>
        </p:nvSpPr>
        <p:spPr bwMode="auto">
          <a:xfrm>
            <a:off x="8197850" y="4976813"/>
            <a:ext cx="935038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SANTOS</a:t>
            </a:r>
          </a:p>
        </p:txBody>
      </p:sp>
      <p:sp>
        <p:nvSpPr>
          <p:cNvPr id="39" name="CaixaDeTexto 38"/>
          <p:cNvSpPr txBox="1"/>
          <p:nvPr/>
        </p:nvSpPr>
        <p:spPr>
          <a:xfrm>
            <a:off x="100013" y="4408488"/>
            <a:ext cx="728662" cy="2762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SUZANO</a:t>
            </a:r>
            <a:endParaRPr lang="pt-BR" sz="1200" b="1" dirty="0">
              <a:solidFill>
                <a:schemeClr val="bg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+mn-lt"/>
            </a:endParaRPr>
          </a:p>
        </p:txBody>
      </p:sp>
      <p:sp>
        <p:nvSpPr>
          <p:cNvPr id="202761" name="CaixaDeTexto 39"/>
          <p:cNvSpPr txBox="1">
            <a:spLocks noChangeArrowheads="1"/>
          </p:cNvSpPr>
          <p:nvPr/>
        </p:nvSpPr>
        <p:spPr bwMode="auto">
          <a:xfrm>
            <a:off x="8345488" y="2592388"/>
            <a:ext cx="798512" cy="277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GUARUJÁ</a:t>
            </a:r>
          </a:p>
        </p:txBody>
      </p:sp>
      <p:sp>
        <p:nvSpPr>
          <p:cNvPr id="202762" name="CaixaDeTexto 40"/>
          <p:cNvSpPr txBox="1">
            <a:spLocks noChangeArrowheads="1"/>
          </p:cNvSpPr>
          <p:nvPr/>
        </p:nvSpPr>
        <p:spPr bwMode="auto">
          <a:xfrm>
            <a:off x="7337425" y="1836738"/>
            <a:ext cx="8445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200" b="1">
                <a:solidFill>
                  <a:schemeClr val="bg1"/>
                </a:solidFill>
                <a:latin typeface="Calibri" pitchFamily="34" charset="0"/>
              </a:rPr>
              <a:t>BERTIOGA</a:t>
            </a:r>
          </a:p>
        </p:txBody>
      </p:sp>
      <p:sp>
        <p:nvSpPr>
          <p:cNvPr id="42" name="Elipse 41"/>
          <p:cNvSpPr/>
          <p:nvPr/>
        </p:nvSpPr>
        <p:spPr>
          <a:xfrm>
            <a:off x="604838" y="4833938"/>
            <a:ext cx="142875" cy="142875"/>
          </a:xfrm>
          <a:prstGeom prst="ellips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44" name="CaixaDeTexto 43"/>
          <p:cNvSpPr txBox="1"/>
          <p:nvPr/>
        </p:nvSpPr>
        <p:spPr>
          <a:xfrm>
            <a:off x="3319832" y="3299679"/>
            <a:ext cx="1524776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4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+mn-lt"/>
              </a:rPr>
              <a:t>36 KM</a:t>
            </a:r>
            <a:endParaRPr lang="pt-BR" sz="4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+mn-lt"/>
            </a:endParaRPr>
          </a:p>
        </p:txBody>
      </p:sp>
      <p:sp>
        <p:nvSpPr>
          <p:cNvPr id="26" name="TextBox 7"/>
          <p:cNvSpPr txBox="1"/>
          <p:nvPr/>
        </p:nvSpPr>
        <p:spPr>
          <a:xfrm flipH="1">
            <a:off x="611188" y="415925"/>
            <a:ext cx="3024187" cy="3698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ALTERNATIVAS </a:t>
            </a:r>
            <a:r>
              <a:rPr lang="pt-BR" b="1" dirty="0">
                <a:solidFill>
                  <a:prstClr val="white"/>
                </a:solidFill>
              </a:rPr>
              <a:t>EM ESTUDO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51 -0.00116 C 0.01511 -0.00393 0.01198 -0.00277 0.01736 -0.00463 C 0.01979 -0.00971 0.02379 -0.01203 0.02709 -0.01642 C 0.03125 -0.03354 0.02674 -0.01272 0.02969 -0.04603 C 0.03021 -0.05274 0.03282 -0.05552 0.0342 -0.0613 C 0.03455 -0.08096 0.02986 -0.09877 0.03768 -0.11427 C 0.03907 -0.12422 0.04479 -0.13231 0.04844 -0.14157 C 0.04966 -0.14851 0.05261 -0.15868 0.05625 -0.16401 C 0.05764 -0.16863 0.05851 -0.17164 0.06163 -0.17441 C 0.06459 -0.17997 0.06719 -0.1839 0.07223 -0.18621 C 0.07622 -0.19014 0.08091 -0.19038 0.08559 -0.19223 C 0.09393 -0.19963 0.10417 -0.20541 0.11111 -0.21466 C 0.11285 -0.21698 0.11598 -0.21906 0.11823 -0.22045 C 0.11997 -0.22137 0.12361 -0.22276 0.12361 -0.22276 C 0.129 -0.2223 0.13438 -0.22253 0.13959 -0.2216 C 0.14236 -0.22114 0.14601 -0.21744 0.14844 -0.21582 C 0.15764 -0.21004 0.16615 -0.20217 0.17587 -0.19801 C 0.18698 -0.19338 0.19879 -0.195 0.21025 -0.19454 C 0.22118 -0.18991 0.22413 -0.17349 0.2342 -0.16747 C 0.2408 -0.16354 0.25104 -0.16146 0.25816 -0.15915 C 0.26407 -0.15383 0.26146 -0.15545 0.26598 -0.15336 C 0.26962 -0.15013 0.27327 -0.14989 0.27761 -0.14851 C 0.28368 -0.14295 0.29098 -0.14689 0.29705 -0.15082 C 0.30087 -0.15637 0.29601 -0.15036 0.3033 -0.15452 C 0.30469 -0.15521 0.30556 -0.15707 0.30677 -0.15799 C 0.30782 -0.15892 0.30903 -0.15961 0.31025 -0.1603 C 0.31198 -0.16123 0.31563 -0.16262 0.31563 -0.16262 C 0.32257 -0.16956 0.33125 -0.17187 0.33959 -0.17441 C 0.3474 -0.17696 0.35486 -0.18159 0.3625 -0.18506 C 0.36493 -0.18853 0.36893 -0.19084 0.37223 -0.19223 C 0.37518 -0.195 0.37761 -0.19893 0.38108 -0.20055 C 0.38438 -0.20194 0.38976 -0.20402 0.39254 -0.20634 C 0.39532 -0.20865 0.39844 -0.21166 0.40139 -0.21351 C 0.40504 -0.21582 0.40938 -0.21582 0.41302 -0.21813 C 0.41545 -0.21952 0.41788 -0.22091 0.41997 -0.22276 C 0.42084 -0.22369 0.4217 -0.22461 0.42275 -0.22531 C 0.43038 -0.22993 0.43907 -0.23201 0.44653 -0.2371 C 0.45209 -0.24103 0.45973 -0.24543 0.46598 -0.24751 C 0.46841 -0.24913 0.47066 -0.25075 0.47309 -0.25237 C 0.47483 -0.25353 0.47674 -0.25399 0.47848 -0.25468 C 0.47934 -0.25515 0.48108 -0.25584 0.48108 -0.25584 C 0.48681 -0.26347 0.49549 -0.26509 0.50226 -0.27111 C 0.504 -0.27249 0.50573 -0.27365 0.50764 -0.27481 C 0.50938 -0.27573 0.51302 -0.27712 0.51302 -0.27712 C 0.51771 -0.28128 0.51841 -0.28059 0.52448 -0.27943 C 0.52761 -0.27805 0.53038 -0.2762 0.53334 -0.27481 C 0.53559 -0.27365 0.54045 -0.27249 0.54045 -0.27249 C 0.54375 -0.26764 0.54809 -0.26741 0.55278 -0.26648 C 0.56598 -0.2607 0.57848 -0.257 0.59254 -0.25584 C 0.59775 -0.25445 0.60243 -0.25329 0.60764 -0.25237 C 0.61233 -0.25029 0.61702 -0.24959 0.62188 -0.2489 C 0.62709 -0.24682 0.63229 -0.24659 0.63768 -0.2452 C 0.64462 -0.24335 0.65104 -0.23849 0.65816 -0.2371 C 0.66372 -0.23595 0.66927 -0.23548 0.67483 -0.23456 C 0.68907 -0.23618 0.68073 -0.23386 0.68733 -0.2371 C 0.68907 -0.23803 0.69254 -0.23942 0.69254 -0.23942 C 0.69879 -0.23918 0.71163 -0.24011 0.71997 -0.2371 C 0.72934 -0.23363 0.74045 -0.22993 0.74844 -0.22276 C 0.74966 -0.2216 0.75469 -0.22068 0.75538 -0.22045 C 0.76042 -0.2186 0.76545 -0.21628 0.77049 -0.21466 C 0.77413 -0.21143 0.7783 -0.21027 0.78195 -0.20749 C 0.79063 -0.20125 0.78403 -0.20402 0.7908 -0.20171 C 0.79358 -0.19778 0.7967 -0.195 0.80052 -0.19338 C 0.80486 -0.18159 0.79931 -0.19361 0.80504 -0.1876 C 0.80591 -0.18667 0.80608 -0.18506 0.80677 -0.1839 C 0.80747 -0.18297 0.80851 -0.18228 0.80938 -0.18159 C 0.81441 -0.17164 0.8165 -0.16007 0.82275 -0.15082 C 0.82361 -0.14712 0.82709 -0.14041 0.82709 -0.14041 C 0.82813 -0.13625 0.82917 -0.13393 0.8316 -0.13093 C 0.83264 -0.12653 0.83386 -0.12514 0.83681 -0.1226 C 0.83785 -0.11843 0.83768 -0.12029 0.83768 -0.11682 L 0.84219 -0.10386 " pathEditMode="relative" ptsTypes="ffffffffffffffffffffffffffffffffffffffffffffffffffffffffffffffffffffffAA">
                                      <p:cBhvr>
                                        <p:cTn id="6" dur="8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36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3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2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32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CaixaDeTexto 35"/>
          <p:cNvSpPr txBox="1">
            <a:spLocks noChangeArrowheads="1"/>
          </p:cNvSpPr>
          <p:nvPr/>
        </p:nvSpPr>
        <p:spPr bwMode="auto">
          <a:xfrm>
            <a:off x="627063" y="1700213"/>
            <a:ext cx="17192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>
                <a:latin typeface="Calibri" pitchFamily="34" charset="0"/>
              </a:rPr>
              <a:t>Perfil da descida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rcRect/>
          <a:stretch>
            <a:fillRect/>
          </a:stretch>
        </p:blipFill>
        <p:spPr bwMode="auto">
          <a:xfrm>
            <a:off x="421188" y="2348880"/>
            <a:ext cx="8327276" cy="35725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5" name="TextBox 7"/>
          <p:cNvSpPr txBox="1"/>
          <p:nvPr/>
        </p:nvSpPr>
        <p:spPr>
          <a:xfrm flipH="1">
            <a:off x="611188" y="415925"/>
            <a:ext cx="3024187" cy="3698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ALTERNATIVAS </a:t>
            </a:r>
            <a:r>
              <a:rPr lang="pt-BR" b="1" dirty="0">
                <a:solidFill>
                  <a:prstClr val="white"/>
                </a:solidFill>
              </a:rPr>
              <a:t>EM ESTUDO</a:t>
            </a: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 flipH="1">
            <a:off x="4859338" y="225425"/>
            <a:ext cx="3949700" cy="5095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MATRIZ DE TRANSPORTES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BRASIL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317500" y="5997575"/>
            <a:ext cx="4248150" cy="461963"/>
          </a:xfrm>
          <a:prstGeom prst="rect">
            <a:avLst/>
          </a:prstGeom>
          <a:noFill/>
        </p:spPr>
        <p:txBody>
          <a:bodyPr lIns="0" tIns="0" rIns="0" bIns="0">
            <a:spAutoFit/>
          </a:bodyPr>
          <a:lstStyle/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b="1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Fonte: </a:t>
            </a:r>
            <a:r>
              <a:rPr lang="pt-BR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Plano Nacional de Logística e Transportes – PNLT</a:t>
            </a:r>
          </a:p>
          <a:p>
            <a:pPr fontAlgn="auto">
              <a:lnSpc>
                <a:spcPts val="12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itchFamily="34" charset="0"/>
              </a:rPr>
              <a:t>Centro de Excelência em Engenharia de Transportes (CENTRAN), Ministério dos Transportes –  e Ministério da Defesa – MD</a:t>
            </a:r>
          </a:p>
        </p:txBody>
      </p:sp>
      <p:pic>
        <p:nvPicPr>
          <p:cNvPr id="20685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54351">
            <a:off x="4884738" y="1268413"/>
            <a:ext cx="3097212" cy="3402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6852" name="Grupo 13"/>
          <p:cNvGrpSpPr>
            <a:grpSpLocks/>
          </p:cNvGrpSpPr>
          <p:nvPr/>
        </p:nvGrpSpPr>
        <p:grpSpPr bwMode="auto">
          <a:xfrm>
            <a:off x="5348288" y="4895850"/>
            <a:ext cx="2392362" cy="601663"/>
            <a:chOff x="5349338" y="4895816"/>
            <a:chExt cx="2392167" cy="601301"/>
          </a:xfrm>
        </p:grpSpPr>
        <p:sp>
          <p:nvSpPr>
            <p:cNvPr id="206856" name="CaixaDeTexto 2"/>
            <p:cNvSpPr txBox="1">
              <a:spLocks noChangeArrowheads="1"/>
            </p:cNvSpPr>
            <p:nvPr/>
          </p:nvSpPr>
          <p:spPr bwMode="auto">
            <a:xfrm>
              <a:off x="5595158" y="4895816"/>
              <a:ext cx="638253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sz="1200" b="1">
                  <a:solidFill>
                    <a:srgbClr val="404040"/>
                  </a:solidFill>
                  <a:latin typeface="Trebuchet MS" pitchFamily="34" charset="0"/>
                </a:rPr>
                <a:t>Rodovias</a:t>
              </a:r>
            </a:p>
            <a:p>
              <a:pPr>
                <a:lnSpc>
                  <a:spcPts val="1600"/>
                </a:lnSpc>
              </a:pPr>
              <a:r>
                <a:rPr lang="pt-BR" sz="1200" b="1">
                  <a:solidFill>
                    <a:srgbClr val="404040"/>
                  </a:solidFill>
                  <a:latin typeface="Trebuchet MS" pitchFamily="34" charset="0"/>
                </a:rPr>
                <a:t>Ferrovia</a:t>
              </a:r>
            </a:p>
          </p:txBody>
        </p:sp>
        <p:sp>
          <p:nvSpPr>
            <p:cNvPr id="206857" name="CaixaDeTexto 3"/>
            <p:cNvSpPr txBox="1">
              <a:spLocks noChangeArrowheads="1"/>
            </p:cNvSpPr>
            <p:nvPr/>
          </p:nvSpPr>
          <p:spPr bwMode="auto">
            <a:xfrm>
              <a:off x="6834513" y="4895816"/>
              <a:ext cx="906992" cy="410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sz="1200" b="1">
                  <a:solidFill>
                    <a:srgbClr val="404040"/>
                  </a:solidFill>
                  <a:latin typeface="Trebuchet MS" pitchFamily="34" charset="0"/>
                </a:rPr>
                <a:t>Dutovias</a:t>
              </a:r>
            </a:p>
            <a:p>
              <a:pPr>
                <a:lnSpc>
                  <a:spcPts val="1600"/>
                </a:lnSpc>
              </a:pPr>
              <a:r>
                <a:rPr lang="pt-BR" sz="1200" b="1">
                  <a:solidFill>
                    <a:srgbClr val="404040"/>
                  </a:solidFill>
                  <a:latin typeface="Trebuchet MS" pitchFamily="34" charset="0"/>
                </a:rPr>
                <a:t>Aeroportos</a:t>
              </a:r>
            </a:p>
          </p:txBody>
        </p:sp>
        <p:sp>
          <p:nvSpPr>
            <p:cNvPr id="206858" name="CaixaDeTexto 4"/>
            <p:cNvSpPr txBox="1">
              <a:spLocks noChangeArrowheads="1"/>
            </p:cNvSpPr>
            <p:nvPr/>
          </p:nvSpPr>
          <p:spPr bwMode="auto">
            <a:xfrm>
              <a:off x="5595158" y="5302666"/>
              <a:ext cx="1377284" cy="1892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pt-BR" sz="1200" b="1">
                  <a:solidFill>
                    <a:srgbClr val="404040"/>
                  </a:solidFill>
                  <a:latin typeface="Trebuchet MS" pitchFamily="34" charset="0"/>
                </a:rPr>
                <a:t>Marítimo + Fluvial</a:t>
              </a:r>
            </a:p>
          </p:txBody>
        </p:sp>
        <p:sp>
          <p:nvSpPr>
            <p:cNvPr id="9" name="Retângulo 8"/>
            <p:cNvSpPr/>
            <p:nvPr/>
          </p:nvSpPr>
          <p:spPr>
            <a:xfrm>
              <a:off x="5349338" y="4916442"/>
              <a:ext cx="150800" cy="150721"/>
            </a:xfrm>
            <a:prstGeom prst="rect">
              <a:avLst/>
            </a:prstGeom>
            <a:solidFill>
              <a:srgbClr val="006600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0" name="Retângulo 9"/>
            <p:cNvSpPr/>
            <p:nvPr/>
          </p:nvSpPr>
          <p:spPr>
            <a:xfrm>
              <a:off x="5349338" y="5130625"/>
              <a:ext cx="150800" cy="150722"/>
            </a:xfrm>
            <a:prstGeom prst="rect">
              <a:avLst/>
            </a:prstGeom>
            <a:solidFill>
              <a:srgbClr val="FF9900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1" name="Retângulo 10"/>
            <p:cNvSpPr/>
            <p:nvPr/>
          </p:nvSpPr>
          <p:spPr>
            <a:xfrm>
              <a:off x="5349338" y="5346395"/>
              <a:ext cx="150800" cy="150722"/>
            </a:xfrm>
            <a:prstGeom prst="rect">
              <a:avLst/>
            </a:prstGeom>
            <a:solidFill>
              <a:srgbClr val="0033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2" name="Retângulo 11"/>
            <p:cNvSpPr/>
            <p:nvPr/>
          </p:nvSpPr>
          <p:spPr>
            <a:xfrm>
              <a:off x="6614472" y="4898989"/>
              <a:ext cx="150801" cy="150722"/>
            </a:xfrm>
            <a:prstGeom prst="rect">
              <a:avLst/>
            </a:prstGeom>
            <a:solidFill>
              <a:srgbClr val="FF00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  <p:sp>
          <p:nvSpPr>
            <p:cNvPr id="13" name="Retângulo 12"/>
            <p:cNvSpPr/>
            <p:nvPr/>
          </p:nvSpPr>
          <p:spPr>
            <a:xfrm>
              <a:off x="6614472" y="5114759"/>
              <a:ext cx="150801" cy="150722"/>
            </a:xfrm>
            <a:prstGeom prst="rect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>
                <a:solidFill>
                  <a:prstClr val="white"/>
                </a:solidFill>
              </a:endParaRPr>
            </a:p>
          </p:txBody>
        </p:sp>
      </p:grpSp>
      <p:grpSp>
        <p:nvGrpSpPr>
          <p:cNvPr id="206853" name="Grupo 6"/>
          <p:cNvGrpSpPr>
            <a:grpSpLocks/>
          </p:cNvGrpSpPr>
          <p:nvPr/>
        </p:nvGrpSpPr>
        <p:grpSpPr bwMode="auto">
          <a:xfrm>
            <a:off x="676275" y="1966913"/>
            <a:ext cx="2527300" cy="2470150"/>
            <a:chOff x="676534" y="1966870"/>
            <a:chExt cx="2527316" cy="2470241"/>
          </a:xfrm>
        </p:grpSpPr>
        <p:sp>
          <p:nvSpPr>
            <p:cNvPr id="15" name="Retângulo 14"/>
            <p:cNvSpPr/>
            <p:nvPr/>
          </p:nvSpPr>
          <p:spPr>
            <a:xfrm rot="15731125">
              <a:off x="705072" y="1938333"/>
              <a:ext cx="2470241" cy="2527316"/>
            </a:xfrm>
            <a:prstGeom prst="rect">
              <a:avLst/>
            </a:prstGeom>
            <a:gradFill flip="none" rotWithShape="1">
              <a:gsLst>
                <a:gs pos="39000">
                  <a:schemeClr val="bg1">
                    <a:alpha val="50000"/>
                    <a:lumMod val="68000"/>
                  </a:schemeClr>
                </a:gs>
                <a:gs pos="13000">
                  <a:schemeClr val="bg1">
                    <a:lumMod val="75000"/>
                  </a:schemeClr>
                </a:gs>
                <a:gs pos="72000">
                  <a:schemeClr val="bg1">
                    <a:lumMod val="75000"/>
                  </a:schemeClr>
                </a:gs>
              </a:gsLst>
              <a:lin ang="0" scaled="1"/>
              <a:tileRect/>
            </a:gradFill>
            <a:ln>
              <a:noFill/>
            </a:ln>
            <a:effectLst>
              <a:outerShdw blurRad="50800" dist="38100" dir="13500000" sx="101000" sy="101000" algn="br" rotWithShape="0">
                <a:prstClr val="black">
                  <a:alpha val="7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pt-BR" dirty="0">
                <a:solidFill>
                  <a:prstClr val="white"/>
                </a:solidFill>
              </a:endParaRPr>
            </a:p>
          </p:txBody>
        </p:sp>
        <p:sp>
          <p:nvSpPr>
            <p:cNvPr id="206855" name="CaixaDeTexto 16"/>
            <p:cNvSpPr txBox="1">
              <a:spLocks noChangeArrowheads="1"/>
            </p:cNvSpPr>
            <p:nvPr/>
          </p:nvSpPr>
          <p:spPr bwMode="auto">
            <a:xfrm rot="-468875">
              <a:off x="771006" y="2078607"/>
              <a:ext cx="2338371" cy="19389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spcAft>
                  <a:spcPts val="1200"/>
                </a:spcAft>
              </a:pPr>
              <a:r>
                <a:rPr lang="pt-BR" sz="2000" b="1">
                  <a:solidFill>
                    <a:srgbClr val="800000"/>
                  </a:solidFill>
                  <a:cs typeface="Arial" charset="0"/>
                </a:rPr>
                <a:t>R$ 290,3 bilhões</a:t>
              </a:r>
            </a:p>
            <a:p>
              <a:pPr algn="just"/>
              <a:r>
                <a:rPr lang="pt-BR">
                  <a:solidFill>
                    <a:srgbClr val="800000"/>
                  </a:solidFill>
                  <a:latin typeface="Calibri" pitchFamily="34" charset="0"/>
                  <a:cs typeface="Arial" charset="0"/>
                </a:rPr>
                <a:t>Em investimentos para interconectar portos, aeroportos, rodovias, ferrovias e transporte fluvial.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7"/>
          <p:cNvSpPr txBox="1"/>
          <p:nvPr/>
        </p:nvSpPr>
        <p:spPr>
          <a:xfrm flipH="1">
            <a:off x="4859338" y="225425"/>
            <a:ext cx="3949700" cy="509588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MATRIZ DE TRANSPORTES TERRESTRES</a:t>
            </a:r>
          </a:p>
          <a:p>
            <a:pPr algn="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PORTO DE SANTOS (em </a:t>
            </a:r>
            <a:r>
              <a:rPr lang="pt-BR" sz="1600" dirty="0" err="1">
                <a:solidFill>
                  <a:schemeClr val="accent1">
                    <a:lumMod val="20000"/>
                    <a:lumOff val="80000"/>
                  </a:schemeClr>
                </a:solidFill>
              </a:rPr>
              <a:t>Mt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)</a:t>
            </a:r>
            <a:endParaRPr lang="pt-BR" sz="16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graphicFrame>
        <p:nvGraphicFramePr>
          <p:cNvPr id="3" name="Gráfico 2"/>
          <p:cNvGraphicFramePr>
            <a:graphicFrameLocks/>
          </p:cNvGraphicFramePr>
          <p:nvPr/>
        </p:nvGraphicFramePr>
        <p:xfrm>
          <a:off x="539552" y="1628800"/>
          <a:ext cx="7717971" cy="47644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73025" y="152400"/>
            <a:ext cx="6370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bg1"/>
                </a:solidFill>
                <a:latin typeface="+mj-lt"/>
              </a:rPr>
              <a:t>SISTEMA DE GESTÃO DE TRÁFEGO DE CAMINHÕES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SGTC</a:t>
            </a:r>
          </a:p>
        </p:txBody>
      </p:sp>
      <p:pic>
        <p:nvPicPr>
          <p:cNvPr id="210947" name="Picture 3" descr="C:\Users\Guilherme\Desktop\De Sempre\ICONES PNG\papel.png"/>
          <p:cNvPicPr>
            <a:picLocks noChangeAspect="1" noChangeArrowheads="1"/>
          </p:cNvPicPr>
          <p:nvPr/>
        </p:nvPicPr>
        <p:blipFill>
          <a:blip r:embed="rId4"/>
          <a:srcRect b="15857"/>
          <a:stretch>
            <a:fillRect/>
          </a:stretch>
        </p:blipFill>
        <p:spPr bwMode="auto">
          <a:xfrm>
            <a:off x="5364163" y="-26988"/>
            <a:ext cx="3779837" cy="187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ixaDeTexto 4"/>
          <p:cNvSpPr txBox="1"/>
          <p:nvPr/>
        </p:nvSpPr>
        <p:spPr>
          <a:xfrm>
            <a:off x="5435600" y="115888"/>
            <a:ext cx="3600450" cy="15700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just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SISTEMA DE COLETA E INTEGRAÇÃO DE MOVIMENTAÇÃO, </a:t>
            </a:r>
            <a:r>
              <a:rPr lang="pt-BR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de agendamento, movimentação e entrada/saída de caminhões nos terminais, nos pátios reguladores e  </a:t>
            </a:r>
            <a:r>
              <a:rPr lang="pt-BR" sz="1600" dirty="0" err="1">
                <a:solidFill>
                  <a:schemeClr val="accent2">
                    <a:lumMod val="50000"/>
                  </a:schemeClr>
                </a:solidFill>
                <a:latin typeface="+mn-lt"/>
              </a:rPr>
              <a:t>OCRs</a:t>
            </a:r>
            <a:r>
              <a:rPr lang="pt-BR" sz="1600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 nas vias de acesso ao Porto de Santos.</a:t>
            </a:r>
            <a:endParaRPr lang="pt-BR" dirty="0">
              <a:latin typeface="+mn-lt"/>
            </a:endParaRPr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5" cstate="print"/>
          <a:srcRect l="13908" t="10080" r="14166" b="17680"/>
          <a:stretch>
            <a:fillRect/>
          </a:stretch>
        </p:blipFill>
        <p:spPr bwMode="auto">
          <a:xfrm>
            <a:off x="4546205" y="2420888"/>
            <a:ext cx="673867" cy="4230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>
              <a:rot lat="0" lon="0" rev="0"/>
            </a:camera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Imagem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5221288" cy="804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7"/>
          <p:cNvSpPr txBox="1"/>
          <p:nvPr/>
        </p:nvSpPr>
        <p:spPr>
          <a:xfrm flipH="1">
            <a:off x="234950" y="147638"/>
            <a:ext cx="4768850" cy="4857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PRINCIPAIS MERCADOS</a:t>
            </a:r>
            <a:br>
              <a:rPr lang="pt-BR" b="1" dirty="0">
                <a:solidFill>
                  <a:prstClr val="white"/>
                </a:solidFill>
              </a:rPr>
            </a:br>
            <a:r>
              <a:rPr lang="pt-BR" sz="1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PORTO DE SANTOS </a:t>
            </a:r>
          </a:p>
        </p:txBody>
      </p:sp>
      <p:sp>
        <p:nvSpPr>
          <p:cNvPr id="11" name="Retângulo 10"/>
          <p:cNvSpPr/>
          <p:nvPr/>
        </p:nvSpPr>
        <p:spPr>
          <a:xfrm>
            <a:off x="5834063" y="0"/>
            <a:ext cx="2519362" cy="6597650"/>
          </a:xfrm>
          <a:prstGeom prst="rect">
            <a:avLst/>
          </a:prstGeom>
          <a:gradFill>
            <a:gsLst>
              <a:gs pos="0">
                <a:schemeClr val="tx2">
                  <a:shade val="30000"/>
                  <a:satMod val="115000"/>
                </a:schemeClr>
              </a:gs>
              <a:gs pos="50000">
                <a:schemeClr val="tx2">
                  <a:shade val="67500"/>
                  <a:satMod val="115000"/>
                </a:schemeClr>
              </a:gs>
              <a:gs pos="100000">
                <a:schemeClr val="tx2">
                  <a:lumMod val="60000"/>
                  <a:lumOff val="40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sp>
        <p:nvSpPr>
          <p:cNvPr id="12" name="Retângulo 11"/>
          <p:cNvSpPr>
            <a:spLocks noChangeArrowheads="1"/>
          </p:cNvSpPr>
          <p:nvPr/>
        </p:nvSpPr>
        <p:spPr bwMode="auto">
          <a:xfrm>
            <a:off x="6084888" y="188913"/>
            <a:ext cx="2141537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ctr">
              <a:lnSpc>
                <a:spcPct val="80000"/>
              </a:lnSpc>
            </a:pPr>
            <a:r>
              <a:rPr lang="pt-BR" sz="2400" b="1">
                <a:solidFill>
                  <a:schemeClr val="bg1"/>
                </a:solidFill>
                <a:latin typeface="Calibri" pitchFamily="34" charset="0"/>
              </a:rPr>
              <a:t>PRINCIPAIS ROTAS</a:t>
            </a:r>
            <a:endParaRPr lang="pt-BR" sz="2000" b="1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 l="6453" t="11523" r="386" b="11125"/>
          <a:stretch>
            <a:fillRect/>
          </a:stretch>
        </p:blipFill>
        <p:spPr bwMode="auto">
          <a:xfrm>
            <a:off x="2915816" y="1084369"/>
            <a:ext cx="6264696" cy="4432863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rnd">
            <a:solidFill>
              <a:schemeClr val="bg1"/>
            </a:solidFill>
            <a:prstDash val="sysDash"/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grpSp>
        <p:nvGrpSpPr>
          <p:cNvPr id="2" name="Grupo 15"/>
          <p:cNvGrpSpPr>
            <a:grpSpLocks/>
          </p:cNvGrpSpPr>
          <p:nvPr/>
        </p:nvGrpSpPr>
        <p:grpSpPr bwMode="auto">
          <a:xfrm rot="492283">
            <a:off x="3287713" y="3062288"/>
            <a:ext cx="1012825" cy="1249362"/>
            <a:chOff x="3583008" y="3300201"/>
            <a:chExt cx="1155416" cy="1424840"/>
          </a:xfrm>
        </p:grpSpPr>
        <p:pic>
          <p:nvPicPr>
            <p:cNvPr id="66568" name="Imagem 9"/>
            <p:cNvPicPr>
              <a:picLocks noChangeAspect="1"/>
            </p:cNvPicPr>
            <p:nvPr/>
          </p:nvPicPr>
          <p:blipFill>
            <a:blip r:embed="rId5">
              <a:grayscl/>
              <a:biLevel thresh="50000"/>
            </a:blip>
            <a:srcRect/>
            <a:stretch>
              <a:fillRect/>
            </a:stretch>
          </p:blipFill>
          <p:spPr bwMode="auto">
            <a:xfrm rot="1148320">
              <a:off x="3629395" y="3356969"/>
              <a:ext cx="1109029" cy="136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6569" name="Imagem 14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148320">
              <a:off x="3583008" y="3300201"/>
              <a:ext cx="1109029" cy="13680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7" name="Picture 14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71808">
            <a:off x="6499225" y="5483225"/>
            <a:ext cx="1712913" cy="1279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431" name="AutoShape 12">
            <a:hlinkClick r:id="rId3" action="ppaction://hlinksldjump"/>
          </p:cNvPr>
          <p:cNvSpPr>
            <a:spLocks noChangeArrowheads="1"/>
          </p:cNvSpPr>
          <p:nvPr/>
        </p:nvSpPr>
        <p:spPr bwMode="auto">
          <a:xfrm>
            <a:off x="395288" y="5157788"/>
            <a:ext cx="1728787" cy="1008062"/>
          </a:xfrm>
          <a:prstGeom prst="flowChartMagneticDisk">
            <a:avLst/>
          </a:prstGeom>
          <a:gradFill rotWithShape="1">
            <a:gsLst>
              <a:gs pos="0">
                <a:srgbClr val="122975"/>
              </a:gs>
              <a:gs pos="50000">
                <a:srgbClr val="2659FC"/>
              </a:gs>
              <a:gs pos="100000">
                <a:srgbClr val="122975"/>
              </a:gs>
            </a:gsLst>
            <a:lin ang="0" scaled="1"/>
          </a:gradFill>
          <a:ln w="9525">
            <a:solidFill>
              <a:srgbClr val="00008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r>
              <a:rPr lang="pt-BR">
                <a:solidFill>
                  <a:schemeClr val="bg1"/>
                </a:solidFill>
                <a:latin typeface="Calibri" pitchFamily="34" charset="0"/>
              </a:rPr>
              <a:t> </a:t>
            </a:r>
            <a:endParaRPr lang="pt-BR" b="1" i="1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231430" name="Object 6"/>
          <p:cNvGraphicFramePr>
            <a:graphicFrameLocks noChangeAspect="1"/>
          </p:cNvGraphicFramePr>
          <p:nvPr/>
        </p:nvGraphicFramePr>
        <p:xfrm>
          <a:off x="900113" y="5518150"/>
          <a:ext cx="647700" cy="579438"/>
        </p:xfrm>
        <a:graphic>
          <a:graphicData uri="http://schemas.openxmlformats.org/presentationml/2006/ole">
            <p:oleObj spid="_x0000_s231430" name="Picture" r:id="rId4" imgW="964096" imgH="1123122" progId="Word.Picture.8">
              <p:embed/>
            </p:oleObj>
          </a:graphicData>
        </a:graphic>
      </p:graphicFrame>
      <p:sp>
        <p:nvSpPr>
          <p:cNvPr id="2058" name="AutoShape 21"/>
          <p:cNvSpPr>
            <a:spLocks noChangeArrowheads="1"/>
          </p:cNvSpPr>
          <p:nvPr/>
        </p:nvSpPr>
        <p:spPr bwMode="auto">
          <a:xfrm>
            <a:off x="1062038" y="3860800"/>
            <a:ext cx="341312" cy="1223963"/>
          </a:xfrm>
          <a:prstGeom prst="upArrow">
            <a:avLst>
              <a:gd name="adj1" fmla="val 50000"/>
              <a:gd name="adj2" fmla="val 58091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9177" name="AutoShape 38"/>
          <p:cNvSpPr>
            <a:spLocks noChangeArrowheads="1"/>
          </p:cNvSpPr>
          <p:nvPr/>
        </p:nvSpPr>
        <p:spPr bwMode="auto">
          <a:xfrm rot="3379194" flipH="1">
            <a:off x="1869282" y="3572669"/>
            <a:ext cx="500062" cy="1905000"/>
          </a:xfrm>
          <a:prstGeom prst="curvedLeftArrow">
            <a:avLst>
              <a:gd name="adj1" fmla="val 21605"/>
              <a:gd name="adj2" fmla="val 82240"/>
              <a:gd name="adj3" fmla="val 95069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31434" name="Picture 6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79388" y="1401763"/>
            <a:ext cx="841375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1435" name="Picture 7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 l="14812" t="11485" b="17464"/>
          <a:stretch>
            <a:fillRect/>
          </a:stretch>
        </p:blipFill>
        <p:spPr bwMode="auto">
          <a:xfrm>
            <a:off x="1187450" y="1382713"/>
            <a:ext cx="1314450" cy="60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1436" name="Text Box 22"/>
          <p:cNvSpPr txBox="1">
            <a:spLocks noChangeArrowheads="1"/>
          </p:cNvSpPr>
          <p:nvPr/>
        </p:nvSpPr>
        <p:spPr bwMode="auto">
          <a:xfrm>
            <a:off x="212725" y="1125538"/>
            <a:ext cx="738188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r>
              <a:rPr lang="pt-BR" sz="1200" b="1">
                <a:latin typeface="Calibri" pitchFamily="34" charset="0"/>
                <a:ea typeface="ＭＳ Ｐゴシック"/>
                <a:cs typeface="ＭＳ Ｐゴシック"/>
              </a:rPr>
              <a:t>ECOVIAS</a:t>
            </a:r>
          </a:p>
        </p:txBody>
      </p:sp>
      <p:sp>
        <p:nvSpPr>
          <p:cNvPr id="231437" name="Text Box 22"/>
          <p:cNvSpPr txBox="1">
            <a:spLocks noChangeArrowheads="1"/>
          </p:cNvSpPr>
          <p:nvPr/>
        </p:nvSpPr>
        <p:spPr bwMode="auto">
          <a:xfrm>
            <a:off x="1476375" y="1138238"/>
            <a:ext cx="663575" cy="27463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r>
              <a:rPr lang="pt-BR" sz="1200" b="1">
                <a:latin typeface="Calibri" pitchFamily="34" charset="0"/>
                <a:ea typeface="ＭＳ Ｐゴシック"/>
                <a:cs typeface="ＭＳ Ｐゴシック"/>
              </a:rPr>
              <a:t>CCCOM</a:t>
            </a:r>
          </a:p>
        </p:txBody>
      </p:sp>
      <p:sp>
        <p:nvSpPr>
          <p:cNvPr id="39" name="AutoShape 38"/>
          <p:cNvSpPr>
            <a:spLocks noChangeArrowheads="1"/>
          </p:cNvSpPr>
          <p:nvPr/>
        </p:nvSpPr>
        <p:spPr bwMode="auto">
          <a:xfrm rot="3379194" flipH="1">
            <a:off x="3813175" y="1595438"/>
            <a:ext cx="500063" cy="1906587"/>
          </a:xfrm>
          <a:prstGeom prst="curvedLeftArrow">
            <a:avLst>
              <a:gd name="adj1" fmla="val 21623"/>
              <a:gd name="adj2" fmla="val 82308"/>
              <a:gd name="adj3" fmla="val 95069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31439" name="Picture 43"/>
          <p:cNvPicPr>
            <a:picLocks noChangeAspect="1" noChangeArrowheads="1"/>
          </p:cNvPicPr>
          <p:nvPr/>
        </p:nvPicPr>
        <p:blipFill>
          <a:blip r:embed="rId9"/>
          <a:srcRect l="24777" t="27333" r="29832" b="37389"/>
          <a:stretch>
            <a:fillRect/>
          </a:stretch>
        </p:blipFill>
        <p:spPr bwMode="auto">
          <a:xfrm>
            <a:off x="2484438" y="3141663"/>
            <a:ext cx="2130425" cy="16557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231427" name="Picture 3"/>
          <p:cNvPicPr>
            <a:picLocks noChangeAspect="1" noChangeArrowheads="1"/>
          </p:cNvPicPr>
          <p:nvPr/>
        </p:nvPicPr>
        <p:blipFill>
          <a:blip r:embed="rId10"/>
          <a:srcRect l="8269" t="17955" r="9636" b="8336"/>
          <a:stretch>
            <a:fillRect/>
          </a:stretch>
        </p:blipFill>
        <p:spPr bwMode="auto">
          <a:xfrm>
            <a:off x="71438" y="2060575"/>
            <a:ext cx="2484437" cy="13938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2" name="AutoShape 38"/>
          <p:cNvSpPr>
            <a:spLocks noChangeArrowheads="1"/>
          </p:cNvSpPr>
          <p:nvPr/>
        </p:nvSpPr>
        <p:spPr bwMode="auto">
          <a:xfrm rot="7482641">
            <a:off x="3946525" y="4271963"/>
            <a:ext cx="439737" cy="1906588"/>
          </a:xfrm>
          <a:prstGeom prst="curvedLeftArrow">
            <a:avLst>
              <a:gd name="adj1" fmla="val 21679"/>
              <a:gd name="adj2" fmla="val 82540"/>
              <a:gd name="adj3" fmla="val 95069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2078" name="Espaço Reservado para Conteúdo 5" descr="Imagem1.jpg"/>
          <p:cNvPicPr>
            <a:picLocks noChangeAspect="1" noChangeArrowheads="1"/>
          </p:cNvPicPr>
          <p:nvPr/>
        </p:nvPicPr>
        <p:blipFill>
          <a:blip r:embed="rId11"/>
          <a:srcRect b="5328"/>
          <a:stretch>
            <a:fillRect/>
          </a:stretch>
        </p:blipFill>
        <p:spPr bwMode="auto">
          <a:xfrm rot="308633">
            <a:off x="4352925" y="4797425"/>
            <a:ext cx="2314575" cy="1627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1443" name="Text Box 20"/>
          <p:cNvSpPr txBox="1">
            <a:spLocks noChangeArrowheads="1"/>
          </p:cNvSpPr>
          <p:nvPr/>
        </p:nvSpPr>
        <p:spPr bwMode="auto">
          <a:xfrm>
            <a:off x="5148263" y="4657725"/>
            <a:ext cx="1003300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>
            <a:spAutoFit/>
          </a:bodyPr>
          <a:lstStyle/>
          <a:p>
            <a:r>
              <a:rPr lang="pt-BR" sz="1600" b="1">
                <a:latin typeface="Calibri" pitchFamily="34" charset="0"/>
                <a:ea typeface="ＭＳ Ｐゴシック"/>
                <a:cs typeface="ＭＳ Ｐゴシック"/>
              </a:rPr>
              <a:t>Terminais</a:t>
            </a:r>
          </a:p>
        </p:txBody>
      </p:sp>
      <p:sp>
        <p:nvSpPr>
          <p:cNvPr id="43" name="AutoShape 21"/>
          <p:cNvSpPr>
            <a:spLocks noChangeArrowheads="1"/>
          </p:cNvSpPr>
          <p:nvPr/>
        </p:nvSpPr>
        <p:spPr bwMode="auto">
          <a:xfrm flipV="1">
            <a:off x="5508625" y="2276475"/>
            <a:ext cx="215900" cy="1223963"/>
          </a:xfrm>
          <a:prstGeom prst="upArrow">
            <a:avLst>
              <a:gd name="adj1" fmla="val 50000"/>
              <a:gd name="adj2" fmla="val 58161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grpSp>
        <p:nvGrpSpPr>
          <p:cNvPr id="231445" name="Grupo 17"/>
          <p:cNvGrpSpPr>
            <a:grpSpLocks/>
          </p:cNvGrpSpPr>
          <p:nvPr/>
        </p:nvGrpSpPr>
        <p:grpSpPr bwMode="auto">
          <a:xfrm>
            <a:off x="4649788" y="765175"/>
            <a:ext cx="1793875" cy="1728788"/>
            <a:chOff x="6877050" y="3284538"/>
            <a:chExt cx="1793875" cy="1728787"/>
          </a:xfrm>
        </p:grpSpPr>
        <p:pic>
          <p:nvPicPr>
            <p:cNvPr id="2080" name="Picture 16" descr="ft_contoladas_ecopatioCubatao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6981825" y="3589338"/>
              <a:ext cx="1587500" cy="142398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31463" name="Text Box 17"/>
            <p:cNvSpPr txBox="1">
              <a:spLocks noChangeArrowheads="1"/>
            </p:cNvSpPr>
            <p:nvPr/>
          </p:nvSpPr>
          <p:spPr bwMode="auto">
            <a:xfrm>
              <a:off x="6877050" y="3284538"/>
              <a:ext cx="1793875" cy="336550"/>
            </a:xfrm>
            <a:prstGeom prst="rect">
              <a:avLst/>
            </a:prstGeom>
            <a:noFill/>
            <a:ln w="9525" algn="ctr">
              <a:noFill/>
              <a:miter lim="800000"/>
              <a:headEnd/>
              <a:tailEnd/>
            </a:ln>
            <a:effectLst>
              <a:prstShdw prst="shdw17" dist="17961" dir="2700000">
                <a:srgbClr val="879847">
                  <a:alpha val="50000"/>
                </a:srgbClr>
              </a:prstShdw>
            </a:effectLst>
          </p:spPr>
          <p:txBody>
            <a:bodyPr wrap="none">
              <a:spAutoFit/>
            </a:bodyPr>
            <a:lstStyle/>
            <a:p>
              <a:r>
                <a:rPr lang="pt-BR" sz="1600" b="1">
                  <a:latin typeface="Calibri" pitchFamily="34" charset="0"/>
                  <a:ea typeface="ＭＳ Ｐゴシック"/>
                  <a:cs typeface="ＭＳ Ｐゴシック"/>
                </a:rPr>
                <a:t>Pátios Reguladores</a:t>
              </a:r>
            </a:p>
          </p:txBody>
        </p:sp>
      </p:grpSp>
      <p:sp>
        <p:nvSpPr>
          <p:cNvPr id="44" name="AutoShape 21"/>
          <p:cNvSpPr>
            <a:spLocks noChangeArrowheads="1"/>
          </p:cNvSpPr>
          <p:nvPr/>
        </p:nvSpPr>
        <p:spPr bwMode="auto">
          <a:xfrm flipV="1">
            <a:off x="5508625" y="3500438"/>
            <a:ext cx="215900" cy="1223962"/>
          </a:xfrm>
          <a:prstGeom prst="upArrow">
            <a:avLst>
              <a:gd name="adj1" fmla="val 50000"/>
              <a:gd name="adj2" fmla="val 58161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5" name="AutoShape 21"/>
          <p:cNvSpPr>
            <a:spLocks noChangeArrowheads="1"/>
          </p:cNvSpPr>
          <p:nvPr/>
        </p:nvSpPr>
        <p:spPr bwMode="auto">
          <a:xfrm rot="5400000" flipV="1">
            <a:off x="6898482" y="1173956"/>
            <a:ext cx="171450" cy="1223963"/>
          </a:xfrm>
          <a:prstGeom prst="upArrow">
            <a:avLst>
              <a:gd name="adj1" fmla="val 50000"/>
              <a:gd name="adj2" fmla="val 58202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8" name="Retângulo 37"/>
          <p:cNvSpPr/>
          <p:nvPr/>
        </p:nvSpPr>
        <p:spPr>
          <a:xfrm>
            <a:off x="7440613" y="981075"/>
            <a:ext cx="1439862" cy="136842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36" name="Picture 3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877B6B"/>
              </a:clrFrom>
              <a:clrTo>
                <a:srgbClr val="877B6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188" y="1535113"/>
            <a:ext cx="11144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Text Box 17"/>
          <p:cNvSpPr txBox="1">
            <a:spLocks noChangeArrowheads="1"/>
          </p:cNvSpPr>
          <p:nvPr/>
        </p:nvSpPr>
        <p:spPr bwMode="auto">
          <a:xfrm>
            <a:off x="7386638" y="973138"/>
            <a:ext cx="157797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alibri" pitchFamily="34" charset="0"/>
                <a:ea typeface="ＭＳ Ｐゴシック"/>
                <a:cs typeface="ＭＳ Ｐゴシック"/>
              </a:rPr>
              <a:t>Granel de Origem Vegetal</a:t>
            </a:r>
          </a:p>
        </p:txBody>
      </p:sp>
      <p:sp>
        <p:nvSpPr>
          <p:cNvPr id="50" name="AutoShape 21"/>
          <p:cNvSpPr>
            <a:spLocks noChangeArrowheads="1"/>
          </p:cNvSpPr>
          <p:nvPr/>
        </p:nvSpPr>
        <p:spPr bwMode="auto">
          <a:xfrm rot="5400000" flipV="1">
            <a:off x="7042944" y="4963319"/>
            <a:ext cx="171450" cy="1223962"/>
          </a:xfrm>
          <a:prstGeom prst="upArrow">
            <a:avLst>
              <a:gd name="adj1" fmla="val 50000"/>
              <a:gd name="adj2" fmla="val 58202"/>
            </a:avLst>
          </a:prstGeom>
          <a:gradFill rotWithShape="0">
            <a:gsLst>
              <a:gs pos="0">
                <a:srgbClr val="687637"/>
              </a:gs>
              <a:gs pos="50000">
                <a:srgbClr val="E1FE76"/>
              </a:gs>
              <a:gs pos="100000">
                <a:srgbClr val="687637"/>
              </a:gs>
            </a:gsLst>
            <a:lin ang="0" scaled="1"/>
          </a:gradFill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48" name="Retângulo 47"/>
          <p:cNvSpPr/>
          <p:nvPr/>
        </p:nvSpPr>
        <p:spPr>
          <a:xfrm>
            <a:off x="7451725" y="4797425"/>
            <a:ext cx="1441450" cy="136842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231429" name="Picture 5" descr="http://2.bp.blogspot.com/-GxN6XmlIU7I/UMiER6SPmbI/AAAAAAAAArY/RoMl7SLDYT4/s1600/18+Wheels+of+Steel+Convoy+capa.jpg"/>
          <p:cNvPicPr>
            <a:picLocks noChangeAspect="1" noChangeArrowheads="1"/>
          </p:cNvPicPr>
          <p:nvPr/>
        </p:nvPicPr>
        <p:blipFill>
          <a:blip r:embed="rId14" cstate="print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duotone>
              <a:prstClr val="black"/>
              <a:srgbClr val="D9C3A5">
                <a:tint val="50000"/>
                <a:satMod val="180000"/>
              </a:srgbClr>
            </a:duotone>
          </a:blip>
          <a:srcRect t="41505" b="8095"/>
          <a:stretch>
            <a:fillRect/>
          </a:stretch>
        </p:blipFill>
        <p:spPr bwMode="auto">
          <a:xfrm>
            <a:off x="7572586" y="5157192"/>
            <a:ext cx="1208534" cy="875046"/>
          </a:xfrm>
          <a:prstGeom prst="rect">
            <a:avLst/>
          </a:prstGeom>
          <a:noFill/>
        </p:spPr>
      </p:pic>
      <p:sp>
        <p:nvSpPr>
          <p:cNvPr id="49" name="Text Box 17"/>
          <p:cNvSpPr txBox="1">
            <a:spLocks noChangeArrowheads="1"/>
          </p:cNvSpPr>
          <p:nvPr/>
        </p:nvSpPr>
        <p:spPr bwMode="auto">
          <a:xfrm>
            <a:off x="7380288" y="4797425"/>
            <a:ext cx="1577975" cy="3381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alibri" pitchFamily="34" charset="0"/>
                <a:ea typeface="ＭＳ Ｐゴシック"/>
                <a:cs typeface="ＭＳ Ｐゴシック"/>
              </a:rPr>
              <a:t>Outros</a:t>
            </a:r>
          </a:p>
        </p:txBody>
      </p:sp>
      <p:sp>
        <p:nvSpPr>
          <p:cNvPr id="51" name="Retângulo 50"/>
          <p:cNvSpPr/>
          <p:nvPr/>
        </p:nvSpPr>
        <p:spPr>
          <a:xfrm>
            <a:off x="4919663" y="2924175"/>
            <a:ext cx="1441450" cy="1368425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pic>
        <p:nvPicPr>
          <p:cNvPr id="52" name="Picture 31"/>
          <p:cNvPicPr>
            <a:picLocks noChangeAspect="1" noChangeArrowheads="1"/>
          </p:cNvPicPr>
          <p:nvPr/>
        </p:nvPicPr>
        <p:blipFill>
          <a:blip r:embed="rId13">
            <a:clrChange>
              <a:clrFrom>
                <a:srgbClr val="877B6B"/>
              </a:clrFrom>
              <a:clrTo>
                <a:srgbClr val="877B6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6825" y="3478213"/>
            <a:ext cx="1114425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Text Box 17"/>
          <p:cNvSpPr txBox="1">
            <a:spLocks noChangeArrowheads="1"/>
          </p:cNvSpPr>
          <p:nvPr/>
        </p:nvSpPr>
        <p:spPr bwMode="auto">
          <a:xfrm>
            <a:off x="4865688" y="2916238"/>
            <a:ext cx="1577975" cy="584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prstShdw prst="shdw17" dist="17961" dir="2700000">
              <a:srgbClr val="879847">
                <a:alpha val="50000"/>
              </a:srgbClr>
            </a:prstShdw>
          </a:effectLst>
        </p:spPr>
        <p:txBody>
          <a:bodyPr>
            <a:spAutoFit/>
          </a:bodyPr>
          <a:lstStyle/>
          <a:p>
            <a:pPr algn="ctr"/>
            <a:r>
              <a:rPr lang="pt-BR" sz="1600" b="1">
                <a:latin typeface="Calibri" pitchFamily="34" charset="0"/>
                <a:ea typeface="ＭＳ Ｐゴシック"/>
                <a:cs typeface="ＭＳ Ｐゴシック"/>
              </a:rPr>
              <a:t>Granel de Origem Vegetal</a:t>
            </a: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73025" y="152400"/>
            <a:ext cx="6370638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bg1"/>
                </a:solidFill>
                <a:latin typeface="+mj-lt"/>
              </a:rPr>
              <a:t>SISTEMA DE GESTÃO DE TRÁFEGO DE CAMINHÕES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dirty="0" smtClean="0">
                <a:solidFill>
                  <a:schemeClr val="bg1"/>
                </a:solidFill>
                <a:latin typeface="+mj-lt"/>
              </a:rPr>
              <a:t>SGTC</a:t>
            </a:r>
          </a:p>
        </p:txBody>
      </p:sp>
      <p:pic>
        <p:nvPicPr>
          <p:cNvPr id="2" name="Picture 7" descr="\\10.0.9.171\GetStorage\APRESENTAÇÕES - PPT\Pátios reguladores\Pátios Reguladors em Cubatão 01.jpg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 rot="21198230">
            <a:off x="0" y="764704"/>
            <a:ext cx="9160452" cy="46308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4" name="Retângulo 33"/>
          <p:cNvSpPr/>
          <p:nvPr/>
        </p:nvSpPr>
        <p:spPr>
          <a:xfrm>
            <a:off x="3635375" y="3716338"/>
            <a:ext cx="792163" cy="217487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100" dirty="0" err="1">
                <a:solidFill>
                  <a:schemeClr val="tx1"/>
                </a:solidFill>
              </a:rPr>
              <a:t>ECOPÁTIO</a:t>
            </a:r>
            <a:endParaRPr lang="pt-BR" sz="1100" dirty="0">
              <a:solidFill>
                <a:schemeClr val="tx1"/>
              </a:solidFill>
            </a:endParaRPr>
          </a:p>
        </p:txBody>
      </p:sp>
      <p:sp>
        <p:nvSpPr>
          <p:cNvPr id="35" name="Retângulo 34"/>
          <p:cNvSpPr/>
          <p:nvPr/>
        </p:nvSpPr>
        <p:spPr>
          <a:xfrm rot="21089027">
            <a:off x="7175500" y="1908175"/>
            <a:ext cx="863600" cy="215900"/>
          </a:xfrm>
          <a:prstGeom prst="rect">
            <a:avLst/>
          </a:prstGeom>
          <a:solidFill>
            <a:srgbClr val="FFEDB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050" dirty="0" err="1">
                <a:solidFill>
                  <a:schemeClr val="tx1"/>
                </a:solidFill>
              </a:rPr>
              <a:t>RODOPARK</a:t>
            </a:r>
            <a:endParaRPr lang="pt-BR" sz="105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4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500"/>
                            </p:stCondLst>
                            <p:childTnLst>
                              <p:par>
                                <p:cTn id="55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68" dur="500"/>
                                        <p:tgtEl>
                                          <p:spTgt spid="231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Right)">
                                      <p:cBhvr>
                                        <p:cTn id="7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49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22" presetClass="entr" presetSubtype="4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800" decel="100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800" decel="100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3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800" decel="100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800" decel="100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8" grpId="0" animBg="1"/>
      <p:bldP spid="2058" grpId="1" animBg="1"/>
      <p:bldP spid="2058" grpId="2" animBg="1"/>
      <p:bldP spid="49177" grpId="0" animBg="1"/>
      <p:bldP spid="49177" grpId="1" animBg="1"/>
      <p:bldP spid="49177" grpId="2" animBg="1"/>
      <p:bldP spid="39" grpId="0" animBg="1"/>
      <p:bldP spid="42" grpId="1" animBg="1"/>
      <p:bldP spid="42" grpId="2" animBg="1"/>
      <p:bldP spid="43" grpId="0" animBg="1"/>
      <p:bldP spid="44" grpId="0" animBg="1"/>
      <p:bldP spid="45" grpId="0" animBg="1"/>
      <p:bldP spid="38" grpId="0" animBg="1"/>
      <p:bldP spid="37" grpId="0"/>
      <p:bldP spid="50" grpId="0" animBg="1"/>
      <p:bldP spid="48" grpId="0" animBg="1"/>
      <p:bldP spid="49" grpId="0"/>
      <p:bldP spid="51" grpId="0" animBg="1"/>
      <p:bldP spid="53" grpId="0"/>
      <p:bldP spid="34" grpId="0" animBg="1"/>
      <p:bldP spid="35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alphaModFix amt="90000"/>
            <a:lum/>
          </a:blip>
          <a:srcRect/>
          <a:stretch>
            <a:fillRect b="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9"/>
          <p:cNvSpPr txBox="1">
            <a:spLocks noChangeArrowheads="1"/>
          </p:cNvSpPr>
          <p:nvPr/>
        </p:nvSpPr>
        <p:spPr bwMode="auto">
          <a:xfrm>
            <a:off x="73025" y="152400"/>
            <a:ext cx="6370638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bg1"/>
                </a:solidFill>
                <a:latin typeface="+mj-lt"/>
              </a:rPr>
              <a:t>SISTEMA DE GESTÃO DE TRÁFEGO DE CAMINHÕES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 smtClean="0">
                <a:solidFill>
                  <a:schemeClr val="bg1"/>
                </a:solidFill>
                <a:latin typeface="+mj-lt"/>
              </a:rPr>
              <a:t>SGTC</a:t>
            </a:r>
          </a:p>
        </p:txBody>
      </p:sp>
      <p:pic>
        <p:nvPicPr>
          <p:cNvPr id="232451" name="Picture 2"/>
          <p:cNvPicPr>
            <a:picLocks noChangeAspect="1" noChangeArrowheads="1"/>
          </p:cNvPicPr>
          <p:nvPr/>
        </p:nvPicPr>
        <p:blipFill>
          <a:blip r:embed="rId4"/>
          <a:srcRect l="10500" t="10080" r="10751" b="10121"/>
          <a:stretch>
            <a:fillRect/>
          </a:stretch>
        </p:blipFill>
        <p:spPr bwMode="auto">
          <a:xfrm>
            <a:off x="0" y="765175"/>
            <a:ext cx="9144000" cy="579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73025" y="260350"/>
            <a:ext cx="3851275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/>
            <a:ext uri="{91240B29-F687-4F45-9708-019B960494DF}"/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 smtClean="0">
                <a:solidFill>
                  <a:schemeClr val="bg1"/>
                </a:solidFill>
                <a:latin typeface="+mj-lt"/>
              </a:rPr>
              <a:t>PORTO SEM PAPEL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5" name="CaixaDeTexto 4"/>
          <p:cNvSpPr txBox="1">
            <a:spLocks noChangeArrowheads="1"/>
          </p:cNvSpPr>
          <p:nvPr/>
        </p:nvSpPr>
        <p:spPr bwMode="auto">
          <a:xfrm>
            <a:off x="3095625" y="4175125"/>
            <a:ext cx="295275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2800">
                <a:solidFill>
                  <a:schemeClr val="bg1"/>
                </a:solidFill>
                <a:latin typeface="Calibri" pitchFamily="34" charset="0"/>
              </a:rPr>
              <a:t>OBRIGADO</a:t>
            </a:r>
          </a:p>
        </p:txBody>
      </p:sp>
      <p:sp>
        <p:nvSpPr>
          <p:cNvPr id="236546" name="CaixaDeTexto 8"/>
          <p:cNvSpPr txBox="1">
            <a:spLocks noChangeArrowheads="1"/>
          </p:cNvSpPr>
          <p:nvPr/>
        </p:nvSpPr>
        <p:spPr bwMode="auto">
          <a:xfrm>
            <a:off x="3203575" y="1839913"/>
            <a:ext cx="1296988" cy="293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pt-BR" sz="1300">
                <a:solidFill>
                  <a:srgbClr val="FFC000"/>
                </a:solidFill>
                <a:latin typeface="Calibri" pitchFamily="34" charset="0"/>
              </a:rPr>
              <a:t>12/11/2013</a:t>
            </a:r>
          </a:p>
        </p:txBody>
      </p:sp>
      <p:sp>
        <p:nvSpPr>
          <p:cNvPr id="236547" name="CaixaDeTexto 3"/>
          <p:cNvSpPr txBox="1">
            <a:spLocks noChangeArrowheads="1"/>
          </p:cNvSpPr>
          <p:nvPr/>
        </p:nvSpPr>
        <p:spPr bwMode="auto">
          <a:xfrm>
            <a:off x="6516688" y="6064250"/>
            <a:ext cx="2249487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lnSpc>
                <a:spcPct val="80000"/>
              </a:lnSpc>
            </a:pPr>
            <a:r>
              <a:rPr lang="pt-BR" b="1">
                <a:solidFill>
                  <a:srgbClr val="FFFFFF"/>
                </a:solidFill>
                <a:latin typeface="Calibri" pitchFamily="34" charset="0"/>
              </a:rPr>
              <a:t>Renato Ferreira Barco</a:t>
            </a:r>
          </a:p>
          <a:p>
            <a:pPr algn="ctr">
              <a:lnSpc>
                <a:spcPct val="80000"/>
              </a:lnSpc>
            </a:pPr>
            <a:r>
              <a:rPr lang="pt-BR" sz="1200">
                <a:solidFill>
                  <a:srgbClr val="FFFFFF"/>
                </a:solidFill>
                <a:latin typeface="Calibri" pitchFamily="34" charset="0"/>
              </a:rPr>
              <a:t>DIRETOR PRESIDENTE</a:t>
            </a:r>
            <a:endParaRPr lang="pt-BR" sz="1600">
              <a:solidFill>
                <a:srgbClr val="FFFFFF"/>
              </a:solidFill>
              <a:latin typeface="Calibri" pitchFamily="34" charset="0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6688138" y="6569075"/>
            <a:ext cx="1987550" cy="2444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200" b="1" dirty="0">
                <a:solidFill>
                  <a:schemeClr val="accent5">
                    <a:lumMod val="40000"/>
                    <a:lumOff val="60000"/>
                  </a:schemeClr>
                </a:solidFill>
                <a:latin typeface="+mn-lt"/>
              </a:rPr>
              <a:t>www.portodesantos.com.br</a:t>
            </a:r>
            <a:endParaRPr lang="pt-BR" sz="1600" dirty="0">
              <a:solidFill>
                <a:schemeClr val="accent5">
                  <a:lumMod val="40000"/>
                  <a:lumOff val="6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09" name="Picture 2" descr="looking_ahead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D9D9D9"/>
              </a:clrFrom>
              <a:clrTo>
                <a:srgbClr val="D9D9D9">
                  <a:alpha val="0"/>
                </a:srgbClr>
              </a:clrTo>
            </a:clrChange>
          </a:blip>
          <a:srcRect t="42436" r="51343" b="9814"/>
          <a:stretch>
            <a:fillRect/>
          </a:stretch>
        </p:blipFill>
        <p:spPr bwMode="auto">
          <a:xfrm>
            <a:off x="1588" y="3213100"/>
            <a:ext cx="4449762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tângulo 2"/>
          <p:cNvSpPr/>
          <p:nvPr/>
        </p:nvSpPr>
        <p:spPr>
          <a:xfrm>
            <a:off x="323850" y="220663"/>
            <a:ext cx="4157663" cy="40005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pt-BR" sz="2000" b="1" dirty="0">
                <a:solidFill>
                  <a:schemeClr val="accent6">
                    <a:lumMod val="20000"/>
                    <a:lumOff val="80000"/>
                  </a:schemeClr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O FUTURO  DO  Porto de Santos</a:t>
            </a:r>
            <a:endParaRPr lang="pt-BR" sz="1600" dirty="0">
              <a:solidFill>
                <a:schemeClr val="accent6">
                  <a:lumMod val="20000"/>
                  <a:lumOff val="8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Imagem 73"/>
          <p:cNvPicPr>
            <a:picLocks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 bwMode="auto">
          <a:xfrm>
            <a:off x="-23813" y="5613400"/>
            <a:ext cx="7832726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9063" y="3552825"/>
            <a:ext cx="8905875" cy="144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" name="Imagem 61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86275" y="4718050"/>
            <a:ext cx="16859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3" name="Imagem 6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4925" y="4718050"/>
            <a:ext cx="1687513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agem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84438" y="4724400"/>
            <a:ext cx="1685925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TextBox 7"/>
          <p:cNvSpPr txBox="1"/>
          <p:nvPr/>
        </p:nvSpPr>
        <p:spPr>
          <a:xfrm flipH="1">
            <a:off x="161925" y="115888"/>
            <a:ext cx="4481513" cy="511175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schemeClr val="bg1"/>
                </a:solidFill>
              </a:rPr>
              <a:t>Previsão de movimentação de </a:t>
            </a:r>
            <a:r>
              <a:rPr lang="pt-BR" b="1" dirty="0">
                <a:solidFill>
                  <a:schemeClr val="bg1"/>
                </a:solidFill>
              </a:rPr>
              <a:t>carga 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(Em milhões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de </a:t>
            </a:r>
            <a:r>
              <a:rPr lang="pt-BR" sz="16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toneladas)</a:t>
            </a:r>
            <a:endParaRPr lang="pt-BR" sz="1400" dirty="0">
              <a:solidFill>
                <a:schemeClr val="accent1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4" name="CaixaDeTexto 63"/>
          <p:cNvSpPr txBox="1"/>
          <p:nvPr/>
        </p:nvSpPr>
        <p:spPr>
          <a:xfrm>
            <a:off x="2843213" y="4984750"/>
            <a:ext cx="895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2014</a:t>
            </a:r>
            <a:endParaRPr lang="pt-BR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5" name="CaixaDeTexto 64"/>
          <p:cNvSpPr txBox="1"/>
          <p:nvPr/>
        </p:nvSpPr>
        <p:spPr>
          <a:xfrm>
            <a:off x="5237163" y="5016500"/>
            <a:ext cx="893762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2019</a:t>
            </a:r>
            <a:endParaRPr lang="pt-BR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66" name="CaixaDeTexto 65"/>
          <p:cNvSpPr txBox="1"/>
          <p:nvPr/>
        </p:nvSpPr>
        <p:spPr>
          <a:xfrm>
            <a:off x="7493000" y="5016500"/>
            <a:ext cx="89535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2024</a:t>
            </a:r>
            <a:endParaRPr lang="pt-BR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pic>
        <p:nvPicPr>
          <p:cNvPr id="79" name="Imagem 7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750050" y="4718050"/>
            <a:ext cx="1685925" cy="150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0667" name="CaixaDeTexto 66"/>
          <p:cNvSpPr txBox="1">
            <a:spLocks noChangeArrowheads="1"/>
          </p:cNvSpPr>
          <p:nvPr/>
        </p:nvSpPr>
        <p:spPr bwMode="auto">
          <a:xfrm>
            <a:off x="539750" y="5653088"/>
            <a:ext cx="1047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Calibri" pitchFamily="34" charset="0"/>
              </a:rPr>
              <a:t>Pessimista</a:t>
            </a:r>
          </a:p>
        </p:txBody>
      </p:sp>
      <p:sp>
        <p:nvSpPr>
          <p:cNvPr id="70668" name="CaixaDeTexto 67"/>
          <p:cNvSpPr txBox="1">
            <a:spLocks noChangeArrowheads="1"/>
          </p:cNvSpPr>
          <p:nvPr/>
        </p:nvSpPr>
        <p:spPr bwMode="auto">
          <a:xfrm>
            <a:off x="2298700" y="5653088"/>
            <a:ext cx="5778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Calibri" pitchFamily="34" charset="0"/>
              </a:rPr>
              <a:t>Base</a:t>
            </a:r>
          </a:p>
        </p:txBody>
      </p:sp>
      <p:sp>
        <p:nvSpPr>
          <p:cNvPr id="70669" name="CaixaDeTexto 68"/>
          <p:cNvSpPr txBox="1">
            <a:spLocks noChangeArrowheads="1"/>
          </p:cNvSpPr>
          <p:nvPr/>
        </p:nvSpPr>
        <p:spPr bwMode="auto">
          <a:xfrm>
            <a:off x="4037013" y="5653088"/>
            <a:ext cx="8890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Calibri" pitchFamily="34" charset="0"/>
              </a:rPr>
              <a:t>Otimista</a:t>
            </a:r>
          </a:p>
        </p:txBody>
      </p:sp>
      <p:sp>
        <p:nvSpPr>
          <p:cNvPr id="70670" name="CaixaDeTexto 79"/>
          <p:cNvSpPr txBox="1">
            <a:spLocks noChangeArrowheads="1"/>
          </p:cNvSpPr>
          <p:nvPr/>
        </p:nvSpPr>
        <p:spPr bwMode="auto">
          <a:xfrm>
            <a:off x="5734050" y="5653088"/>
            <a:ext cx="53975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sz="1600">
                <a:solidFill>
                  <a:schemeClr val="bg1"/>
                </a:solidFill>
                <a:latin typeface="Calibri" pitchFamily="34" charset="0"/>
              </a:rPr>
              <a:t>Real</a:t>
            </a:r>
          </a:p>
        </p:txBody>
      </p:sp>
      <p:pic>
        <p:nvPicPr>
          <p:cNvPr id="70671" name="Imagem 8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489575" y="5695950"/>
            <a:ext cx="219075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" name="CaixaDeTexto 81"/>
          <p:cNvSpPr txBox="1"/>
          <p:nvPr/>
        </p:nvSpPr>
        <p:spPr>
          <a:xfrm>
            <a:off x="952500" y="4978400"/>
            <a:ext cx="893763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dirty="0">
                <a:solidFill>
                  <a:schemeClr val="accent1">
                    <a:lumMod val="75000"/>
                  </a:schemeClr>
                </a:solidFill>
                <a:latin typeface="+mn-lt"/>
              </a:rPr>
              <a:t>2009</a:t>
            </a:r>
            <a:endParaRPr lang="pt-BR" sz="2000" dirty="0">
              <a:solidFill>
                <a:schemeClr val="accent1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35" name="CaixaDeTexto 34"/>
          <p:cNvSpPr txBox="1"/>
          <p:nvPr/>
        </p:nvSpPr>
        <p:spPr>
          <a:xfrm>
            <a:off x="277813" y="3211513"/>
            <a:ext cx="503237" cy="265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80,3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6" name="CaixaDeTexto 35"/>
          <p:cNvSpPr txBox="1"/>
          <p:nvPr/>
        </p:nvSpPr>
        <p:spPr>
          <a:xfrm>
            <a:off x="711200" y="3098800"/>
            <a:ext cx="501650" cy="265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84,8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37" name="CaixaDeTexto 36"/>
          <p:cNvSpPr txBox="1"/>
          <p:nvPr/>
        </p:nvSpPr>
        <p:spPr>
          <a:xfrm>
            <a:off x="1143000" y="3035300"/>
            <a:ext cx="501650" cy="263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89,0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1620838" y="3152775"/>
            <a:ext cx="503237" cy="265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83,0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5" name="CaixaDeTexto 54"/>
          <p:cNvSpPr txBox="1"/>
          <p:nvPr/>
        </p:nvSpPr>
        <p:spPr>
          <a:xfrm>
            <a:off x="4770438" y="2554288"/>
            <a:ext cx="593725" cy="265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112,6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56" name="CaixaDeTexto 55"/>
          <p:cNvSpPr txBox="1"/>
          <p:nvPr/>
        </p:nvSpPr>
        <p:spPr>
          <a:xfrm>
            <a:off x="5148263" y="2187575"/>
            <a:ext cx="593725" cy="265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139,6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638800" y="1646238"/>
            <a:ext cx="593725" cy="265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168,3</a:t>
            </a:r>
          </a:p>
        </p:txBody>
      </p:sp>
      <p:sp>
        <p:nvSpPr>
          <p:cNvPr id="92" name="CaixaDeTexto 91"/>
          <p:cNvSpPr txBox="1"/>
          <p:nvPr/>
        </p:nvSpPr>
        <p:spPr>
          <a:xfrm>
            <a:off x="2555875" y="2887663"/>
            <a:ext cx="501650" cy="263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91,8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3" name="CaixaDeTexto 92"/>
          <p:cNvSpPr txBox="1"/>
          <p:nvPr/>
        </p:nvSpPr>
        <p:spPr>
          <a:xfrm>
            <a:off x="2968625" y="2643188"/>
            <a:ext cx="593725" cy="265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107,8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94" name="CaixaDeTexto 93"/>
          <p:cNvSpPr txBox="1"/>
          <p:nvPr/>
        </p:nvSpPr>
        <p:spPr>
          <a:xfrm>
            <a:off x="3400425" y="2447925"/>
            <a:ext cx="593725" cy="265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121,3</a:t>
            </a:r>
          </a:p>
        </p:txBody>
      </p:sp>
      <p:sp>
        <p:nvSpPr>
          <p:cNvPr id="112" name="CaixaDeTexto 111"/>
          <p:cNvSpPr txBox="1"/>
          <p:nvPr/>
        </p:nvSpPr>
        <p:spPr>
          <a:xfrm>
            <a:off x="7912100" y="569913"/>
            <a:ext cx="596900" cy="26511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229,7</a:t>
            </a:r>
          </a:p>
        </p:txBody>
      </p:sp>
      <p:sp>
        <p:nvSpPr>
          <p:cNvPr id="113" name="CaixaDeTexto 112"/>
          <p:cNvSpPr txBox="1"/>
          <p:nvPr/>
        </p:nvSpPr>
        <p:spPr>
          <a:xfrm>
            <a:off x="7435850" y="1441450"/>
            <a:ext cx="592138" cy="265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180,8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114" name="CaixaDeTexto 113"/>
          <p:cNvSpPr txBox="1"/>
          <p:nvPr/>
        </p:nvSpPr>
        <p:spPr>
          <a:xfrm>
            <a:off x="7002463" y="2174875"/>
            <a:ext cx="593725" cy="2635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400" b="1" dirty="0">
                <a:solidFill>
                  <a:schemeClr val="accent2">
                    <a:lumMod val="50000"/>
                  </a:schemeClr>
                </a:solidFill>
                <a:latin typeface="+mn-lt"/>
              </a:rPr>
              <a:t>137,4</a:t>
            </a:r>
            <a:endParaRPr lang="pt-BR" sz="1400" b="1" dirty="0">
              <a:solidFill>
                <a:schemeClr val="accent2">
                  <a:lumMod val="50000"/>
                </a:schemeClr>
              </a:solidFill>
              <a:latin typeface="+mn-lt"/>
            </a:endParaRPr>
          </a:p>
        </p:txBody>
      </p:sp>
      <p:grpSp>
        <p:nvGrpSpPr>
          <p:cNvPr id="17" name="Grupo 16"/>
          <p:cNvGrpSpPr>
            <a:grpSpLocks/>
          </p:cNvGrpSpPr>
          <p:nvPr/>
        </p:nvGrpSpPr>
        <p:grpSpPr bwMode="auto">
          <a:xfrm flipH="1">
            <a:off x="381000" y="3486150"/>
            <a:ext cx="395288" cy="1379538"/>
            <a:chOff x="84109" y="3486619"/>
            <a:chExt cx="552528" cy="1379271"/>
          </a:xfrm>
        </p:grpSpPr>
        <p:pic>
          <p:nvPicPr>
            <p:cNvPr id="70759" name="Imagem 153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4109" y="3795520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60" name="Imagem 1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84109" y="4327652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61" name="Imagem 154"/>
            <p:cNvPicPr>
              <a:picLocks noChangeAspect="1"/>
            </p:cNvPicPr>
            <p:nvPr/>
          </p:nvPicPr>
          <p:blipFill>
            <a:blip r:embed="rId7"/>
            <a:srcRect t="40640" b="-2"/>
            <a:stretch>
              <a:fillRect/>
            </a:stretch>
          </p:blipFill>
          <p:spPr bwMode="auto">
            <a:xfrm>
              <a:off x="84110" y="3486619"/>
              <a:ext cx="552527" cy="3194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6" name="Grupo 15"/>
          <p:cNvGrpSpPr>
            <a:grpSpLocks/>
          </p:cNvGrpSpPr>
          <p:nvPr/>
        </p:nvGrpSpPr>
        <p:grpSpPr bwMode="auto">
          <a:xfrm>
            <a:off x="792163" y="3376613"/>
            <a:ext cx="388937" cy="1476375"/>
            <a:chOff x="636636" y="3376442"/>
            <a:chExt cx="543001" cy="1476116"/>
          </a:xfrm>
        </p:grpSpPr>
        <p:pic>
          <p:nvPicPr>
            <p:cNvPr id="70756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6636" y="4328610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57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636636" y="3805554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58" name="Picture 4"/>
            <p:cNvPicPr>
              <a:picLocks noChangeAspect="1" noChangeArrowheads="1"/>
            </p:cNvPicPr>
            <p:nvPr/>
          </p:nvPicPr>
          <p:blipFill>
            <a:blip r:embed="rId8"/>
            <a:srcRect t="18100"/>
            <a:stretch>
              <a:fillRect/>
            </a:stretch>
          </p:blipFill>
          <p:spPr bwMode="auto">
            <a:xfrm>
              <a:off x="636636" y="3376442"/>
              <a:ext cx="543001" cy="4291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4" name="Grupo 13"/>
          <p:cNvGrpSpPr>
            <a:grpSpLocks/>
          </p:cNvGrpSpPr>
          <p:nvPr/>
        </p:nvGrpSpPr>
        <p:grpSpPr bwMode="auto">
          <a:xfrm>
            <a:off x="1190625" y="3306763"/>
            <a:ext cx="385763" cy="1546225"/>
            <a:chOff x="1180595" y="3307844"/>
            <a:chExt cx="538238" cy="1545606"/>
          </a:xfrm>
        </p:grpSpPr>
        <p:pic>
          <p:nvPicPr>
            <p:cNvPr id="70753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80595" y="4329502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54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1180595" y="3805554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55" name="Picture 6"/>
            <p:cNvPicPr>
              <a:picLocks noChangeAspect="1" noChangeArrowheads="1"/>
            </p:cNvPicPr>
            <p:nvPr/>
          </p:nvPicPr>
          <p:blipFill>
            <a:blip r:embed="rId9"/>
            <a:srcRect t="5008"/>
            <a:stretch>
              <a:fillRect/>
            </a:stretch>
          </p:blipFill>
          <p:spPr bwMode="auto">
            <a:xfrm>
              <a:off x="1180595" y="3307844"/>
              <a:ext cx="538238" cy="4977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8" name="Grupo 17"/>
          <p:cNvGrpSpPr>
            <a:grpSpLocks/>
          </p:cNvGrpSpPr>
          <p:nvPr/>
        </p:nvGrpSpPr>
        <p:grpSpPr bwMode="auto">
          <a:xfrm>
            <a:off x="1647825" y="3411538"/>
            <a:ext cx="403225" cy="1454150"/>
            <a:chOff x="1711023" y="3427448"/>
            <a:chExt cx="565101" cy="1454412"/>
          </a:xfrm>
        </p:grpSpPr>
        <p:pic>
          <p:nvPicPr>
            <p:cNvPr id="70750" name="Imagem 5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11023" y="4334096"/>
              <a:ext cx="557291" cy="547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51" name="Imagem 160"/>
            <p:cNvPicPr>
              <a:picLocks noChangeAspect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1718833" y="3806082"/>
              <a:ext cx="557291" cy="5477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52" name="Imagem 161"/>
            <p:cNvPicPr>
              <a:picLocks noChangeAspect="1"/>
            </p:cNvPicPr>
            <p:nvPr/>
          </p:nvPicPr>
          <p:blipFill>
            <a:blip r:embed="rId10"/>
            <a:srcRect t="29425"/>
            <a:stretch>
              <a:fillRect/>
            </a:stretch>
          </p:blipFill>
          <p:spPr bwMode="auto">
            <a:xfrm>
              <a:off x="1718832" y="3427448"/>
              <a:ext cx="557291" cy="3865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70690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736975" y="5697538"/>
            <a:ext cx="276225" cy="252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91" name="Picture 8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1966913" y="5686425"/>
            <a:ext cx="2952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92" name="Picture 9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12725" y="5686425"/>
            <a:ext cx="2794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1" name="Grupo 20"/>
          <p:cNvGrpSpPr>
            <a:grpSpLocks/>
          </p:cNvGrpSpPr>
          <p:nvPr/>
        </p:nvGrpSpPr>
        <p:grpSpPr bwMode="auto">
          <a:xfrm>
            <a:off x="2684463" y="3192463"/>
            <a:ext cx="395287" cy="1679575"/>
            <a:chOff x="2329858" y="3170111"/>
            <a:chExt cx="552528" cy="1679278"/>
          </a:xfrm>
        </p:grpSpPr>
        <p:pic>
          <p:nvPicPr>
            <p:cNvPr id="70746" name="Imagem 16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329859" y="3779019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7" name="Imagem 16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329859" y="4311151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8" name="Imagem 17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2329859" y="3257308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9" name="Imagem 180"/>
            <p:cNvPicPr>
              <a:picLocks noChangeAspect="1"/>
            </p:cNvPicPr>
            <p:nvPr/>
          </p:nvPicPr>
          <p:blipFill>
            <a:blip r:embed="rId7"/>
            <a:srcRect t="82359"/>
            <a:stretch>
              <a:fillRect/>
            </a:stretch>
          </p:blipFill>
          <p:spPr bwMode="auto">
            <a:xfrm flipH="1">
              <a:off x="2329858" y="3170111"/>
              <a:ext cx="552527" cy="949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upo 21"/>
          <p:cNvGrpSpPr>
            <a:grpSpLocks/>
          </p:cNvGrpSpPr>
          <p:nvPr/>
        </p:nvGrpSpPr>
        <p:grpSpPr bwMode="auto">
          <a:xfrm>
            <a:off x="3090863" y="2898775"/>
            <a:ext cx="388937" cy="1960563"/>
            <a:chOff x="2882386" y="2874954"/>
            <a:chExt cx="543001" cy="1961103"/>
          </a:xfrm>
        </p:grpSpPr>
        <p:pic>
          <p:nvPicPr>
            <p:cNvPr id="70742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82386" y="4312109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3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82386" y="3789053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4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882386" y="3268433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5" name="Picture 4"/>
            <p:cNvPicPr>
              <a:picLocks noChangeAspect="1" noChangeArrowheads="1"/>
            </p:cNvPicPr>
            <p:nvPr/>
          </p:nvPicPr>
          <p:blipFill>
            <a:blip r:embed="rId8"/>
            <a:srcRect t="24457"/>
            <a:stretch>
              <a:fillRect/>
            </a:stretch>
          </p:blipFill>
          <p:spPr bwMode="auto">
            <a:xfrm>
              <a:off x="2882386" y="2874954"/>
              <a:ext cx="543001" cy="3958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9" name="Grupo 18"/>
          <p:cNvGrpSpPr>
            <a:grpSpLocks/>
          </p:cNvGrpSpPr>
          <p:nvPr/>
        </p:nvGrpSpPr>
        <p:grpSpPr bwMode="auto">
          <a:xfrm>
            <a:off x="3490913" y="2720975"/>
            <a:ext cx="384175" cy="2138363"/>
            <a:chOff x="3426345" y="2698831"/>
            <a:chExt cx="538238" cy="2138118"/>
          </a:xfrm>
        </p:grpSpPr>
        <p:pic>
          <p:nvPicPr>
            <p:cNvPr id="70737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26345" y="4313001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8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26345" y="378905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9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26345" y="3265535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0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426345" y="274476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41" name="Picture 6"/>
            <p:cNvPicPr>
              <a:picLocks noChangeAspect="1" noChangeArrowheads="1"/>
            </p:cNvPicPr>
            <p:nvPr/>
          </p:nvPicPr>
          <p:blipFill>
            <a:blip r:embed="rId9"/>
            <a:srcRect t="91273"/>
            <a:stretch>
              <a:fillRect/>
            </a:stretch>
          </p:blipFill>
          <p:spPr bwMode="auto">
            <a:xfrm>
              <a:off x="3426345" y="2698831"/>
              <a:ext cx="538238" cy="457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" name="Grupo 22"/>
          <p:cNvGrpSpPr>
            <a:grpSpLocks/>
          </p:cNvGrpSpPr>
          <p:nvPr/>
        </p:nvGrpSpPr>
        <p:grpSpPr bwMode="auto">
          <a:xfrm>
            <a:off x="4859338" y="2857500"/>
            <a:ext cx="395287" cy="2000250"/>
            <a:chOff x="4572001" y="2841626"/>
            <a:chExt cx="552527" cy="1999826"/>
          </a:xfrm>
        </p:grpSpPr>
        <p:pic>
          <p:nvPicPr>
            <p:cNvPr id="70733" name="Imagem 194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72001" y="3769495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4" name="Imagem 19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72001" y="4303214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5" name="Imagem 196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4572001" y="3241435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6" name="Imagem 209"/>
            <p:cNvPicPr>
              <a:picLocks noChangeAspect="1"/>
            </p:cNvPicPr>
            <p:nvPr/>
          </p:nvPicPr>
          <p:blipFill>
            <a:blip r:embed="rId7"/>
            <a:srcRect t="25383"/>
            <a:stretch>
              <a:fillRect/>
            </a:stretch>
          </p:blipFill>
          <p:spPr bwMode="auto">
            <a:xfrm flipH="1">
              <a:off x="4572001" y="2841626"/>
              <a:ext cx="552527" cy="4016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9" name="Grupo 28"/>
          <p:cNvGrpSpPr>
            <a:grpSpLocks/>
          </p:cNvGrpSpPr>
          <p:nvPr/>
        </p:nvGrpSpPr>
        <p:grpSpPr bwMode="auto">
          <a:xfrm>
            <a:off x="5275263" y="2446338"/>
            <a:ext cx="387350" cy="2406650"/>
            <a:chOff x="5124528" y="2430412"/>
            <a:chExt cx="543001" cy="2405645"/>
          </a:xfrm>
        </p:grpSpPr>
        <p:pic>
          <p:nvPicPr>
            <p:cNvPr id="70728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24528" y="4312109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9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24528" y="3789053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0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24528" y="3268433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1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5124528" y="2749341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32" name="Picture 4"/>
            <p:cNvPicPr>
              <a:picLocks noChangeAspect="1" noChangeArrowheads="1"/>
            </p:cNvPicPr>
            <p:nvPr/>
          </p:nvPicPr>
          <p:blipFill>
            <a:blip r:embed="rId8"/>
            <a:srcRect t="38922"/>
            <a:stretch>
              <a:fillRect/>
            </a:stretch>
          </p:blipFill>
          <p:spPr bwMode="auto">
            <a:xfrm>
              <a:off x="5124528" y="2430412"/>
              <a:ext cx="543001" cy="3200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4" name="Grupo 33"/>
          <p:cNvGrpSpPr>
            <a:grpSpLocks/>
          </p:cNvGrpSpPr>
          <p:nvPr/>
        </p:nvGrpSpPr>
        <p:grpSpPr bwMode="auto">
          <a:xfrm>
            <a:off x="5668963" y="1920875"/>
            <a:ext cx="387350" cy="2932113"/>
            <a:chOff x="5668487" y="1905000"/>
            <a:chExt cx="542911" cy="2931949"/>
          </a:xfrm>
        </p:grpSpPr>
        <p:pic>
          <p:nvPicPr>
            <p:cNvPr id="70722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68487" y="4313001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3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68487" y="378905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4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68487" y="3265535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5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68487" y="274476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6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5668487" y="2222314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7" name="Picture 6"/>
            <p:cNvPicPr>
              <a:picLocks noChangeAspect="1" noChangeArrowheads="1"/>
            </p:cNvPicPr>
            <p:nvPr/>
          </p:nvPicPr>
          <p:blipFill>
            <a:blip r:embed="rId9"/>
            <a:srcRect t="39438"/>
            <a:stretch>
              <a:fillRect/>
            </a:stretch>
          </p:blipFill>
          <p:spPr bwMode="auto">
            <a:xfrm>
              <a:off x="5673160" y="1905000"/>
              <a:ext cx="538238" cy="3173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37" name="Grupo 236"/>
          <p:cNvGrpSpPr>
            <a:grpSpLocks/>
          </p:cNvGrpSpPr>
          <p:nvPr/>
        </p:nvGrpSpPr>
        <p:grpSpPr bwMode="auto">
          <a:xfrm>
            <a:off x="7102475" y="2451100"/>
            <a:ext cx="395288" cy="2401888"/>
            <a:chOff x="6838327" y="2450716"/>
            <a:chExt cx="552528" cy="2401943"/>
          </a:xfrm>
        </p:grpSpPr>
        <p:pic>
          <p:nvPicPr>
            <p:cNvPr id="70717" name="Imagem 218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6838328" y="3801339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8" name="Imagem 219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6838328" y="4314421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9" name="Imagem 220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6838328" y="3276453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0" name="Imagem 221"/>
            <p:cNvPicPr>
              <a:picLocks noChangeAspect="1"/>
            </p:cNvPicPr>
            <p:nvPr/>
          </p:nvPicPr>
          <p:blipFill>
            <a:blip r:embed="rId7"/>
            <a:srcRect t="38649" b="-2"/>
            <a:stretch>
              <a:fillRect/>
            </a:stretch>
          </p:blipFill>
          <p:spPr bwMode="auto">
            <a:xfrm flipH="1">
              <a:off x="6838327" y="2450716"/>
              <a:ext cx="552527" cy="330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21" name="Imagem 235"/>
            <p:cNvPicPr>
              <a:picLocks noChangeAspect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 flipH="1">
              <a:off x="6838328" y="2758485"/>
              <a:ext cx="552527" cy="5382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1" name="Grupo 240"/>
          <p:cNvGrpSpPr>
            <a:grpSpLocks/>
          </p:cNvGrpSpPr>
          <p:nvPr/>
        </p:nvGrpSpPr>
        <p:grpSpPr bwMode="auto">
          <a:xfrm>
            <a:off x="7524750" y="1717675"/>
            <a:ext cx="387350" cy="3135313"/>
            <a:chOff x="7389929" y="1717360"/>
            <a:chExt cx="543001" cy="3135299"/>
          </a:xfrm>
        </p:grpSpPr>
        <p:pic>
          <p:nvPicPr>
            <p:cNvPr id="70711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9929" y="4328711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2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9929" y="3805655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3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9929" y="3285035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4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9929" y="2761036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5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9929" y="2237980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6" name="Picture 4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7389929" y="1717360"/>
              <a:ext cx="543001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46" name="Grupo 245"/>
          <p:cNvGrpSpPr>
            <a:grpSpLocks/>
          </p:cNvGrpSpPr>
          <p:nvPr/>
        </p:nvGrpSpPr>
        <p:grpSpPr bwMode="auto">
          <a:xfrm>
            <a:off x="7931150" y="836613"/>
            <a:ext cx="385763" cy="4016375"/>
            <a:chOff x="7941166" y="836712"/>
            <a:chExt cx="538238" cy="4015947"/>
          </a:xfrm>
        </p:grpSpPr>
        <p:pic>
          <p:nvPicPr>
            <p:cNvPr id="70703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4328711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4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380476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5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3281245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6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276047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7" name="Picture 6"/>
            <p:cNvPicPr>
              <a:picLocks noChangeAspect="1" noChangeArrowheads="1"/>
            </p:cNvPicPr>
            <p:nvPr/>
          </p:nvPicPr>
          <p:blipFill>
            <a:blip r:embed="rId9"/>
            <a:srcRect t="33154"/>
            <a:stretch>
              <a:fillRect/>
            </a:stretch>
          </p:blipFill>
          <p:spPr bwMode="auto">
            <a:xfrm>
              <a:off x="7941166" y="836712"/>
              <a:ext cx="538238" cy="35023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8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2235399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09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1711451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0710" name="Picture 6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7941166" y="1187933"/>
              <a:ext cx="538238" cy="5239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06" name="Seta para baixo 105"/>
          <p:cNvSpPr/>
          <p:nvPr/>
        </p:nvSpPr>
        <p:spPr>
          <a:xfrm>
            <a:off x="3203575" y="1484313"/>
            <a:ext cx="484188" cy="979487"/>
          </a:xfrm>
          <a:prstGeom prst="down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500"/>
                            </p:stCondLst>
                            <p:childTnLst>
                              <p:par>
                                <p:cTn id="6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3500"/>
                            </p:stCondLst>
                            <p:childTnLst>
                              <p:par>
                                <p:cTn id="8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4" dur="5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4000"/>
                            </p:stCondLst>
                            <p:childTnLst>
                              <p:par>
                                <p:cTn id="16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" grpId="0"/>
      <p:bldP spid="65" grpId="0"/>
      <p:bldP spid="66" grpId="0"/>
      <p:bldP spid="82" grpId="0"/>
      <p:bldP spid="35" grpId="0"/>
      <p:bldP spid="36" grpId="0"/>
      <p:bldP spid="37" grpId="0"/>
      <p:bldP spid="54" grpId="0"/>
      <p:bldP spid="55" grpId="0"/>
      <p:bldP spid="56" grpId="0"/>
      <p:bldP spid="57" grpId="0"/>
      <p:bldP spid="92" grpId="0"/>
      <p:bldP spid="93" grpId="0"/>
      <p:bldP spid="94" grpId="0"/>
      <p:bldP spid="112" grpId="0"/>
      <p:bldP spid="113" grpId="0"/>
      <p:bldP spid="114" grpId="0"/>
      <p:bldP spid="10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tângulo 15"/>
          <p:cNvSpPr/>
          <p:nvPr/>
        </p:nvSpPr>
        <p:spPr>
          <a:xfrm>
            <a:off x="4716463" y="1196975"/>
            <a:ext cx="3959225" cy="2016125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pt-BR"/>
          </a:p>
        </p:txBody>
      </p:sp>
      <p:graphicFrame>
        <p:nvGraphicFramePr>
          <p:cNvPr id="4" name="Gráfico 3"/>
          <p:cNvGraphicFramePr>
            <a:graphicFrameLocks/>
          </p:cNvGraphicFramePr>
          <p:nvPr/>
        </p:nvGraphicFramePr>
        <p:xfrm>
          <a:off x="4592638" y="1362075"/>
          <a:ext cx="4259262" cy="20970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upo 13"/>
          <p:cNvGrpSpPr>
            <a:grpSpLocks/>
          </p:cNvGrpSpPr>
          <p:nvPr/>
        </p:nvGrpSpPr>
        <p:grpSpPr bwMode="auto">
          <a:xfrm>
            <a:off x="5292725" y="1700213"/>
            <a:ext cx="1603375" cy="935037"/>
            <a:chOff x="4438732" y="1616184"/>
            <a:chExt cx="1519969" cy="843019"/>
          </a:xfrm>
        </p:grpSpPr>
        <p:sp>
          <p:nvSpPr>
            <p:cNvPr id="72712" name="CaixaDeTexto 1"/>
            <p:cNvSpPr txBox="1">
              <a:spLocks noChangeArrowheads="1"/>
            </p:cNvSpPr>
            <p:nvPr/>
          </p:nvSpPr>
          <p:spPr bwMode="auto">
            <a:xfrm>
              <a:off x="4575266" y="1616184"/>
              <a:ext cx="632504" cy="29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500" b="1">
                  <a:solidFill>
                    <a:srgbClr val="FFFFFF"/>
                  </a:solidFill>
                  <a:latin typeface="Calibri" pitchFamily="34" charset="0"/>
                </a:rPr>
                <a:t>15,2%</a:t>
              </a:r>
            </a:p>
          </p:txBody>
        </p:sp>
        <p:sp>
          <p:nvSpPr>
            <p:cNvPr id="72713" name="CaixaDeTexto 36"/>
            <p:cNvSpPr txBox="1">
              <a:spLocks noChangeArrowheads="1"/>
            </p:cNvSpPr>
            <p:nvPr/>
          </p:nvSpPr>
          <p:spPr bwMode="auto">
            <a:xfrm>
              <a:off x="5326197" y="1811130"/>
              <a:ext cx="632504" cy="2916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500" b="1">
                  <a:solidFill>
                    <a:srgbClr val="FFFFFF"/>
                  </a:solidFill>
                  <a:latin typeface="Calibri" pitchFamily="34" charset="0"/>
                </a:rPr>
                <a:t>36,2%</a:t>
              </a:r>
            </a:p>
          </p:txBody>
        </p:sp>
        <p:sp>
          <p:nvSpPr>
            <p:cNvPr id="72714" name="CaixaDeTexto 37"/>
            <p:cNvSpPr txBox="1">
              <a:spLocks noChangeArrowheads="1"/>
            </p:cNvSpPr>
            <p:nvPr/>
          </p:nvSpPr>
          <p:spPr bwMode="auto">
            <a:xfrm>
              <a:off x="4438732" y="2136038"/>
              <a:ext cx="667170" cy="3231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pt-BR" sz="1500" b="1">
                  <a:solidFill>
                    <a:srgbClr val="FFFFFF"/>
                  </a:solidFill>
                  <a:latin typeface="Calibri" pitchFamily="34" charset="0"/>
                </a:rPr>
                <a:t>48,6%</a:t>
              </a:r>
            </a:p>
          </p:txBody>
        </p:sp>
      </p:grpSp>
      <p:sp>
        <p:nvSpPr>
          <p:cNvPr id="13" name="TextBox 7"/>
          <p:cNvSpPr txBox="1"/>
          <p:nvPr/>
        </p:nvSpPr>
        <p:spPr>
          <a:xfrm flipH="1">
            <a:off x="809625" y="404813"/>
            <a:ext cx="8534400" cy="566737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b="1" dirty="0">
                <a:solidFill>
                  <a:prstClr val="white"/>
                </a:solidFill>
              </a:rPr>
              <a:t>MOVIMENTAÇÃO DE CARGAS – PORTO DE </a:t>
            </a:r>
            <a:r>
              <a:rPr lang="pt-BR" b="1" dirty="0">
                <a:solidFill>
                  <a:prstClr val="white"/>
                </a:solidFill>
              </a:rPr>
              <a:t>SANTOS</a:t>
            </a:r>
          </a:p>
          <a:p>
            <a:pPr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(Em milhões de </a:t>
            </a:r>
            <a:r>
              <a:rPr lang="pt-BR" sz="1600" dirty="0">
                <a:solidFill>
                  <a:srgbClr val="4F81BD">
                    <a:lumMod val="20000"/>
                    <a:lumOff val="80000"/>
                  </a:srgbClr>
                </a:solidFill>
              </a:rPr>
              <a:t>toneladas)</a:t>
            </a:r>
            <a:endParaRPr lang="pt-BR" sz="1600" dirty="0">
              <a:solidFill>
                <a:srgbClr val="4F81BD">
                  <a:lumMod val="20000"/>
                  <a:lumOff val="80000"/>
                </a:srgbClr>
              </a:solidFill>
            </a:endParaRPr>
          </a:p>
        </p:txBody>
      </p:sp>
      <p:grpSp>
        <p:nvGrpSpPr>
          <p:cNvPr id="17" name="Grupo 27"/>
          <p:cNvGrpSpPr/>
          <p:nvPr/>
        </p:nvGrpSpPr>
        <p:grpSpPr>
          <a:xfrm>
            <a:off x="2051720" y="3401616"/>
            <a:ext cx="6840760" cy="3456384"/>
            <a:chOff x="2975919" y="2789249"/>
            <a:chExt cx="5682514" cy="3079188"/>
          </a:xfrm>
          <a:blipFill>
            <a:blip r:embed="rId4"/>
            <a:tile tx="0" ty="0" sx="100000" sy="100000" flip="none" algn="tl"/>
          </a:blipFill>
        </p:grpSpPr>
        <p:graphicFrame>
          <p:nvGraphicFramePr>
            <p:cNvPr id="18" name="Gráfico 17"/>
            <p:cNvGraphicFramePr/>
            <p:nvPr/>
          </p:nvGraphicFramePr>
          <p:xfrm>
            <a:off x="2975919" y="2789249"/>
            <a:ext cx="5682514" cy="307918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cxnSp>
          <p:nvCxnSpPr>
            <p:cNvPr id="19" name="Conector angulado 18"/>
            <p:cNvCxnSpPr/>
            <p:nvPr/>
          </p:nvCxnSpPr>
          <p:spPr>
            <a:xfrm rot="5400000">
              <a:off x="5192601" y="3308246"/>
              <a:ext cx="828080" cy="360040"/>
            </a:xfrm>
            <a:prstGeom prst="bentConnector3">
              <a:avLst>
                <a:gd name="adj1" fmla="val 131"/>
              </a:avLst>
            </a:prstGeom>
            <a:grpFill/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ector de seta reta 19"/>
            <p:cNvCxnSpPr/>
            <p:nvPr/>
          </p:nvCxnSpPr>
          <p:spPr>
            <a:xfrm>
              <a:off x="7319496" y="3061347"/>
              <a:ext cx="547120" cy="0"/>
            </a:xfrm>
            <a:prstGeom prst="straightConnector1">
              <a:avLst/>
            </a:prstGeom>
            <a:grpFill/>
            <a:ln w="28575">
              <a:solidFill>
                <a:schemeClr val="accent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CaixaDeTexto 44"/>
            <p:cNvSpPr txBox="1">
              <a:spLocks noChangeArrowheads="1"/>
            </p:cNvSpPr>
            <p:nvPr/>
          </p:nvSpPr>
          <p:spPr bwMode="auto">
            <a:xfrm>
              <a:off x="5893484" y="2960690"/>
              <a:ext cx="1414554" cy="1846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lIns="0" tIns="0" rIns="0" bIns="0">
              <a:spAutoFit/>
            </a:bodyPr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pt-BR" sz="1200" b="1" dirty="0">
                  <a:solidFill>
                    <a:prstClr val="white"/>
                  </a:solidFill>
                  <a:latin typeface="+mn-lt"/>
                </a:rPr>
                <a:t>Duplicado em 10 anos</a:t>
              </a:r>
            </a:p>
          </p:txBody>
        </p:sp>
      </p:grpSp>
      <p:pic>
        <p:nvPicPr>
          <p:cNvPr id="22" name="Imagem 2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5496" y="1124744"/>
            <a:ext cx="4320480" cy="28814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2711" name="Retângulo 14"/>
          <p:cNvSpPr>
            <a:spLocks noChangeArrowheads="1"/>
          </p:cNvSpPr>
          <p:nvPr/>
        </p:nvSpPr>
        <p:spPr bwMode="auto">
          <a:xfrm>
            <a:off x="6084888" y="1196975"/>
            <a:ext cx="652462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>
                <a:latin typeface="Calibri" pitchFamily="34" charset="0"/>
              </a:rPr>
              <a:t>2012</a:t>
            </a:r>
            <a:endParaRPr lang="pt-BR">
              <a:latin typeface="Calibri" pitchFamily="34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1_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Escritório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23599</TotalTime>
  <Words>1424</Words>
  <Application>Microsoft Office PowerPoint</Application>
  <PresentationFormat>Apresentação na tela (4:3)</PresentationFormat>
  <Paragraphs>609</Paragraphs>
  <Slides>63</Slides>
  <Notes>56</Notes>
  <HiddenSlides>0</HiddenSlides>
  <MMClips>0</MMClips>
  <ScaleCrop>false</ScaleCrop>
  <HeadingPairs>
    <vt:vector size="8" baseType="variant">
      <vt:variant>
        <vt:lpstr>Fontes usadas</vt:lpstr>
      </vt:variant>
      <vt:variant>
        <vt:i4>6</vt:i4>
      </vt:variant>
      <vt:variant>
        <vt:lpstr>Modelo de design</vt:lpstr>
      </vt:variant>
      <vt:variant>
        <vt:i4>50</vt:i4>
      </vt:variant>
      <vt:variant>
        <vt:lpstr>Servidores OLE incorporados</vt:lpstr>
      </vt:variant>
      <vt:variant>
        <vt:i4>2</vt:i4>
      </vt:variant>
      <vt:variant>
        <vt:lpstr>Títulos de slides</vt:lpstr>
      </vt:variant>
      <vt:variant>
        <vt:i4>63</vt:i4>
      </vt:variant>
    </vt:vector>
  </HeadingPairs>
  <TitlesOfParts>
    <vt:vector size="121" baseType="lpstr">
      <vt:lpstr>Calibri</vt:lpstr>
      <vt:lpstr>Arial</vt:lpstr>
      <vt:lpstr>Times New Roman</vt:lpstr>
      <vt:lpstr>Arial Narrow</vt:lpstr>
      <vt:lpstr>Trebuchet MS</vt:lpstr>
      <vt:lpstr>ＭＳ Ｐゴシック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1_Tema do Office</vt:lpstr>
      <vt:lpstr>Picture</vt:lpstr>
      <vt:lpstr>Gráfico do Microsoft Excel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J. R. Inácio &amp; Outros</dc:creator>
  <cp:lastModifiedBy>RAYMUNDO</cp:lastModifiedBy>
  <cp:revision>1271</cp:revision>
  <dcterms:created xsi:type="dcterms:W3CDTF">2013-05-28T19:46:46Z</dcterms:created>
  <dcterms:modified xsi:type="dcterms:W3CDTF">2013-11-12T10:35:42Z</dcterms:modified>
</cp:coreProperties>
</file>