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00"/>
    <a:srgbClr val="98A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C2C66-2F35-4DCD-9B00-BF5B0B758D5F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1014-BB47-4D70-B8CB-138EA43FE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17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5a4b7a81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5a4b7a81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3b7dabcfa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3b7dabcfa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24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64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4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59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34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12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7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4"/>
            <a:ext cx="11360800" cy="1056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800" cy="2618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800" cy="173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41148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35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03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65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7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47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6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0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48640" lvl="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5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361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3127710" y="4282673"/>
            <a:ext cx="5465681" cy="100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Comissão de Assuntos Econômicos </a:t>
            </a:r>
            <a:b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Audiência Pública Regulamentação Reforma Tributária</a:t>
            </a:r>
          </a:p>
          <a:p>
            <a:pPr algn="ctr" defTabSz="1097280">
              <a:buClr>
                <a:srgbClr val="000000"/>
              </a:buClr>
            </a:pPr>
            <a: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(Transição e Fiscalização  16/10/2024)</a:t>
            </a:r>
            <a:endParaRPr sz="156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89" y="2448348"/>
            <a:ext cx="3364921" cy="134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40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353819" y="135223"/>
            <a:ext cx="1148435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Art. 337. Sem prejuízo de outras medidas previstas na legislação, a RFB e as administrações tributárias dos Estados, do Distrito Federal e dos Municípios poderão determinar Regime Especial de Fiscalização - REF para cumprimento de obrigações tributárias, nas seguintes hipóteses </a:t>
            </a: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taxativas</a:t>
            </a:r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VII - incidência em conduta que configure</a:t>
            </a:r>
            <a:r>
              <a:rPr lang="pt-BR" sz="1600" i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t-BR" sz="1600" i="1" u="none" strike="sngStrik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 tese</a:t>
            </a:r>
            <a:r>
              <a:rPr lang="pt-BR" sz="1600" i="1" u="non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crime contra a ordem tributária, </a:t>
            </a: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quando devidamente atestado com observância do devido processo legal, contraditório e ampla defesa, resguardado o rito processual previsto no art. 313-A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sngStrik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Nas hipóteses previstas nos incisos IV a VII do caput, a aplicação do REF independe da instauração prévia de procedimento de fiscalização.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Para fins do disposto no inciso V do caput considera-se </a:t>
            </a:r>
            <a:r>
              <a:rPr lang="pt-BR" sz="1600" i="1" u="none" strike="sngStrik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prática reiterada</a:t>
            </a:r>
            <a:r>
              <a:rPr lang="pt-BR" sz="1600" i="1" u="non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just"/>
            <a:endParaRPr lang="pt-BR" sz="1600" i="1" u="non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– </a:t>
            </a: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prática reiterada:</a:t>
            </a:r>
          </a:p>
          <a:p>
            <a:pPr marL="342900" indent="-342900" algn="just">
              <a:buAutoNum type="alphaLcParenR"/>
            </a:pP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ocorrência, em 2 (dois) ou mais períodos de apuração, consecutivos ou alternados, de idênticas verificada em relação aos últimos 5 (cinco) anos-calendário, formalizadas por intermédio de auto de infração; ou</a:t>
            </a:r>
          </a:p>
          <a:p>
            <a:pPr marL="342900" indent="-342900" algn="just">
              <a:buAutoNum type="alphaLcParenR"/>
            </a:pP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segunda ocorrência de idênticas infrações, caso seja constatada a utilização de artifício, ardil ou qualquer outro meio fraudulento com o fim de suprimir, postergar ou reduzir o pagamento de tributo.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II – infração tributária, aquela devidamente configurada com observância do devido processo legal, contraditório e ampla defesa, resguardado o rito processual de que trata o art. 313-A e, quando for o caso de discussão no âmbito judicial, decisão transitada em julgado.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Google Shape;134;p16">
            <a:extLst>
              <a:ext uri="{FF2B5EF4-FFF2-40B4-BE49-F238E27FC236}">
                <a16:creationId xmlns:a16="http://schemas.microsoft.com/office/drawing/2014/main" id="{7A7EBB0A-450B-EFFA-C1BC-B53D492B15B8}"/>
              </a:ext>
            </a:extLst>
          </p:cNvPr>
          <p:cNvSpPr txBox="1"/>
          <p:nvPr/>
        </p:nvSpPr>
        <p:spPr>
          <a:xfrm>
            <a:off x="138295" y="6215744"/>
            <a:ext cx="10434453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155: Delimitação REF apenas à condutas fraudulentas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8665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5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5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5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5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5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5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5"/>
          <p:cNvSpPr txBox="1"/>
          <p:nvPr/>
        </p:nvSpPr>
        <p:spPr>
          <a:xfrm>
            <a:off x="2076150" y="1131000"/>
            <a:ext cx="5040000" cy="41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MBC é uma OSCIP que reúne grandes representantes do setor produtivo em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5 pilares de atuação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 todos eles diretamente conectados às maiores externalidades que prejudicam a competitividade dos diversos setores da nossa economia: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r="61134"/>
          <a:stretch/>
        </p:blipFill>
        <p:spPr>
          <a:xfrm>
            <a:off x="856140" y="224130"/>
            <a:ext cx="842220" cy="86661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 rot="900579">
            <a:off x="1634874" y="432944"/>
            <a:ext cx="390607" cy="749072"/>
          </a:xfrm>
          <a:prstGeom prst="rect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l="65283" t="63904" b="8900"/>
          <a:stretch/>
        </p:blipFill>
        <p:spPr>
          <a:xfrm>
            <a:off x="1868610" y="3331667"/>
            <a:ext cx="1652294" cy="163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 l="16296" t="42980"/>
          <a:stretch/>
        </p:blipFill>
        <p:spPr>
          <a:xfrm>
            <a:off x="6916972" y="3331668"/>
            <a:ext cx="1652294" cy="163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6">
            <a:alphaModFix/>
          </a:blip>
          <a:srcRect t="11108" b="20702"/>
          <a:stretch/>
        </p:blipFill>
        <p:spPr>
          <a:xfrm>
            <a:off x="5234186" y="3331663"/>
            <a:ext cx="1652293" cy="163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7">
            <a:alphaModFix/>
          </a:blip>
          <a:srcRect t="13151" b="6111"/>
          <a:stretch/>
        </p:blipFill>
        <p:spPr>
          <a:xfrm>
            <a:off x="3551398" y="3331665"/>
            <a:ext cx="1652294" cy="16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8">
            <a:alphaModFix/>
          </a:blip>
          <a:srcRect t="12674" b="9523"/>
          <a:stretch/>
        </p:blipFill>
        <p:spPr>
          <a:xfrm>
            <a:off x="8599759" y="3331663"/>
            <a:ext cx="1652294" cy="163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6944240" y="3965371"/>
            <a:ext cx="157752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TRANSFORMAÇÃO DIGITAL DA ECONOMIA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455207" y="3965371"/>
            <a:ext cx="184464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GESTÃO E GOVERNANÇA NO GOVERNO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096824" y="3965371"/>
            <a:ext cx="199836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EXPANSÃO DA 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EDUCAÇÃO PROFISSIONAL TECNOLÓGICA 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NO PAÍS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8579557" y="3965371"/>
            <a:ext cx="171180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AGENDA AMBIENTAL COMO UMA OPORTUNIDADE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943370" y="3965371"/>
            <a:ext cx="157752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REDUÇÃO DO CUSTO BRASIL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4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4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4"/>
          <p:cNvCxnSpPr/>
          <p:nvPr/>
        </p:nvCxnSpPr>
        <p:spPr>
          <a:xfrm>
            <a:off x="126763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l="7485" t="2799" r="45521" b="12634"/>
          <a:stretch/>
        </p:blipFill>
        <p:spPr>
          <a:xfrm>
            <a:off x="8103090" y="-41160"/>
            <a:ext cx="3936422" cy="704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 rot="5400000">
            <a:off x="8103060" y="-26910"/>
            <a:ext cx="4209120" cy="4208400"/>
          </a:xfrm>
          <a:prstGeom prst="rtTriangle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8103090" y="4060230"/>
            <a:ext cx="2939400" cy="2939400"/>
          </a:xfrm>
          <a:prstGeom prst="rtTriangle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076150" y="1131000"/>
            <a:ext cx="7859160" cy="41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dificuldade para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atrair e </a:t>
            </a:r>
            <a:r>
              <a:rPr lang="pt-BR" sz="1320" kern="0" dirty="0">
                <a:solidFill>
                  <a:srgbClr val="98A63A"/>
                </a:solidFill>
                <a:latin typeface="Lato Black"/>
                <a:ea typeface="Lato Black"/>
                <a:cs typeface="Lato Black"/>
                <a:sym typeface="Lato Black"/>
              </a:rPr>
              <a:t>reter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 talentos.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complexidade para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recolher impostos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incerteza da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insegurança jurídica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condição precária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de uma rodovia.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custo do capital 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contratado.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 ameaças do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atraso na agenda ambiental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20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r>
              <a:rPr lang="pt-BR" sz="120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UMA SÉRIE DE  </a:t>
            </a:r>
            <a:r>
              <a:rPr lang="pt-BR" sz="120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EXTERNALIDADES </a:t>
            </a:r>
            <a:r>
              <a:rPr lang="pt-BR" sz="120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PREJUDICA O AMBIENTE DE NEGÓCIOS </a:t>
            </a:r>
            <a:endParaRPr sz="120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r>
              <a:rPr lang="pt-BR" sz="120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DE TODOS AQUELES QUE AQUI PRODUZEM. </a:t>
            </a:r>
            <a:endParaRPr sz="120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se ter uma ideia, nossa economia perde                                                                  ,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todos os anos, com custos que fogem à nossa capacidade individual de gestão.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Mas eles continuarão existindo  até que consigamos, juntos e em parceria com o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poder público e com os maiores especialistas de cada setor,  pensar e desenvolver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  <a:buSzPts val="1100"/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projetos e agendas para superar os principais entraves do nosso desenvolvimento.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367916" y="3243299"/>
            <a:ext cx="268596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endParaRPr sz="16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lnSpc>
                <a:spcPct val="90000"/>
              </a:lnSpc>
              <a:buClr>
                <a:srgbClr val="000000"/>
              </a:buClr>
            </a:pPr>
            <a:endParaRPr sz="16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pt-BR" sz="16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R$  </a:t>
            </a:r>
            <a:r>
              <a:rPr lang="pt-BR" sz="3120" kern="0">
                <a:solidFill>
                  <a:srgbClr val="BDD800"/>
                </a:solidFill>
                <a:latin typeface="Lexend Black"/>
                <a:ea typeface="Lexend Black"/>
                <a:cs typeface="Lexend Black"/>
                <a:sym typeface="Lexend Black"/>
              </a:rPr>
              <a:t>1,7</a:t>
            </a:r>
            <a:r>
              <a:rPr lang="pt-BR" kern="0">
                <a:solidFill>
                  <a:srgbClr val="BDD800"/>
                </a:solidFill>
                <a:latin typeface="Lexend Black"/>
                <a:ea typeface="Lexend Black"/>
                <a:cs typeface="Lexend Black"/>
                <a:sym typeface="Lexend Black"/>
              </a:rPr>
              <a:t> </a:t>
            </a:r>
            <a:r>
              <a:rPr lang="pt-BR" sz="2160" kern="0">
                <a:solidFill>
                  <a:srgbClr val="BDD800"/>
                </a:solidFill>
                <a:latin typeface="Lexend Black"/>
                <a:ea typeface="Lexend Black"/>
                <a:cs typeface="Lexend Black"/>
                <a:sym typeface="Lexend Black"/>
              </a:rPr>
              <a:t>trilhão</a:t>
            </a:r>
            <a:endParaRPr sz="1440" kern="0">
              <a:solidFill>
                <a:srgbClr val="BDD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4">
            <a:alphaModFix/>
          </a:blip>
          <a:srcRect r="61134"/>
          <a:stretch/>
        </p:blipFill>
        <p:spPr>
          <a:xfrm>
            <a:off x="856140" y="224130"/>
            <a:ext cx="842220" cy="86661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 rot="900579">
            <a:off x="1634874" y="432944"/>
            <a:ext cx="390607" cy="749072"/>
          </a:xfrm>
          <a:prstGeom prst="rect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A1756C4-88C5-7A93-D2B5-A74CA1F5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0"/>
            <a:ext cx="9558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8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34;p16">
            <a:extLst>
              <a:ext uri="{FF2B5EF4-FFF2-40B4-BE49-F238E27FC236}">
                <a16:creationId xmlns:a16="http://schemas.microsoft.com/office/drawing/2014/main" id="{7D3AB4FF-660A-47BD-0AC5-B9BF2B91E62D}"/>
              </a:ext>
            </a:extLst>
          </p:cNvPr>
          <p:cNvSpPr txBox="1"/>
          <p:nvPr/>
        </p:nvSpPr>
        <p:spPr>
          <a:xfrm>
            <a:off x="7929924" y="6215744"/>
            <a:ext cx="4262076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melhoria ao PLP 68/2024</a:t>
            </a:r>
            <a:endParaRPr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05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C28EECD-A730-63CC-6BCA-F33478963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13373"/>
              </p:ext>
            </p:extLst>
          </p:nvPr>
        </p:nvGraphicFramePr>
        <p:xfrm>
          <a:off x="342903" y="234914"/>
          <a:ext cx="5602388" cy="5737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1222">
                  <a:extLst>
                    <a:ext uri="{9D8B030D-6E8A-4147-A177-3AD203B41FA5}">
                      <a16:colId xmlns:a16="http://schemas.microsoft.com/office/drawing/2014/main" val="815378096"/>
                    </a:ext>
                  </a:extLst>
                </a:gridCol>
                <a:gridCol w="2101166">
                  <a:extLst>
                    <a:ext uri="{9D8B030D-6E8A-4147-A177-3AD203B41FA5}">
                      <a16:colId xmlns:a16="http://schemas.microsoft.com/office/drawing/2014/main" val="926676577"/>
                    </a:ext>
                  </a:extLst>
                </a:gridCol>
              </a:tblGrid>
              <a:tr h="1530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Temas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3119100428"/>
                  </a:ext>
                </a:extLst>
              </a:tr>
              <a:tr h="7646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Compensação CBS com outros tributos federais – extensão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28, §1º, I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1729388471"/>
                  </a:ext>
                </a:extLst>
              </a:tr>
              <a:tr h="6560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Atribuição do ônus da prova à administração – Respeito ao Devido Processo Legal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334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1475090551"/>
                  </a:ext>
                </a:extLst>
              </a:tr>
              <a:tr h="6560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Delimitar multas de ofício REF em 100% do valor do débito ou crédito tributário correspondente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340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1452352581"/>
                  </a:ext>
                </a:extLst>
              </a:tr>
              <a:tr h="6560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Aproveitamento, após a transição, de créditos judiciais de PIS/</a:t>
                      </a:r>
                      <a:r>
                        <a:rPr lang="pt-BR" sz="900" b="1" i="1" u="none" strike="noStrike" dirty="0" err="1">
                          <a:effectLst/>
                        </a:rPr>
                        <a:t>Cofins</a:t>
                      </a:r>
                      <a:r>
                        <a:rPr lang="pt-BR" sz="900" b="1" i="1" u="none" strike="noStrike" dirty="0">
                          <a:effectLst/>
                        </a:rPr>
                        <a:t> e de créditos remanescentes de IPI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341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777655785"/>
                  </a:ext>
                </a:extLst>
              </a:tr>
              <a:tr h="547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Delimitar REF para abranger somente condutas efetivamente fraudulentas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 err="1">
                          <a:effectLst/>
                        </a:rPr>
                        <a:t>Arts</a:t>
                      </a:r>
                      <a:r>
                        <a:rPr lang="pt-BR" sz="900" b="1" u="none" strike="noStrike" dirty="0">
                          <a:effectLst/>
                        </a:rPr>
                        <a:t>. 337 e 378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4116367759"/>
                  </a:ext>
                </a:extLst>
              </a:tr>
              <a:tr h="547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Garantir que a definição de que 26,5% seja uma alíquota máxima de CBS e IBS e não uma alíquota de referência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467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2655703685"/>
                  </a:ext>
                </a:extLst>
              </a:tr>
              <a:tr h="439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Limitações da Responsabilidade Tributária do Contribuinte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21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2461176314"/>
                  </a:ext>
                </a:extLst>
              </a:tr>
              <a:tr h="439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Aperfeiçoamento na Apropriação de Créditos para Preservar o Princípio da Não-Cumulatividade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28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2737773118"/>
                  </a:ext>
                </a:extLst>
              </a:tr>
              <a:tr h="439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Aperfeiçoamento na Incidência de IBS e CBS sobre Benefícios a Empregados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39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3258017099"/>
                  </a:ext>
                </a:extLst>
              </a:tr>
              <a:tr h="439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Revisão Proativa de Lançamentos (NF) para Evitar Ônus aos Contribuintes e Melhorar a Relação Fisco-Contribuinte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Art. 44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937" marR="3937" marT="3937" marB="0" anchor="ctr"/>
                </a:tc>
                <a:extLst>
                  <a:ext uri="{0D108BD9-81ED-4DB2-BD59-A6C34878D82A}">
                    <a16:rowId xmlns:a16="http://schemas.microsoft.com/office/drawing/2014/main" val="1657570516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84E16B1-ADE3-ECAF-3B46-1383BB13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51703"/>
              </p:ext>
            </p:extLst>
          </p:nvPr>
        </p:nvGraphicFramePr>
        <p:xfrm>
          <a:off x="6315383" y="234913"/>
          <a:ext cx="5533711" cy="5737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698">
                  <a:extLst>
                    <a:ext uri="{9D8B030D-6E8A-4147-A177-3AD203B41FA5}">
                      <a16:colId xmlns:a16="http://schemas.microsoft.com/office/drawing/2014/main" val="1398017327"/>
                    </a:ext>
                  </a:extLst>
                </a:gridCol>
                <a:gridCol w="2623013">
                  <a:extLst>
                    <a:ext uri="{9D8B030D-6E8A-4147-A177-3AD203B41FA5}">
                      <a16:colId xmlns:a16="http://schemas.microsoft.com/office/drawing/2014/main" val="1529354370"/>
                    </a:ext>
                  </a:extLst>
                </a:gridCol>
              </a:tblGrid>
              <a:tr h="1408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effectLst/>
                        </a:rPr>
                        <a:t>Temas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Art.</a:t>
                      </a:r>
                      <a:endParaRPr lang="pt-BR" sz="900" b="1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224484264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effectLst/>
                        </a:rPr>
                        <a:t>Reduzir prazo de fiscalização prevista de 360 para 180 dias</a:t>
                      </a:r>
                      <a:endParaRPr lang="pt-BR" sz="900" b="1" i="1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Art. 58</a:t>
                      </a:r>
                      <a:endParaRPr lang="pt-BR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3452732076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Compensação Cruzada CBS/IBS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b="1" i="0" u="none" strike="noStrike">
                          <a:effectLst/>
                        </a:rPr>
                        <a:t>Art. 28, §1º, I e II</a:t>
                      </a:r>
                      <a:endParaRPr lang="da-DK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3936416088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Supressão do tempo limite para utilização de crédito já apropriado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Art. 35</a:t>
                      </a:r>
                      <a:endParaRPr lang="pt-BR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1706689207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effectLst/>
                        </a:rPr>
                        <a:t>Transferência de créditos tributários (IBS CBS e PIS Cofins) a terceiros que pertençam ao mesmo grupo econômico</a:t>
                      </a:r>
                      <a:endParaRPr lang="pt-BR" sz="900" b="1" i="1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Arts. 36 e 378</a:t>
                      </a:r>
                      <a:endParaRPr lang="pt-BR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2559770908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effectLst/>
                        </a:rPr>
                        <a:t>Limitação de redução de alíquota pelos Estados e Municípios</a:t>
                      </a:r>
                      <a:endParaRPr lang="pt-BR" sz="900" b="1" i="1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effectLst/>
                        </a:rPr>
                        <a:t>Art. 121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698802483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effectLst/>
                        </a:rPr>
                        <a:t>Risco de Cobrança IBS/CBS intercompany</a:t>
                      </a:r>
                      <a:endParaRPr lang="pt-BR" sz="900" b="1" i="1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effectLst/>
                        </a:rPr>
                        <a:t>Art. 5º e outros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2824188851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effectLst/>
                        </a:rPr>
                        <a:t>Fato Gerador em contratos de empreitada ou fornecimento à Administração Pública</a:t>
                      </a:r>
                      <a:endParaRPr lang="pt-BR" sz="900" b="1" i="1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Art. 10, VI</a:t>
                      </a:r>
                      <a:endParaRPr lang="pt-BR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378163735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effectLst/>
                        </a:rPr>
                        <a:t>Exclusão da cobrança de IS sobre bens minerais</a:t>
                      </a:r>
                      <a:endParaRPr lang="pt-BR" sz="900" b="1" i="1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Art. 406</a:t>
                      </a:r>
                      <a:endParaRPr lang="pt-BR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3409393427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Transferência de créditos tributários IBS para pessoa física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</a:rPr>
                        <a:t>Art. 36</a:t>
                      </a:r>
                      <a:endParaRPr lang="pt-BR" sz="900" b="1" i="0" u="none" strike="noStrike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2402397595"/>
                  </a:ext>
                </a:extLst>
              </a:tr>
              <a:tr h="559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effectLst/>
                        </a:rPr>
                        <a:t>Plataformas digitais</a:t>
                      </a:r>
                      <a:endParaRPr lang="pt-BR" sz="900" b="1" i="1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effectLst/>
                        </a:rPr>
                        <a:t>Art. 23</a:t>
                      </a:r>
                      <a:endParaRPr lang="pt-BR" sz="900" b="1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3356" marR="3356" marT="3356" marB="0" anchor="ctr"/>
                </a:tc>
                <a:extLst>
                  <a:ext uri="{0D108BD9-81ED-4DB2-BD59-A6C34878D82A}">
                    <a16:rowId xmlns:a16="http://schemas.microsoft.com/office/drawing/2014/main" val="2527433624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3" y="6086141"/>
            <a:ext cx="705441" cy="57183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0A8B5E9-1185-87C9-A0BB-F413490398FF}"/>
              </a:ext>
            </a:extLst>
          </p:cNvPr>
          <p:cNvSpPr/>
          <p:nvPr/>
        </p:nvSpPr>
        <p:spPr>
          <a:xfrm>
            <a:off x="161925" y="1228725"/>
            <a:ext cx="5334000" cy="24383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2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34;p16">
            <a:extLst>
              <a:ext uri="{FF2B5EF4-FFF2-40B4-BE49-F238E27FC236}">
                <a16:creationId xmlns:a16="http://schemas.microsoft.com/office/drawing/2014/main" id="{7D3AB4FF-660A-47BD-0AC5-B9BF2B91E62D}"/>
              </a:ext>
            </a:extLst>
          </p:cNvPr>
          <p:cNvSpPr txBox="1"/>
          <p:nvPr/>
        </p:nvSpPr>
        <p:spPr>
          <a:xfrm>
            <a:off x="138296" y="6215744"/>
            <a:ext cx="7367404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157: Ônus da Prova 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05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728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938213" y="1128743"/>
            <a:ext cx="44910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V</a:t>
            </a:r>
          </a:p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Das Presunções Legais</a:t>
            </a:r>
          </a:p>
          <a:p>
            <a:pPr algn="ctr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334. Caracteriza omissão de receita e</a:t>
            </a: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ocorrência de operações sujeitas à incidência da CBS e do IBS:</a:t>
            </a:r>
          </a:p>
          <a:p>
            <a:pPr algn="just"/>
            <a:endParaRPr lang="pt-BR" sz="1600" b="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Caberá ao sujeito passivo o ônus da prova de desconstituição das presunções de que trata este artigo.”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624DE9-E99D-B96F-30BF-7B61C81B4EFF}"/>
              </a:ext>
            </a:extLst>
          </p:cNvPr>
          <p:cNvSpPr txBox="1"/>
          <p:nvPr/>
        </p:nvSpPr>
        <p:spPr>
          <a:xfrm>
            <a:off x="6435709" y="1128742"/>
            <a:ext cx="44910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V</a:t>
            </a:r>
          </a:p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Das Presunções Legais</a:t>
            </a:r>
          </a:p>
          <a:p>
            <a:pPr algn="ctr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334. Caracteriza omissão de receita e</a:t>
            </a: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ocorrência de operações sujeitas à incidência da CBS e do IBS:</a:t>
            </a:r>
          </a:p>
          <a:p>
            <a:pPr algn="just"/>
            <a:endParaRPr lang="pt-BR" sz="1600" b="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strike="sngStrike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Caberá ao sujeito passivo o ônus da prova de desconstituição das presunções de que trata este artigo.”</a:t>
            </a:r>
          </a:p>
        </p:txBody>
      </p:sp>
    </p:spTree>
    <p:extLst>
      <p:ext uri="{BB962C8B-B14F-4D97-AF65-F5344CB8AC3E}">
        <p14:creationId xmlns:p14="http://schemas.microsoft.com/office/powerpoint/2010/main" val="23249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3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938213" y="1128743"/>
            <a:ext cx="44910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340. A imposição do regime especial de fiscalização não elide a aplicação de penalidades previstas na legislação tributária, nem dispensa o sujeito passivo do cumprimento das demais obrigações, inclusive acessórias, não abrangidas pelo regime.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As multas de ofício aplicáveis à CBS e ao IBS terão percentual duplicado para as infrações cometidas pelo sujeito passivo durante o período em que estiver submetido ao REF, sem prejuízo da adoção de outras medidas previstas na legislação tributária, administrativa ou penal.”</a:t>
            </a:r>
          </a:p>
          <a:p>
            <a:pPr algn="just"/>
            <a:endParaRPr lang="pt-BR" sz="1600" i="0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624DE9-E99D-B96F-30BF-7B61C81B4EFF}"/>
              </a:ext>
            </a:extLst>
          </p:cNvPr>
          <p:cNvSpPr txBox="1"/>
          <p:nvPr/>
        </p:nvSpPr>
        <p:spPr>
          <a:xfrm>
            <a:off x="6435709" y="1128742"/>
            <a:ext cx="449103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340. A imposição do regime especial de fiscalização não elide a aplicação de penalidades previstas na legislação tributária, nem dispensa o sujeito passivo do cumprimento das demais obrigações, inclusive acessórias, não abrangidas pelo regime.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</a:t>
            </a:r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 multas de ofício aplicáveis à CBS e ao IBS terão percentual duplicado para as infrações cometidas pelo sujeito passivo durante o período em que estiver submetido ao REF, </a:t>
            </a:r>
            <a:r>
              <a:rPr lang="pt-BR" sz="160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observando-se o limite global de 100% do valor do débito ou crédito tributário correspondente, </a:t>
            </a:r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sem prejuízo da adoção de outras medidas previstas na legislação tributária, administrativa ou penal.”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</p:txBody>
      </p:sp>
      <p:sp>
        <p:nvSpPr>
          <p:cNvPr id="2" name="Google Shape;134;p16">
            <a:extLst>
              <a:ext uri="{FF2B5EF4-FFF2-40B4-BE49-F238E27FC236}">
                <a16:creationId xmlns:a16="http://schemas.microsoft.com/office/drawing/2014/main" id="{3D090F3B-6882-B908-2E4F-9F7827DFBC1F}"/>
              </a:ext>
            </a:extLst>
          </p:cNvPr>
          <p:cNvSpPr txBox="1"/>
          <p:nvPr/>
        </p:nvSpPr>
        <p:spPr>
          <a:xfrm>
            <a:off x="138295" y="6215744"/>
            <a:ext cx="9558155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148: Delimitação Multa REF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891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40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709764" y="1063826"/>
            <a:ext cx="39906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341. A transição para o IBS atenderá aos critérios estabelecidos nesta Seção e nos seguintes</a:t>
            </a: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dispositivos:”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624DE9-E99D-B96F-30BF-7B61C81B4EFF}"/>
              </a:ext>
            </a:extLst>
          </p:cNvPr>
          <p:cNvSpPr txBox="1"/>
          <p:nvPr/>
        </p:nvSpPr>
        <p:spPr>
          <a:xfrm>
            <a:off x="5995871" y="515280"/>
            <a:ext cx="548959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341. 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Art. 341-A. A entrada em vigor desta Lei Complementar não extingue os créditos judiciais de PIS/</a:t>
            </a:r>
            <a:r>
              <a:rPr lang="pt-BR" sz="1600" i="1" dirty="0" err="1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Cofins</a:t>
            </a:r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 os créditos remanescentes de IPI, que poderão ser utilizados na forma do disposto neste artigo.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Os créditos de que trata o caput deste artigo poderão ser compensados com os débitos de IBS e de CBS, na forma, nos prazos e nos limites estabelecidos em regulamento, observado o disposto nos § 2º e 3º.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A compensação de créditos judiciais de PIS/</a:t>
            </a:r>
            <a:r>
              <a:rPr lang="pt-BR" sz="1600" i="1" dirty="0" err="1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Cofins</a:t>
            </a:r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de que trata o § 1º deste artigo, fica limitada aos créditos reconhecidos em decisão judicial transitada em julgado até a data de entrada em vigor desta Lei Complementar.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3º A compensação de créditos remanescentes de IPI, de que trata o § 1º deste artigo, fica condicionada à comprovação, na forma do regulamento, da impossibilidade de sua utilização em relação ao IPI devido até a data de entrada em vigor desta Lei Complementar.</a:t>
            </a:r>
            <a:endParaRPr lang="pt-BR" sz="1600" i="1" u="none" strike="noStrike" baseline="0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AF618C-D685-5382-828B-F91C4B9F718E}"/>
              </a:ext>
            </a:extLst>
          </p:cNvPr>
          <p:cNvSpPr txBox="1"/>
          <p:nvPr/>
        </p:nvSpPr>
        <p:spPr>
          <a:xfrm>
            <a:off x="754051" y="479051"/>
            <a:ext cx="4724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I</a:t>
            </a:r>
          </a:p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 Fixação das Alíquotas do IBS durante a Transição</a:t>
            </a:r>
          </a:p>
        </p:txBody>
      </p:sp>
      <p:sp>
        <p:nvSpPr>
          <p:cNvPr id="6" name="Google Shape;134;p16">
            <a:extLst>
              <a:ext uri="{FF2B5EF4-FFF2-40B4-BE49-F238E27FC236}">
                <a16:creationId xmlns:a16="http://schemas.microsoft.com/office/drawing/2014/main" id="{7A7EBB0A-450B-EFFA-C1BC-B53D492B15B8}"/>
              </a:ext>
            </a:extLst>
          </p:cNvPr>
          <p:cNvSpPr txBox="1"/>
          <p:nvPr/>
        </p:nvSpPr>
        <p:spPr>
          <a:xfrm>
            <a:off x="138295" y="6215744"/>
            <a:ext cx="9558155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148: Aproveitamento PIS/</a:t>
            </a:r>
            <a:r>
              <a:rPr lang="pt-BR" sz="1600" b="1" kern="0" dirty="0" err="1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Cofins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 e IPI pós transição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33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40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709764" y="1063826"/>
            <a:ext cx="1051068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Art. 337. Sem prejuízo de outras medidas previstas na legislação, a RFB e as administrações tributárias dos Estados, do Distrito Federal e dos Municípios poderão determinar Regime Especial de Fiscalização - REF para cumprimento de obrigações tributárias, nas seguintes hipóteses: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VII - incidência em conduta que configure, em tese, crime contra a ordem tributária.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Nas hipóteses previstas nos incisos IV a VII do caput, a aplicação do REF independe da instauração prévia de procedimento de fiscalização.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Para fins do disposto no inciso V do caput considera-se prática reiterada:</a:t>
            </a: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- a segunda ocorrência de idênticas infrações à legislação tributária, inclusive de natureza acessória, verificada em relação aos últimos 5 (cinco) anos-calendário, formalizadas por intermédio de auto de infração; ou</a:t>
            </a: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II - a ocorrência, em 2 (dois) ou mais períodos de apuração, consecutivos ou alternados, de infrações à legislação tributária, caso seja constatada a utilização de artifício, ardil ou qualquer outro meio fraudulento com o fim de suprimir, postergar ou reduzir o pagamento de tributo.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AF618C-D685-5382-828B-F91C4B9F718E}"/>
              </a:ext>
            </a:extLst>
          </p:cNvPr>
          <p:cNvSpPr txBox="1"/>
          <p:nvPr/>
        </p:nvSpPr>
        <p:spPr>
          <a:xfrm>
            <a:off x="754051" y="479051"/>
            <a:ext cx="4724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VII</a:t>
            </a:r>
          </a:p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Regime Especial de Fiscalização - REF</a:t>
            </a:r>
          </a:p>
        </p:txBody>
      </p:sp>
      <p:sp>
        <p:nvSpPr>
          <p:cNvPr id="6" name="Google Shape;134;p16">
            <a:extLst>
              <a:ext uri="{FF2B5EF4-FFF2-40B4-BE49-F238E27FC236}">
                <a16:creationId xmlns:a16="http://schemas.microsoft.com/office/drawing/2014/main" id="{7A7EBB0A-450B-EFFA-C1BC-B53D492B15B8}"/>
              </a:ext>
            </a:extLst>
          </p:cNvPr>
          <p:cNvSpPr txBox="1"/>
          <p:nvPr/>
        </p:nvSpPr>
        <p:spPr>
          <a:xfrm>
            <a:off x="138295" y="6215744"/>
            <a:ext cx="10434453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155: Delimitação REF apenas à condutas fraudulentas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061810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1565</Words>
  <Application>Microsoft Office PowerPoint</Application>
  <PresentationFormat>Widescreen</PresentationFormat>
  <Paragraphs>158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Aptos</vt:lpstr>
      <vt:lpstr>Arial</vt:lpstr>
      <vt:lpstr>Lato</vt:lpstr>
      <vt:lpstr>Lato Black</vt:lpstr>
      <vt:lpstr>Lexend Black</vt:lpstr>
      <vt:lpstr>Roboto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 Carezzato Ayres</dc:creator>
  <cp:lastModifiedBy>Lucas Carezzato Ayres</cp:lastModifiedBy>
  <cp:revision>1</cp:revision>
  <dcterms:created xsi:type="dcterms:W3CDTF">2024-10-14T12:40:56Z</dcterms:created>
  <dcterms:modified xsi:type="dcterms:W3CDTF">2024-10-15T11:33:25Z</dcterms:modified>
</cp:coreProperties>
</file>