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Archivo Black" panose="020B0604020202020204" charset="0"/>
      <p:regular r:id="rId18"/>
    </p:embeddedFont>
    <p:embeddedFont>
      <p:font typeface="Economica" panose="020B0604020202020204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boldItalic r:id="rId25"/>
    </p:embeddedFont>
    <p:embeddedFont>
      <p:font typeface="Montserrat Black" panose="00000A00000000000000" pitchFamily="2" charset="0"/>
      <p:bold r:id="rId26"/>
      <p:boldItalic r:id="rId27"/>
    </p:embeddedFont>
    <p:embeddedFont>
      <p:font typeface="Montserrat Medium" panose="00000600000000000000" pitchFamily="2" charset="0"/>
      <p:regular r:id="rId28"/>
      <p:bold r:id="rId29"/>
      <p:italic r:id="rId30"/>
      <p:boldItalic r:id="rId31"/>
    </p:embeddedFont>
    <p:embeddedFont>
      <p:font typeface="Montserrat SemiBold" panose="000007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591">
          <p15:clr>
            <a:srgbClr val="747775"/>
          </p15:clr>
        </p15:guide>
        <p15:guide id="2" pos="302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pos="5591"/>
        <p:guide pos="3029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8dea3ef8a3_3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2781" y="831273"/>
            <a:ext cx="5320200" cy="224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38dea3ef8a3_3_29:notes"/>
          <p:cNvSpPr txBox="1">
            <a:spLocks noGrp="1"/>
          </p:cNvSpPr>
          <p:nvPr>
            <p:ph type="body" idx="1"/>
          </p:nvPr>
        </p:nvSpPr>
        <p:spPr>
          <a:xfrm>
            <a:off x="664571" y="3200400"/>
            <a:ext cx="5316600" cy="26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38dea3ef8a3_3_29:notes"/>
          <p:cNvSpPr txBox="1">
            <a:spLocks noGrp="1"/>
          </p:cNvSpPr>
          <p:nvPr>
            <p:ph type="sldNum" idx="12"/>
          </p:nvPr>
        </p:nvSpPr>
        <p:spPr>
          <a:xfrm>
            <a:off x="3764363" y="6316519"/>
            <a:ext cx="28797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/>
              <a:t>1</a:t>
            </a:fld>
            <a:endParaRPr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8dea3ef8a3_3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28738" y="831850"/>
            <a:ext cx="3987800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38dea3ef8a3_3_181:notes"/>
          <p:cNvSpPr txBox="1">
            <a:spLocks noGrp="1"/>
          </p:cNvSpPr>
          <p:nvPr>
            <p:ph type="body" idx="1"/>
          </p:nvPr>
        </p:nvSpPr>
        <p:spPr>
          <a:xfrm>
            <a:off x="664571" y="3200400"/>
            <a:ext cx="5316600" cy="26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38dea3ef8a3_3_181:notes"/>
          <p:cNvSpPr txBox="1">
            <a:spLocks noGrp="1"/>
          </p:cNvSpPr>
          <p:nvPr>
            <p:ph type="sldNum" idx="12"/>
          </p:nvPr>
        </p:nvSpPr>
        <p:spPr>
          <a:xfrm>
            <a:off x="3764363" y="6316519"/>
            <a:ext cx="28797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/>
              <a:t>10</a:t>
            </a:fld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8dea3ef8a3_3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2781" y="831273"/>
            <a:ext cx="5320200" cy="224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38dea3ef8a3_3_195:notes"/>
          <p:cNvSpPr txBox="1">
            <a:spLocks noGrp="1"/>
          </p:cNvSpPr>
          <p:nvPr>
            <p:ph type="body" idx="1"/>
          </p:nvPr>
        </p:nvSpPr>
        <p:spPr>
          <a:xfrm>
            <a:off x="664571" y="3200400"/>
            <a:ext cx="5316600" cy="26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38dea3ef8a3_3_195:notes"/>
          <p:cNvSpPr txBox="1">
            <a:spLocks noGrp="1"/>
          </p:cNvSpPr>
          <p:nvPr>
            <p:ph type="sldNum" idx="12"/>
          </p:nvPr>
        </p:nvSpPr>
        <p:spPr>
          <a:xfrm>
            <a:off x="3764363" y="6316519"/>
            <a:ext cx="28797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/>
              <a:t>11</a:t>
            </a:fld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8dea3ef8a3_3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2781" y="831273"/>
            <a:ext cx="5320200" cy="224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38dea3ef8a3_3_206:notes"/>
          <p:cNvSpPr txBox="1">
            <a:spLocks noGrp="1"/>
          </p:cNvSpPr>
          <p:nvPr>
            <p:ph type="body" idx="1"/>
          </p:nvPr>
        </p:nvSpPr>
        <p:spPr>
          <a:xfrm>
            <a:off x="664571" y="3200400"/>
            <a:ext cx="5316600" cy="26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38dea3ef8a3_3_206:notes"/>
          <p:cNvSpPr txBox="1">
            <a:spLocks noGrp="1"/>
          </p:cNvSpPr>
          <p:nvPr>
            <p:ph type="sldNum" idx="12"/>
          </p:nvPr>
        </p:nvSpPr>
        <p:spPr>
          <a:xfrm>
            <a:off x="3764363" y="6316519"/>
            <a:ext cx="28797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/>
              <a:t>12</a:t>
            </a:fld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8dea3ef8a3_6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2781" y="831273"/>
            <a:ext cx="5320200" cy="224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38dea3ef8a3_6_54:notes"/>
          <p:cNvSpPr txBox="1">
            <a:spLocks noGrp="1"/>
          </p:cNvSpPr>
          <p:nvPr>
            <p:ph type="body" idx="1"/>
          </p:nvPr>
        </p:nvSpPr>
        <p:spPr>
          <a:xfrm>
            <a:off x="664571" y="3200400"/>
            <a:ext cx="5316600" cy="26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38dea3ef8a3_6_54:notes"/>
          <p:cNvSpPr txBox="1">
            <a:spLocks noGrp="1"/>
          </p:cNvSpPr>
          <p:nvPr>
            <p:ph type="sldNum" idx="12"/>
          </p:nvPr>
        </p:nvSpPr>
        <p:spPr>
          <a:xfrm>
            <a:off x="3764363" y="6316519"/>
            <a:ext cx="28797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/>
              <a:t>13</a:t>
            </a:fld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8dea3ef8a3_3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2781" y="831273"/>
            <a:ext cx="5320200" cy="224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38dea3ef8a3_3_221:notes"/>
          <p:cNvSpPr txBox="1">
            <a:spLocks noGrp="1"/>
          </p:cNvSpPr>
          <p:nvPr>
            <p:ph type="body" idx="1"/>
          </p:nvPr>
        </p:nvSpPr>
        <p:spPr>
          <a:xfrm>
            <a:off x="664571" y="3200400"/>
            <a:ext cx="5316600" cy="26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38dea3ef8a3_3_221:notes"/>
          <p:cNvSpPr txBox="1">
            <a:spLocks noGrp="1"/>
          </p:cNvSpPr>
          <p:nvPr>
            <p:ph type="sldNum" idx="12"/>
          </p:nvPr>
        </p:nvSpPr>
        <p:spPr>
          <a:xfrm>
            <a:off x="3764363" y="6316519"/>
            <a:ext cx="28797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/>
              <a:t>14</a:t>
            </a:fld>
            <a:endParaRPr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8dea3ef8a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8dea3ef8a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8dea3ef8a3_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2781" y="831273"/>
            <a:ext cx="5320200" cy="224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38dea3ef8a3_3_54:notes"/>
          <p:cNvSpPr txBox="1">
            <a:spLocks noGrp="1"/>
          </p:cNvSpPr>
          <p:nvPr>
            <p:ph type="body" idx="1"/>
          </p:nvPr>
        </p:nvSpPr>
        <p:spPr>
          <a:xfrm>
            <a:off x="664571" y="3200400"/>
            <a:ext cx="5316600" cy="26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38dea3ef8a3_3_54:notes"/>
          <p:cNvSpPr txBox="1">
            <a:spLocks noGrp="1"/>
          </p:cNvSpPr>
          <p:nvPr>
            <p:ph type="sldNum" idx="12"/>
          </p:nvPr>
        </p:nvSpPr>
        <p:spPr>
          <a:xfrm>
            <a:off x="3764363" y="6316519"/>
            <a:ext cx="28797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/>
              <a:t>3</a:t>
            </a:fld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9bafbef8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2781" y="831273"/>
            <a:ext cx="5320200" cy="224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39bafbef86c_0_0:notes"/>
          <p:cNvSpPr txBox="1">
            <a:spLocks noGrp="1"/>
          </p:cNvSpPr>
          <p:nvPr>
            <p:ph type="body" idx="1"/>
          </p:nvPr>
        </p:nvSpPr>
        <p:spPr>
          <a:xfrm>
            <a:off x="664571" y="3200400"/>
            <a:ext cx="5316600" cy="26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39bafbef86c_0_0:notes"/>
          <p:cNvSpPr txBox="1">
            <a:spLocks noGrp="1"/>
          </p:cNvSpPr>
          <p:nvPr>
            <p:ph type="sldNum" idx="12"/>
          </p:nvPr>
        </p:nvSpPr>
        <p:spPr>
          <a:xfrm>
            <a:off x="3764363" y="6316519"/>
            <a:ext cx="28797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/>
              <a:t>4</a:t>
            </a:fld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8dea3ef8a3_3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2781" y="831273"/>
            <a:ext cx="5320200" cy="224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38dea3ef8a3_3_104:notes"/>
          <p:cNvSpPr txBox="1">
            <a:spLocks noGrp="1"/>
          </p:cNvSpPr>
          <p:nvPr>
            <p:ph type="body" idx="1"/>
          </p:nvPr>
        </p:nvSpPr>
        <p:spPr>
          <a:xfrm>
            <a:off x="664571" y="3200400"/>
            <a:ext cx="5316600" cy="26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38dea3ef8a3_3_104:notes"/>
          <p:cNvSpPr txBox="1">
            <a:spLocks noGrp="1"/>
          </p:cNvSpPr>
          <p:nvPr>
            <p:ph type="sldNum" idx="12"/>
          </p:nvPr>
        </p:nvSpPr>
        <p:spPr>
          <a:xfrm>
            <a:off x="3764363" y="6316519"/>
            <a:ext cx="28797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/>
              <a:t>5</a:t>
            </a:fld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8ddc6a777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8ddc6a777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8dea3ef8a3_3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2781" y="831273"/>
            <a:ext cx="5320200" cy="224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38dea3ef8a3_3_130:notes"/>
          <p:cNvSpPr txBox="1">
            <a:spLocks noGrp="1"/>
          </p:cNvSpPr>
          <p:nvPr>
            <p:ph type="body" idx="1"/>
          </p:nvPr>
        </p:nvSpPr>
        <p:spPr>
          <a:xfrm>
            <a:off x="664571" y="3200400"/>
            <a:ext cx="5316600" cy="26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38dea3ef8a3_3_130:notes"/>
          <p:cNvSpPr txBox="1">
            <a:spLocks noGrp="1"/>
          </p:cNvSpPr>
          <p:nvPr>
            <p:ph type="sldNum" idx="12"/>
          </p:nvPr>
        </p:nvSpPr>
        <p:spPr>
          <a:xfrm>
            <a:off x="3764363" y="6316519"/>
            <a:ext cx="28797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/>
              <a:t>7</a:t>
            </a:fld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8dea3ef8a3_3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2781" y="831273"/>
            <a:ext cx="5320200" cy="224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38dea3ef8a3_3_167:notes"/>
          <p:cNvSpPr txBox="1">
            <a:spLocks noGrp="1"/>
          </p:cNvSpPr>
          <p:nvPr>
            <p:ph type="body" idx="1"/>
          </p:nvPr>
        </p:nvSpPr>
        <p:spPr>
          <a:xfrm>
            <a:off x="664571" y="3200400"/>
            <a:ext cx="5316600" cy="26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8dea3ef8a3_3_167:notes"/>
          <p:cNvSpPr txBox="1">
            <a:spLocks noGrp="1"/>
          </p:cNvSpPr>
          <p:nvPr>
            <p:ph type="sldNum" idx="12"/>
          </p:nvPr>
        </p:nvSpPr>
        <p:spPr>
          <a:xfrm>
            <a:off x="3764363" y="6316519"/>
            <a:ext cx="28797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/>
              <a:t>8</a:t>
            </a:fld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8dea3ef8a3_6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2781" y="831273"/>
            <a:ext cx="5320200" cy="224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2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38dea3ef8a3_6_3:notes"/>
          <p:cNvSpPr txBox="1">
            <a:spLocks noGrp="1"/>
          </p:cNvSpPr>
          <p:nvPr>
            <p:ph type="body" idx="1"/>
          </p:nvPr>
        </p:nvSpPr>
        <p:spPr>
          <a:xfrm>
            <a:off x="664571" y="3200400"/>
            <a:ext cx="5316600" cy="26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38dea3ef8a3_6_3:notes"/>
          <p:cNvSpPr txBox="1">
            <a:spLocks noGrp="1"/>
          </p:cNvSpPr>
          <p:nvPr>
            <p:ph type="sldNum" idx="12"/>
          </p:nvPr>
        </p:nvSpPr>
        <p:spPr>
          <a:xfrm>
            <a:off x="3764363" y="6316519"/>
            <a:ext cx="28797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25" tIns="40600" rIns="81225" bIns="40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/>
              <a:t>9</a:t>
            </a:fld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Char char="●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Char char="○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Char char="■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Char char="●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Char char="○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Char char="■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Char char="●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Char char="○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Char char="■"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" name="Google Shape;3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2691" y="0"/>
            <a:ext cx="5967290" cy="5129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43047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569" y="0"/>
            <a:ext cx="2256771" cy="92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6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27719" y="0"/>
            <a:ext cx="1798439" cy="834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6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5929" y="4284163"/>
            <a:ext cx="823791" cy="58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6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32364" y="0"/>
            <a:ext cx="400819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6" descr="preencoded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8724" y="0"/>
            <a:ext cx="740447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6" descr="preencode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00400" y="906862"/>
            <a:ext cx="2907496" cy="1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6" descr="preencoded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98618" y="4285096"/>
            <a:ext cx="3675906" cy="67841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/>
          <p:nvPr/>
        </p:nvSpPr>
        <p:spPr>
          <a:xfrm>
            <a:off x="2632375" y="94175"/>
            <a:ext cx="3921000" cy="22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459"/>
              </a:buClr>
              <a:buSzPts val="3300"/>
              <a:buFont typeface="Montserrat"/>
              <a:buNone/>
            </a:pPr>
            <a:r>
              <a:rPr lang="pt-BR" sz="3000" b="1" i="0" u="none" strike="noStrike" cap="none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LABORATÓRIO</a:t>
            </a:r>
            <a:br>
              <a:rPr lang="pt-BR" sz="3000" b="1" i="0" u="none" strike="noStrike" cap="none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3000" b="1" i="0" u="none" strike="noStrike" cap="none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NACIONAL DE</a:t>
            </a:r>
            <a:br>
              <a:rPr lang="pt-BR" sz="3000" b="1" i="0" u="none" strike="noStrike" cap="none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3000" b="1" i="0" u="none" strike="noStrike" cap="none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COMPUTAÇÃO</a:t>
            </a:r>
            <a:br>
              <a:rPr lang="pt-BR" sz="3000" b="1" i="0" u="none" strike="noStrike" cap="none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3000" b="1" i="0" u="none" strike="noStrike" cap="none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CIENTÍFICA - </a:t>
            </a:r>
            <a:r>
              <a:rPr lang="pt-BR" sz="30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LNCC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6"/>
          <p:cNvSpPr txBox="1"/>
          <p:nvPr/>
        </p:nvSpPr>
        <p:spPr>
          <a:xfrm>
            <a:off x="2798625" y="2726788"/>
            <a:ext cx="3675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3459"/>
              </a:buClr>
              <a:buSzPts val="1200"/>
              <a:buFont typeface="Montserrat"/>
              <a:buChar char="●"/>
            </a:pPr>
            <a:r>
              <a:rPr lang="pt-BR" sz="12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Computação de Alto Desempenho </a:t>
            </a:r>
            <a:endParaRPr sz="12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3459"/>
              </a:buClr>
              <a:buSzPts val="1200"/>
              <a:buFont typeface="Montserrat"/>
              <a:buChar char="●"/>
            </a:pPr>
            <a:r>
              <a:rPr lang="pt-BR" sz="12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Pesquisa e Desenvolvimento em Computação Científica</a:t>
            </a:r>
            <a:endParaRPr sz="12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3459"/>
              </a:buClr>
              <a:buSzPts val="1200"/>
              <a:buFont typeface="Montserrat"/>
              <a:buChar char="●"/>
            </a:pPr>
            <a:r>
              <a:rPr lang="pt-BR" sz="12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Formação de Recursos Humanos</a:t>
            </a:r>
            <a:endParaRPr sz="1300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784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6000" y="867425"/>
            <a:ext cx="4774850" cy="20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6000" y="3030725"/>
            <a:ext cx="4774850" cy="21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/>
          <p:nvPr/>
        </p:nvSpPr>
        <p:spPr>
          <a:xfrm>
            <a:off x="4828300" y="1120425"/>
            <a:ext cx="4145700" cy="20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 Medium"/>
              <a:buNone/>
            </a:pPr>
            <a:r>
              <a:rPr lang="pt-BR" sz="13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Metas:</a:t>
            </a:r>
            <a:r>
              <a:rPr lang="pt-BR" sz="13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ampliação significativa da capacidade de conexão da Rede Clara e da Rede Scalac em 24</a:t>
            </a:r>
            <a:endParaRPr sz="1300"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meses; apoio a 30 projetos colaborativos que utilizem a infraestrutura brasileira de IA, até 2028.</a:t>
            </a:r>
            <a:endParaRPr sz="1300"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pt-BR" sz="13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pt-BR" sz="13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LNCC tem participado de negociação de projeto com RNP relativo a esta iniciativa.</a:t>
            </a:r>
            <a:endParaRPr sz="1300"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 Medium"/>
              <a:buNone/>
            </a:pPr>
            <a:endParaRPr sz="1300"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9" name="Google Shape;189;p25"/>
          <p:cNvSpPr/>
          <p:nvPr/>
        </p:nvSpPr>
        <p:spPr>
          <a:xfrm>
            <a:off x="404498" y="957450"/>
            <a:ext cx="3498000" cy="1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"/>
              <a:buNone/>
            </a:pPr>
            <a:r>
              <a:rPr lang="pt-BR" sz="15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AÇÃO 6: </a:t>
            </a:r>
            <a:endParaRPr sz="15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"/>
              <a:buNone/>
            </a:pPr>
            <a:endParaRPr sz="15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"/>
              <a:buNone/>
            </a:pPr>
            <a:r>
              <a:rPr lang="pt-BR" sz="18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Parcerias internacionais para compartilhamento de infraestrutura de P&amp;D em IA</a:t>
            </a:r>
            <a:endParaRPr sz="18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4808825" y="3284163"/>
            <a:ext cx="4098000" cy="16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 Medium"/>
              <a:buNone/>
            </a:pPr>
            <a:r>
              <a:rPr lang="pt-BR" sz="1300" b="1" i="0" u="none" strike="noStrike" cap="none" dirty="0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Meta: </a:t>
            </a:r>
            <a:r>
              <a:rPr lang="pt-BR" sz="1300" b="0" i="0" u="none" strike="noStrike" cap="none" dirty="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desenvolvimento de uma pilha de software nacional completa para IA em 12 meses.</a:t>
            </a:r>
            <a:endParaRPr sz="1300" dirty="0"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 Medium"/>
              <a:buNone/>
            </a:pPr>
            <a:br>
              <a:rPr lang="pt-BR" sz="1300" b="0" i="0" u="none" strike="noStrike" cap="none" dirty="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pt-BR" sz="1300" dirty="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 LNCC tem contribuído com a discussão sobre o desenvolvimento da pilha nacional de software para IA.</a:t>
            </a:r>
            <a:endParaRPr sz="1300" b="0" i="0" u="none" strike="noStrike" cap="none" dirty="0">
              <a:solidFill>
                <a:srgbClr val="0134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494348" y="3370225"/>
            <a:ext cx="33183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"/>
              <a:buNone/>
            </a:pPr>
            <a:r>
              <a:rPr lang="pt-BR" sz="15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AÇÃO 8: </a:t>
            </a:r>
            <a:endParaRPr sz="15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"/>
              <a:buNone/>
            </a:pPr>
            <a:endParaRPr sz="15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"/>
              <a:buNone/>
            </a:pPr>
            <a:r>
              <a:rPr lang="pt-BR" sz="18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Desenvolvimento de Pilha de Software para IA</a:t>
            </a:r>
            <a:endParaRPr sz="18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3263168" y="234816"/>
            <a:ext cx="26115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200"/>
              <a:buFont typeface="Montserrat"/>
              <a:buNone/>
            </a:pPr>
            <a:r>
              <a:rPr lang="pt-BR" sz="22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PBIA</a:t>
            </a:r>
            <a:r>
              <a:rPr lang="pt-BR" sz="2200" b="1" i="0" u="none" strike="noStrike" cap="none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 e  LNCC</a:t>
            </a:r>
            <a:endParaRPr sz="2200" b="1" i="0" u="none" strike="noStrike" cap="none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784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6000" y="1255975"/>
            <a:ext cx="4777999" cy="373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6"/>
          <p:cNvSpPr/>
          <p:nvPr/>
        </p:nvSpPr>
        <p:spPr>
          <a:xfrm>
            <a:off x="433598" y="2085813"/>
            <a:ext cx="3423900" cy="17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"/>
              <a:buNone/>
            </a:pPr>
            <a:r>
              <a:rPr lang="pt-BR" sz="15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AÇÃO 9: </a:t>
            </a:r>
            <a:endParaRPr sz="15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"/>
              <a:buNone/>
            </a:pPr>
            <a:endParaRPr sz="15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"/>
              <a:buNone/>
            </a:pPr>
            <a:r>
              <a:rPr lang="pt-BR" sz="20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IA baseada em dados nacionais </a:t>
            </a:r>
            <a:endParaRPr sz="20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"/>
              <a:buNone/>
            </a:pPr>
            <a:r>
              <a:rPr lang="pt-BR" sz="20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(LLM em português)</a:t>
            </a:r>
            <a:endParaRPr sz="20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3263168" y="234816"/>
            <a:ext cx="26115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200"/>
              <a:buFont typeface="Montserrat"/>
              <a:buNone/>
            </a:pPr>
            <a:r>
              <a:rPr lang="pt-BR" sz="22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PBIA</a:t>
            </a:r>
            <a:r>
              <a:rPr lang="pt-BR" sz="2200" b="1" i="0" u="none" strike="noStrike" cap="none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 e  LNCC</a:t>
            </a:r>
            <a:endParaRPr sz="2200" b="1" i="0" u="none" strike="noStrike" cap="none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2" name="Google Shape;202;p2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3650" y="1076550"/>
            <a:ext cx="4828775" cy="399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6"/>
          <p:cNvSpPr/>
          <p:nvPr/>
        </p:nvSpPr>
        <p:spPr>
          <a:xfrm>
            <a:off x="4808825" y="1596675"/>
            <a:ext cx="4066800" cy="32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Metas: </a:t>
            </a:r>
            <a:r>
              <a:rPr lang="pt-BR" sz="13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ampliação da oferta de conjuntos de dados nacionais curados para treinamento; e construção de um modelo LLM robusto em termos de segurança para português em 12 meses.</a:t>
            </a:r>
            <a:endParaRPr sz="1300"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 Medium"/>
              <a:buNone/>
            </a:pPr>
            <a:br>
              <a:rPr lang="pt-BR" sz="1300" b="0" i="0" u="none" strike="noStrike" cap="none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pt-BR" sz="1300" b="0" i="0" u="none" strike="noStrike" cap="none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 LNCC tem o Carcará, um assistente virtual, similar às plataformas de IA generativa comerciais, mas que oferece respostas com processamento direto no supercomputador Santos Dumont, sem armazenamento ou uso de dados pessoais.</a:t>
            </a:r>
            <a:endParaRPr sz="1300" b="0" i="0" u="none" strike="noStrike" cap="none">
              <a:solidFill>
                <a:srgbClr val="0134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784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575" y="3058400"/>
            <a:ext cx="4797051" cy="20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7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3575" y="822400"/>
            <a:ext cx="4797051" cy="220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/>
          <p:nvPr/>
        </p:nvSpPr>
        <p:spPr>
          <a:xfrm>
            <a:off x="4821299" y="1064825"/>
            <a:ext cx="4066800" cy="17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Metas: </a:t>
            </a:r>
            <a:r>
              <a:rPr lang="pt-BR" sz="13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criação de uma Olimpíada de IA com recorrência anual e participação de</a:t>
            </a:r>
            <a:endParaRPr sz="1300"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escolas públicas de todas as regiões do País; aumento do percentual da população brasileira</a:t>
            </a:r>
            <a:endParaRPr sz="1300"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 declara ter um bom entendimento sobre IA para 85% (pesquisa de opinião Ipsos/AI Index</a:t>
            </a:r>
            <a:endParaRPr sz="1300"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Report) em dois anos.</a:t>
            </a:r>
            <a:endParaRPr sz="1300"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 Medium"/>
              <a:buNone/>
            </a:pPr>
            <a:br>
              <a:rPr lang="pt-BR" sz="13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pt-BR" sz="13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300" b="0" i="0" u="none" strike="noStrike" cap="none">
              <a:solidFill>
                <a:srgbClr val="0134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700624" y="2140782"/>
            <a:ext cx="2958000" cy="12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"/>
              <a:buNone/>
            </a:pPr>
            <a:r>
              <a:rPr lang="pt-BR" sz="15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AÇÃO 14: </a:t>
            </a:r>
            <a:endParaRPr sz="15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"/>
              <a:buNone/>
            </a:pPr>
            <a:endParaRPr sz="15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"/>
              <a:buNone/>
            </a:pPr>
            <a:r>
              <a:rPr lang="pt-BR" sz="20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Difusão, divulgação e literacia digital em IA</a:t>
            </a:r>
            <a:endParaRPr sz="20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4801350" y="3409175"/>
            <a:ext cx="4106700" cy="11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 Medium"/>
              <a:buNone/>
            </a:pPr>
            <a:r>
              <a:rPr lang="pt-BR" sz="13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 Laboratório Nacional de Computação Científica, por meio do seu Instituto de IA, é um dos três organizadores da</a:t>
            </a:r>
            <a:r>
              <a:rPr lang="pt-BR" sz="1300" b="0" i="0" u="none" strike="noStrike" cap="none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3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Olimpíada</a:t>
            </a:r>
            <a:r>
              <a:rPr lang="pt-BR" sz="1300" b="0" i="0" u="none" strike="noStrike" cap="none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3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Nacional</a:t>
            </a:r>
            <a:r>
              <a:rPr lang="pt-BR" sz="1300" b="0" i="0" u="none" strike="noStrike" cap="none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Inteligência Artificial, atualmente em sua segunda edição</a:t>
            </a:r>
            <a:r>
              <a:rPr lang="pt-BR" sz="13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Contou com mais de 700 mil participantes na Primeira Edição.</a:t>
            </a:r>
            <a:endParaRPr sz="1300" b="0" i="0" u="none" strike="noStrike" cap="none">
              <a:solidFill>
                <a:srgbClr val="0134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3263168" y="234816"/>
            <a:ext cx="26115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200"/>
              <a:buFont typeface="Montserrat"/>
              <a:buNone/>
            </a:pPr>
            <a:r>
              <a:rPr lang="pt-BR" sz="22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PBIA</a:t>
            </a:r>
            <a:r>
              <a:rPr lang="pt-BR" sz="2200" b="1" i="0" u="none" strike="noStrike" cap="none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 e  LNCC</a:t>
            </a:r>
            <a:endParaRPr sz="2200" b="1" i="0" u="none" strike="noStrike" cap="none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784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3784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8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5675" y="683031"/>
            <a:ext cx="73887" cy="446046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/>
          <p:nvPr/>
        </p:nvSpPr>
        <p:spPr>
          <a:xfrm>
            <a:off x="886700" y="872250"/>
            <a:ext cx="74259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200"/>
              <a:buFont typeface="Montserrat"/>
              <a:buNone/>
            </a:pPr>
            <a:r>
              <a:rPr lang="pt-BR" sz="22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LNCC possui projetos alinhados ao</a:t>
            </a:r>
            <a:r>
              <a:rPr lang="pt-BR" sz="2200" b="1" i="0" u="none" strike="noStrike" cap="none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 PBIA em fase de b</a:t>
            </a:r>
            <a:r>
              <a:rPr lang="pt-BR" sz="22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usca de financiamento</a:t>
            </a:r>
            <a:r>
              <a:rPr lang="pt-BR" sz="2200" b="1" i="0" u="none" strike="noStrike" cap="none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200" b="0" i="0" u="none" strike="noStrike" cap="none">
              <a:solidFill>
                <a:srgbClr val="0134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8"/>
          <p:cNvSpPr/>
          <p:nvPr/>
        </p:nvSpPr>
        <p:spPr>
          <a:xfrm>
            <a:off x="855975" y="2569850"/>
            <a:ext cx="7425900" cy="1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200"/>
              <a:buFont typeface="Montserrat"/>
              <a:buNone/>
            </a:pPr>
            <a:r>
              <a:rPr lang="pt-BR" sz="22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O LNCC afirma seu compromisso com o desenvolvimento, o fomento e o uso ético e responsável da inteligência artificial com base na centralidade da pessoa humana</a:t>
            </a:r>
            <a:endParaRPr sz="1300">
              <a:solidFill>
                <a:srgbClr val="36363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22682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300"/>
              <a:buFont typeface="Montserrat Medium"/>
              <a:buNone/>
            </a:pPr>
            <a:br>
              <a:rPr lang="pt-BR" sz="1300">
                <a:solidFill>
                  <a:srgbClr val="36363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pt-BR" sz="1300">
                <a:solidFill>
                  <a:srgbClr val="36363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pt-BR" sz="1300">
                <a:solidFill>
                  <a:srgbClr val="36363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77094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3455" y="0"/>
            <a:ext cx="470737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9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3784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9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357466"/>
            <a:ext cx="9137845" cy="1405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9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1782" y="4472007"/>
            <a:ext cx="823791" cy="58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9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08818" y="512273"/>
            <a:ext cx="823791" cy="58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9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70709" y="3495919"/>
            <a:ext cx="6154200" cy="1135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784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/>
          <p:nvPr/>
        </p:nvSpPr>
        <p:spPr>
          <a:xfrm>
            <a:off x="-143875" y="4004075"/>
            <a:ext cx="89448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Clr>
                <a:srgbClr val="013459"/>
              </a:buClr>
              <a:buSzPts val="1500"/>
              <a:buFont typeface="Montserrat"/>
              <a:buChar char="●"/>
            </a:pPr>
            <a:r>
              <a:rPr lang="pt-BR" sz="15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45 anos impulsionando a computação científica no Brasil</a:t>
            </a:r>
            <a:endParaRPr sz="15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Clr>
                <a:srgbClr val="013459"/>
              </a:buClr>
              <a:buSzPts val="1500"/>
              <a:buFont typeface="Montserrat"/>
              <a:buChar char="●"/>
            </a:pPr>
            <a:r>
              <a:rPr lang="pt-BR" sz="15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27 anos em Petrópolis, cidade declarada como Capital Tecnológica do Estado do Rio de Janeiro</a:t>
            </a:r>
            <a:endParaRPr sz="11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" name="Google Shape;77;p17" title="Captura de tela 2025-10-20 093438.png"/>
          <p:cNvPicPr preferRelativeResize="0"/>
          <p:nvPr/>
        </p:nvPicPr>
        <p:blipFill rotWithShape="1">
          <a:blip r:embed="rId4">
            <a:alphaModFix amt="80000"/>
          </a:blip>
          <a:srcRect t="16774" b="-7741"/>
          <a:stretch/>
        </p:blipFill>
        <p:spPr>
          <a:xfrm>
            <a:off x="-450" y="0"/>
            <a:ext cx="9144899" cy="40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5" y="0"/>
            <a:ext cx="913784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353" y="2408371"/>
            <a:ext cx="1239840" cy="272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7742" y="2394531"/>
            <a:ext cx="1239840" cy="2748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" y="2394531"/>
            <a:ext cx="1239840" cy="2748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5618" y="2459471"/>
            <a:ext cx="1239840" cy="272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29345" y="802830"/>
            <a:ext cx="4112030" cy="5538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/>
          <p:nvPr/>
        </p:nvSpPr>
        <p:spPr>
          <a:xfrm>
            <a:off x="3137055" y="349642"/>
            <a:ext cx="48285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200"/>
              <a:buFont typeface="Montserrat"/>
              <a:buNone/>
            </a:pPr>
            <a:r>
              <a:rPr lang="pt-BR" sz="2200" b="1" i="0" u="none" strike="noStrike" cap="none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SERVIDORES </a:t>
            </a:r>
            <a:r>
              <a:rPr lang="pt-BR" sz="22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PÚBLICOS</a:t>
            </a:r>
            <a:endParaRPr sz="2200" b="0" i="0" u="none" strike="noStrike" cap="none">
              <a:solidFill>
                <a:srgbClr val="0134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8"/>
          <p:cNvSpPr/>
          <p:nvPr/>
        </p:nvSpPr>
        <p:spPr>
          <a:xfrm>
            <a:off x="1883779" y="3475852"/>
            <a:ext cx="9060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58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 Medium"/>
              <a:buNone/>
            </a:pPr>
            <a:r>
              <a:rPr lang="pt-BR" sz="11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Membros da Academia Brasileira de Ciências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8"/>
          <p:cNvSpPr/>
          <p:nvPr/>
        </p:nvSpPr>
        <p:spPr>
          <a:xfrm>
            <a:off x="2244561" y="2677169"/>
            <a:ext cx="1788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8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 Medium"/>
              <a:buNone/>
            </a:pPr>
            <a:r>
              <a:rPr lang="pt-BR" sz="25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8"/>
          <p:cNvSpPr/>
          <p:nvPr/>
        </p:nvSpPr>
        <p:spPr>
          <a:xfrm>
            <a:off x="5326626" y="3466583"/>
            <a:ext cx="1056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58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 Medium"/>
              <a:buNone/>
            </a:pPr>
            <a:r>
              <a:rPr lang="pt-BR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Servidores do LNCC com bolsas de produtividade do CNPq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5710332" y="2679050"/>
            <a:ext cx="3339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8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 Medium"/>
              <a:buNone/>
            </a:pPr>
            <a:r>
              <a:rPr lang="pt-BR" sz="25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14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3556231" y="3476577"/>
            <a:ext cx="10674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58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 Medium"/>
              <a:buNone/>
            </a:pPr>
            <a:r>
              <a:rPr lang="pt-BR" sz="11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Comendador da Ordem do Mérito Científico Nacional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3996870" y="2679050"/>
            <a:ext cx="1677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8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 Medium"/>
              <a:buNone/>
            </a:pPr>
            <a:r>
              <a:rPr lang="pt-BR" sz="25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56135" y="3476577"/>
            <a:ext cx="10674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58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 Medium"/>
              <a:buNone/>
            </a:pPr>
            <a:r>
              <a:rPr lang="pt-BR" sz="11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Membro da Academia Mundial de Ciências (TWAS)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518258" y="2654701"/>
            <a:ext cx="1677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8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 Medium"/>
              <a:buNone/>
            </a:pPr>
            <a:r>
              <a:rPr lang="pt-BR" sz="25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7151447" y="3577150"/>
            <a:ext cx="10674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58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 Medium"/>
              <a:buNone/>
            </a:pPr>
            <a:r>
              <a:rPr lang="pt-BR" sz="11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Pesquisadores entre os mais influentes do mundo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7590874" y="2730150"/>
            <a:ext cx="289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8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 Medium"/>
              <a:buNone/>
            </a:pPr>
            <a:r>
              <a:rPr lang="pt-BR" sz="25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1622687" y="1635946"/>
            <a:ext cx="914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5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 Medium"/>
              <a:buNone/>
            </a:pPr>
            <a:r>
              <a:rPr lang="pt-BR" sz="1300" b="0" i="0" u="none" strike="noStrike" cap="none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PESQUISA </a:t>
            </a:r>
            <a:br>
              <a:rPr lang="pt-BR" sz="1300" b="0" i="0" u="none" strike="noStrike" cap="none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pt-BR" sz="1300" b="0" i="0" u="none" strike="noStrike" cap="none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 C&amp;T</a:t>
            </a:r>
            <a:endParaRPr sz="1300" b="0" i="0" u="none" strike="noStrike" cap="none">
              <a:solidFill>
                <a:srgbClr val="0134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1826982" y="1144440"/>
            <a:ext cx="5058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3100"/>
              <a:buFont typeface="Montserrat Medium"/>
              <a:buNone/>
            </a:pPr>
            <a:r>
              <a:rPr lang="pt-BR" sz="31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27</a:t>
            </a:r>
            <a:endParaRPr sz="3100" b="0" i="0" u="none" strike="noStrike" cap="none">
              <a:solidFill>
                <a:srgbClr val="0134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5110509" y="1635946"/>
            <a:ext cx="2410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5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 Medium"/>
              <a:buNone/>
            </a:pPr>
            <a:r>
              <a:rPr lang="pt-BR" sz="1300" b="0" i="0" u="none" strike="noStrike" cap="none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GESTÃO, PLANEJAMENTO E </a:t>
            </a:r>
            <a:br>
              <a:rPr lang="pt-BR" sz="1300" b="0" i="0" u="none" strike="noStrike" cap="none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pt-BR" sz="1300" b="0" i="0" u="none" strike="noStrike" cap="none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INFRAESTRUTURA</a:t>
            </a:r>
            <a:endParaRPr sz="1300" b="0" i="0" u="none" strike="noStrike" cap="none">
              <a:solidFill>
                <a:srgbClr val="0134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6094182" y="1144440"/>
            <a:ext cx="4296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3100"/>
              <a:buFont typeface="Montserrat Medium"/>
              <a:buNone/>
            </a:pPr>
            <a:r>
              <a:rPr lang="pt-BR" sz="31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18</a:t>
            </a:r>
            <a:endParaRPr sz="3100" b="0" i="0" u="none" strike="noStrike" cap="none">
              <a:solidFill>
                <a:srgbClr val="0134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3087746" y="1635946"/>
            <a:ext cx="1759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5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 Medium"/>
              <a:buNone/>
            </a:pPr>
            <a:r>
              <a:rPr lang="pt-BR" sz="1300" b="0" i="0" u="none" strike="noStrike" cap="none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DESENVOLVIMENTO</a:t>
            </a:r>
            <a:br>
              <a:rPr lang="pt-BR" sz="1300" b="0" i="0" u="none" strike="noStrike" cap="none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pt-BR" sz="1300" b="0" i="0" u="none" strike="noStrike" cap="none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TECNOLÓGICO</a:t>
            </a:r>
            <a:endParaRPr sz="1300" b="0" i="0" u="none" strike="noStrike" cap="none">
              <a:solidFill>
                <a:srgbClr val="0134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3648855" y="1144440"/>
            <a:ext cx="4851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3100"/>
              <a:buFont typeface="Montserrat Medium"/>
              <a:buNone/>
            </a:pPr>
            <a:r>
              <a:rPr lang="pt-BR" sz="31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33</a:t>
            </a:r>
            <a:endParaRPr sz="3100" b="0" i="0" u="none" strike="noStrike" cap="none">
              <a:solidFill>
                <a:srgbClr val="0134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27390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6365" y="0"/>
            <a:ext cx="616943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0487" y="0"/>
            <a:ext cx="351114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64927" y="2741354"/>
            <a:ext cx="1516052" cy="74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11291" y="3897430"/>
            <a:ext cx="830713" cy="83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91251" y="1834492"/>
            <a:ext cx="1504891" cy="57993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/>
          <p:nvPr/>
        </p:nvSpPr>
        <p:spPr>
          <a:xfrm>
            <a:off x="3262400" y="1834500"/>
            <a:ext cx="2759100" cy="2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Supercomputador Santos Dumont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pt-BR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Disponível à Comunidade Científica Nacional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pt-BR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Máquina com melhor eficiência energética da América Latina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pt-BR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Máquina acadêmica mais rápida da América Latina nos últimos dez anos.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Medium"/>
              <a:buNone/>
            </a:pPr>
            <a:endParaRPr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Medium"/>
              <a:buNone/>
            </a:pP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129450" y="1834500"/>
            <a:ext cx="2945400" cy="31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SINAPAD (Coordenação do MCTI, por meio do Conselho Diretor, no qual o LNCC exerce a Secretaria- Executiva)</a:t>
            </a:r>
            <a:endParaRPr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●"/>
            </a:pPr>
            <a:r>
              <a:rPr lang="pt-BR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Eficiência Computacional</a:t>
            </a:r>
            <a:endParaRPr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●"/>
            </a:pPr>
            <a:r>
              <a:rPr lang="pt-BR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Eficiência Energética</a:t>
            </a:r>
            <a:endParaRPr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●"/>
            </a:pPr>
            <a:r>
              <a:rPr lang="pt-BR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Manutenção e Atualização</a:t>
            </a:r>
            <a:endParaRPr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●"/>
            </a:pPr>
            <a:r>
              <a:rPr lang="pt-BR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Otimização de Algoritmos</a:t>
            </a:r>
            <a:endParaRPr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●"/>
            </a:pPr>
            <a:r>
              <a:rPr lang="pt-BR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Capacitação de Profissionais</a:t>
            </a:r>
            <a:br>
              <a:rPr lang="pt-BR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pt-BR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7216456" y="3908828"/>
            <a:ext cx="8589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591"/>
              </a:lnSpc>
              <a:spcBef>
                <a:spcPts val="0"/>
              </a:spcBef>
              <a:spcAft>
                <a:spcPts val="0"/>
              </a:spcAft>
              <a:buClr>
                <a:srgbClr val="218BB5"/>
              </a:buClr>
              <a:buSzPts val="1200"/>
              <a:buFont typeface="Archivo Black"/>
              <a:buNone/>
            </a:pPr>
            <a:r>
              <a:rPr lang="pt-BR" sz="1200" b="0" i="0" u="none" strike="noStrike" cap="none">
                <a:solidFill>
                  <a:srgbClr val="218BB5"/>
                </a:solidFill>
                <a:latin typeface="Archivo Black"/>
                <a:ea typeface="Archivo Black"/>
                <a:cs typeface="Archivo Black"/>
                <a:sym typeface="Archivo Black"/>
              </a:rPr>
              <a:t>CENAPAD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7789568" y="4557873"/>
            <a:ext cx="2565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591"/>
              </a:lnSpc>
              <a:spcBef>
                <a:spcPts val="0"/>
              </a:spcBef>
              <a:spcAft>
                <a:spcPts val="0"/>
              </a:spcAft>
              <a:buClr>
                <a:srgbClr val="7AC3E6"/>
              </a:buClr>
              <a:buSzPts val="1200"/>
              <a:buFont typeface="Archivo Black"/>
              <a:buNone/>
            </a:pPr>
            <a:r>
              <a:rPr lang="pt-BR" sz="1200" b="0" i="0" u="none" strike="noStrike" cap="none">
                <a:solidFill>
                  <a:srgbClr val="7AC3E6"/>
                </a:solidFill>
                <a:latin typeface="Archivo Black"/>
                <a:ea typeface="Archivo Black"/>
                <a:cs typeface="Archivo Black"/>
                <a:sym typeface="Archivo Black"/>
              </a:rPr>
              <a:t>RJ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129450" y="275575"/>
            <a:ext cx="4495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2200"/>
              <a:buFont typeface="Montserrat"/>
              <a:buNone/>
            </a:pPr>
            <a:r>
              <a:rPr lang="pt-BR" sz="2600" b="1" i="0" u="none" strike="noStrike" cap="none">
                <a:solidFill>
                  <a:srgbClr val="F5F5F5"/>
                </a:solidFill>
                <a:latin typeface="Montserrat"/>
                <a:ea typeface="Montserrat"/>
                <a:cs typeface="Montserrat"/>
                <a:sym typeface="Montserrat"/>
              </a:rPr>
              <a:t>Computação de </a:t>
            </a:r>
            <a:r>
              <a:rPr lang="pt-BR" sz="2600" b="1">
                <a:solidFill>
                  <a:srgbClr val="F5F5F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pt-BR" sz="2600" b="1" i="0" u="none" strike="noStrike" cap="none">
                <a:solidFill>
                  <a:srgbClr val="F5F5F5"/>
                </a:solidFill>
                <a:latin typeface="Montserrat"/>
                <a:ea typeface="Montserrat"/>
                <a:cs typeface="Montserrat"/>
                <a:sym typeface="Montserrat"/>
              </a:rPr>
              <a:t>lto </a:t>
            </a:r>
            <a:r>
              <a:rPr lang="pt-BR" sz="2600" b="1">
                <a:solidFill>
                  <a:srgbClr val="F5F5F5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pt-BR" sz="2600" b="1" i="0" u="none" strike="noStrike" cap="none">
                <a:solidFill>
                  <a:srgbClr val="F5F5F5"/>
                </a:solidFill>
                <a:latin typeface="Montserrat"/>
                <a:ea typeface="Montserrat"/>
                <a:cs typeface="Montserrat"/>
                <a:sym typeface="Montserrat"/>
              </a:rPr>
              <a:t>esempenho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9E9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150" y="50675"/>
            <a:ext cx="913784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0250" y="2953500"/>
            <a:ext cx="3063749" cy="21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200625" y="3865425"/>
            <a:ext cx="57915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23 prêmios entre os programas de pós-graduação interdisciplinares nos últimos 25 anos </a:t>
            </a:r>
            <a:endParaRPr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1192800" y="209175"/>
            <a:ext cx="67584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PESQUISA E DESENVOLVIMENTO TECNOLÓGICO</a:t>
            </a:r>
            <a:endParaRPr sz="20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20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pt-BR" sz="20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0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51975" y="3052575"/>
            <a:ext cx="60888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PÓS-GRADUAÇÃO EM MODELAGEM COMPUTACIONAL</a:t>
            </a:r>
            <a:br>
              <a:rPr lang="pt-BR" sz="20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pt-BR" sz="20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0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640025" y="760725"/>
            <a:ext cx="7783500" cy="21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Algoritmos         Bioinformática        Biologia Computacional    Ciência de Dados </a:t>
            </a:r>
            <a:endParaRPr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Computação de Alto Desempenho         Computação Quântica          Criptografia                            </a:t>
            </a:r>
            <a:endParaRPr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Energia              Inteligência Artificial                         Métodos Matemáticos         </a:t>
            </a:r>
            <a:endParaRPr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              Saúde              Sistemas e Controles                         Outras áreas</a:t>
            </a:r>
            <a:br>
              <a:rPr lang="pt-BR" sz="20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784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496325" y="1403175"/>
            <a:ext cx="4760834" cy="2954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/>
          <p:nvPr/>
        </p:nvSpPr>
        <p:spPr>
          <a:xfrm>
            <a:off x="1887449" y="326050"/>
            <a:ext cx="53691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200"/>
              <a:buFont typeface="Montserrat"/>
              <a:buNone/>
            </a:pPr>
            <a:r>
              <a:rPr lang="pt-BR" sz="20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PESQUISAS DESENVOLVIDAS NO LNCC</a:t>
            </a:r>
            <a:endParaRPr sz="2000" b="0" i="0" u="none" strike="noStrike" cap="none">
              <a:solidFill>
                <a:srgbClr val="0134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5697300" y="1650650"/>
            <a:ext cx="3291900" cy="27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chamada internacional recebeu mais de </a:t>
            </a:r>
            <a:r>
              <a:rPr lang="pt-BR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800 propostas de instituições de todo o mundo</a:t>
            </a:r>
            <a:r>
              <a:rPr lang="pt-BR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com foco na descoberta de novos antibióticos com mecanismos de ação inovadores.	</a:t>
            </a:r>
            <a:endParaRPr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 projeto do LNCC combina </a:t>
            </a:r>
            <a:r>
              <a:rPr lang="pt-BR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inteligência artificial (IA), modelagem molecular, bioinformática e experimentação biológica </a:t>
            </a:r>
            <a:r>
              <a:rPr lang="pt-BR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para identificar e validar novos alvos terapêuticos e moléculas antimicrobianas promissoras contra </a:t>
            </a:r>
            <a:r>
              <a:rPr lang="pt-BR" i="1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K. pneumoniae multirresistente</a:t>
            </a:r>
            <a:r>
              <a:rPr lang="pt-BR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063" y="1236550"/>
            <a:ext cx="5155349" cy="312123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784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3784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139" y="1015316"/>
            <a:ext cx="73887" cy="412818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/>
          <p:nvPr/>
        </p:nvSpPr>
        <p:spPr>
          <a:xfrm>
            <a:off x="6549450" y="612150"/>
            <a:ext cx="2469600" cy="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300"/>
              <a:buFont typeface="Montserrat Medium"/>
              <a:buNone/>
            </a:pPr>
            <a:r>
              <a:rPr lang="pt-BR" i="0" u="none" strike="noStrike" cap="none">
                <a:solidFill>
                  <a:schemeClr val="lt1"/>
                </a:solidFill>
                <a:highlight>
                  <a:srgbClr val="013459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 IA deve ser uma ferramenta para solucionar grandes desafios nacionais e melhorar a vida dos brasileiros</a:t>
            </a:r>
            <a:endParaRPr i="0" u="none" strike="noStrike" cap="none">
              <a:solidFill>
                <a:schemeClr val="lt1"/>
              </a:solidFill>
              <a:highlight>
                <a:srgbClr val="013459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300"/>
              <a:buFont typeface="Montserrat Medium"/>
              <a:buNone/>
            </a:pPr>
            <a:br>
              <a:rPr lang="pt-BR" sz="1300" i="0" u="none" strike="noStrike" cap="none">
                <a:solidFill>
                  <a:srgbClr val="36363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pt-BR" sz="1300" u="sng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AÇÕES DE IMPACTO IMEDIATO E AÇÕES ESTRUTURANTES</a:t>
            </a:r>
            <a:br>
              <a:rPr lang="pt-BR" sz="1300" u="sng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300"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300"/>
              <a:buFont typeface="Montserrat Medium"/>
              <a:buNone/>
            </a:pPr>
            <a:br>
              <a:rPr lang="pt-BR" sz="1300" i="0" u="none" strike="noStrike" cap="none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300" i="0" u="none" strike="noStrike" cap="none"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1" name="Google Shape;151;p22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6438749" cy="362422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/>
          <p:nvPr/>
        </p:nvSpPr>
        <p:spPr>
          <a:xfrm>
            <a:off x="699032" y="3364588"/>
            <a:ext cx="2373000" cy="1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3"/>
              <a:buFont typeface="Montserrat SemiBold"/>
              <a:buNone/>
            </a:pPr>
            <a:r>
              <a:rPr lang="pt-BR" sz="752" b="0" i="1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Plano Brasileiro de Inteligência Artificial</a:t>
            </a:r>
            <a:endParaRPr sz="75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699036" y="2733248"/>
            <a:ext cx="18093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3"/>
              <a:buFont typeface="Montserrat Black"/>
              <a:buNone/>
            </a:pPr>
            <a:r>
              <a:rPr lang="pt-BR" sz="2700" b="0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PBIA</a:t>
            </a:r>
            <a:r>
              <a:rPr lang="pt-BR" sz="4600" b="0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endParaRPr sz="4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818375" y="3959350"/>
            <a:ext cx="8098500" cy="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300"/>
              <a:buFont typeface="Montserrat Medium"/>
              <a:buNone/>
            </a:pPr>
            <a:r>
              <a:rPr lang="pt-BR" sz="13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</a:t>
            </a:r>
            <a:r>
              <a:rPr lang="pt-BR" sz="13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 LNCC</a:t>
            </a:r>
            <a:r>
              <a:rPr lang="pt-BR" sz="13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é citado diretamente no Eixo 1 das Ações Estruturantes</a:t>
            </a:r>
            <a:r>
              <a:rPr lang="pt-BR" sz="13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:  Infraestrutura e Desenvolvimento de IA, na Ação 1: Supercomputador de IA. </a:t>
            </a:r>
            <a:r>
              <a:rPr lang="pt-BR" sz="13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Além desta, estão alinhadas com o domínio de conhecimento do LNCC diversas outras ações estruturantes. </a:t>
            </a:r>
            <a:endParaRPr sz="1300"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300"/>
              <a:buFont typeface="Montserrat Medium"/>
              <a:buNone/>
            </a:pPr>
            <a:br>
              <a:rPr lang="pt-BR" sz="1300" i="0" u="none" strike="noStrike" cap="none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300" i="0" u="none" strike="noStrike" cap="none"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784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9722" y="808561"/>
            <a:ext cx="4771065" cy="2252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9722" y="3183017"/>
            <a:ext cx="4771065" cy="196048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/>
          <p:nvPr/>
        </p:nvSpPr>
        <p:spPr>
          <a:xfrm>
            <a:off x="443250" y="1815746"/>
            <a:ext cx="3345900" cy="1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"/>
              <a:buNone/>
            </a:pPr>
            <a:r>
              <a:rPr lang="pt-BR" sz="1500" b="1" i="0" u="none" strike="noStrike" cap="none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AÇÃO 1</a:t>
            </a:r>
            <a:r>
              <a:rPr lang="pt-BR" sz="15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pt-BR" sz="1500" b="1" i="0" u="none" strike="noStrike" cap="none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 b="1" i="0" u="none" strike="noStrike" cap="none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"/>
              <a:buNone/>
            </a:pPr>
            <a:endParaRPr sz="1300" b="1">
              <a:solidFill>
                <a:srgbClr val="2E2E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"/>
              <a:buNone/>
            </a:pPr>
            <a:r>
              <a:rPr lang="pt-BR" sz="2000" b="1" i="0" u="none" strike="noStrike" cap="none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Supercomputador de IA</a:t>
            </a:r>
            <a:endParaRPr sz="2000" b="0" i="0" u="none" strike="noStrike" cap="none">
              <a:solidFill>
                <a:srgbClr val="0134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4808825" y="1430009"/>
            <a:ext cx="4066800" cy="10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26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Meta: </a:t>
            </a:r>
            <a:r>
              <a:rPr lang="pt-BR" sz="13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atualização do supercomputador Santos Dumont no LNCC, para que esteja entre os cinco com maior capacidade de processamento da lista TOP500, em cinco anos.</a:t>
            </a:r>
            <a:endParaRPr sz="1300"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22682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300"/>
              <a:buFont typeface="Montserrat Medium"/>
              <a:buNone/>
            </a:pPr>
            <a:endParaRPr sz="1300"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5" name="Google Shape;165;p23"/>
          <p:cNvSpPr/>
          <p:nvPr/>
        </p:nvSpPr>
        <p:spPr>
          <a:xfrm>
            <a:off x="4670675" y="3663525"/>
            <a:ext cx="43431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26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 Santos Dumont passou por uma etapa inicial de atualização em 2024, viabilizados por meio de projeto de cooperação com a Petrobras. Os  próximos aportes estão sendo planejados</a:t>
            </a:r>
            <a:endParaRPr sz="1300"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3263168" y="234816"/>
            <a:ext cx="26115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200"/>
              <a:buFont typeface="Montserrat"/>
              <a:buNone/>
            </a:pPr>
            <a:r>
              <a:rPr lang="pt-BR" sz="22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PBIA</a:t>
            </a:r>
            <a:r>
              <a:rPr lang="pt-BR" sz="2200" b="1" i="0" u="none" strike="noStrike" cap="none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 e  LNCC</a:t>
            </a:r>
            <a:endParaRPr sz="2200" b="1" i="0" u="none" strike="noStrike" cap="none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784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9722" y="808561"/>
            <a:ext cx="4771065" cy="2252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9722" y="3183017"/>
            <a:ext cx="4771065" cy="196048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/>
          <p:nvPr/>
        </p:nvSpPr>
        <p:spPr>
          <a:xfrm>
            <a:off x="409128" y="2157505"/>
            <a:ext cx="3470700" cy="13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"/>
              <a:buNone/>
            </a:pPr>
            <a:r>
              <a:rPr lang="pt-BR" sz="15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AÇÃO 2: </a:t>
            </a:r>
            <a:endParaRPr sz="15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"/>
              <a:buNone/>
            </a:pPr>
            <a:endParaRPr sz="15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300"/>
              <a:buFont typeface="Montserrat"/>
              <a:buNone/>
            </a:pPr>
            <a:r>
              <a:rPr lang="pt-BR" sz="20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Ampliação da capacidade de processamento dos CENAPADs</a:t>
            </a:r>
            <a:endParaRPr sz="2000" b="1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4"/>
          <p:cNvSpPr/>
          <p:nvPr/>
        </p:nvSpPr>
        <p:spPr>
          <a:xfrm>
            <a:off x="4795575" y="1496325"/>
            <a:ext cx="40662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26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Meta: </a:t>
            </a:r>
            <a:r>
              <a:rPr lang="pt-BR" sz="13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ampliação da capacidade dos cinco Cenapads, distribuídos pelas cinco regiões do País, em dois anos.</a:t>
            </a:r>
            <a:endParaRPr sz="1300"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22682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300"/>
              <a:buFont typeface="Montserrat Medium"/>
              <a:buNone/>
            </a:pPr>
            <a:endParaRPr sz="1300"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4795568" y="3764573"/>
            <a:ext cx="40662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226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36363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22682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300"/>
              <a:buFont typeface="Montserrat Medium"/>
              <a:buNone/>
            </a:pPr>
            <a:endParaRPr sz="1300">
              <a:solidFill>
                <a:srgbClr val="36363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" name="Google Shape;178;p24"/>
          <p:cNvSpPr/>
          <p:nvPr/>
        </p:nvSpPr>
        <p:spPr>
          <a:xfrm>
            <a:off x="4795575" y="3527875"/>
            <a:ext cx="4066200" cy="1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226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LNCC foi contemplado em chamada da FAPESP para apoio a Centros de Computação de Alto Desempenho. </a:t>
            </a:r>
            <a:endParaRPr sz="1300"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226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0134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 projeto é coordenado pelo atual diretor do LNCC, Prof. Dr. Fábio Borges de Oliveira.</a:t>
            </a:r>
            <a:endParaRPr sz="1300"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22682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300"/>
              <a:buFont typeface="Montserrat Medium"/>
              <a:buNone/>
            </a:pPr>
            <a:endParaRPr sz="1300">
              <a:solidFill>
                <a:srgbClr val="0134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3263168" y="234816"/>
            <a:ext cx="26115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200"/>
              <a:buFont typeface="Montserrat"/>
              <a:buNone/>
            </a:pPr>
            <a:r>
              <a:rPr lang="pt-BR" sz="2200" b="1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PBIA</a:t>
            </a:r>
            <a:r>
              <a:rPr lang="pt-BR" sz="2200" b="1" i="0" u="none" strike="noStrike" cap="none">
                <a:solidFill>
                  <a:srgbClr val="013459"/>
                </a:solidFill>
                <a:latin typeface="Montserrat"/>
                <a:ea typeface="Montserrat"/>
                <a:cs typeface="Montserrat"/>
                <a:sym typeface="Montserrat"/>
              </a:rPr>
              <a:t> e  LNCC</a:t>
            </a:r>
            <a:endParaRPr sz="2200" b="1" i="0" u="none" strike="noStrike" cap="none">
              <a:solidFill>
                <a:srgbClr val="0134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879</Words>
  <Application>Microsoft Office PowerPoint</Application>
  <PresentationFormat>Apresentação na tela (16:9)</PresentationFormat>
  <Paragraphs>116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4" baseType="lpstr">
      <vt:lpstr>Montserrat</vt:lpstr>
      <vt:lpstr>Archivo Black</vt:lpstr>
      <vt:lpstr>Montserrat Medium</vt:lpstr>
      <vt:lpstr>Montserrat Black</vt:lpstr>
      <vt:lpstr>Montserrat SemiBold</vt:lpstr>
      <vt:lpstr>Calibri</vt:lpstr>
      <vt:lpstr>Economica</vt:lpstr>
      <vt:lpstr>Arial</vt:lpstr>
      <vt:lpstr>Luxe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chamada internacional recebeu mais de 800 propostas de instituições de todo o mundo com foco na descoberta de novos antibióticos com mecanismos de ação inovadores.   O projeto do LNCC combina inteligência artificial (IA), modelagem molecular, bioinformática e experimentação biológica para identificar e validar novos alvos terapêuticos e moléculas antimicrobianas promissoras contra K. pneumoniae multirresistente.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Felipe Luiz da Silva</cp:lastModifiedBy>
  <cp:revision>1</cp:revision>
  <dcterms:modified xsi:type="dcterms:W3CDTF">2025-10-22T12:47:50Z</dcterms:modified>
</cp:coreProperties>
</file>