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345" r:id="rId3"/>
    <p:sldId id="353" r:id="rId4"/>
    <p:sldId id="347" r:id="rId5"/>
    <p:sldId id="364" r:id="rId6"/>
    <p:sldId id="360" r:id="rId7"/>
    <p:sldId id="377" r:id="rId8"/>
    <p:sldId id="369" r:id="rId9"/>
    <p:sldId id="370" r:id="rId10"/>
    <p:sldId id="348" r:id="rId11"/>
    <p:sldId id="363" r:id="rId12"/>
    <p:sldId id="373" r:id="rId13"/>
    <p:sldId id="372" r:id="rId14"/>
    <p:sldId id="349" r:id="rId15"/>
    <p:sldId id="371" r:id="rId16"/>
    <p:sldId id="365" r:id="rId17"/>
    <p:sldId id="376" r:id="rId18"/>
    <p:sldId id="375" r:id="rId19"/>
    <p:sldId id="374" r:id="rId20"/>
    <p:sldId id="378" r:id="rId21"/>
    <p:sldId id="352" r:id="rId22"/>
    <p:sldId id="30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76B729"/>
    <a:srgbClr val="006EB7"/>
    <a:srgbClr val="E67108"/>
    <a:srgbClr val="EB5715"/>
    <a:srgbClr val="E8DE18"/>
    <a:srgbClr val="E08520"/>
    <a:srgbClr val="127AEC"/>
    <a:srgbClr val="66F35B"/>
    <a:srgbClr val="41F0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2" autoAdjust="0"/>
    <p:restoredTop sz="83746" autoAdjust="0"/>
  </p:normalViewPr>
  <p:slideViewPr>
    <p:cSldViewPr snapToGrid="0">
      <p:cViewPr varScale="1">
        <p:scale>
          <a:sx n="88" d="100"/>
          <a:sy n="88" d="100"/>
        </p:scale>
        <p:origin x="66"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144"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A2B2E2-75B0-42DC-96DF-93B8073A5138}" type="datetimeFigureOut">
              <a:rPr lang="en-US" smtClean="0"/>
              <a:t>5/15/2019</a:t>
            </a:fld>
            <a:endParaRPr lang="en-US"/>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916E41-9B96-4FE3-A0ED-36EE6B60E4D8}" type="slidenum">
              <a:rPr lang="en-US" smtClean="0"/>
              <a:t>‹nº›</a:t>
            </a:fld>
            <a:endParaRPr lang="en-US"/>
          </a:p>
        </p:txBody>
      </p:sp>
    </p:spTree>
    <p:extLst>
      <p:ext uri="{BB962C8B-B14F-4D97-AF65-F5344CB8AC3E}">
        <p14:creationId xmlns:p14="http://schemas.microsoft.com/office/powerpoint/2010/main" val="3654532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ADC900-FE99-4C29-AE05-2FDAAF2E082D}" type="datetimeFigureOut">
              <a:rPr lang="pt-BR" smtClean="0"/>
              <a:t>15/05/2019</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105CC7-B392-48F8-8079-60176D3525BC}" type="slidenum">
              <a:rPr lang="pt-BR" smtClean="0"/>
              <a:t>‹nº›</a:t>
            </a:fld>
            <a:endParaRPr lang="pt-BR"/>
          </a:p>
        </p:txBody>
      </p:sp>
    </p:spTree>
    <p:extLst>
      <p:ext uri="{BB962C8B-B14F-4D97-AF65-F5344CB8AC3E}">
        <p14:creationId xmlns:p14="http://schemas.microsoft.com/office/powerpoint/2010/main" val="2523329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B105CC7-B392-48F8-8079-60176D3525BC}" type="slidenum">
              <a:rPr lang="pt-BR" smtClean="0"/>
              <a:t>1</a:t>
            </a:fld>
            <a:endParaRPr lang="pt-BR"/>
          </a:p>
        </p:txBody>
      </p:sp>
    </p:spTree>
    <p:extLst>
      <p:ext uri="{BB962C8B-B14F-4D97-AF65-F5344CB8AC3E}">
        <p14:creationId xmlns:p14="http://schemas.microsoft.com/office/powerpoint/2010/main" val="1570115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B105CC7-B392-48F8-8079-60176D3525BC}" type="slidenum">
              <a:rPr lang="pt-BR" smtClean="0"/>
              <a:t>10</a:t>
            </a:fld>
            <a:endParaRPr lang="pt-BR"/>
          </a:p>
        </p:txBody>
      </p:sp>
    </p:spTree>
    <p:extLst>
      <p:ext uri="{BB962C8B-B14F-4D97-AF65-F5344CB8AC3E}">
        <p14:creationId xmlns:p14="http://schemas.microsoft.com/office/powerpoint/2010/main" val="1769497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B105CC7-B392-48F8-8079-60176D3525BC}" type="slidenum">
              <a:rPr lang="pt-BR" smtClean="0"/>
              <a:t>11</a:t>
            </a:fld>
            <a:endParaRPr lang="pt-BR"/>
          </a:p>
        </p:txBody>
      </p:sp>
    </p:spTree>
    <p:extLst>
      <p:ext uri="{BB962C8B-B14F-4D97-AF65-F5344CB8AC3E}">
        <p14:creationId xmlns:p14="http://schemas.microsoft.com/office/powerpoint/2010/main" val="721908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B105CC7-B392-48F8-8079-60176D3525BC}" type="slidenum">
              <a:rPr lang="pt-BR" smtClean="0"/>
              <a:t>12</a:t>
            </a:fld>
            <a:endParaRPr lang="pt-BR"/>
          </a:p>
        </p:txBody>
      </p:sp>
    </p:spTree>
    <p:extLst>
      <p:ext uri="{BB962C8B-B14F-4D97-AF65-F5344CB8AC3E}">
        <p14:creationId xmlns:p14="http://schemas.microsoft.com/office/powerpoint/2010/main" val="1225888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B105CC7-B392-48F8-8079-60176D3525BC}" type="slidenum">
              <a:rPr lang="pt-BR" smtClean="0"/>
              <a:t>13</a:t>
            </a:fld>
            <a:endParaRPr lang="pt-BR"/>
          </a:p>
        </p:txBody>
      </p:sp>
    </p:spTree>
    <p:extLst>
      <p:ext uri="{BB962C8B-B14F-4D97-AF65-F5344CB8AC3E}">
        <p14:creationId xmlns:p14="http://schemas.microsoft.com/office/powerpoint/2010/main" val="3833763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B105CC7-B392-48F8-8079-60176D3525BC}" type="slidenum">
              <a:rPr lang="pt-BR" smtClean="0"/>
              <a:t>14</a:t>
            </a:fld>
            <a:endParaRPr lang="pt-BR"/>
          </a:p>
        </p:txBody>
      </p:sp>
    </p:spTree>
    <p:extLst>
      <p:ext uri="{BB962C8B-B14F-4D97-AF65-F5344CB8AC3E}">
        <p14:creationId xmlns:p14="http://schemas.microsoft.com/office/powerpoint/2010/main" val="814555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B105CC7-B392-48F8-8079-60176D3525BC}" type="slidenum">
              <a:rPr lang="pt-BR" smtClean="0"/>
              <a:t>15</a:t>
            </a:fld>
            <a:endParaRPr lang="pt-BR"/>
          </a:p>
        </p:txBody>
      </p:sp>
    </p:spTree>
    <p:extLst>
      <p:ext uri="{BB962C8B-B14F-4D97-AF65-F5344CB8AC3E}">
        <p14:creationId xmlns:p14="http://schemas.microsoft.com/office/powerpoint/2010/main" val="3018999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B105CC7-B392-48F8-8079-60176D3525BC}" type="slidenum">
              <a:rPr lang="pt-BR" smtClean="0"/>
              <a:t>16</a:t>
            </a:fld>
            <a:endParaRPr lang="pt-BR"/>
          </a:p>
        </p:txBody>
      </p:sp>
    </p:spTree>
    <p:extLst>
      <p:ext uri="{BB962C8B-B14F-4D97-AF65-F5344CB8AC3E}">
        <p14:creationId xmlns:p14="http://schemas.microsoft.com/office/powerpoint/2010/main" val="3798991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B105CC7-B392-48F8-8079-60176D3525BC}" type="slidenum">
              <a:rPr lang="pt-BR" smtClean="0"/>
              <a:t>17</a:t>
            </a:fld>
            <a:endParaRPr lang="pt-BR"/>
          </a:p>
        </p:txBody>
      </p:sp>
    </p:spTree>
    <p:extLst>
      <p:ext uri="{BB962C8B-B14F-4D97-AF65-F5344CB8AC3E}">
        <p14:creationId xmlns:p14="http://schemas.microsoft.com/office/powerpoint/2010/main" val="2415366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s-ES" dirty="0" smtClean="0"/>
              <a:t>o presidente Mario Benítez, do </a:t>
            </a:r>
            <a:r>
              <a:rPr lang="es-ES" dirty="0" err="1" smtClean="0"/>
              <a:t>Paraguai</a:t>
            </a:r>
            <a:r>
              <a:rPr lang="es-ES" dirty="0" smtClean="0"/>
              <a:t>, </a:t>
            </a:r>
            <a:r>
              <a:rPr lang="es-ES" dirty="0" err="1" smtClean="0"/>
              <a:t>criou</a:t>
            </a:r>
            <a:r>
              <a:rPr lang="es-ES" dirty="0" smtClean="0"/>
              <a:t> </a:t>
            </a:r>
            <a:r>
              <a:rPr lang="es-ES" dirty="0" err="1" smtClean="0"/>
              <a:t>ontem</a:t>
            </a:r>
            <a:r>
              <a:rPr lang="es-ES" dirty="0" smtClean="0"/>
              <a:t> por</a:t>
            </a:r>
            <a:r>
              <a:rPr lang="es-ES" baseline="0" dirty="0" smtClean="0"/>
              <a:t> Decreto </a:t>
            </a:r>
            <a:r>
              <a:rPr lang="es-ES" baseline="0" dirty="0" err="1" smtClean="0"/>
              <a:t>uma</a:t>
            </a:r>
            <a:r>
              <a:rPr lang="es-ES" dirty="0" smtClean="0"/>
              <a:t> </a:t>
            </a:r>
            <a:r>
              <a:rPr lang="es-ES" dirty="0" err="1" smtClean="0"/>
              <a:t>Comissão</a:t>
            </a:r>
            <a:r>
              <a:rPr lang="es-ES" dirty="0" smtClean="0"/>
              <a:t> Nacional para implementar a CQCT. </a:t>
            </a:r>
            <a:r>
              <a:rPr lang="pt-BR" dirty="0" smtClean="0"/>
              <a:t>Está matéria mostra a disposição atual do governo do Paraguai em implementar a CQCT .</a:t>
            </a:r>
            <a:r>
              <a:rPr lang="pt-BR" baseline="0" dirty="0" smtClean="0"/>
              <a:t> Esta será uma ótima o</a:t>
            </a:r>
            <a:r>
              <a:rPr lang="pt-BR" dirty="0" smtClean="0"/>
              <a:t>portunidade para discutir sobre mercado ilegal e estimular a adoção do protocolo pelos países da região. Este é o caminho adequado e não deixar de adotar medidas de Saúde Pública como as do PLS 769. </a:t>
            </a:r>
          </a:p>
          <a:p>
            <a:r>
              <a:rPr lang="pt-BR" dirty="0" smtClean="0"/>
              <a:t>---A questão de conter o contrabando é algo relacionado a segurança nas faixas de fronteira, o que poderia ser revista no âmbito das estratégias de ações no combate ao crime organizado, e contrabando. </a:t>
            </a:r>
          </a:p>
          <a:p>
            <a:r>
              <a:rPr lang="pt-BR" dirty="0" smtClean="0"/>
              <a:t>Uma possível redução da tributação seria como criar uma concorrência comercial legal entre os cigarros tributados com os cigarros contrabandeados.</a:t>
            </a:r>
          </a:p>
          <a:p>
            <a:r>
              <a:rPr lang="pt-BR" dirty="0" smtClean="0"/>
              <a:t>E essa nova tributação não criaria tanto impacto no crime organizado, pois o cigarro </a:t>
            </a:r>
            <a:r>
              <a:rPr lang="pt-BR" dirty="0" err="1" smtClean="0"/>
              <a:t>contrababandeado</a:t>
            </a:r>
            <a:r>
              <a:rPr lang="pt-BR" dirty="0" smtClean="0"/>
              <a:t> tem margem para reduzir o valor do seu produto pirata para concorrer com o legal.</a:t>
            </a:r>
          </a:p>
          <a:p>
            <a:endParaRPr lang="pt-BR" dirty="0"/>
          </a:p>
        </p:txBody>
      </p:sp>
      <p:sp>
        <p:nvSpPr>
          <p:cNvPr id="4" name="Espaço Reservado para Número de Slide 3"/>
          <p:cNvSpPr>
            <a:spLocks noGrp="1"/>
          </p:cNvSpPr>
          <p:nvPr>
            <p:ph type="sldNum" sz="quarter" idx="10"/>
          </p:nvPr>
        </p:nvSpPr>
        <p:spPr/>
        <p:txBody>
          <a:bodyPr/>
          <a:lstStyle/>
          <a:p>
            <a:fld id="{AB105CC7-B392-48F8-8079-60176D3525BC}" type="slidenum">
              <a:rPr lang="pt-BR" smtClean="0"/>
              <a:t>18</a:t>
            </a:fld>
            <a:endParaRPr lang="pt-BR"/>
          </a:p>
        </p:txBody>
      </p:sp>
    </p:spTree>
    <p:extLst>
      <p:ext uri="{BB962C8B-B14F-4D97-AF65-F5344CB8AC3E}">
        <p14:creationId xmlns:p14="http://schemas.microsoft.com/office/powerpoint/2010/main" val="896412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renda dos produtores:</a:t>
            </a:r>
            <a:r>
              <a:rPr lang="pt-BR" baseline="0" dirty="0" smtClean="0"/>
              <a:t> sem olhar a qualidade= 10% tem renda muito boa: 5 salários mínimos/ mês.</a:t>
            </a:r>
          </a:p>
          <a:p>
            <a:r>
              <a:rPr lang="pt-BR" baseline="0" dirty="0" smtClean="0"/>
              <a:t>30% acima de 3 salários mínimos</a:t>
            </a:r>
          </a:p>
          <a:p>
            <a:r>
              <a:rPr lang="pt-BR" baseline="0" dirty="0" smtClean="0"/>
              <a:t>35% renda de 2 a 3 salários mínimos</a:t>
            </a:r>
          </a:p>
          <a:p>
            <a:r>
              <a:rPr lang="pt-BR" baseline="0" dirty="0" smtClean="0"/>
              <a:t>1/3 que têm renda bastante baixa: abaixo de 2 salários mínimos mensais. Só para sobrevivência. </a:t>
            </a:r>
          </a:p>
          <a:p>
            <a:r>
              <a:rPr lang="pt-BR" baseline="0" dirty="0" smtClean="0"/>
              <a:t>Quais são os motivos dessa renda boa ? </a:t>
            </a:r>
            <a:r>
              <a:rPr lang="pt-BR" baseline="0" dirty="0" err="1" smtClean="0"/>
              <a:t>Autoinvestimento</a:t>
            </a:r>
            <a:r>
              <a:rPr lang="pt-BR" baseline="0" dirty="0" smtClean="0"/>
              <a:t>, tecnológica, pessoal q já tem estufa elétrica, que investe em trator, são </a:t>
            </a:r>
            <a:r>
              <a:rPr lang="pt-BR" baseline="0" dirty="0" err="1" smtClean="0"/>
              <a:t>tecnificados</a:t>
            </a:r>
            <a:r>
              <a:rPr lang="pt-BR" baseline="0" dirty="0" smtClean="0"/>
              <a:t>, com grande produção de mais de 80 mil pés = 10 mil </a:t>
            </a:r>
            <a:r>
              <a:rPr lang="pt-BR" baseline="0" dirty="0" err="1" smtClean="0"/>
              <a:t>kilos</a:t>
            </a:r>
            <a:r>
              <a:rPr lang="pt-BR" baseline="0" dirty="0" smtClean="0"/>
              <a:t> = que daria renda líquida em torno de 50, 60 mil por ano. </a:t>
            </a:r>
          </a:p>
          <a:p>
            <a:r>
              <a:rPr lang="pt-BR" baseline="0" dirty="0" smtClean="0"/>
              <a:t>Produtividade: qualidade do solo, o clima que ajuda, portanto essa renda tem altos e baixos ano a ano.</a:t>
            </a:r>
          </a:p>
          <a:p>
            <a:r>
              <a:rPr lang="pt-BR" baseline="0" dirty="0" smtClean="0"/>
              <a:t>Medidas da CQCT de proibição propaganda e aditivos afeta apenas a questão interna do BR e não a exportação.</a:t>
            </a:r>
          </a:p>
          <a:p>
            <a:r>
              <a:rPr lang="pt-BR" baseline="0" dirty="0" smtClean="0"/>
              <a:t>87% é exportado. 13% fica pra consumo interno</a:t>
            </a:r>
          </a:p>
          <a:p>
            <a:r>
              <a:rPr lang="pt-BR" baseline="0" dirty="0" smtClean="0"/>
              <a:t>Do </a:t>
            </a:r>
            <a:r>
              <a:rPr lang="pt-BR" baseline="0" dirty="0" err="1" smtClean="0"/>
              <a:t>pto</a:t>
            </a:r>
            <a:r>
              <a:rPr lang="pt-BR" baseline="0" dirty="0" smtClean="0"/>
              <a:t> de vista de renda da cadeia produtiva, esse fumo que fica aqui internamente, transformado em cigarro, rende 85% do lucro das empresas. Do faturamento bruto total do tabaco 85% é do fumo consumido internamente, </a:t>
            </a:r>
            <a:r>
              <a:rPr lang="pt-BR" baseline="0" dirty="0" err="1" smtClean="0"/>
              <a:t>pq</a:t>
            </a:r>
            <a:r>
              <a:rPr lang="pt-BR" baseline="0" dirty="0" smtClean="0"/>
              <a:t> ele é industrializado. E apenas 15% representa a renda do fumo exportado. Então, qual é o X da questão? O problema não são os produtores. O problema é o lucro das indústrias. Mesmo que essas medidas </a:t>
            </a:r>
            <a:r>
              <a:rPr lang="pt-BR" baseline="0" dirty="0" err="1" smtClean="0"/>
              <a:t>significassema</a:t>
            </a:r>
            <a:r>
              <a:rPr lang="pt-BR" baseline="0" dirty="0" smtClean="0"/>
              <a:t> eliminação do tabaco no BR, OU SEJA, NINGUÉM MAIS VAI FUMAR, é 13% da produção que deixa de ser necessária. Os outros 85% continuariam sendo </a:t>
            </a:r>
            <a:r>
              <a:rPr lang="pt-BR" baseline="0" dirty="0" err="1" smtClean="0"/>
              <a:t>necessárioas</a:t>
            </a:r>
            <a:r>
              <a:rPr lang="pt-BR" baseline="0" dirty="0" smtClean="0"/>
              <a:t> </a:t>
            </a:r>
            <a:r>
              <a:rPr lang="pt-BR" baseline="0" dirty="0" err="1" smtClean="0"/>
              <a:t>pq</a:t>
            </a:r>
            <a:r>
              <a:rPr lang="pt-BR" baseline="0" dirty="0" smtClean="0"/>
              <a:t> são pra exportação. Afetaria 13% dos produtores. Esse impacto seria menor do que o impacto produzido pela modernização do processo produtivo do tabaco. (que já está ocorrendo!). Nos último anos caiu muito pouco a produção, mas o número de produtores baixou de 190 para 150 mil porque se elevou a produtividade, se elevou a produção por família, com a modernização há menor demanda por mão de obra, e isso foi de grande impacto para os produtores, mas isto a indústria não fala. Então, vamos falar sério!  essas medidas que nós estamos discutindo aqui não vão prejudicar os produtores...prejudica? Claro que prejudica um pouco, mas infinitamente menos do impacto produzido pela modernização do sistema produtivo que é patrocinado e implementado via sistema de integração pela indústria de cigarros. Então paremos com a hipocrisia de tentar jogar a culpa na questão da produção, sendo que a questão do impacto, em havendo uma redução do consumo no Brasil, não é sobre os produtores, mas sim sobre O LUCRO DA INDÚSTRIA FUMAGEIRA! DA INDÚSTRIA DO VENENO, que mata 428 pessoas por DIA. 156.220 vidas ao ano só no Brasil.</a:t>
            </a:r>
            <a:endParaRPr lang="pt-BR" dirty="0"/>
          </a:p>
        </p:txBody>
      </p:sp>
      <p:sp>
        <p:nvSpPr>
          <p:cNvPr id="4" name="Espaço Reservado para Número de Slide 3"/>
          <p:cNvSpPr>
            <a:spLocks noGrp="1"/>
          </p:cNvSpPr>
          <p:nvPr>
            <p:ph type="sldNum" sz="quarter" idx="10"/>
          </p:nvPr>
        </p:nvSpPr>
        <p:spPr/>
        <p:txBody>
          <a:bodyPr/>
          <a:lstStyle/>
          <a:p>
            <a:fld id="{AB105CC7-B392-48F8-8079-60176D3525BC}" type="slidenum">
              <a:rPr lang="pt-BR" smtClean="0"/>
              <a:t>19</a:t>
            </a:fld>
            <a:endParaRPr lang="pt-BR"/>
          </a:p>
        </p:txBody>
      </p:sp>
    </p:spTree>
    <p:extLst>
      <p:ext uri="{BB962C8B-B14F-4D97-AF65-F5344CB8AC3E}">
        <p14:creationId xmlns:p14="http://schemas.microsoft.com/office/powerpoint/2010/main" val="388475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B105CC7-B392-48F8-8079-60176D3525BC}" type="slidenum">
              <a:rPr lang="pt-BR" smtClean="0"/>
              <a:t>2</a:t>
            </a:fld>
            <a:endParaRPr lang="pt-BR"/>
          </a:p>
        </p:txBody>
      </p:sp>
    </p:spTree>
    <p:extLst>
      <p:ext uri="{BB962C8B-B14F-4D97-AF65-F5344CB8AC3E}">
        <p14:creationId xmlns:p14="http://schemas.microsoft.com/office/powerpoint/2010/main" val="177172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B105CC7-B392-48F8-8079-60176D3525BC}" type="slidenum">
              <a:rPr lang="pt-BR" smtClean="0"/>
              <a:t>20</a:t>
            </a:fld>
            <a:endParaRPr lang="pt-BR"/>
          </a:p>
        </p:txBody>
      </p:sp>
    </p:spTree>
    <p:extLst>
      <p:ext uri="{BB962C8B-B14F-4D97-AF65-F5344CB8AC3E}">
        <p14:creationId xmlns:p14="http://schemas.microsoft.com/office/powerpoint/2010/main" val="3680548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B105CC7-B392-48F8-8079-60176D3525BC}" type="slidenum">
              <a:rPr lang="pt-BR" smtClean="0"/>
              <a:t>3</a:t>
            </a:fld>
            <a:endParaRPr lang="pt-BR"/>
          </a:p>
        </p:txBody>
      </p:sp>
    </p:spTree>
    <p:extLst>
      <p:ext uri="{BB962C8B-B14F-4D97-AF65-F5344CB8AC3E}">
        <p14:creationId xmlns:p14="http://schemas.microsoft.com/office/powerpoint/2010/main" val="1901017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 lei de 2000 proibiu em mídia de massa, a de 2011 proibiu em Pontos de venda, mas não totalmente. Entretanto, com a ratificação da CQCT o Brasil assumiu</a:t>
            </a:r>
            <a:r>
              <a:rPr lang="pt-BR" baseline="0" dirty="0" smtClean="0"/>
              <a:t> o compromisso de implementar a restrição TOTAL de toda forma de publicidade, promoção e patrocínio do tabaco: como preconiza o ARTIGO 13 </a:t>
            </a:r>
            <a:r>
              <a:rPr lang="pt-BR" dirty="0" smtClean="0"/>
              <a:t>CQCT.</a:t>
            </a:r>
            <a:endParaRPr lang="pt-BR" dirty="0"/>
          </a:p>
        </p:txBody>
      </p:sp>
      <p:sp>
        <p:nvSpPr>
          <p:cNvPr id="4" name="Espaço Reservado para Número de Slide 3"/>
          <p:cNvSpPr>
            <a:spLocks noGrp="1"/>
          </p:cNvSpPr>
          <p:nvPr>
            <p:ph type="sldNum" sz="quarter" idx="10"/>
          </p:nvPr>
        </p:nvSpPr>
        <p:spPr/>
        <p:txBody>
          <a:bodyPr/>
          <a:lstStyle/>
          <a:p>
            <a:fld id="{AB105CC7-B392-48F8-8079-60176D3525BC}" type="slidenum">
              <a:rPr lang="pt-BR" smtClean="0"/>
              <a:t>4</a:t>
            </a:fld>
            <a:endParaRPr lang="pt-BR"/>
          </a:p>
        </p:txBody>
      </p:sp>
    </p:spTree>
    <p:extLst>
      <p:ext uri="{BB962C8B-B14F-4D97-AF65-F5344CB8AC3E}">
        <p14:creationId xmlns:p14="http://schemas.microsoft.com/office/powerpoint/2010/main" val="704246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B105CC7-B392-48F8-8079-60176D3525BC}" type="slidenum">
              <a:rPr lang="pt-BR" smtClean="0"/>
              <a:t>5</a:t>
            </a:fld>
            <a:endParaRPr lang="pt-BR"/>
          </a:p>
        </p:txBody>
      </p:sp>
    </p:spTree>
    <p:extLst>
      <p:ext uri="{BB962C8B-B14F-4D97-AF65-F5344CB8AC3E}">
        <p14:creationId xmlns:p14="http://schemas.microsoft.com/office/powerpoint/2010/main" val="103567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solidFill>
                  <a:schemeClr val="accent1"/>
                </a:solidFill>
              </a:rPr>
              <a:t>Contudo, na prática,  a indústria do tabaco tem feito uso de expositores que são verdadeiros painéis promocionais para atrair</a:t>
            </a:r>
            <a:r>
              <a:rPr lang="pt-BR" baseline="0" dirty="0" smtClean="0">
                <a:solidFill>
                  <a:schemeClr val="accent1"/>
                </a:solidFill>
              </a:rPr>
              <a:t> consumidores, principalmente crianças e adolescentes, já que são posicionados ao lado de balas, chocolates e outros produtos que atraem esse público, transmitindo a falsa sensação de NORMALIDADE e segurança dos produtos </a:t>
            </a:r>
            <a:r>
              <a:rPr lang="pt-BR" baseline="0" dirty="0" err="1" smtClean="0">
                <a:solidFill>
                  <a:schemeClr val="accent1"/>
                </a:solidFill>
              </a:rPr>
              <a:t>fumígenos</a:t>
            </a:r>
            <a:r>
              <a:rPr lang="pt-BR" baseline="0" dirty="0" smtClean="0">
                <a:solidFill>
                  <a:schemeClr val="accent1"/>
                </a:solidFill>
              </a:rPr>
              <a:t>.</a:t>
            </a:r>
            <a:endParaRPr lang="pt-BR" dirty="0">
              <a:solidFill>
                <a:schemeClr val="accent1"/>
              </a:solidFill>
            </a:endParaRPr>
          </a:p>
        </p:txBody>
      </p:sp>
      <p:sp>
        <p:nvSpPr>
          <p:cNvPr id="4" name="Espaço Reservado para Número de Slide 3"/>
          <p:cNvSpPr>
            <a:spLocks noGrp="1"/>
          </p:cNvSpPr>
          <p:nvPr>
            <p:ph type="sldNum" sz="quarter" idx="10"/>
          </p:nvPr>
        </p:nvSpPr>
        <p:spPr/>
        <p:txBody>
          <a:bodyPr/>
          <a:lstStyle/>
          <a:p>
            <a:fld id="{AB105CC7-B392-48F8-8079-60176D3525BC}" type="slidenum">
              <a:rPr lang="pt-BR" smtClean="0"/>
              <a:t>6</a:t>
            </a:fld>
            <a:endParaRPr lang="pt-BR"/>
          </a:p>
        </p:txBody>
      </p:sp>
    </p:spTree>
    <p:extLst>
      <p:ext uri="{BB962C8B-B14F-4D97-AF65-F5344CB8AC3E}">
        <p14:creationId xmlns:p14="http://schemas.microsoft.com/office/powerpoint/2010/main" val="2598367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Fotos</a:t>
            </a:r>
            <a:r>
              <a:rPr lang="pt-BR" baseline="0" dirty="0" smtClean="0"/>
              <a:t> de outros países </a:t>
            </a:r>
            <a:endParaRPr lang="pt-BR" dirty="0"/>
          </a:p>
        </p:txBody>
      </p:sp>
      <p:sp>
        <p:nvSpPr>
          <p:cNvPr id="4" name="Espaço Reservado para Número de Slide 3"/>
          <p:cNvSpPr>
            <a:spLocks noGrp="1"/>
          </p:cNvSpPr>
          <p:nvPr>
            <p:ph type="sldNum" sz="quarter" idx="10"/>
          </p:nvPr>
        </p:nvSpPr>
        <p:spPr/>
        <p:txBody>
          <a:bodyPr/>
          <a:lstStyle/>
          <a:p>
            <a:fld id="{AB105CC7-B392-48F8-8079-60176D3525BC}" type="slidenum">
              <a:rPr lang="pt-BR" smtClean="0"/>
              <a:t>7</a:t>
            </a:fld>
            <a:endParaRPr lang="pt-BR"/>
          </a:p>
        </p:txBody>
      </p:sp>
    </p:spTree>
    <p:extLst>
      <p:ext uri="{BB962C8B-B14F-4D97-AF65-F5344CB8AC3E}">
        <p14:creationId xmlns:p14="http://schemas.microsoft.com/office/powerpoint/2010/main" val="2826802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DD9A0BA-EA31-403F-84FF-7C5784D6054D}" type="slidenum">
              <a:rPr lang="pt-BR" smtClean="0"/>
              <a:pPr/>
              <a:t>8</a:t>
            </a:fld>
            <a:endParaRPr lang="pt-BR"/>
          </a:p>
        </p:txBody>
      </p:sp>
    </p:spTree>
    <p:extLst>
      <p:ext uri="{BB962C8B-B14F-4D97-AF65-F5344CB8AC3E}">
        <p14:creationId xmlns:p14="http://schemas.microsoft.com/office/powerpoint/2010/main" val="1420204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DD9A0BA-EA31-403F-84FF-7C5784D6054D}" type="slidenum">
              <a:rPr lang="pt-BR" smtClean="0"/>
              <a:pPr/>
              <a:t>9</a:t>
            </a:fld>
            <a:endParaRPr lang="pt-BR"/>
          </a:p>
        </p:txBody>
      </p:sp>
    </p:spTree>
    <p:extLst>
      <p:ext uri="{BB962C8B-B14F-4D97-AF65-F5344CB8AC3E}">
        <p14:creationId xmlns:p14="http://schemas.microsoft.com/office/powerpoint/2010/main" val="901091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2209800" y="1102768"/>
            <a:ext cx="9144000" cy="2387600"/>
          </a:xfrm>
        </p:spPr>
        <p:txBody>
          <a:bodyPr anchor="b"/>
          <a:lstStyle>
            <a:lvl1pPr algn="ctr">
              <a:defRPr sz="6000">
                <a:solidFill>
                  <a:schemeClr val="tx1">
                    <a:lumMod val="65000"/>
                    <a:lumOff val="35000"/>
                  </a:schemeClr>
                </a:solidFill>
                <a:latin typeface="Aller" panose="02000503030000020004" pitchFamily="2" charset="0"/>
              </a:defRPr>
            </a:lvl1pPr>
          </a:lstStyle>
          <a:p>
            <a:r>
              <a:rPr lang="pt-BR" dirty="0"/>
              <a:t>Título da Apresentação</a:t>
            </a:r>
            <a:br>
              <a:rPr lang="pt-BR" dirty="0"/>
            </a:br>
            <a:endParaRPr lang="en-US" dirty="0"/>
          </a:p>
        </p:txBody>
      </p:sp>
      <p:sp>
        <p:nvSpPr>
          <p:cNvPr id="3" name="Subtítulo 2"/>
          <p:cNvSpPr>
            <a:spLocks noGrp="1"/>
          </p:cNvSpPr>
          <p:nvPr>
            <p:ph type="subTitle" idx="1"/>
          </p:nvPr>
        </p:nvSpPr>
        <p:spPr>
          <a:xfrm>
            <a:off x="2209800" y="3668962"/>
            <a:ext cx="9144000" cy="1655762"/>
          </a:xfrm>
        </p:spPr>
        <p:txBody>
          <a:bodyPr/>
          <a:lstStyle>
            <a:lvl1pPr marL="0" indent="0" algn="ctr">
              <a:buNone/>
              <a:defRPr sz="2400">
                <a:latin typeface="Aller" panose="02000503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pt-BR" dirty="0"/>
          </a:p>
          <a:p>
            <a:r>
              <a:rPr lang="pt-BR" dirty="0"/>
              <a:t>Autor</a:t>
            </a:r>
            <a:endParaRPr lang="en-US" dirty="0"/>
          </a:p>
        </p:txBody>
      </p:sp>
      <p:cxnSp>
        <p:nvCxnSpPr>
          <p:cNvPr id="10" name="Conector reto 9"/>
          <p:cNvCxnSpPr/>
          <p:nvPr userDrawn="1"/>
        </p:nvCxnSpPr>
        <p:spPr>
          <a:xfrm>
            <a:off x="1419002" y="-30072"/>
            <a:ext cx="0" cy="7040880"/>
          </a:xfrm>
          <a:prstGeom prst="line">
            <a:avLst/>
          </a:prstGeom>
          <a:ln w="317500">
            <a:solidFill>
              <a:srgbClr val="FFC000"/>
            </a:solidFill>
          </a:ln>
        </p:spPr>
        <p:style>
          <a:lnRef idx="2">
            <a:schemeClr val="dk1"/>
          </a:lnRef>
          <a:fillRef idx="0">
            <a:schemeClr val="dk1"/>
          </a:fillRef>
          <a:effectRef idx="1">
            <a:schemeClr val="dk1"/>
          </a:effectRef>
          <a:fontRef idx="minor">
            <a:schemeClr val="tx1"/>
          </a:fontRef>
        </p:style>
      </p:cxnSp>
      <p:cxnSp>
        <p:nvCxnSpPr>
          <p:cNvPr id="11" name="Conector reto 10"/>
          <p:cNvCxnSpPr/>
          <p:nvPr userDrawn="1"/>
        </p:nvCxnSpPr>
        <p:spPr>
          <a:xfrm>
            <a:off x="607758" y="-30072"/>
            <a:ext cx="0" cy="7040880"/>
          </a:xfrm>
          <a:prstGeom prst="line">
            <a:avLst/>
          </a:prstGeom>
          <a:ln w="317500">
            <a:solidFill>
              <a:srgbClr val="76B729"/>
            </a:solidFill>
          </a:ln>
        </p:spPr>
        <p:style>
          <a:lnRef idx="2">
            <a:schemeClr val="dk1"/>
          </a:lnRef>
          <a:fillRef idx="0">
            <a:schemeClr val="dk1"/>
          </a:fillRef>
          <a:effectRef idx="1">
            <a:schemeClr val="dk1"/>
          </a:effectRef>
          <a:fontRef idx="minor">
            <a:schemeClr val="tx1"/>
          </a:fontRef>
        </p:style>
      </p:cxnSp>
      <p:cxnSp>
        <p:nvCxnSpPr>
          <p:cNvPr id="12" name="Conector reto 11"/>
          <p:cNvCxnSpPr/>
          <p:nvPr userDrawn="1"/>
        </p:nvCxnSpPr>
        <p:spPr>
          <a:xfrm>
            <a:off x="1005170" y="-30072"/>
            <a:ext cx="0" cy="7040880"/>
          </a:xfrm>
          <a:prstGeom prst="line">
            <a:avLst/>
          </a:prstGeom>
          <a:ln w="317500">
            <a:solidFill>
              <a:srgbClr val="006EB7"/>
            </a:solidFill>
          </a:ln>
        </p:spPr>
        <p:style>
          <a:lnRef idx="2">
            <a:schemeClr val="dk1"/>
          </a:lnRef>
          <a:fillRef idx="0">
            <a:schemeClr val="dk1"/>
          </a:fillRef>
          <a:effectRef idx="1">
            <a:schemeClr val="dk1"/>
          </a:effectRef>
          <a:fontRef idx="minor">
            <a:schemeClr val="tx1"/>
          </a:fontRef>
        </p:style>
      </p:cxnSp>
      <p:cxnSp>
        <p:nvCxnSpPr>
          <p:cNvPr id="13" name="Conector reto 12"/>
          <p:cNvCxnSpPr/>
          <p:nvPr userDrawn="1"/>
        </p:nvCxnSpPr>
        <p:spPr>
          <a:xfrm>
            <a:off x="213027" y="-30072"/>
            <a:ext cx="0" cy="7040880"/>
          </a:xfrm>
          <a:prstGeom prst="line">
            <a:avLst/>
          </a:prstGeom>
          <a:ln w="317500">
            <a:solidFill>
              <a:srgbClr val="E67108"/>
            </a:solidFill>
          </a:ln>
        </p:spPr>
        <p:style>
          <a:lnRef idx="2">
            <a:schemeClr val="dk1"/>
          </a:lnRef>
          <a:fillRef idx="0">
            <a:schemeClr val="dk1"/>
          </a:fillRef>
          <a:effectRef idx="1">
            <a:schemeClr val="dk1"/>
          </a:effectRef>
          <a:fontRef idx="minor">
            <a:schemeClr val="tx1"/>
          </a:fontRef>
        </p:style>
      </p:cxnSp>
      <p:pic>
        <p:nvPicPr>
          <p:cNvPr id="4" name="Imagem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15204" y="4959457"/>
            <a:ext cx="3795249" cy="2455747"/>
          </a:xfrm>
          <a:prstGeom prst="rect">
            <a:avLst/>
          </a:prstGeom>
        </p:spPr>
      </p:pic>
      <p:cxnSp>
        <p:nvCxnSpPr>
          <p:cNvPr id="9" name="Conector reto 8"/>
          <p:cNvCxnSpPr/>
          <p:nvPr userDrawn="1"/>
        </p:nvCxnSpPr>
        <p:spPr>
          <a:xfrm>
            <a:off x="1458191" y="-30072"/>
            <a:ext cx="0" cy="7040880"/>
          </a:xfrm>
          <a:prstGeom prst="line">
            <a:avLst/>
          </a:prstGeom>
          <a:ln w="317500">
            <a:solidFill>
              <a:srgbClr val="FFC000"/>
            </a:solidFill>
          </a:ln>
        </p:spPr>
        <p:style>
          <a:lnRef idx="2">
            <a:schemeClr val="dk1"/>
          </a:lnRef>
          <a:fillRef idx="0">
            <a:schemeClr val="dk1"/>
          </a:fillRef>
          <a:effectRef idx="1">
            <a:schemeClr val="dk1"/>
          </a:effectRef>
          <a:fontRef idx="minor">
            <a:schemeClr val="tx1"/>
          </a:fontRef>
        </p:style>
      </p:cxnSp>
      <p:cxnSp>
        <p:nvCxnSpPr>
          <p:cNvPr id="14" name="Conector reto 13"/>
          <p:cNvCxnSpPr/>
          <p:nvPr userDrawn="1"/>
        </p:nvCxnSpPr>
        <p:spPr>
          <a:xfrm>
            <a:off x="646947" y="-30072"/>
            <a:ext cx="0" cy="7040880"/>
          </a:xfrm>
          <a:prstGeom prst="line">
            <a:avLst/>
          </a:prstGeom>
          <a:ln w="317500">
            <a:solidFill>
              <a:srgbClr val="76B729"/>
            </a:solidFill>
          </a:ln>
        </p:spPr>
        <p:style>
          <a:lnRef idx="2">
            <a:schemeClr val="dk1"/>
          </a:lnRef>
          <a:fillRef idx="0">
            <a:schemeClr val="dk1"/>
          </a:fillRef>
          <a:effectRef idx="1">
            <a:schemeClr val="dk1"/>
          </a:effectRef>
          <a:fontRef idx="minor">
            <a:schemeClr val="tx1"/>
          </a:fontRef>
        </p:style>
      </p:cxnSp>
      <p:cxnSp>
        <p:nvCxnSpPr>
          <p:cNvPr id="15" name="Conector reto 14"/>
          <p:cNvCxnSpPr/>
          <p:nvPr userDrawn="1"/>
        </p:nvCxnSpPr>
        <p:spPr>
          <a:xfrm>
            <a:off x="1044359" y="-30072"/>
            <a:ext cx="0" cy="7040880"/>
          </a:xfrm>
          <a:prstGeom prst="line">
            <a:avLst/>
          </a:prstGeom>
          <a:ln w="317500">
            <a:solidFill>
              <a:srgbClr val="006EB7"/>
            </a:solidFill>
          </a:ln>
        </p:spPr>
        <p:style>
          <a:lnRef idx="2">
            <a:schemeClr val="dk1"/>
          </a:lnRef>
          <a:fillRef idx="0">
            <a:schemeClr val="dk1"/>
          </a:fillRef>
          <a:effectRef idx="1">
            <a:schemeClr val="dk1"/>
          </a:effectRef>
          <a:fontRef idx="minor">
            <a:schemeClr val="tx1"/>
          </a:fontRef>
        </p:style>
      </p:cxnSp>
      <p:cxnSp>
        <p:nvCxnSpPr>
          <p:cNvPr id="16" name="Conector reto 15"/>
          <p:cNvCxnSpPr/>
          <p:nvPr userDrawn="1"/>
        </p:nvCxnSpPr>
        <p:spPr>
          <a:xfrm>
            <a:off x="252216" y="-30072"/>
            <a:ext cx="0" cy="7040880"/>
          </a:xfrm>
          <a:prstGeom prst="line">
            <a:avLst/>
          </a:prstGeom>
          <a:ln w="317500">
            <a:solidFill>
              <a:srgbClr val="E67108"/>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91018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p:cNvSpPr>
            <a:spLocks noGrp="1"/>
          </p:cNvSpPr>
          <p:nvPr>
            <p:ph type="dt" sz="half" idx="10"/>
          </p:nvPr>
        </p:nvSpPr>
        <p:spPr/>
        <p:txBody>
          <a:bodyPr/>
          <a:lstStyle/>
          <a:p>
            <a:fld id="{5F9FC210-FA32-4019-8AD1-C8AB505B232D}" type="datetimeFigureOut">
              <a:rPr lang="en-US" smtClean="0"/>
              <a:t>5/15/2019</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353BBCBB-83BD-4391-AC18-C66EB8D38C04}" type="slidenum">
              <a:rPr lang="en-US" smtClean="0"/>
              <a:t>‹nº›</a:t>
            </a:fld>
            <a:endParaRPr lang="en-US"/>
          </a:p>
        </p:txBody>
      </p:sp>
    </p:spTree>
    <p:extLst>
      <p:ext uri="{BB962C8B-B14F-4D97-AF65-F5344CB8AC3E}">
        <p14:creationId xmlns:p14="http://schemas.microsoft.com/office/powerpoint/2010/main" val="2592483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endParaRPr lang="en-US"/>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p:cNvSpPr>
            <a:spLocks noGrp="1"/>
          </p:cNvSpPr>
          <p:nvPr>
            <p:ph type="dt" sz="half" idx="10"/>
          </p:nvPr>
        </p:nvSpPr>
        <p:spPr/>
        <p:txBody>
          <a:bodyPr/>
          <a:lstStyle/>
          <a:p>
            <a:fld id="{5F9FC210-FA32-4019-8AD1-C8AB505B232D}" type="datetimeFigureOut">
              <a:rPr lang="en-US" smtClean="0"/>
              <a:t>5/15/2019</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353BBCBB-83BD-4391-AC18-C66EB8D38C04}" type="slidenum">
              <a:rPr lang="en-US" smtClean="0"/>
              <a:t>‹nº›</a:t>
            </a:fld>
            <a:endParaRPr lang="en-US"/>
          </a:p>
        </p:txBody>
      </p:sp>
    </p:spTree>
    <p:extLst>
      <p:ext uri="{BB962C8B-B14F-4D97-AF65-F5344CB8AC3E}">
        <p14:creationId xmlns:p14="http://schemas.microsoft.com/office/powerpoint/2010/main" val="4124356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038600" y="338003"/>
            <a:ext cx="7712642" cy="972231"/>
          </a:xfrm>
        </p:spPr>
        <p:txBody>
          <a:bodyPr/>
          <a:lstStyle>
            <a:lvl1pPr algn="r">
              <a:defRPr>
                <a:solidFill>
                  <a:schemeClr val="tx1">
                    <a:lumMod val="65000"/>
                    <a:lumOff val="35000"/>
                  </a:schemeClr>
                </a:solidFill>
                <a:latin typeface="Aller" panose="02000503030000020004" pitchFamily="2" charset="0"/>
              </a:defRPr>
            </a:lvl1pPr>
          </a:lstStyle>
          <a:p>
            <a:r>
              <a:rPr lang="en-US" dirty="0" err="1"/>
              <a:t>Título</a:t>
            </a:r>
            <a:endParaRPr lang="en-US" dirty="0"/>
          </a:p>
        </p:txBody>
      </p:sp>
      <p:sp>
        <p:nvSpPr>
          <p:cNvPr id="3" name="Espaço Reservado para Conteúdo 2"/>
          <p:cNvSpPr>
            <a:spLocks noGrp="1"/>
          </p:cNvSpPr>
          <p:nvPr>
            <p:ph idx="1"/>
          </p:nvPr>
        </p:nvSpPr>
        <p:spPr>
          <a:xfrm>
            <a:off x="1235642" y="1841319"/>
            <a:ext cx="10515600" cy="4102281"/>
          </a:xfrm>
        </p:spPr>
        <p:txBody>
          <a:bodyPr/>
          <a:lstStyle>
            <a:lvl1pPr marL="0" indent="0">
              <a:buFont typeface="Wingdings" panose="05000000000000000000" pitchFamily="2" charset="2"/>
              <a:buNone/>
              <a:defRPr>
                <a:solidFill>
                  <a:schemeClr val="tx1"/>
                </a:solidFill>
                <a:latin typeface="Aller" panose="02000503030000020004" pitchFamily="2" charset="0"/>
              </a:defRPr>
            </a:lvl1pPr>
          </a:lstStyle>
          <a:p>
            <a:pPr lvl="0"/>
            <a:endParaRPr lang="en-US" dirty="0"/>
          </a:p>
        </p:txBody>
      </p:sp>
      <p:cxnSp>
        <p:nvCxnSpPr>
          <p:cNvPr id="7" name="Conector reto 6"/>
          <p:cNvCxnSpPr/>
          <p:nvPr userDrawn="1"/>
        </p:nvCxnSpPr>
        <p:spPr>
          <a:xfrm>
            <a:off x="708997" y="-91440"/>
            <a:ext cx="0" cy="7040880"/>
          </a:xfrm>
          <a:prstGeom prst="line">
            <a:avLst/>
          </a:prstGeom>
          <a:ln w="63500">
            <a:solidFill>
              <a:srgbClr val="E67108"/>
            </a:solidFill>
          </a:ln>
        </p:spPr>
        <p:style>
          <a:lnRef idx="2">
            <a:schemeClr val="dk1"/>
          </a:lnRef>
          <a:fillRef idx="0">
            <a:schemeClr val="dk1"/>
          </a:fillRef>
          <a:effectRef idx="1">
            <a:schemeClr val="dk1"/>
          </a:effectRef>
          <a:fontRef idx="minor">
            <a:schemeClr val="tx1"/>
          </a:fontRef>
        </p:style>
      </p:cxnSp>
      <p:cxnSp>
        <p:nvCxnSpPr>
          <p:cNvPr id="8" name="Conector reto 7"/>
          <p:cNvCxnSpPr/>
          <p:nvPr userDrawn="1"/>
        </p:nvCxnSpPr>
        <p:spPr>
          <a:xfrm>
            <a:off x="381847" y="-91440"/>
            <a:ext cx="0" cy="7040880"/>
          </a:xfrm>
          <a:prstGeom prst="line">
            <a:avLst/>
          </a:prstGeom>
          <a:ln w="63500">
            <a:solidFill>
              <a:srgbClr val="76B729"/>
            </a:solidFill>
          </a:ln>
        </p:spPr>
        <p:style>
          <a:lnRef idx="2">
            <a:schemeClr val="dk1"/>
          </a:lnRef>
          <a:fillRef idx="0">
            <a:schemeClr val="dk1"/>
          </a:fillRef>
          <a:effectRef idx="1">
            <a:schemeClr val="dk1"/>
          </a:effectRef>
          <a:fontRef idx="minor">
            <a:schemeClr val="tx1"/>
          </a:fontRef>
        </p:style>
      </p:cxnSp>
      <p:cxnSp>
        <p:nvCxnSpPr>
          <p:cNvPr id="9" name="Conector reto 8"/>
          <p:cNvCxnSpPr/>
          <p:nvPr userDrawn="1"/>
        </p:nvCxnSpPr>
        <p:spPr>
          <a:xfrm>
            <a:off x="553348" y="-91440"/>
            <a:ext cx="0" cy="7040880"/>
          </a:xfrm>
          <a:prstGeom prst="line">
            <a:avLst/>
          </a:prstGeom>
          <a:ln w="63500">
            <a:solidFill>
              <a:srgbClr val="006EB7"/>
            </a:solidFill>
          </a:ln>
        </p:spPr>
        <p:style>
          <a:lnRef idx="2">
            <a:schemeClr val="dk1"/>
          </a:lnRef>
          <a:fillRef idx="0">
            <a:schemeClr val="dk1"/>
          </a:fillRef>
          <a:effectRef idx="1">
            <a:schemeClr val="dk1"/>
          </a:effectRef>
          <a:fontRef idx="minor">
            <a:schemeClr val="tx1"/>
          </a:fontRef>
        </p:style>
      </p:cxnSp>
      <p:cxnSp>
        <p:nvCxnSpPr>
          <p:cNvPr id="10" name="Conector reto 9"/>
          <p:cNvCxnSpPr/>
          <p:nvPr userDrawn="1"/>
        </p:nvCxnSpPr>
        <p:spPr>
          <a:xfrm>
            <a:off x="213027" y="-91440"/>
            <a:ext cx="0" cy="7040880"/>
          </a:xfrm>
          <a:prstGeom prst="line">
            <a:avLst/>
          </a:prstGeom>
          <a:ln w="63500">
            <a:solidFill>
              <a:srgbClr val="FFC000"/>
            </a:solidFill>
          </a:ln>
        </p:spPr>
        <p:style>
          <a:lnRef idx="2">
            <a:schemeClr val="dk1"/>
          </a:lnRef>
          <a:fillRef idx="0">
            <a:schemeClr val="dk1"/>
          </a:fillRef>
          <a:effectRef idx="1">
            <a:schemeClr val="dk1"/>
          </a:effectRef>
          <a:fontRef idx="minor">
            <a:schemeClr val="tx1"/>
          </a:fontRef>
        </p:style>
      </p:cxnSp>
      <p:cxnSp>
        <p:nvCxnSpPr>
          <p:cNvPr id="12" name="Conector reto 11"/>
          <p:cNvCxnSpPr/>
          <p:nvPr userDrawn="1"/>
        </p:nvCxnSpPr>
        <p:spPr>
          <a:xfrm>
            <a:off x="708997" y="1487262"/>
            <a:ext cx="11483003" cy="0"/>
          </a:xfrm>
          <a:prstGeom prst="line">
            <a:avLst/>
          </a:prstGeom>
          <a:ln w="25400">
            <a:solidFill>
              <a:srgbClr val="E67108"/>
            </a:solidFill>
          </a:ln>
        </p:spPr>
        <p:style>
          <a:lnRef idx="1">
            <a:schemeClr val="accent1"/>
          </a:lnRef>
          <a:fillRef idx="0">
            <a:schemeClr val="accent1"/>
          </a:fillRef>
          <a:effectRef idx="0">
            <a:schemeClr val="accent1"/>
          </a:effectRef>
          <a:fontRef idx="minor">
            <a:schemeClr val="tx1"/>
          </a:fontRef>
        </p:style>
      </p:cxnSp>
      <p:pic>
        <p:nvPicPr>
          <p:cNvPr id="11" name="Imagem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37200" y="5737369"/>
            <a:ext cx="2213734" cy="1432415"/>
          </a:xfrm>
          <a:prstGeom prst="rect">
            <a:avLst/>
          </a:prstGeom>
        </p:spPr>
      </p:pic>
    </p:spTree>
    <p:extLst>
      <p:ext uri="{BB962C8B-B14F-4D97-AF65-F5344CB8AC3E}">
        <p14:creationId xmlns:p14="http://schemas.microsoft.com/office/powerpoint/2010/main" val="2898717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beçalho da Seção">
    <p:spTree>
      <p:nvGrpSpPr>
        <p:cNvPr id="1" name=""/>
        <p:cNvGrpSpPr/>
        <p:nvPr/>
      </p:nvGrpSpPr>
      <p:grpSpPr>
        <a:xfrm>
          <a:off x="0" y="0"/>
          <a:ext cx="0" cy="0"/>
          <a:chOff x="0" y="0"/>
          <a:chExt cx="0" cy="0"/>
        </a:xfrm>
      </p:grpSpPr>
      <p:sp>
        <p:nvSpPr>
          <p:cNvPr id="4" name="Espaço Reservado para Data 3"/>
          <p:cNvSpPr>
            <a:spLocks noGrp="1"/>
          </p:cNvSpPr>
          <p:nvPr>
            <p:ph type="dt" sz="half" idx="10"/>
          </p:nvPr>
        </p:nvSpPr>
        <p:spPr/>
        <p:txBody>
          <a:bodyPr/>
          <a:lstStyle/>
          <a:p>
            <a:fld id="{5F9FC210-FA32-4019-8AD1-C8AB505B232D}" type="datetimeFigureOut">
              <a:rPr lang="en-US" smtClean="0"/>
              <a:t>5/15/2019</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353BBCBB-83BD-4391-AC18-C66EB8D38C04}" type="slidenum">
              <a:rPr lang="en-US" smtClean="0"/>
              <a:t>‹nº›</a:t>
            </a:fld>
            <a:endParaRPr lang="en-US"/>
          </a:p>
        </p:txBody>
      </p:sp>
    </p:spTree>
    <p:extLst>
      <p:ext uri="{BB962C8B-B14F-4D97-AF65-F5344CB8AC3E}">
        <p14:creationId xmlns:p14="http://schemas.microsoft.com/office/powerpoint/2010/main" val="2779746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Espaço Reservado para Data 4"/>
          <p:cNvSpPr>
            <a:spLocks noGrp="1"/>
          </p:cNvSpPr>
          <p:nvPr>
            <p:ph type="dt" sz="half" idx="10"/>
          </p:nvPr>
        </p:nvSpPr>
        <p:spPr/>
        <p:txBody>
          <a:bodyPr/>
          <a:lstStyle/>
          <a:p>
            <a:fld id="{5F9FC210-FA32-4019-8AD1-C8AB505B232D}" type="datetimeFigureOut">
              <a:rPr lang="en-US" smtClean="0"/>
              <a:t>5/15/2019</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353BBCBB-83BD-4391-AC18-C66EB8D38C04}" type="slidenum">
              <a:rPr lang="en-US" smtClean="0"/>
              <a:t>‹nº›</a:t>
            </a:fld>
            <a:endParaRPr lang="en-US"/>
          </a:p>
        </p:txBody>
      </p:sp>
    </p:spTree>
    <p:extLst>
      <p:ext uri="{BB962C8B-B14F-4D97-AF65-F5344CB8AC3E}">
        <p14:creationId xmlns:p14="http://schemas.microsoft.com/office/powerpoint/2010/main" val="752269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endParaRPr lang="en-US"/>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Espaço Reservado para Data 6"/>
          <p:cNvSpPr>
            <a:spLocks noGrp="1"/>
          </p:cNvSpPr>
          <p:nvPr>
            <p:ph type="dt" sz="half" idx="10"/>
          </p:nvPr>
        </p:nvSpPr>
        <p:spPr/>
        <p:txBody>
          <a:bodyPr/>
          <a:lstStyle/>
          <a:p>
            <a:fld id="{5F9FC210-FA32-4019-8AD1-C8AB505B232D}" type="datetimeFigureOut">
              <a:rPr lang="en-US" smtClean="0"/>
              <a:t>5/15/2019</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353BBCBB-83BD-4391-AC18-C66EB8D38C04}" type="slidenum">
              <a:rPr lang="en-US" smtClean="0"/>
              <a:t>‹nº›</a:t>
            </a:fld>
            <a:endParaRPr lang="en-US"/>
          </a:p>
        </p:txBody>
      </p:sp>
    </p:spTree>
    <p:extLst>
      <p:ext uri="{BB962C8B-B14F-4D97-AF65-F5344CB8AC3E}">
        <p14:creationId xmlns:p14="http://schemas.microsoft.com/office/powerpoint/2010/main" val="2663846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Data 2"/>
          <p:cNvSpPr>
            <a:spLocks noGrp="1"/>
          </p:cNvSpPr>
          <p:nvPr>
            <p:ph type="dt" sz="half" idx="10"/>
          </p:nvPr>
        </p:nvSpPr>
        <p:spPr/>
        <p:txBody>
          <a:bodyPr/>
          <a:lstStyle/>
          <a:p>
            <a:fld id="{5F9FC210-FA32-4019-8AD1-C8AB505B232D}" type="datetimeFigureOut">
              <a:rPr lang="en-US" smtClean="0"/>
              <a:t>5/15/2019</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353BBCBB-83BD-4391-AC18-C66EB8D38C04}" type="slidenum">
              <a:rPr lang="en-US" smtClean="0"/>
              <a:t>‹nº›</a:t>
            </a:fld>
            <a:endParaRPr lang="en-US"/>
          </a:p>
        </p:txBody>
      </p:sp>
    </p:spTree>
    <p:extLst>
      <p:ext uri="{BB962C8B-B14F-4D97-AF65-F5344CB8AC3E}">
        <p14:creationId xmlns:p14="http://schemas.microsoft.com/office/powerpoint/2010/main" val="26867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cxnSp>
        <p:nvCxnSpPr>
          <p:cNvPr id="5" name="Conector reto 4"/>
          <p:cNvCxnSpPr/>
          <p:nvPr userDrawn="1"/>
        </p:nvCxnSpPr>
        <p:spPr>
          <a:xfrm>
            <a:off x="813500" y="-91440"/>
            <a:ext cx="0" cy="7040880"/>
          </a:xfrm>
          <a:prstGeom prst="line">
            <a:avLst/>
          </a:prstGeom>
          <a:ln w="63500">
            <a:solidFill>
              <a:srgbClr val="E67108"/>
            </a:solidFill>
          </a:ln>
        </p:spPr>
        <p:style>
          <a:lnRef idx="2">
            <a:schemeClr val="dk1"/>
          </a:lnRef>
          <a:fillRef idx="0">
            <a:schemeClr val="dk1"/>
          </a:fillRef>
          <a:effectRef idx="1">
            <a:schemeClr val="dk1"/>
          </a:effectRef>
          <a:fontRef idx="minor">
            <a:schemeClr val="tx1"/>
          </a:fontRef>
        </p:style>
      </p:cxnSp>
      <p:cxnSp>
        <p:nvCxnSpPr>
          <p:cNvPr id="6" name="Conector reto 5"/>
          <p:cNvCxnSpPr/>
          <p:nvPr userDrawn="1"/>
        </p:nvCxnSpPr>
        <p:spPr>
          <a:xfrm>
            <a:off x="482853" y="-91440"/>
            <a:ext cx="0" cy="7040880"/>
          </a:xfrm>
          <a:prstGeom prst="line">
            <a:avLst/>
          </a:prstGeom>
          <a:ln w="63500">
            <a:solidFill>
              <a:srgbClr val="76B729"/>
            </a:solidFill>
          </a:ln>
        </p:spPr>
        <p:style>
          <a:lnRef idx="2">
            <a:schemeClr val="dk1"/>
          </a:lnRef>
          <a:fillRef idx="0">
            <a:schemeClr val="dk1"/>
          </a:fillRef>
          <a:effectRef idx="1">
            <a:schemeClr val="dk1"/>
          </a:effectRef>
          <a:fontRef idx="minor">
            <a:schemeClr val="tx1"/>
          </a:fontRef>
        </p:style>
      </p:cxnSp>
      <p:cxnSp>
        <p:nvCxnSpPr>
          <p:cNvPr id="7" name="Conector reto 6"/>
          <p:cNvCxnSpPr/>
          <p:nvPr userDrawn="1"/>
        </p:nvCxnSpPr>
        <p:spPr>
          <a:xfrm>
            <a:off x="648176" y="-91440"/>
            <a:ext cx="0" cy="7040880"/>
          </a:xfrm>
          <a:prstGeom prst="line">
            <a:avLst/>
          </a:prstGeom>
          <a:ln w="63500">
            <a:solidFill>
              <a:srgbClr val="006EB7"/>
            </a:solidFill>
          </a:ln>
        </p:spPr>
        <p:style>
          <a:lnRef idx="2">
            <a:schemeClr val="dk1"/>
          </a:lnRef>
          <a:fillRef idx="0">
            <a:schemeClr val="dk1"/>
          </a:fillRef>
          <a:effectRef idx="1">
            <a:schemeClr val="dk1"/>
          </a:effectRef>
          <a:fontRef idx="minor">
            <a:schemeClr val="tx1"/>
          </a:fontRef>
        </p:style>
      </p:cxnSp>
      <p:cxnSp>
        <p:nvCxnSpPr>
          <p:cNvPr id="8" name="Conector reto 7"/>
          <p:cNvCxnSpPr/>
          <p:nvPr userDrawn="1"/>
        </p:nvCxnSpPr>
        <p:spPr>
          <a:xfrm>
            <a:off x="317530" y="-91440"/>
            <a:ext cx="0" cy="7040880"/>
          </a:xfrm>
          <a:prstGeom prst="line">
            <a:avLst/>
          </a:prstGeom>
          <a:ln w="63500">
            <a:solidFill>
              <a:srgbClr val="FFC000"/>
            </a:solidFill>
          </a:ln>
        </p:spPr>
        <p:style>
          <a:lnRef idx="2">
            <a:schemeClr val="dk1"/>
          </a:lnRef>
          <a:fillRef idx="0">
            <a:schemeClr val="dk1"/>
          </a:fillRef>
          <a:effectRef idx="1">
            <a:schemeClr val="dk1"/>
          </a:effectRef>
          <a:fontRef idx="minor">
            <a:schemeClr val="tx1"/>
          </a:fontRef>
        </p:style>
      </p:cxnSp>
      <p:cxnSp>
        <p:nvCxnSpPr>
          <p:cNvPr id="9" name="Conector reto 8"/>
          <p:cNvCxnSpPr/>
          <p:nvPr userDrawn="1"/>
        </p:nvCxnSpPr>
        <p:spPr>
          <a:xfrm>
            <a:off x="11851614" y="-91440"/>
            <a:ext cx="0" cy="7040880"/>
          </a:xfrm>
          <a:prstGeom prst="line">
            <a:avLst/>
          </a:prstGeom>
          <a:ln w="63500">
            <a:solidFill>
              <a:srgbClr val="FFC000"/>
            </a:solidFill>
          </a:ln>
        </p:spPr>
        <p:style>
          <a:lnRef idx="2">
            <a:schemeClr val="dk1"/>
          </a:lnRef>
          <a:fillRef idx="0">
            <a:schemeClr val="dk1"/>
          </a:fillRef>
          <a:effectRef idx="1">
            <a:schemeClr val="dk1"/>
          </a:effectRef>
          <a:fontRef idx="minor">
            <a:schemeClr val="tx1"/>
          </a:fontRef>
        </p:style>
      </p:cxnSp>
      <p:cxnSp>
        <p:nvCxnSpPr>
          <p:cNvPr id="10" name="Conector reto 9"/>
          <p:cNvCxnSpPr/>
          <p:nvPr userDrawn="1"/>
        </p:nvCxnSpPr>
        <p:spPr>
          <a:xfrm>
            <a:off x="11524464" y="-91440"/>
            <a:ext cx="0" cy="7040880"/>
          </a:xfrm>
          <a:prstGeom prst="line">
            <a:avLst/>
          </a:prstGeom>
          <a:ln w="63500">
            <a:solidFill>
              <a:srgbClr val="006EB7"/>
            </a:solidFill>
          </a:ln>
        </p:spPr>
        <p:style>
          <a:lnRef idx="2">
            <a:schemeClr val="dk1"/>
          </a:lnRef>
          <a:fillRef idx="0">
            <a:schemeClr val="dk1"/>
          </a:fillRef>
          <a:effectRef idx="1">
            <a:schemeClr val="dk1"/>
          </a:effectRef>
          <a:fontRef idx="minor">
            <a:schemeClr val="tx1"/>
          </a:fontRef>
        </p:style>
      </p:cxnSp>
      <p:cxnSp>
        <p:nvCxnSpPr>
          <p:cNvPr id="11" name="Conector reto 10"/>
          <p:cNvCxnSpPr/>
          <p:nvPr userDrawn="1"/>
        </p:nvCxnSpPr>
        <p:spPr>
          <a:xfrm>
            <a:off x="11695965" y="-91440"/>
            <a:ext cx="0" cy="7040880"/>
          </a:xfrm>
          <a:prstGeom prst="line">
            <a:avLst/>
          </a:prstGeom>
          <a:ln w="63500">
            <a:solidFill>
              <a:srgbClr val="76B729"/>
            </a:solidFill>
          </a:ln>
        </p:spPr>
        <p:style>
          <a:lnRef idx="2">
            <a:schemeClr val="dk1"/>
          </a:lnRef>
          <a:fillRef idx="0">
            <a:schemeClr val="dk1"/>
          </a:fillRef>
          <a:effectRef idx="1">
            <a:schemeClr val="dk1"/>
          </a:effectRef>
          <a:fontRef idx="minor">
            <a:schemeClr val="tx1"/>
          </a:fontRef>
        </p:style>
      </p:cxnSp>
      <p:cxnSp>
        <p:nvCxnSpPr>
          <p:cNvPr id="12" name="Conector reto 11"/>
          <p:cNvCxnSpPr/>
          <p:nvPr userDrawn="1"/>
        </p:nvCxnSpPr>
        <p:spPr>
          <a:xfrm>
            <a:off x="11355644" y="-91440"/>
            <a:ext cx="0" cy="7040880"/>
          </a:xfrm>
          <a:prstGeom prst="line">
            <a:avLst/>
          </a:prstGeom>
          <a:ln w="63500">
            <a:solidFill>
              <a:srgbClr val="E67108"/>
            </a:solidFill>
          </a:ln>
        </p:spPr>
        <p:style>
          <a:lnRef idx="2">
            <a:schemeClr val="dk1"/>
          </a:lnRef>
          <a:fillRef idx="0">
            <a:schemeClr val="dk1"/>
          </a:fillRef>
          <a:effectRef idx="1">
            <a:schemeClr val="dk1"/>
          </a:effectRef>
          <a:fontRef idx="minor">
            <a:schemeClr val="tx1"/>
          </a:fontRef>
        </p:style>
      </p:cxnSp>
      <p:pic>
        <p:nvPicPr>
          <p:cNvPr id="13" name="Imagem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86430" y="2573073"/>
            <a:ext cx="5619140" cy="1711855"/>
          </a:xfrm>
          <a:prstGeom prst="rect">
            <a:avLst/>
          </a:prstGeom>
        </p:spPr>
      </p:pic>
    </p:spTree>
    <p:extLst>
      <p:ext uri="{BB962C8B-B14F-4D97-AF65-F5344CB8AC3E}">
        <p14:creationId xmlns:p14="http://schemas.microsoft.com/office/powerpoint/2010/main" val="1189329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5F9FC210-FA32-4019-8AD1-C8AB505B232D}" type="datetimeFigureOut">
              <a:rPr lang="en-US" smtClean="0"/>
              <a:t>5/15/2019</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353BBCBB-83BD-4391-AC18-C66EB8D38C04}" type="slidenum">
              <a:rPr lang="en-US" smtClean="0"/>
              <a:t>‹nº›</a:t>
            </a:fld>
            <a:endParaRPr lang="en-US"/>
          </a:p>
        </p:txBody>
      </p:sp>
    </p:spTree>
    <p:extLst>
      <p:ext uri="{BB962C8B-B14F-4D97-AF65-F5344CB8AC3E}">
        <p14:creationId xmlns:p14="http://schemas.microsoft.com/office/powerpoint/2010/main" val="3455318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5F9FC210-FA32-4019-8AD1-C8AB505B232D}" type="datetimeFigureOut">
              <a:rPr lang="en-US" smtClean="0"/>
              <a:t>5/15/2019</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353BBCBB-83BD-4391-AC18-C66EB8D38C04}" type="slidenum">
              <a:rPr lang="en-US" smtClean="0"/>
              <a:t>‹nº›</a:t>
            </a:fld>
            <a:endParaRPr lang="en-US"/>
          </a:p>
        </p:txBody>
      </p:sp>
    </p:spTree>
    <p:extLst>
      <p:ext uri="{BB962C8B-B14F-4D97-AF65-F5344CB8AC3E}">
        <p14:creationId xmlns:p14="http://schemas.microsoft.com/office/powerpoint/2010/main" val="2163331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en-US"/>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9FC210-FA32-4019-8AD1-C8AB505B232D}" type="datetimeFigureOut">
              <a:rPr lang="en-US" smtClean="0"/>
              <a:t>5/15/2019</a:t>
            </a:fld>
            <a:endParaRPr lang="en-US"/>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BBCBB-83BD-4391-AC18-C66EB8D38C04}" type="slidenum">
              <a:rPr lang="en-US" smtClean="0"/>
              <a:t>‹nº›</a:t>
            </a:fld>
            <a:endParaRPr lang="en-US"/>
          </a:p>
        </p:txBody>
      </p:sp>
    </p:spTree>
    <p:extLst>
      <p:ext uri="{BB962C8B-B14F-4D97-AF65-F5344CB8AC3E}">
        <p14:creationId xmlns:p14="http://schemas.microsoft.com/office/powerpoint/2010/main" val="1730194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www.takeapart.org/wheretheressmok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718707" y="1302880"/>
            <a:ext cx="7567088" cy="1655762"/>
          </a:xfrm>
        </p:spPr>
        <p:txBody>
          <a:bodyPr>
            <a:noAutofit/>
          </a:bodyPr>
          <a:lstStyle/>
          <a:p>
            <a:r>
              <a:rPr lang="pt-BR" sz="3200" b="1" dirty="0">
                <a:latin typeface="+mn-lt"/>
              </a:rPr>
              <a:t>Audiência Pública </a:t>
            </a:r>
          </a:p>
          <a:p>
            <a:r>
              <a:rPr lang="pt-BR" sz="3200" b="1" dirty="0">
                <a:latin typeface="+mn-lt"/>
              </a:rPr>
              <a:t>PLS 769/2015</a:t>
            </a:r>
          </a:p>
          <a:p>
            <a:endParaRPr lang="pt-BR" dirty="0">
              <a:latin typeface="+mn-lt"/>
            </a:endParaRPr>
          </a:p>
          <a:p>
            <a:endParaRPr lang="pt-BR" dirty="0">
              <a:latin typeface="+mn-lt"/>
            </a:endParaRPr>
          </a:p>
          <a:p>
            <a:endParaRPr lang="pt-BR" dirty="0">
              <a:latin typeface="+mn-lt"/>
            </a:endParaRPr>
          </a:p>
          <a:p>
            <a:r>
              <a:rPr lang="pt-BR" sz="2800" b="1" dirty="0">
                <a:latin typeface="+mn-lt"/>
              </a:rPr>
              <a:t>Senado Federal</a:t>
            </a:r>
          </a:p>
          <a:p>
            <a:r>
              <a:rPr lang="pt-BR" sz="2800" b="1" dirty="0" smtClean="0">
                <a:latin typeface="+mn-lt"/>
              </a:rPr>
              <a:t>Maio de 2019</a:t>
            </a:r>
            <a:endParaRPr lang="pt-BR" sz="2800" b="1" dirty="0">
              <a:latin typeface="+mn-lt"/>
            </a:endParaRPr>
          </a:p>
          <a:p>
            <a:endParaRPr lang="pt-BR" b="1" dirty="0">
              <a:latin typeface="+mn-lt"/>
            </a:endParaRPr>
          </a:p>
          <a:p>
            <a:endParaRPr lang="pt-BR" b="1" dirty="0">
              <a:latin typeface="+mn-lt"/>
            </a:endParaRPr>
          </a:p>
          <a:p>
            <a:r>
              <a:rPr lang="pt-BR" b="1" dirty="0" smtClean="0">
                <a:latin typeface="+mn-lt"/>
              </a:rPr>
              <a:t>Ticiana Imbroisi</a:t>
            </a:r>
            <a:endParaRPr lang="pt-BR" b="1" dirty="0">
              <a:latin typeface="+mn-lt"/>
            </a:endParaRPr>
          </a:p>
          <a:p>
            <a:endParaRPr lang="pt-BR" b="1" dirty="0">
              <a:latin typeface="+mn-lt"/>
            </a:endParaRPr>
          </a:p>
          <a:p>
            <a:endParaRPr lang="en-US" sz="2800" dirty="0"/>
          </a:p>
        </p:txBody>
      </p:sp>
    </p:spTree>
    <p:extLst>
      <p:ext uri="{BB962C8B-B14F-4D97-AF65-F5344CB8AC3E}">
        <p14:creationId xmlns:p14="http://schemas.microsoft.com/office/powerpoint/2010/main" val="3890418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Proibição do uso de aditivos em produtos de tabaco</a:t>
            </a:r>
          </a:p>
        </p:txBody>
      </p:sp>
      <p:sp>
        <p:nvSpPr>
          <p:cNvPr id="3" name="Espaço Reservado para Conteúdo 2"/>
          <p:cNvSpPr>
            <a:spLocks noGrp="1"/>
          </p:cNvSpPr>
          <p:nvPr>
            <p:ph idx="1"/>
          </p:nvPr>
        </p:nvSpPr>
        <p:spPr>
          <a:xfrm>
            <a:off x="959417" y="1593669"/>
            <a:ext cx="10784908" cy="4102281"/>
          </a:xfrm>
        </p:spPr>
        <p:txBody>
          <a:bodyPr>
            <a:noAutofit/>
          </a:bodyPr>
          <a:lstStyle/>
          <a:p>
            <a:r>
              <a:rPr lang="pt-BR" sz="2400" dirty="0">
                <a:latin typeface="+mn-lt"/>
              </a:rPr>
              <a:t>Uso de aditivos tornam o cigarro mais palatável e facilitam a iniciação por jovens, além de aumentar o potencial de dependência ao elevar a eficiência da liberação da nicotina </a:t>
            </a:r>
          </a:p>
          <a:p>
            <a:endParaRPr lang="pt-BR" sz="2400" dirty="0">
              <a:latin typeface="+mn-lt"/>
            </a:endParaRPr>
          </a:p>
          <a:p>
            <a:endParaRPr lang="pt-BR" sz="2400" dirty="0">
              <a:latin typeface="+mn-lt"/>
            </a:endParaRPr>
          </a:p>
          <a:p>
            <a:endParaRPr lang="pt-BR" sz="2400" dirty="0">
              <a:latin typeface="+mn-lt"/>
            </a:endParaRPr>
          </a:p>
          <a:p>
            <a:endParaRPr lang="pt-BR" sz="2400" dirty="0">
              <a:latin typeface="+mn-lt"/>
            </a:endParaRPr>
          </a:p>
          <a:p>
            <a:endParaRPr lang="pt-BR" sz="2400" dirty="0">
              <a:latin typeface="+mn-lt"/>
            </a:endParaRPr>
          </a:p>
          <a:p>
            <a:endParaRPr lang="pt-BR" sz="2400" dirty="0">
              <a:latin typeface="+mn-lt"/>
            </a:endParaRPr>
          </a:p>
          <a:p>
            <a:r>
              <a:rPr lang="pt-BR" sz="2400" dirty="0">
                <a:latin typeface="+mn-lt"/>
                <a:cs typeface="Arial" charset="0"/>
              </a:rPr>
              <a:t>Cigarros de hoje são mais viciantes do que os de décadas anteriores. Ao menos 60 substâncias do cigarro são cancerígenas e de acordo com mudanças no processo de manufatura observou-se aumento do nível destas substâncias.</a:t>
            </a:r>
          </a:p>
        </p:txBody>
      </p:sp>
      <p:pic>
        <p:nvPicPr>
          <p:cNvPr id="4" name="Picture 4" descr="http://www.actbr.org.br/comunicacao/boletins/imagens/105/projetado-vicia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90699" y="2887236"/>
            <a:ext cx="1628775" cy="2106484"/>
          </a:xfrm>
          <a:prstGeom prst="rect">
            <a:avLst/>
          </a:prstGeom>
          <a:noFill/>
          <a:ln w="9525">
            <a:noFill/>
            <a:miter lim="800000"/>
            <a:headEnd/>
            <a:tailEnd/>
          </a:ln>
        </p:spPr>
      </p:pic>
      <p:pic>
        <p:nvPicPr>
          <p:cNvPr id="5" name="Picture 3" descr="C:\Users\Monica\AppData\Local\Microsoft\Windows\Temporary Internet Files\Content.Outlook\JPGSGC7N\2014_06_19_DesignedforAddiction_web-37.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29076" y="2540296"/>
            <a:ext cx="3839060" cy="289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431804" y="2987100"/>
            <a:ext cx="2741051" cy="1819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7031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 xmlns:a16="http://schemas.microsoft.com/office/drawing/2014/main" id="{5D4A1F4E-28F5-4159-82A2-69F72E1E6B22}"/>
              </a:ext>
            </a:extLst>
          </p:cNvPr>
          <p:cNvSpPr>
            <a:spLocks noGrp="1"/>
          </p:cNvSpPr>
          <p:nvPr>
            <p:ph idx="1"/>
          </p:nvPr>
        </p:nvSpPr>
        <p:spPr>
          <a:xfrm>
            <a:off x="1018825" y="1698893"/>
            <a:ext cx="10515600" cy="4102281"/>
          </a:xfrm>
        </p:spPr>
        <p:txBody>
          <a:bodyPr>
            <a:normAutofit/>
          </a:bodyPr>
          <a:lstStyle/>
          <a:p>
            <a:r>
              <a:rPr lang="pt-BR" sz="2400" dirty="0">
                <a:latin typeface="+mn-lt"/>
              </a:rPr>
              <a:t>A proibição do uso de aditivos é medida prevista na CQCT, e já foi adotada no Canadá, na União Europeia e nos Estados Unidos </a:t>
            </a:r>
          </a:p>
          <a:p>
            <a:r>
              <a:rPr lang="pt-BR" sz="2400" dirty="0">
                <a:latin typeface="+mn-lt"/>
              </a:rPr>
              <a:t>No Brasil, </a:t>
            </a:r>
            <a:r>
              <a:rPr lang="pt-BR" sz="2400" dirty="0">
                <a:latin typeface="+mn-lt"/>
                <a:ea typeface="Arial Unicode MS" pitchFamily="34" charset="-128"/>
              </a:rPr>
              <a:t>liminar ainda impede a entrada em vigor da RDC14/2012 da ANVISA</a:t>
            </a:r>
          </a:p>
          <a:p>
            <a:endParaRPr lang="pt-BR" sz="2400" dirty="0">
              <a:latin typeface="+mn-lt"/>
            </a:endParaRPr>
          </a:p>
          <a:p>
            <a:endParaRPr lang="pt-BR" sz="2400" dirty="0">
              <a:latin typeface="+mn-lt"/>
            </a:endParaRPr>
          </a:p>
          <a:p>
            <a:endParaRPr lang="pt-BR" sz="2400" dirty="0">
              <a:latin typeface="+mn-lt"/>
            </a:endParaRPr>
          </a:p>
        </p:txBody>
      </p:sp>
      <p:sp>
        <p:nvSpPr>
          <p:cNvPr id="6" name="Retângulo 5">
            <a:extLst>
              <a:ext uri="{FF2B5EF4-FFF2-40B4-BE49-F238E27FC236}">
                <a16:creationId xmlns="" xmlns:a16="http://schemas.microsoft.com/office/drawing/2014/main" id="{068A212A-5400-4C54-A132-995B4E9A1968}"/>
              </a:ext>
            </a:extLst>
          </p:cNvPr>
          <p:cNvSpPr/>
          <p:nvPr/>
        </p:nvSpPr>
        <p:spPr>
          <a:xfrm>
            <a:off x="2114348" y="326267"/>
            <a:ext cx="9368590" cy="830997"/>
          </a:xfrm>
          <a:prstGeom prst="rect">
            <a:avLst/>
          </a:prstGeom>
        </p:spPr>
        <p:txBody>
          <a:bodyPr wrap="square">
            <a:spAutoFit/>
          </a:bodyPr>
          <a:lstStyle/>
          <a:p>
            <a:endParaRPr lang="pt-BR" sz="2400" b="1" dirty="0">
              <a:ea typeface="MS Gothic" panose="020B0609070205080204" pitchFamily="49" charset="-128"/>
            </a:endParaRPr>
          </a:p>
          <a:p>
            <a:endParaRPr lang="pt-BR" sz="2400" dirty="0">
              <a:ea typeface="Arial Unicode MS" pitchFamily="34" charset="-128"/>
            </a:endParaRPr>
          </a:p>
        </p:txBody>
      </p:sp>
      <p:sp>
        <p:nvSpPr>
          <p:cNvPr id="7" name="Título 6"/>
          <p:cNvSpPr>
            <a:spLocks noGrp="1"/>
          </p:cNvSpPr>
          <p:nvPr>
            <p:ph type="title"/>
          </p:nvPr>
        </p:nvSpPr>
        <p:spPr/>
        <p:txBody>
          <a:bodyPr/>
          <a:lstStyle/>
          <a:p>
            <a:endParaRPr lang="pt-BR"/>
          </a:p>
        </p:txBody>
      </p:sp>
      <p:pic>
        <p:nvPicPr>
          <p:cNvPr id="8" name="Picture 2" descr="A imagem pode conter: texto">
            <a:extLst>
              <a:ext uri="{FF2B5EF4-FFF2-40B4-BE49-F238E27FC236}">
                <a16:creationId xmlns="" xmlns:a16="http://schemas.microsoft.com/office/drawing/2014/main" id="{7C91169D-DA29-4169-ADDB-9279850FCBA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38324" y="3114675"/>
            <a:ext cx="3524251" cy="2423478"/>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a:extLst>
              <a:ext uri="{FF2B5EF4-FFF2-40B4-BE49-F238E27FC236}">
                <a16:creationId xmlns="" xmlns:a16="http://schemas.microsoft.com/office/drawing/2014/main" id="{86EF9C4E-FAC4-4928-AEFE-F22CDC2A77DE}"/>
              </a:ext>
            </a:extLst>
          </p:cNvPr>
          <p:cNvSpPr/>
          <p:nvPr/>
        </p:nvSpPr>
        <p:spPr>
          <a:xfrm>
            <a:off x="6141719" y="4089932"/>
            <a:ext cx="4998492" cy="707886"/>
          </a:xfrm>
          <a:prstGeom prst="rect">
            <a:avLst/>
          </a:prstGeom>
        </p:spPr>
        <p:txBody>
          <a:bodyPr wrap="square">
            <a:spAutoFit/>
          </a:bodyPr>
          <a:lstStyle/>
          <a:p>
            <a:r>
              <a:rPr lang="pt-BR" sz="2000" dirty="0"/>
              <a:t>Estadão, 21/6/2017</a:t>
            </a:r>
          </a:p>
          <a:p>
            <a:r>
              <a:rPr lang="pt-BR" sz="2000" dirty="0">
                <a:solidFill>
                  <a:srgbClr val="000000"/>
                </a:solidFill>
              </a:rPr>
              <a:t>Produção de cigarro com sabor avança 1.900%</a:t>
            </a:r>
          </a:p>
        </p:txBody>
      </p:sp>
    </p:spTree>
    <p:extLst>
      <p:ext uri="{BB962C8B-B14F-4D97-AF65-F5344CB8AC3E}">
        <p14:creationId xmlns:p14="http://schemas.microsoft.com/office/powerpoint/2010/main" val="1527732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190874" y="1879419"/>
            <a:ext cx="8788968" cy="4102281"/>
          </a:xfrm>
        </p:spPr>
        <p:txBody>
          <a:bodyPr>
            <a:normAutofit/>
          </a:bodyPr>
          <a:lstStyle/>
          <a:p>
            <a:r>
              <a:rPr lang="pt-BR" sz="2400" dirty="0">
                <a:latin typeface="+mn-lt"/>
              </a:rPr>
              <a:t>Relatório da </a:t>
            </a:r>
            <a:r>
              <a:rPr lang="pt-BR" sz="2400" dirty="0" err="1">
                <a:latin typeface="+mn-lt"/>
              </a:rPr>
              <a:t>Johns</a:t>
            </a:r>
            <a:r>
              <a:rPr lang="pt-BR" sz="2400" dirty="0">
                <a:latin typeface="+mn-lt"/>
              </a:rPr>
              <a:t> Hopkins </a:t>
            </a:r>
            <a:r>
              <a:rPr lang="pt-BR" sz="2400" dirty="0" err="1">
                <a:latin typeface="+mn-lt"/>
              </a:rPr>
              <a:t>Bloomberg</a:t>
            </a:r>
            <a:r>
              <a:rPr lang="pt-BR" sz="2400" dirty="0">
                <a:latin typeface="+mn-lt"/>
              </a:rPr>
              <a:t> </a:t>
            </a:r>
            <a:r>
              <a:rPr lang="pt-BR" sz="2400" dirty="0" err="1">
                <a:latin typeface="+mn-lt"/>
              </a:rPr>
              <a:t>School</a:t>
            </a:r>
            <a:r>
              <a:rPr lang="pt-BR" sz="2400" dirty="0">
                <a:latin typeface="+mn-lt"/>
              </a:rPr>
              <a:t> </a:t>
            </a:r>
            <a:r>
              <a:rPr lang="pt-BR" sz="2400" dirty="0" err="1">
                <a:latin typeface="+mn-lt"/>
              </a:rPr>
              <a:t>of</a:t>
            </a:r>
            <a:r>
              <a:rPr lang="pt-BR" sz="2400" dirty="0">
                <a:latin typeface="+mn-lt"/>
              </a:rPr>
              <a:t> </a:t>
            </a:r>
            <a:r>
              <a:rPr lang="pt-BR" sz="2400" dirty="0" err="1">
                <a:latin typeface="+mn-lt"/>
              </a:rPr>
              <a:t>Public</a:t>
            </a:r>
            <a:r>
              <a:rPr lang="pt-BR" sz="2400" dirty="0">
                <a:latin typeface="+mn-lt"/>
              </a:rPr>
              <a:t> Health (2017) revela que cigarros com sabor estão sendo vendidos a poucos metros de escolas, contribuindo para um aumento na venda de tabaco com sabor na região da América Latina.</a:t>
            </a:r>
          </a:p>
          <a:p>
            <a:r>
              <a:rPr lang="pt-BR" sz="2400" dirty="0">
                <a:latin typeface="+mn-lt"/>
              </a:rPr>
              <a:t> </a:t>
            </a:r>
          </a:p>
          <a:p>
            <a:r>
              <a:rPr lang="pt-BR" sz="2400" dirty="0">
                <a:latin typeface="+mn-lt"/>
              </a:rPr>
              <a:t>Marcas de tabaco com sabor de empresas como Souza Cruz (BAT), Philip Morris e </a:t>
            </a:r>
            <a:r>
              <a:rPr lang="pt-BR" sz="2400" dirty="0" err="1">
                <a:latin typeface="+mn-lt"/>
              </a:rPr>
              <a:t>Japan</a:t>
            </a:r>
            <a:r>
              <a:rPr lang="pt-BR" sz="2400" dirty="0">
                <a:latin typeface="+mn-lt"/>
              </a:rPr>
              <a:t> </a:t>
            </a:r>
            <a:r>
              <a:rPr lang="pt-BR" sz="2400" dirty="0" err="1">
                <a:latin typeface="+mn-lt"/>
              </a:rPr>
              <a:t>Tobacco</a:t>
            </a:r>
            <a:r>
              <a:rPr lang="pt-BR" sz="2400" dirty="0">
                <a:latin typeface="+mn-lt"/>
              </a:rPr>
              <a:t> </a:t>
            </a:r>
            <a:r>
              <a:rPr lang="pt-BR" sz="2400" dirty="0" err="1">
                <a:latin typeface="+mn-lt"/>
              </a:rPr>
              <a:t>International</a:t>
            </a:r>
            <a:r>
              <a:rPr lang="pt-BR" sz="2400" dirty="0">
                <a:latin typeface="+mn-lt"/>
              </a:rPr>
              <a:t>, estão sendo vendidas em 85% dos varejistas de tabaco a menos de 250 metros de escolas pesquisadas na Argentina, Brasil, Bolívia, Chile e Peru. </a:t>
            </a:r>
          </a:p>
        </p:txBody>
      </p:sp>
      <p:pic>
        <p:nvPicPr>
          <p:cNvPr id="4" name="Picture 2">
            <a:extLst>
              <a:ext uri="{FF2B5EF4-FFF2-40B4-BE49-F238E27FC236}">
                <a16:creationId xmlns="" xmlns:a16="http://schemas.microsoft.com/office/drawing/2014/main" id="{73DFEE91-A51E-4487-B543-16E76B10D3B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52524" y="409575"/>
            <a:ext cx="2133575" cy="3030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3327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Monica\Desktop\Peru_Lima\Tobacco Industry Interference\LuckyStrike e chiclete.jpg">
            <a:extLst>
              <a:ext uri="{FF2B5EF4-FFF2-40B4-BE49-F238E27FC236}">
                <a16:creationId xmlns="" xmlns:a16="http://schemas.microsoft.com/office/drawing/2014/main" id="{68686458-EB9D-44A1-9F70-12E07F71414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08402" y="2052508"/>
            <a:ext cx="4980015" cy="3806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Nenhum texto alternativo automático disponível.">
            <a:extLst>
              <a:ext uri="{FF2B5EF4-FFF2-40B4-BE49-F238E27FC236}">
                <a16:creationId xmlns="" xmlns:a16="http://schemas.microsoft.com/office/drawing/2014/main" id="{4FEA6FA9-8A69-4E55-A1DB-EB143E82525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22245" y="2052508"/>
            <a:ext cx="4791192" cy="3982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527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Embalagens padronizadas de produtos de tabaco</a:t>
            </a:r>
          </a:p>
        </p:txBody>
      </p:sp>
      <p:sp>
        <p:nvSpPr>
          <p:cNvPr id="3" name="Espaço Reservado para Conteúdo 2"/>
          <p:cNvSpPr>
            <a:spLocks noGrp="1"/>
          </p:cNvSpPr>
          <p:nvPr>
            <p:ph idx="1"/>
          </p:nvPr>
        </p:nvSpPr>
        <p:spPr>
          <a:xfrm>
            <a:off x="930842" y="4352926"/>
            <a:ext cx="9699058" cy="2305050"/>
          </a:xfrm>
        </p:spPr>
        <p:txBody>
          <a:bodyPr>
            <a:noAutofit/>
          </a:bodyPr>
          <a:lstStyle/>
          <a:p>
            <a:r>
              <a:rPr lang="pt-BR" sz="2400" dirty="0">
                <a:latin typeface="+mn-lt"/>
              </a:rPr>
              <a:t>Esta medida tem como objetivo:</a:t>
            </a:r>
          </a:p>
          <a:p>
            <a:pPr marL="457200" indent="-457200">
              <a:buFont typeface="Arial" panose="020B0604020202020204" pitchFamily="34" charset="0"/>
              <a:buChar char="•"/>
            </a:pPr>
            <a:r>
              <a:rPr lang="pt-BR" sz="2400" dirty="0">
                <a:latin typeface="+mn-lt"/>
              </a:rPr>
              <a:t>Reduzir a atratividade do produto, principalmente para jovens;</a:t>
            </a:r>
          </a:p>
          <a:p>
            <a:pPr marL="457200" indent="-457200">
              <a:buFont typeface="Arial" panose="020B0604020202020204" pitchFamily="34" charset="0"/>
              <a:buChar char="•"/>
            </a:pPr>
            <a:r>
              <a:rPr lang="pt-BR" sz="2400" dirty="0">
                <a:latin typeface="+mn-lt"/>
              </a:rPr>
              <a:t>Aumentar a visibilidade e eficácia das advertências sanitárias; </a:t>
            </a:r>
          </a:p>
          <a:p>
            <a:pPr marL="457200" indent="-457200">
              <a:buFont typeface="Arial" panose="020B0604020202020204" pitchFamily="34" charset="0"/>
              <a:buChar char="•"/>
            </a:pPr>
            <a:r>
              <a:rPr lang="pt-BR" sz="2400" dirty="0">
                <a:latin typeface="+mn-lt"/>
              </a:rPr>
              <a:t>Impedir que as embalagens contenham qualquer tipo de publicidade que possa confundir ou enganar o consumidor sobre os perigos de fumar</a:t>
            </a:r>
          </a:p>
        </p:txBody>
      </p:sp>
      <p:pic>
        <p:nvPicPr>
          <p:cNvPr id="4" name="Imagem 3">
            <a:extLst>
              <a:ext uri="{FF2B5EF4-FFF2-40B4-BE49-F238E27FC236}">
                <a16:creationId xmlns="" xmlns:a16="http://schemas.microsoft.com/office/drawing/2014/main" id="{CEAD002F-C69D-4F02-98DB-B63BF38D362A}"/>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3343275" y="1495425"/>
            <a:ext cx="4248150" cy="2686050"/>
          </a:xfrm>
          <a:prstGeom prst="rect">
            <a:avLst/>
          </a:prstGeom>
          <a:noFill/>
          <a:ln w="9525">
            <a:noFill/>
            <a:miter lim="800000"/>
            <a:headEnd/>
            <a:tailEnd/>
          </a:ln>
        </p:spPr>
      </p:pic>
    </p:spTree>
    <p:extLst>
      <p:ext uri="{BB962C8B-B14F-4D97-AF65-F5344CB8AC3E}">
        <p14:creationId xmlns:p14="http://schemas.microsoft.com/office/powerpoint/2010/main" val="257517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786796" y="3128548"/>
            <a:ext cx="7188767" cy="3352800"/>
          </a:xfrm>
        </p:spPr>
        <p:txBody>
          <a:bodyPr>
            <a:normAutofit/>
          </a:bodyPr>
          <a:lstStyle/>
          <a:p>
            <a:r>
              <a:rPr lang="pt-BR" sz="2400" dirty="0">
                <a:latin typeface="+mn-lt"/>
              </a:rPr>
              <a:t>Em 2011, a Austrália tornou-se o primeiro país a exigir que os produtos de tabaco fossem vendidos em embalagens padronizadas. </a:t>
            </a:r>
          </a:p>
          <a:p>
            <a:r>
              <a:rPr lang="pt-BR" sz="2400" dirty="0">
                <a:latin typeface="+mn-lt"/>
              </a:rPr>
              <a:t>Até o momento, 14 países já adotaram a medida, como a França, Reino Unido, Noruega, Canadá, Irlanda, Nova Zelândia e Uruguai. </a:t>
            </a:r>
          </a:p>
          <a:p>
            <a:r>
              <a:rPr lang="pt-BR" sz="2400" b="1" dirty="0">
                <a:latin typeface="+mn-lt"/>
              </a:rPr>
              <a:t>A constitucionalidade dessa medida foi confirmada </a:t>
            </a:r>
            <a:r>
              <a:rPr lang="pt-BR" sz="2400" dirty="0">
                <a:latin typeface="+mn-lt"/>
              </a:rPr>
              <a:t>pelas Supremas Cortes da Austrália, França e Reino Unido.</a:t>
            </a:r>
          </a:p>
        </p:txBody>
      </p:sp>
      <p:pic>
        <p:nvPicPr>
          <p:cNvPr id="4" name="Picture 2" descr="A imagem pode conter: uma ou mais pessoas e text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5821" y="400049"/>
            <a:ext cx="3990975" cy="399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181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58775" y="636104"/>
            <a:ext cx="5251450" cy="329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ixaDeTexto 8"/>
          <p:cNvSpPr txBox="1">
            <a:spLocks noChangeArrowheads="1"/>
          </p:cNvSpPr>
          <p:nvPr/>
        </p:nvSpPr>
        <p:spPr bwMode="auto">
          <a:xfrm>
            <a:off x="5756779" y="3556974"/>
            <a:ext cx="9925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pt-BR" altLang="pt-BR" sz="1800" dirty="0">
                <a:latin typeface="Arial" pitchFamily="34" charset="0"/>
              </a:rPr>
              <a:t>Escócia</a:t>
            </a:r>
          </a:p>
        </p:txBody>
      </p:sp>
      <p:pic>
        <p:nvPicPr>
          <p:cNvPr id="6" name="Imagem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624556" y="2378703"/>
            <a:ext cx="3878691" cy="362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ixaDeTexto 9"/>
          <p:cNvSpPr txBox="1">
            <a:spLocks noChangeArrowheads="1"/>
          </p:cNvSpPr>
          <p:nvPr/>
        </p:nvSpPr>
        <p:spPr bwMode="auto">
          <a:xfrm>
            <a:off x="6208184" y="6001346"/>
            <a:ext cx="10823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pt-BR" altLang="pt-BR" sz="1800" dirty="0">
                <a:latin typeface="Arial" pitchFamily="34" charset="0"/>
              </a:rPr>
              <a:t>Austrália</a:t>
            </a:r>
          </a:p>
        </p:txBody>
      </p:sp>
    </p:spTree>
    <p:extLst>
      <p:ext uri="{BB962C8B-B14F-4D97-AF65-F5344CB8AC3E}">
        <p14:creationId xmlns:p14="http://schemas.microsoft.com/office/powerpoint/2010/main" val="2876936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Proteção contra a exposição ao fumo passivo em automóveis</a:t>
            </a:r>
          </a:p>
        </p:txBody>
      </p:sp>
      <p:sp>
        <p:nvSpPr>
          <p:cNvPr id="3" name="Espaço Reservado para Conteúdo 2"/>
          <p:cNvSpPr>
            <a:spLocks noGrp="1"/>
          </p:cNvSpPr>
          <p:nvPr>
            <p:ph idx="1"/>
          </p:nvPr>
        </p:nvSpPr>
        <p:spPr/>
        <p:txBody>
          <a:bodyPr>
            <a:normAutofit/>
          </a:bodyPr>
          <a:lstStyle/>
          <a:p>
            <a:r>
              <a:rPr lang="pt-BR" sz="2400" dirty="0">
                <a:latin typeface="+mn-lt"/>
              </a:rPr>
              <a:t>Não há formas de isolamento, de ventilação e arejamento eficazes que eliminem as substâncias tóxicas da fumaça ou reduzam os riscos de exposição à poluição </a:t>
            </a:r>
            <a:r>
              <a:rPr lang="pt-BR" sz="2400" dirty="0" err="1">
                <a:latin typeface="+mn-lt"/>
              </a:rPr>
              <a:t>tabagística</a:t>
            </a:r>
            <a:r>
              <a:rPr lang="pt-BR" sz="2400" dirty="0">
                <a:latin typeface="+mn-lt"/>
              </a:rPr>
              <a:t> ambiental (fonte: ASHRAE, órgão referência mundial em engenharia de ventilação). </a:t>
            </a:r>
          </a:p>
          <a:p>
            <a:r>
              <a:rPr lang="pt-BR" sz="2400" dirty="0">
                <a:latin typeface="+mn-lt"/>
              </a:rPr>
              <a:t>Em ambientes fechados, os fumantes tornam-se fumantes passivos da própria fumaça e da fumaça dos demais fumantes. A fumaça do tabaco é tóxica e cancerígena, e as crianças e os jovens são mais afetados. </a:t>
            </a:r>
          </a:p>
          <a:p>
            <a:r>
              <a:rPr lang="pt-BR" sz="2400" dirty="0">
                <a:latin typeface="+mn-lt"/>
              </a:rPr>
              <a:t>Ao menos nove países da Europa já proibiram o fumo em carros com crianças: Irlanda, Reino Unido, França, Finlândia, Itália, Malta, Chipre, Lituânia e Eslovênia.</a:t>
            </a:r>
          </a:p>
          <a:p>
            <a:endParaRPr lang="pt-BR" sz="2400" dirty="0">
              <a:latin typeface="+mn-lt"/>
            </a:endParaRPr>
          </a:p>
        </p:txBody>
      </p:sp>
    </p:spTree>
    <p:extLst>
      <p:ext uri="{BB962C8B-B14F-4D97-AF65-F5344CB8AC3E}">
        <p14:creationId xmlns:p14="http://schemas.microsoft.com/office/powerpoint/2010/main" val="1645198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724D036-F59D-43BC-8E64-567FC2DBE442}"/>
              </a:ext>
            </a:extLst>
          </p:cNvPr>
          <p:cNvSpPr>
            <a:spLocks noGrp="1"/>
          </p:cNvSpPr>
          <p:nvPr>
            <p:ph type="title"/>
          </p:nvPr>
        </p:nvSpPr>
        <p:spPr/>
        <p:txBody>
          <a:bodyPr>
            <a:normAutofit/>
          </a:bodyPr>
          <a:lstStyle/>
          <a:p>
            <a:r>
              <a:rPr lang="pt-BR" dirty="0"/>
              <a:t>Mercado ilegal de cigarros</a:t>
            </a:r>
          </a:p>
        </p:txBody>
      </p:sp>
      <p:sp>
        <p:nvSpPr>
          <p:cNvPr id="3" name="Espaço Reservado para Conteúdo 2">
            <a:extLst>
              <a:ext uri="{FF2B5EF4-FFF2-40B4-BE49-F238E27FC236}">
                <a16:creationId xmlns="" xmlns:a16="http://schemas.microsoft.com/office/drawing/2014/main" id="{8F5E22FD-7A09-487D-B6D5-5BC10860F3BB}"/>
              </a:ext>
            </a:extLst>
          </p:cNvPr>
          <p:cNvSpPr>
            <a:spLocks noGrp="1"/>
          </p:cNvSpPr>
          <p:nvPr>
            <p:ph idx="1"/>
          </p:nvPr>
        </p:nvSpPr>
        <p:spPr>
          <a:xfrm>
            <a:off x="970721" y="1590261"/>
            <a:ext cx="10515600" cy="5148471"/>
          </a:xfrm>
        </p:spPr>
        <p:txBody>
          <a:bodyPr>
            <a:normAutofit fontScale="40000" lnSpcReduction="20000"/>
          </a:bodyPr>
          <a:lstStyle/>
          <a:p>
            <a:pPr>
              <a:lnSpc>
                <a:spcPct val="110000"/>
              </a:lnSpc>
            </a:pPr>
            <a:r>
              <a:rPr lang="pt-BR" sz="5100" dirty="0">
                <a:latin typeface="+mn-lt"/>
              </a:rPr>
              <a:t>Para combater este problema, que também afeta a saúde pública, o país deve implementar o </a:t>
            </a:r>
            <a:r>
              <a:rPr lang="pt-BR" sz="5100" b="1" dirty="0">
                <a:solidFill>
                  <a:srgbClr val="C00000"/>
                </a:solidFill>
                <a:latin typeface="+mn-lt"/>
              </a:rPr>
              <a:t>Protocolo para Eliminar o Comércio Ilícito de Tabaco:</a:t>
            </a:r>
          </a:p>
          <a:p>
            <a:pPr lvl="1">
              <a:lnSpc>
                <a:spcPct val="110000"/>
              </a:lnSpc>
            </a:pPr>
            <a:r>
              <a:rPr lang="pt-BR" sz="4700" dirty="0">
                <a:latin typeface="+mn-lt"/>
              </a:rPr>
              <a:t>instrumento legal ratificado pelo Brasil - Decreto 9.516/2018, que prevê a adoção de medidas que envolvem iniciativas em âmbito nacional, esforços diplomáticos entre países fronteiriços, ações coordenadas de inteligência e fiscalização, e outras iniciativas para reduzir o comércio ilícito de produtos de tabaco. </a:t>
            </a:r>
          </a:p>
          <a:p>
            <a:pPr>
              <a:lnSpc>
                <a:spcPct val="110000"/>
              </a:lnSpc>
            </a:pPr>
            <a:endParaRPr lang="pt-BR" sz="5100" dirty="0">
              <a:latin typeface="+mn-lt"/>
            </a:endParaRPr>
          </a:p>
          <a:p>
            <a:pPr>
              <a:lnSpc>
                <a:spcPct val="110000"/>
              </a:lnSpc>
            </a:pPr>
            <a:r>
              <a:rPr lang="pt-BR" sz="5100" dirty="0">
                <a:latin typeface="+mn-lt"/>
              </a:rPr>
              <a:t>A </a:t>
            </a:r>
            <a:r>
              <a:rPr lang="pt-BR" sz="5100" b="1" dirty="0">
                <a:latin typeface="+mn-lt"/>
              </a:rPr>
              <a:t>Convenção Quadro </a:t>
            </a:r>
            <a:r>
              <a:rPr lang="pt-BR" sz="5100" b="1" dirty="0" smtClean="0">
                <a:latin typeface="+mn-lt"/>
              </a:rPr>
              <a:t>dispõe</a:t>
            </a:r>
            <a:r>
              <a:rPr lang="pt-BR" sz="5100" b="1" dirty="0">
                <a:latin typeface="+mn-lt"/>
              </a:rPr>
              <a:t>, no artigo 15.1</a:t>
            </a:r>
            <a:r>
              <a:rPr lang="pt-BR" sz="5100" dirty="0">
                <a:latin typeface="+mn-lt"/>
              </a:rPr>
              <a:t>, que a eliminação de todas as formas de comércio ilícito de produtos de tabaco – como o contrabando, a fabricação ilícita, a falsificação - </a:t>
            </a:r>
            <a:r>
              <a:rPr lang="pt-BR" sz="5100" dirty="0" smtClean="0">
                <a:latin typeface="+mn-lt"/>
              </a:rPr>
              <a:t>são </a:t>
            </a:r>
            <a:r>
              <a:rPr lang="pt-BR" sz="5100" dirty="0">
                <a:latin typeface="+mn-lt"/>
              </a:rPr>
              <a:t>componentes essenciais do controle do tabaco.</a:t>
            </a:r>
          </a:p>
          <a:p>
            <a:pPr>
              <a:lnSpc>
                <a:spcPct val="110000"/>
              </a:lnSpc>
            </a:pPr>
            <a:r>
              <a:rPr lang="pt-BR" sz="5100" dirty="0">
                <a:latin typeface="+mn-lt"/>
              </a:rPr>
              <a:t>A estimativa da proporção de cigarros ilegais consumidos no Brasil em 2017 foi de 38,5% do consumo total de cigarros. Para o enfrentamento desse problema, é fundamental a implementação do </a:t>
            </a:r>
            <a:r>
              <a:rPr lang="pt-BR" sz="5100" b="1" dirty="0">
                <a:solidFill>
                  <a:srgbClr val="C00000"/>
                </a:solidFill>
                <a:latin typeface="+mn-lt"/>
              </a:rPr>
              <a:t>Comitê para Implementação do Protocolo para Eliminar o Comércio Ilícito de Produtos do Tabaco </a:t>
            </a:r>
            <a:r>
              <a:rPr lang="pt-BR" sz="5100" dirty="0">
                <a:latin typeface="+mn-lt"/>
              </a:rPr>
              <a:t>(Decreto 9.517/2018), criado no âmbito da CONICQ - Comissão Nacional para Implementação da Convenção Quadro para o Controle do Tabaco e de seus Protocolos.</a:t>
            </a:r>
          </a:p>
          <a:p>
            <a:endParaRPr lang="pt-BR" dirty="0"/>
          </a:p>
        </p:txBody>
      </p:sp>
    </p:spTree>
    <p:extLst>
      <p:ext uri="{BB962C8B-B14F-4D97-AF65-F5344CB8AC3E}">
        <p14:creationId xmlns:p14="http://schemas.microsoft.com/office/powerpoint/2010/main" val="3987088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r>
              <a:rPr lang="pt-BR" sz="2400" dirty="0">
                <a:latin typeface="+mn-lt"/>
              </a:rPr>
              <a:t>O Brasil exporta 87% da sua produção de tabaco e há 25 anos é o líder mundial em exportações de tabaco, portanto medidas de saúde pública adotadas no país não têm afetado significativamente este setor, mas mudanças no cenário internacional, inclusive com os novos produtos de tabaco, podem fazê-lo. </a:t>
            </a:r>
          </a:p>
          <a:p>
            <a:r>
              <a:rPr lang="pt-BR" sz="2400" dirty="0">
                <a:latin typeface="+mn-lt"/>
              </a:rPr>
              <a:t>O país tem um programa para fomento à diversificação da fumicultura e o mesmo deveria não só ser mantido, mas ampliado no sentido de garantir apoio ao agricultor familiar.</a:t>
            </a:r>
          </a:p>
          <a:p>
            <a:endParaRPr lang="pt-BR" sz="2400" dirty="0">
              <a:latin typeface="+mn-lt"/>
            </a:endParaRPr>
          </a:p>
        </p:txBody>
      </p:sp>
    </p:spTree>
    <p:extLst>
      <p:ext uri="{BB962C8B-B14F-4D97-AF65-F5344CB8AC3E}">
        <p14:creationId xmlns:p14="http://schemas.microsoft.com/office/powerpoint/2010/main" val="2998417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19575" y="547553"/>
            <a:ext cx="7712642" cy="972231"/>
          </a:xfrm>
        </p:spPr>
        <p:txBody>
          <a:bodyPr>
            <a:normAutofit fontScale="90000"/>
          </a:bodyPr>
          <a:lstStyle/>
          <a:p>
            <a:r>
              <a:rPr lang="pt-BR" dirty="0"/>
              <a:t>Por que aprovar o PLS 769/2015? </a:t>
            </a:r>
            <a:br>
              <a:rPr lang="pt-BR" dirty="0"/>
            </a:br>
            <a:endParaRPr lang="pt-BR" dirty="0"/>
          </a:p>
        </p:txBody>
      </p:sp>
      <p:sp>
        <p:nvSpPr>
          <p:cNvPr id="3" name="Espaço Reservado para Conteúdo 2"/>
          <p:cNvSpPr>
            <a:spLocks noGrp="1"/>
          </p:cNvSpPr>
          <p:nvPr>
            <p:ph idx="1"/>
          </p:nvPr>
        </p:nvSpPr>
        <p:spPr>
          <a:xfrm>
            <a:off x="966167" y="1629284"/>
            <a:ext cx="10732067" cy="4837777"/>
          </a:xfrm>
        </p:spPr>
        <p:txBody>
          <a:bodyPr>
            <a:noAutofit/>
          </a:bodyPr>
          <a:lstStyle/>
          <a:p>
            <a:r>
              <a:rPr lang="pt-BR" sz="2400" dirty="0">
                <a:latin typeface="+mn-lt"/>
              </a:rPr>
              <a:t>As medidas previstas no projeto visam a </a:t>
            </a:r>
            <a:r>
              <a:rPr lang="pt-BR" sz="2400" b="1" dirty="0">
                <a:latin typeface="+mn-lt"/>
              </a:rPr>
              <a:t>prevenção de iniciação ao tabagismo e à exposição à fumaça do tabaco</a:t>
            </a:r>
            <a:r>
              <a:rPr lang="pt-BR" sz="2400" dirty="0">
                <a:latin typeface="+mn-lt"/>
              </a:rPr>
              <a:t>, e estão de acordo com a </a:t>
            </a:r>
            <a:r>
              <a:rPr lang="pt-BR" sz="2400" dirty="0">
                <a:solidFill>
                  <a:srgbClr val="C00000"/>
                </a:solidFill>
                <a:latin typeface="+mn-lt"/>
              </a:rPr>
              <a:t>Convenção-Quadro para o Controle do Tabaco </a:t>
            </a:r>
            <a:r>
              <a:rPr lang="pt-BR" sz="2400" dirty="0">
                <a:latin typeface="+mn-lt"/>
              </a:rPr>
              <a:t>(CQCT), tratado internacional ratificado por 181 países, como o Brasil (Decreto 5.658/2006). </a:t>
            </a:r>
          </a:p>
          <a:p>
            <a:endParaRPr lang="pt-BR" sz="2400" dirty="0">
              <a:latin typeface="+mn-lt"/>
            </a:endParaRPr>
          </a:p>
          <a:p>
            <a:r>
              <a:rPr lang="pt-BR" sz="2400" dirty="0">
                <a:latin typeface="+mn-lt"/>
              </a:rPr>
              <a:t>O PLS 769/2015 prevê:</a:t>
            </a:r>
          </a:p>
          <a:p>
            <a:endParaRPr lang="pt-BR" sz="2400" dirty="0">
              <a:latin typeface="+mn-lt"/>
            </a:endParaRPr>
          </a:p>
          <a:p>
            <a:pPr marL="1028700" lvl="1" indent="-342900"/>
            <a:r>
              <a:rPr lang="pt-BR" dirty="0">
                <a:latin typeface="+mn-lt"/>
              </a:rPr>
              <a:t>Proibição total da propaganda de produtos de tabaco</a:t>
            </a:r>
          </a:p>
          <a:p>
            <a:pPr marL="1028700" lvl="1" indent="-342900"/>
            <a:r>
              <a:rPr lang="pt-BR" dirty="0">
                <a:latin typeface="+mn-lt"/>
              </a:rPr>
              <a:t>Adoção de embalagens padronizadas</a:t>
            </a:r>
          </a:p>
          <a:p>
            <a:pPr marL="1028700" lvl="1" indent="-342900"/>
            <a:r>
              <a:rPr lang="pt-BR" dirty="0">
                <a:latin typeface="+mn-lt"/>
              </a:rPr>
              <a:t>Regulação do uso de aditivos nos produtos de tabaco</a:t>
            </a:r>
          </a:p>
          <a:p>
            <a:pPr marL="1028700" lvl="1" indent="-342900"/>
            <a:r>
              <a:rPr lang="pt-BR" dirty="0">
                <a:latin typeface="+mn-lt"/>
              </a:rPr>
              <a:t>Proibição do ato de fumar em veículos quando houver passageiro menor de 18 anos</a:t>
            </a:r>
          </a:p>
        </p:txBody>
      </p:sp>
    </p:spTree>
    <p:extLst>
      <p:ext uri="{BB962C8B-B14F-4D97-AF65-F5344CB8AC3E}">
        <p14:creationId xmlns:p14="http://schemas.microsoft.com/office/powerpoint/2010/main" val="2599418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stretch>
            <a:fillRect/>
          </a:stretch>
        </p:blipFill>
        <p:spPr>
          <a:xfrm>
            <a:off x="3438525" y="2033587"/>
            <a:ext cx="5339258" cy="2803589"/>
          </a:xfrm>
          <a:prstGeom prst="rect">
            <a:avLst/>
          </a:prstGeom>
        </p:spPr>
      </p:pic>
    </p:spTree>
    <p:extLst>
      <p:ext uri="{BB962C8B-B14F-4D97-AF65-F5344CB8AC3E}">
        <p14:creationId xmlns:p14="http://schemas.microsoft.com/office/powerpoint/2010/main" val="12843176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64192" y="1641294"/>
            <a:ext cx="10515600" cy="4426131"/>
          </a:xfrm>
        </p:spPr>
        <p:txBody>
          <a:bodyPr>
            <a:noAutofit/>
          </a:bodyPr>
          <a:lstStyle/>
          <a:p>
            <a:pPr marL="514350" indent="-514350">
              <a:lnSpc>
                <a:spcPct val="100000"/>
              </a:lnSpc>
              <a:buAutoNum type="arabicPeriod"/>
            </a:pPr>
            <a:r>
              <a:rPr lang="pt-BR" sz="1050" dirty="0">
                <a:latin typeface="+mn-lt"/>
              </a:rPr>
              <a:t>Tabagismo - Um grave problema de saúde - Inca. http://www1.inca.gov.br/inca/Arquivos/t_Tabagismo.pdf. </a:t>
            </a:r>
          </a:p>
          <a:p>
            <a:pPr marL="514350" indent="-514350">
              <a:lnSpc>
                <a:spcPct val="100000"/>
              </a:lnSpc>
              <a:buFont typeface="Wingdings" panose="05000000000000000000" pitchFamily="2" charset="2"/>
              <a:buAutoNum type="arabicPeriod"/>
            </a:pPr>
            <a:r>
              <a:rPr lang="pt-BR" sz="1050" dirty="0">
                <a:latin typeface="+mn-lt"/>
              </a:rPr>
              <a:t>http://www2.inca.gov.br/wps/wcm/connect/agencianoticias/site/home/noticias/2017/estudo-inedito-divulga-custos-atribuiveis-ao-tabagismo-no-brasil </a:t>
            </a:r>
          </a:p>
          <a:p>
            <a:pPr marL="514350" indent="-514350">
              <a:lnSpc>
                <a:spcPct val="100000"/>
              </a:lnSpc>
              <a:buAutoNum type="arabicPeriod"/>
            </a:pPr>
            <a:r>
              <a:rPr lang="pt-BR" sz="1050" dirty="0" err="1">
                <a:latin typeface="+mn-lt"/>
              </a:rPr>
              <a:t>Gender</a:t>
            </a:r>
            <a:r>
              <a:rPr lang="pt-BR" sz="1050" dirty="0">
                <a:latin typeface="+mn-lt"/>
              </a:rPr>
              <a:t>, </a:t>
            </a:r>
            <a:r>
              <a:rPr lang="pt-BR" sz="1050" dirty="0" err="1">
                <a:latin typeface="+mn-lt"/>
              </a:rPr>
              <a:t>women</a:t>
            </a:r>
            <a:r>
              <a:rPr lang="pt-BR" sz="1050" dirty="0">
                <a:latin typeface="+mn-lt"/>
              </a:rPr>
              <a:t>, </a:t>
            </a:r>
            <a:r>
              <a:rPr lang="pt-BR" sz="1050" dirty="0" err="1">
                <a:latin typeface="+mn-lt"/>
              </a:rPr>
              <a:t>and</a:t>
            </a:r>
            <a:r>
              <a:rPr lang="pt-BR" sz="1050" dirty="0">
                <a:latin typeface="+mn-lt"/>
              </a:rPr>
              <a:t> </a:t>
            </a:r>
            <a:r>
              <a:rPr lang="pt-BR" sz="1050" dirty="0" err="1">
                <a:latin typeface="+mn-lt"/>
              </a:rPr>
              <a:t>the</a:t>
            </a:r>
            <a:r>
              <a:rPr lang="pt-BR" sz="1050" dirty="0">
                <a:latin typeface="+mn-lt"/>
              </a:rPr>
              <a:t> </a:t>
            </a:r>
            <a:r>
              <a:rPr lang="pt-BR" sz="1050" dirty="0" err="1">
                <a:latin typeface="+mn-lt"/>
              </a:rPr>
              <a:t>tobacco</a:t>
            </a:r>
            <a:r>
              <a:rPr lang="pt-BR" sz="1050" dirty="0">
                <a:latin typeface="+mn-lt"/>
              </a:rPr>
              <a:t> </a:t>
            </a:r>
            <a:r>
              <a:rPr lang="pt-BR" sz="1050" dirty="0" err="1">
                <a:latin typeface="+mn-lt"/>
              </a:rPr>
              <a:t>epidemic</a:t>
            </a:r>
            <a:r>
              <a:rPr lang="pt-BR" sz="1050" dirty="0">
                <a:latin typeface="+mn-lt"/>
              </a:rPr>
              <a:t>. http://whqlibdoc.who.int/publications/2010/9789241599511_eng.pdf. </a:t>
            </a:r>
          </a:p>
          <a:p>
            <a:pPr marL="514350" indent="-514350">
              <a:lnSpc>
                <a:spcPct val="100000"/>
              </a:lnSpc>
              <a:buAutoNum type="arabicPeriod"/>
            </a:pPr>
            <a:r>
              <a:rPr lang="pt-BR" sz="1050" dirty="0" err="1">
                <a:latin typeface="+mn-lt"/>
              </a:rPr>
              <a:t>Results</a:t>
            </a:r>
            <a:r>
              <a:rPr lang="pt-BR" sz="1050" dirty="0">
                <a:latin typeface="+mn-lt"/>
              </a:rPr>
              <a:t> </a:t>
            </a:r>
            <a:r>
              <a:rPr lang="pt-BR" sz="1050" dirty="0" err="1">
                <a:latin typeface="+mn-lt"/>
              </a:rPr>
              <a:t>from</a:t>
            </a:r>
            <a:r>
              <a:rPr lang="pt-BR" sz="1050" dirty="0">
                <a:latin typeface="+mn-lt"/>
              </a:rPr>
              <a:t> </a:t>
            </a:r>
            <a:r>
              <a:rPr lang="pt-BR" sz="1050" dirty="0" err="1">
                <a:latin typeface="+mn-lt"/>
              </a:rPr>
              <a:t>the</a:t>
            </a:r>
            <a:r>
              <a:rPr lang="pt-BR" sz="1050" dirty="0">
                <a:latin typeface="+mn-lt"/>
              </a:rPr>
              <a:t> 2009 </a:t>
            </a:r>
            <a:r>
              <a:rPr lang="pt-BR" sz="1050" dirty="0" err="1">
                <a:latin typeface="+mn-lt"/>
              </a:rPr>
              <a:t>National</a:t>
            </a:r>
            <a:r>
              <a:rPr lang="pt-BR" sz="1050" dirty="0">
                <a:latin typeface="+mn-lt"/>
              </a:rPr>
              <a:t> </a:t>
            </a:r>
            <a:r>
              <a:rPr lang="pt-BR" sz="1050" dirty="0" err="1">
                <a:latin typeface="+mn-lt"/>
              </a:rPr>
              <a:t>Survey</a:t>
            </a:r>
            <a:r>
              <a:rPr lang="pt-BR" sz="1050" dirty="0">
                <a:latin typeface="+mn-lt"/>
              </a:rPr>
              <a:t> </a:t>
            </a:r>
            <a:r>
              <a:rPr lang="pt-BR" sz="1050" dirty="0" err="1">
                <a:latin typeface="+mn-lt"/>
              </a:rPr>
              <a:t>on</a:t>
            </a:r>
            <a:r>
              <a:rPr lang="pt-BR" sz="1050" dirty="0">
                <a:latin typeface="+mn-lt"/>
              </a:rPr>
              <a:t> </a:t>
            </a:r>
            <a:r>
              <a:rPr lang="pt-BR" sz="1050" dirty="0" err="1">
                <a:latin typeface="+mn-lt"/>
              </a:rPr>
              <a:t>Drug</a:t>
            </a:r>
            <a:r>
              <a:rPr lang="pt-BR" sz="1050" dirty="0">
                <a:latin typeface="+mn-lt"/>
              </a:rPr>
              <a:t> Use </a:t>
            </a:r>
            <a:r>
              <a:rPr lang="pt-BR" sz="1050" dirty="0" err="1">
                <a:latin typeface="+mn-lt"/>
              </a:rPr>
              <a:t>and</a:t>
            </a:r>
            <a:r>
              <a:rPr lang="pt-BR" sz="1050" dirty="0">
                <a:latin typeface="+mn-lt"/>
              </a:rPr>
              <a:t> Health - GMHC http://www.gmhc.org/files/editor/file/a_pa_nat_drug_use_survey.pdf. </a:t>
            </a:r>
          </a:p>
          <a:p>
            <a:pPr marL="514350" indent="-514350">
              <a:lnSpc>
                <a:spcPct val="100000"/>
              </a:lnSpc>
              <a:buAutoNum type="arabicPeriod"/>
            </a:pPr>
            <a:r>
              <a:rPr lang="pt-BR" sz="1050" dirty="0">
                <a:latin typeface="+mn-lt"/>
              </a:rPr>
              <a:t>A proibição da publicidade de tabaco é constitucional - ACT Promoção da Saúde 4 Set. 2009, http://actbr.org.br/uploads/conteudo/285_proibicao_publicidade_tabaco_constitucional.pdf. </a:t>
            </a:r>
          </a:p>
          <a:p>
            <a:pPr marL="514350" indent="-514350">
              <a:lnSpc>
                <a:spcPct val="100000"/>
              </a:lnSpc>
              <a:buFont typeface="Wingdings" panose="05000000000000000000" pitchFamily="2" charset="2"/>
              <a:buAutoNum type="arabicPeriod"/>
            </a:pPr>
            <a:r>
              <a:rPr lang="pt-BR" sz="1050" dirty="0">
                <a:latin typeface="+mn-lt"/>
              </a:rPr>
              <a:t>Marketing sorrateiro de cigarros: </a:t>
            </a:r>
            <a:r>
              <a:rPr lang="pt-BR" sz="1050" dirty="0">
                <a:latin typeface="+mn-lt"/>
                <a:hlinkClick r:id="rId2"/>
              </a:rPr>
              <a:t>https://www.takeapart.org/wheretheressmoke/</a:t>
            </a:r>
            <a:r>
              <a:rPr lang="pt-BR" sz="1050" dirty="0">
                <a:latin typeface="+mn-lt"/>
              </a:rPr>
              <a:t> e http://www.actbr.org.br/uploads/arquivos/denuncia_influencers_release_2409.pdf</a:t>
            </a:r>
          </a:p>
          <a:p>
            <a:pPr marL="514350" indent="-514350">
              <a:lnSpc>
                <a:spcPct val="100000"/>
              </a:lnSpc>
              <a:buAutoNum type="arabicPeriod"/>
            </a:pPr>
            <a:r>
              <a:rPr lang="en-CA" altLang="pt-BR" sz="1050" dirty="0">
                <a:latin typeface="+mn-lt"/>
              </a:rPr>
              <a:t>The Health Consequences of Smoking—50 Years of Progress: A Report of the Surgeon General, 2014</a:t>
            </a:r>
            <a:endParaRPr lang="pt-BR" sz="1050" dirty="0">
              <a:latin typeface="+mn-lt"/>
            </a:endParaRPr>
          </a:p>
          <a:p>
            <a:pPr marL="514350" indent="-514350">
              <a:lnSpc>
                <a:spcPct val="100000"/>
              </a:lnSpc>
              <a:buAutoNum type="arabicPeriod"/>
            </a:pPr>
            <a:r>
              <a:rPr lang="pt-BR" sz="1050" dirty="0">
                <a:latin typeface="+mn-lt"/>
              </a:rPr>
              <a:t>Projetado para Viciar – Como a Indústria do Tabaco modificou os cigarros para deixa-los mais viciantes, mais atraentes para as crianças e ainda mais mortais” https://www.tobaccofreekids.org/assets/global/pdfs/pt/TFK_- DesignedforAddiction_pt.pdf </a:t>
            </a:r>
          </a:p>
          <a:p>
            <a:pPr marL="514350" indent="-514350">
              <a:lnSpc>
                <a:spcPct val="100000"/>
              </a:lnSpc>
              <a:buAutoNum type="arabicPeriod"/>
            </a:pPr>
            <a:r>
              <a:rPr lang="pt-BR" sz="1050" dirty="0" err="1">
                <a:latin typeface="+mn-lt"/>
              </a:rPr>
              <a:t>Plain</a:t>
            </a:r>
            <a:r>
              <a:rPr lang="pt-BR" sz="1050" dirty="0">
                <a:latin typeface="+mn-lt"/>
              </a:rPr>
              <a:t> </a:t>
            </a:r>
            <a:r>
              <a:rPr lang="pt-BR" sz="1050" dirty="0" err="1">
                <a:latin typeface="+mn-lt"/>
              </a:rPr>
              <a:t>Packaging</a:t>
            </a:r>
            <a:r>
              <a:rPr lang="pt-BR" sz="1050" dirty="0">
                <a:latin typeface="+mn-lt"/>
              </a:rPr>
              <a:t> – </a:t>
            </a:r>
            <a:r>
              <a:rPr lang="pt-BR" sz="1050" dirty="0" err="1">
                <a:latin typeface="+mn-lt"/>
              </a:rPr>
              <a:t>International</a:t>
            </a:r>
            <a:r>
              <a:rPr lang="pt-BR" sz="1050" dirty="0">
                <a:latin typeface="+mn-lt"/>
              </a:rPr>
              <a:t> Overview - </a:t>
            </a:r>
            <a:r>
              <a:rPr lang="pt-BR" sz="1050" dirty="0" err="1">
                <a:latin typeface="+mn-lt"/>
              </a:rPr>
              <a:t>Canadian</a:t>
            </a:r>
            <a:r>
              <a:rPr lang="pt-BR" sz="1050" dirty="0">
                <a:latin typeface="+mn-lt"/>
              </a:rPr>
              <a:t> </a:t>
            </a:r>
            <a:r>
              <a:rPr lang="pt-BR" sz="1050" dirty="0" err="1">
                <a:latin typeface="+mn-lt"/>
              </a:rPr>
              <a:t>Cancer</a:t>
            </a:r>
            <a:r>
              <a:rPr lang="pt-BR" sz="1050" dirty="0">
                <a:latin typeface="+mn-lt"/>
              </a:rPr>
              <a:t> </a:t>
            </a:r>
            <a:r>
              <a:rPr lang="pt-BR" sz="1050" dirty="0" err="1">
                <a:latin typeface="+mn-lt"/>
              </a:rPr>
              <a:t>Society</a:t>
            </a:r>
            <a:r>
              <a:rPr lang="pt-BR" sz="1050" dirty="0">
                <a:latin typeface="+mn-lt"/>
              </a:rPr>
              <a:t>. https://www.cancer.ca/~/media/cancer.- </a:t>
            </a:r>
            <a:r>
              <a:rPr lang="pt-BR" sz="1050" dirty="0" err="1">
                <a:latin typeface="+mn-lt"/>
              </a:rPr>
              <a:t>ca</a:t>
            </a:r>
            <a:r>
              <a:rPr lang="pt-BR" sz="1050" dirty="0">
                <a:latin typeface="+mn-lt"/>
              </a:rPr>
              <a:t>/CW/for%20media/Media%20releases/2016/</a:t>
            </a:r>
            <a:r>
              <a:rPr lang="pt-BR" sz="1050" dirty="0" err="1">
                <a:latin typeface="+mn-lt"/>
              </a:rPr>
              <a:t>plain</a:t>
            </a:r>
            <a:r>
              <a:rPr lang="pt-BR" sz="1050" dirty="0">
                <a:latin typeface="+mn-lt"/>
              </a:rPr>
              <a:t>-</a:t>
            </a:r>
            <a:r>
              <a:rPr lang="pt-BR" sz="1050" dirty="0" err="1">
                <a:latin typeface="+mn-lt"/>
              </a:rPr>
              <a:t>packaging</a:t>
            </a:r>
            <a:r>
              <a:rPr lang="pt-BR" sz="1050" dirty="0">
                <a:latin typeface="+mn-lt"/>
              </a:rPr>
              <a:t>-overview---2016-01-11.pdf?la=</a:t>
            </a:r>
            <a:r>
              <a:rPr lang="pt-BR" sz="1050" dirty="0" err="1">
                <a:latin typeface="+mn-lt"/>
              </a:rPr>
              <a:t>en</a:t>
            </a:r>
            <a:r>
              <a:rPr lang="pt-BR" sz="1050" dirty="0">
                <a:latin typeface="+mn-lt"/>
              </a:rPr>
              <a:t>. </a:t>
            </a:r>
          </a:p>
          <a:p>
            <a:pPr marL="514350" indent="-514350">
              <a:lnSpc>
                <a:spcPct val="100000"/>
              </a:lnSpc>
              <a:buAutoNum type="arabicPeriod"/>
            </a:pPr>
            <a:r>
              <a:rPr lang="pt-BR" sz="1050" dirty="0">
                <a:latin typeface="+mn-lt"/>
              </a:rPr>
              <a:t>“Embalagem Padronizada de Produtos de Tabaco”: http://www2.inca.gov.br/wps/wcm/connect/be366e8047362496ada1af7c4f0415f8/Nota+tecnica_embalagens+padronizadas.pdf?MOD=AJPERES&amp;CACHEID =be366e8047362496ada1af7c4f0415f8 </a:t>
            </a:r>
          </a:p>
          <a:p>
            <a:pPr marL="514350" indent="-514350">
              <a:lnSpc>
                <a:spcPct val="100000"/>
              </a:lnSpc>
              <a:buAutoNum type="arabicPeriod"/>
            </a:pPr>
            <a:r>
              <a:rPr lang="pt-BR" sz="1050" dirty="0">
                <a:latin typeface="+mn-lt"/>
              </a:rPr>
              <a:t>Passive smoking </a:t>
            </a:r>
            <a:r>
              <a:rPr lang="pt-BR" sz="1050" dirty="0" err="1">
                <a:latin typeface="+mn-lt"/>
              </a:rPr>
              <a:t>and</a:t>
            </a:r>
            <a:r>
              <a:rPr lang="pt-BR" sz="1050" dirty="0">
                <a:latin typeface="+mn-lt"/>
              </a:rPr>
              <a:t> </a:t>
            </a:r>
            <a:r>
              <a:rPr lang="pt-BR" sz="1050" dirty="0" err="1">
                <a:latin typeface="+mn-lt"/>
              </a:rPr>
              <a:t>children</a:t>
            </a:r>
            <a:r>
              <a:rPr lang="pt-BR" sz="1050" dirty="0">
                <a:latin typeface="+mn-lt"/>
              </a:rPr>
              <a:t> – RCP London. https://shop.rcplondon.ac.uk/products/passive-smoking-and- -</a:t>
            </a:r>
            <a:r>
              <a:rPr lang="pt-BR" sz="1050" dirty="0" err="1">
                <a:latin typeface="+mn-lt"/>
              </a:rPr>
              <a:t>children</a:t>
            </a:r>
            <a:r>
              <a:rPr lang="pt-BR" sz="1050" dirty="0">
                <a:latin typeface="+mn-lt"/>
              </a:rPr>
              <a:t>. </a:t>
            </a:r>
          </a:p>
          <a:p>
            <a:pPr marL="514350" indent="-514350">
              <a:lnSpc>
                <a:spcPct val="100000"/>
              </a:lnSpc>
              <a:buAutoNum type="arabicPeriod"/>
            </a:pPr>
            <a:r>
              <a:rPr lang="pt-BR" sz="1050" dirty="0">
                <a:latin typeface="+mn-lt"/>
              </a:rPr>
              <a:t>Brasil. Ministério da Saúde. Secretaria de Vigilância em Saúde. Departamento de Vigilância de Doenças e Agravos não Transmissíveis e Promoção da Saúde. </a:t>
            </a:r>
            <a:r>
              <a:rPr lang="pt-BR" sz="1050" dirty="0" err="1">
                <a:latin typeface="+mn-lt"/>
              </a:rPr>
              <a:t>Vigitel</a:t>
            </a:r>
            <a:r>
              <a:rPr lang="pt-BR" sz="1050" dirty="0">
                <a:latin typeface="+mn-lt"/>
              </a:rPr>
              <a:t> Brasil 2017: vigilância de fatores de risco e proteção para doenças crônicas por inquérito telefônico: estimativas sobre frequência e distribuição </a:t>
            </a:r>
            <a:r>
              <a:rPr lang="pt-BR" sz="1050" dirty="0" err="1">
                <a:latin typeface="+mn-lt"/>
              </a:rPr>
              <a:t>sociodemográfica</a:t>
            </a:r>
            <a:r>
              <a:rPr lang="pt-BR" sz="1050" dirty="0">
                <a:latin typeface="+mn-lt"/>
              </a:rPr>
              <a:t> de fatores de risco e proteção para doenças crônicas nas capitais dos 26 estados brasileiros e no Distrito Federal. Brasília: Ministério da Saúde, 2018</a:t>
            </a:r>
          </a:p>
          <a:p>
            <a:pPr marL="514350" indent="-514350">
              <a:lnSpc>
                <a:spcPct val="100000"/>
              </a:lnSpc>
              <a:buAutoNum type="arabicPeriod"/>
            </a:pPr>
            <a:r>
              <a:rPr lang="pt-BR" sz="1050" dirty="0" err="1">
                <a:latin typeface="+mn-lt"/>
              </a:rPr>
              <a:t>Vigitel</a:t>
            </a:r>
            <a:r>
              <a:rPr lang="pt-BR" sz="1050" dirty="0">
                <a:latin typeface="+mn-lt"/>
              </a:rPr>
              <a:t> 2017 e Estimativa de Consumo de Cigarros Ilícitos no Brasil, Instituto Nacional de Câncer José Alencar Gomes da Silva (INCA) Divisão de Pesquisa Populacional Secretaria Executiva da Comissão Nacional para Implementação da Convenção-Quadro para o Controle do Tabaco (SE-CONICQ) MINISTÉRIO DA SAÚDE, 2018</a:t>
            </a:r>
          </a:p>
        </p:txBody>
      </p:sp>
    </p:spTree>
    <p:extLst>
      <p:ext uri="{BB962C8B-B14F-4D97-AF65-F5344CB8AC3E}">
        <p14:creationId xmlns:p14="http://schemas.microsoft.com/office/powerpoint/2010/main" val="2854202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91429" y="1619087"/>
            <a:ext cx="4030188" cy="4154984"/>
          </a:xfrm>
          <a:prstGeom prst="rect">
            <a:avLst/>
          </a:prstGeom>
        </p:spPr>
        <p:txBody>
          <a:bodyPr wrap="square">
            <a:spAutoFit/>
          </a:bodyPr>
          <a:lstStyle/>
          <a:p>
            <a:pPr algn="ctr"/>
            <a:r>
              <a:rPr lang="pt-BR" sz="4000" dirty="0"/>
              <a:t>Muito obrigada!</a:t>
            </a:r>
          </a:p>
          <a:p>
            <a:pPr algn="ctr"/>
            <a:endParaRPr lang="pt-BR" sz="2800" dirty="0"/>
          </a:p>
          <a:p>
            <a:pPr algn="ctr"/>
            <a:endParaRPr lang="pt-BR" sz="2800" dirty="0"/>
          </a:p>
          <a:p>
            <a:pPr algn="ctr"/>
            <a:endParaRPr lang="pt-BR" sz="2800" dirty="0"/>
          </a:p>
          <a:p>
            <a:pPr algn="ctr"/>
            <a:endParaRPr lang="pt-BR" sz="2800" dirty="0"/>
          </a:p>
          <a:p>
            <a:pPr algn="ctr"/>
            <a:endParaRPr lang="pt-BR" sz="2800" dirty="0"/>
          </a:p>
          <a:p>
            <a:pPr algn="ctr"/>
            <a:r>
              <a:rPr lang="pt-BR" sz="2800" dirty="0" smtClean="0"/>
              <a:t>Ticiana Imbroisi</a:t>
            </a:r>
            <a:endParaRPr lang="pt-BR" sz="2800" dirty="0"/>
          </a:p>
          <a:p>
            <a:pPr algn="ctr"/>
            <a:r>
              <a:rPr lang="pt-BR" sz="2800" dirty="0"/>
              <a:t>http://actbr.org.br/</a:t>
            </a:r>
          </a:p>
          <a:p>
            <a:endParaRPr lang="pt-BR" sz="2800" dirty="0"/>
          </a:p>
        </p:txBody>
      </p:sp>
    </p:spTree>
    <p:extLst>
      <p:ext uri="{BB962C8B-B14F-4D97-AF65-F5344CB8AC3E}">
        <p14:creationId xmlns:p14="http://schemas.microsoft.com/office/powerpoint/2010/main" val="4195649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47725" y="1612719"/>
            <a:ext cx="8124825" cy="2330631"/>
          </a:xfrm>
        </p:spPr>
        <p:txBody>
          <a:bodyPr>
            <a:noAutofit/>
          </a:bodyPr>
          <a:lstStyle/>
          <a:p>
            <a:r>
              <a:rPr lang="pt-BR" sz="2400" dirty="0">
                <a:latin typeface="+mn-lt"/>
              </a:rPr>
              <a:t>No Brasil, </a:t>
            </a:r>
            <a:r>
              <a:rPr lang="pt-BR" b="1" dirty="0">
                <a:latin typeface="+mn-lt"/>
              </a:rPr>
              <a:t>428</a:t>
            </a:r>
            <a:r>
              <a:rPr lang="pt-BR" dirty="0">
                <a:latin typeface="+mn-lt"/>
              </a:rPr>
              <a:t> </a:t>
            </a:r>
            <a:r>
              <a:rPr lang="pt-BR" sz="2400" dirty="0">
                <a:latin typeface="+mn-lt"/>
              </a:rPr>
              <a:t>pessoas morrem por dia por causa do tabagismo</a:t>
            </a:r>
          </a:p>
          <a:p>
            <a:r>
              <a:rPr lang="pt-BR" b="1" dirty="0">
                <a:latin typeface="+mn-lt"/>
              </a:rPr>
              <a:t>56,9</a:t>
            </a:r>
            <a:r>
              <a:rPr lang="pt-BR" sz="2400" dirty="0">
                <a:latin typeface="+mn-lt"/>
              </a:rPr>
              <a:t> bilhões de reais perdidos </a:t>
            </a:r>
            <a:r>
              <a:rPr lang="pt-BR" sz="2400" b="1" dirty="0">
                <a:latin typeface="+mn-lt"/>
              </a:rPr>
              <a:t>a cada ano </a:t>
            </a:r>
            <a:r>
              <a:rPr lang="pt-BR" sz="2400" dirty="0">
                <a:latin typeface="+mn-lt"/>
              </a:rPr>
              <a:t>com despesas médicas e perda de produtividade</a:t>
            </a:r>
          </a:p>
          <a:p>
            <a:r>
              <a:rPr lang="pt-BR" sz="2400" dirty="0">
                <a:latin typeface="+mn-lt"/>
              </a:rPr>
              <a:t>Cerca de </a:t>
            </a:r>
            <a:r>
              <a:rPr lang="pt-BR" b="1" dirty="0">
                <a:latin typeface="+mn-lt"/>
              </a:rPr>
              <a:t>90%</a:t>
            </a:r>
            <a:r>
              <a:rPr lang="pt-BR" sz="2400" dirty="0">
                <a:latin typeface="+mn-lt"/>
              </a:rPr>
              <a:t> dos fumantes começam a fumar na adolescência e 2/3 se tornam fumantes regulares antes dos 19 anos de idade </a:t>
            </a:r>
          </a:p>
          <a:p>
            <a:pPr algn="ctr">
              <a:defRPr/>
            </a:pPr>
            <a:endParaRPr lang="pt-BR" sz="2000" dirty="0">
              <a:solidFill>
                <a:schemeClr val="accent1"/>
              </a:solidFill>
            </a:endParaRPr>
          </a:p>
          <a:p>
            <a:endParaRPr lang="pt-BR" sz="2400" dirty="0">
              <a:solidFill>
                <a:schemeClr val="accent1"/>
              </a:solidFill>
              <a:latin typeface="+mn-lt"/>
            </a:endParaRPr>
          </a:p>
        </p:txBody>
      </p:sp>
      <p:pic>
        <p:nvPicPr>
          <p:cNvPr id="4" name="Imagem 3">
            <a:extLst>
              <a:ext uri="{FF2B5EF4-FFF2-40B4-BE49-F238E27FC236}">
                <a16:creationId xmlns="" xmlns:a16="http://schemas.microsoft.com/office/drawing/2014/main" id="{79631B9B-4010-41DC-BD5B-54C0EF107257}"/>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a:off x="9048750" y="847725"/>
            <a:ext cx="3143250" cy="2526471"/>
          </a:xfrm>
          <a:prstGeom prst="rect">
            <a:avLst/>
          </a:prstGeom>
        </p:spPr>
      </p:pic>
      <p:sp>
        <p:nvSpPr>
          <p:cNvPr id="2" name="Retângulo 1"/>
          <p:cNvSpPr/>
          <p:nvPr/>
        </p:nvSpPr>
        <p:spPr>
          <a:xfrm>
            <a:off x="2467213" y="5939492"/>
            <a:ext cx="6705362" cy="461665"/>
          </a:xfrm>
          <a:prstGeom prst="rect">
            <a:avLst/>
          </a:prstGeom>
        </p:spPr>
        <p:txBody>
          <a:bodyPr wrap="none">
            <a:spAutoFit/>
          </a:bodyPr>
          <a:lstStyle/>
          <a:p>
            <a:r>
              <a:rPr lang="pt-BR" sz="2400" dirty="0"/>
              <a:t>Tabaco não é um produto qualquer e sim uma droga</a:t>
            </a:r>
          </a:p>
        </p:txBody>
      </p:sp>
      <p:sp>
        <p:nvSpPr>
          <p:cNvPr id="6" name="CaixaDeTexto 5"/>
          <p:cNvSpPr txBox="1"/>
          <p:nvPr/>
        </p:nvSpPr>
        <p:spPr>
          <a:xfrm>
            <a:off x="904875" y="4000500"/>
            <a:ext cx="10916771" cy="1938992"/>
          </a:xfrm>
          <a:prstGeom prst="rect">
            <a:avLst/>
          </a:prstGeom>
          <a:noFill/>
        </p:spPr>
        <p:txBody>
          <a:bodyPr wrap="none" rtlCol="0">
            <a:spAutoFit/>
          </a:bodyPr>
          <a:lstStyle/>
          <a:p>
            <a:r>
              <a:rPr lang="pt-BR" sz="2400" dirty="0"/>
              <a:t>Entre os adolescentes que experimentam cigarro, </a:t>
            </a:r>
            <a:r>
              <a:rPr lang="pt-BR" sz="2400" b="1" dirty="0"/>
              <a:t>50% </a:t>
            </a:r>
            <a:r>
              <a:rPr lang="pt-BR" sz="2400" dirty="0"/>
              <a:t>vão</a:t>
            </a:r>
            <a:r>
              <a:rPr lang="pt-BR" sz="2400" b="1" dirty="0"/>
              <a:t> </a:t>
            </a:r>
            <a:r>
              <a:rPr lang="pt-BR" sz="2400" dirty="0"/>
              <a:t>fumar nos próximos </a:t>
            </a:r>
          </a:p>
          <a:p>
            <a:r>
              <a:rPr lang="pt-BR" sz="2400" dirty="0"/>
              <a:t>15 a 20 anos, segundo a OMS. Por isso, o tabagismo é reconhecido como uma doença </a:t>
            </a:r>
          </a:p>
          <a:p>
            <a:r>
              <a:rPr lang="pt-BR" sz="2400" dirty="0"/>
              <a:t>pediátrica, que requer medidas preventivas e legislativas visando evitar o consumo </a:t>
            </a:r>
          </a:p>
          <a:p>
            <a:r>
              <a:rPr lang="pt-BR" sz="2400" dirty="0"/>
              <a:t>entre crianças e adolescentes</a:t>
            </a:r>
          </a:p>
          <a:p>
            <a:endParaRPr lang="pt-BR" sz="2400" dirty="0"/>
          </a:p>
        </p:txBody>
      </p:sp>
    </p:spTree>
    <p:extLst>
      <p:ext uri="{BB962C8B-B14F-4D97-AF65-F5344CB8AC3E}">
        <p14:creationId xmlns:p14="http://schemas.microsoft.com/office/powerpoint/2010/main" val="1108460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Proibição da propaganda comercial de produtos de tabaco</a:t>
            </a:r>
          </a:p>
        </p:txBody>
      </p:sp>
      <p:sp>
        <p:nvSpPr>
          <p:cNvPr id="3" name="Espaço Reservado para Conteúdo 2"/>
          <p:cNvSpPr>
            <a:spLocks noGrp="1"/>
          </p:cNvSpPr>
          <p:nvPr>
            <p:ph idx="1"/>
          </p:nvPr>
        </p:nvSpPr>
        <p:spPr>
          <a:xfrm>
            <a:off x="1285875" y="1749334"/>
            <a:ext cx="10648949" cy="4102281"/>
          </a:xfrm>
        </p:spPr>
        <p:txBody>
          <a:bodyPr>
            <a:noAutofit/>
          </a:bodyPr>
          <a:lstStyle/>
          <a:p>
            <a:r>
              <a:rPr lang="pt-BR" sz="2400" dirty="0">
                <a:latin typeface="+mn-lt"/>
              </a:rPr>
              <a:t>No Brasil, ainda há propaganda de produtos de tabaco, apesar das restrições adotadas desde 2000</a:t>
            </a:r>
          </a:p>
          <a:p>
            <a:r>
              <a:rPr lang="pt-BR" sz="2400" dirty="0">
                <a:latin typeface="+mn-lt"/>
              </a:rPr>
              <a:t>Artigo 13 da CQCT prevê a proibição da publicidade, promoção e patrocínio do tabaco</a:t>
            </a:r>
          </a:p>
          <a:p>
            <a:endParaRPr lang="pt-BR" sz="2400" dirty="0">
              <a:latin typeface="+mn-lt"/>
            </a:endParaRPr>
          </a:p>
        </p:txBody>
      </p:sp>
      <p:pic>
        <p:nvPicPr>
          <p:cNvPr id="4" name="Imagem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37924" y="3371850"/>
            <a:ext cx="4839326" cy="2954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1946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ônica\Pictures\Pictures\Tabagismo - Diversas\Publicidade\POS\PDVAlphaville201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3391" y="513409"/>
            <a:ext cx="2748984" cy="36653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 xmlns:a16="http://schemas.microsoft.com/office/drawing/2014/main" id="{D173E16A-D2E9-42FF-B5FE-0C91D5125CC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67345" y="513409"/>
            <a:ext cx="5475799" cy="3665311"/>
          </a:xfrm>
          <a:prstGeom prst="rect">
            <a:avLst/>
          </a:prstGeom>
          <a:noFill/>
          <a:ln w="9525">
            <a:noFill/>
            <a:miter lim="800000"/>
            <a:headEnd/>
            <a:tailEnd/>
          </a:ln>
          <a:effectLst/>
        </p:spPr>
      </p:pic>
      <p:pic>
        <p:nvPicPr>
          <p:cNvPr id="8" name="Imagem 1">
            <a:extLst>
              <a:ext uri="{FF2B5EF4-FFF2-40B4-BE49-F238E27FC236}">
                <a16:creationId xmlns="" xmlns:a16="http://schemas.microsoft.com/office/drawing/2014/main" id="{A5C36470-025F-4B00-A134-5ECD08C16137}"/>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855482" y="513409"/>
            <a:ext cx="2170973" cy="28393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CaixaDeTexto 8">
            <a:extLst>
              <a:ext uri="{FF2B5EF4-FFF2-40B4-BE49-F238E27FC236}">
                <a16:creationId xmlns="" xmlns:a16="http://schemas.microsoft.com/office/drawing/2014/main" id="{9A5CD191-DF89-472D-9C46-B16DAB9EB189}"/>
              </a:ext>
            </a:extLst>
          </p:cNvPr>
          <p:cNvSpPr txBox="1"/>
          <p:nvPr/>
        </p:nvSpPr>
        <p:spPr>
          <a:xfrm>
            <a:off x="1080066" y="4926390"/>
            <a:ext cx="10135401" cy="1938992"/>
          </a:xfrm>
          <a:prstGeom prst="rect">
            <a:avLst/>
          </a:prstGeom>
          <a:noFill/>
        </p:spPr>
        <p:txBody>
          <a:bodyPr wrap="square">
            <a:spAutoFit/>
          </a:bodyPr>
          <a:lstStyle/>
          <a:p>
            <a:pPr algn="just" eaLnBrk="1" hangingPunct="1">
              <a:buClr>
                <a:srgbClr val="DE5A17"/>
              </a:buClr>
              <a:defRPr/>
            </a:pPr>
            <a:r>
              <a:rPr lang="pt-BR" sz="3200" dirty="0">
                <a:cs typeface="Arial" charset="0"/>
              </a:rPr>
              <a:t>78% </a:t>
            </a:r>
            <a:r>
              <a:rPr lang="pt-BR" sz="3200" dirty="0" smtClean="0">
                <a:cs typeface="Arial" charset="0"/>
              </a:rPr>
              <a:t> </a:t>
            </a:r>
            <a:r>
              <a:rPr lang="pt-BR" sz="2400" dirty="0" smtClean="0">
                <a:cs typeface="Arial" charset="0"/>
              </a:rPr>
              <a:t>da população</a:t>
            </a:r>
            <a:r>
              <a:rPr lang="pt-BR" sz="3200" dirty="0" smtClean="0">
                <a:cs typeface="Arial" charset="0"/>
              </a:rPr>
              <a:t> </a:t>
            </a:r>
            <a:r>
              <a:rPr lang="pt-BR" sz="2400" dirty="0" smtClean="0">
                <a:cs typeface="Arial" charset="0"/>
              </a:rPr>
              <a:t>apoia </a:t>
            </a:r>
            <a:r>
              <a:rPr lang="pt-BR" sz="2400" dirty="0">
                <a:cs typeface="Arial" charset="0"/>
              </a:rPr>
              <a:t>que não haja exposição de cigarros </a:t>
            </a:r>
            <a:endParaRPr lang="pt-BR" sz="2400" dirty="0">
              <a:ea typeface="Arial Unicode MS" pitchFamily="34" charset="-128"/>
              <a:cs typeface="Arial Unicode MS" pitchFamily="34" charset="-128"/>
            </a:endParaRPr>
          </a:p>
          <a:p>
            <a:pPr algn="just">
              <a:buClr>
                <a:srgbClr val="DE5A17"/>
              </a:buClr>
              <a:defRPr/>
            </a:pPr>
            <a:r>
              <a:rPr lang="pt-BR" sz="3200" dirty="0"/>
              <a:t>75%</a:t>
            </a:r>
            <a:r>
              <a:rPr lang="pt-BR" sz="2400" dirty="0"/>
              <a:t> </a:t>
            </a:r>
            <a:r>
              <a:rPr lang="pt-BR" sz="2400" dirty="0" smtClean="0"/>
              <a:t>são favoráveis </a:t>
            </a:r>
            <a:r>
              <a:rPr lang="pt-BR" sz="2400" dirty="0"/>
              <a:t>à proibição de aditivos nos cigarros</a:t>
            </a:r>
          </a:p>
          <a:p>
            <a:pPr algn="just">
              <a:buClr>
                <a:srgbClr val="DE5A17"/>
              </a:buClr>
              <a:defRPr/>
            </a:pPr>
            <a:r>
              <a:rPr lang="pt-BR" sz="3200" dirty="0"/>
              <a:t>65%</a:t>
            </a:r>
            <a:r>
              <a:rPr lang="pt-BR" sz="2400" dirty="0"/>
              <a:t> </a:t>
            </a:r>
            <a:r>
              <a:rPr lang="pt-BR" sz="2400" dirty="0" smtClean="0"/>
              <a:t>apoiam a adoção </a:t>
            </a:r>
            <a:r>
              <a:rPr lang="pt-BR" sz="2400" dirty="0"/>
              <a:t>de embalagens padronizadas</a:t>
            </a:r>
          </a:p>
          <a:p>
            <a:pPr algn="just">
              <a:buClr>
                <a:srgbClr val="DE5A17"/>
              </a:buClr>
              <a:defRPr/>
            </a:pPr>
            <a:r>
              <a:rPr lang="pt-BR" sz="2400" dirty="0">
                <a:cs typeface="Arial" charset="0"/>
              </a:rPr>
              <a:t>								Datafolha 2015</a:t>
            </a:r>
          </a:p>
        </p:txBody>
      </p:sp>
      <p:pic>
        <p:nvPicPr>
          <p:cNvPr id="10" name="Imagem 9">
            <a:extLst>
              <a:ext uri="{FF2B5EF4-FFF2-40B4-BE49-F238E27FC236}">
                <a16:creationId xmlns="" xmlns:a16="http://schemas.microsoft.com/office/drawing/2014/main" id="{744589F5-6E16-4102-88EF-77C30E52124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13067" y="3457575"/>
            <a:ext cx="1855801" cy="2618143"/>
          </a:xfrm>
          <a:prstGeom prst="rect">
            <a:avLst/>
          </a:prstGeom>
        </p:spPr>
      </p:pic>
    </p:spTree>
    <p:extLst>
      <p:ext uri="{BB962C8B-B14F-4D97-AF65-F5344CB8AC3E}">
        <p14:creationId xmlns:p14="http://schemas.microsoft.com/office/powerpoint/2010/main" val="190698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7469D6D-FF1C-4480-81B6-014FB07AE760}"/>
              </a:ext>
            </a:extLst>
          </p:cNvPr>
          <p:cNvSpPr>
            <a:spLocks noGrp="1"/>
          </p:cNvSpPr>
          <p:nvPr>
            <p:ph type="title"/>
          </p:nvPr>
        </p:nvSpPr>
        <p:spPr/>
        <p:txBody>
          <a:bodyPr/>
          <a:lstStyle/>
          <a:p>
            <a:r>
              <a:rPr lang="pt-BR" dirty="0"/>
              <a:t>2008 x 2018</a:t>
            </a:r>
          </a:p>
        </p:txBody>
      </p:sp>
      <p:pic>
        <p:nvPicPr>
          <p:cNvPr id="5" name="Espaço Reservado para Conteúdo 4">
            <a:extLst>
              <a:ext uri="{FF2B5EF4-FFF2-40B4-BE49-F238E27FC236}">
                <a16:creationId xmlns="" xmlns:a16="http://schemas.microsoft.com/office/drawing/2014/main" id="{62C9D0FD-6FA9-44A5-B0E3-00506ACF2717}"/>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369367" y="1586976"/>
            <a:ext cx="5469466" cy="4102100"/>
          </a:xfrm>
        </p:spPr>
      </p:pic>
      <p:pic>
        <p:nvPicPr>
          <p:cNvPr id="4" name="Imagem 3">
            <a:extLst>
              <a:ext uri="{FF2B5EF4-FFF2-40B4-BE49-F238E27FC236}">
                <a16:creationId xmlns="" xmlns:a16="http://schemas.microsoft.com/office/drawing/2014/main" id="{0D0AE5AA-7675-482C-AD59-5C2E759217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5389" y="1586976"/>
            <a:ext cx="5469468" cy="4102100"/>
          </a:xfrm>
          <a:prstGeom prst="rect">
            <a:avLst/>
          </a:prstGeom>
        </p:spPr>
      </p:pic>
    </p:spTree>
    <p:extLst>
      <p:ext uri="{BB962C8B-B14F-4D97-AF65-F5344CB8AC3E}">
        <p14:creationId xmlns:p14="http://schemas.microsoft.com/office/powerpoint/2010/main" val="1439942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riana\Pictures\ponto de venda 1.jpg">
            <a:extLst>
              <a:ext uri="{FF2B5EF4-FFF2-40B4-BE49-F238E27FC236}">
                <a16:creationId xmlns="" xmlns:a16="http://schemas.microsoft.com/office/drawing/2014/main" id="{3F32F41B-5CF5-44E1-9F5B-F2343C0F23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987" y="452207"/>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Adriana\Pictures\ponto de venda.jpg">
            <a:extLst>
              <a:ext uri="{FF2B5EF4-FFF2-40B4-BE49-F238E27FC236}">
                <a16:creationId xmlns="" xmlns:a16="http://schemas.microsoft.com/office/drawing/2014/main" id="{CF4749CD-A86E-4ECB-BEA5-53860D64D7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0405" y="2263384"/>
            <a:ext cx="5964237"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ixaDeTexto 5">
            <a:extLst>
              <a:ext uri="{FF2B5EF4-FFF2-40B4-BE49-F238E27FC236}">
                <a16:creationId xmlns="" xmlns:a16="http://schemas.microsoft.com/office/drawing/2014/main" id="{57516CBA-B998-4CB6-A9B0-8C3D28ED8F5C}"/>
              </a:ext>
            </a:extLst>
          </p:cNvPr>
          <p:cNvSpPr txBox="1"/>
          <p:nvPr/>
        </p:nvSpPr>
        <p:spPr>
          <a:xfrm>
            <a:off x="7233314" y="598128"/>
            <a:ext cx="4763068" cy="830997"/>
          </a:xfrm>
          <a:prstGeom prst="rect">
            <a:avLst/>
          </a:prstGeom>
          <a:noFill/>
        </p:spPr>
        <p:txBody>
          <a:bodyPr wrap="square" rtlCol="0">
            <a:spAutoFit/>
          </a:bodyPr>
          <a:lstStyle/>
          <a:p>
            <a:r>
              <a:rPr lang="pt-BR" sz="2400" b="1" dirty="0">
                <a:solidFill>
                  <a:srgbClr val="C00000"/>
                </a:solidFill>
              </a:rPr>
              <a:t>Ponto de venda de cigarros com proibição total da propaganda</a:t>
            </a:r>
          </a:p>
        </p:txBody>
      </p:sp>
    </p:spTree>
    <p:extLst>
      <p:ext uri="{BB962C8B-B14F-4D97-AF65-F5344CB8AC3E}">
        <p14:creationId xmlns:p14="http://schemas.microsoft.com/office/powerpoint/2010/main" val="1071963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 xmlns:a16="http://schemas.microsoft.com/office/drawing/2014/main" id="{3E9D4682-77A6-4D29-A458-EBF124DFE3CF}"/>
              </a:ext>
            </a:extLst>
          </p:cNvPr>
          <p:cNvSpPr>
            <a:spLocks noGrp="1"/>
          </p:cNvSpPr>
          <p:nvPr>
            <p:ph type="title"/>
          </p:nvPr>
        </p:nvSpPr>
        <p:spPr>
          <a:xfrm>
            <a:off x="941696" y="338003"/>
            <a:ext cx="10809546" cy="972231"/>
          </a:xfrm>
        </p:spPr>
        <p:txBody>
          <a:bodyPr>
            <a:normAutofit/>
          </a:bodyPr>
          <a:lstStyle/>
          <a:p>
            <a:r>
              <a:rPr lang="pt-BR" sz="4000" dirty="0">
                <a:latin typeface="Aller"/>
              </a:rPr>
              <a:t>Marketing sorrateiro de cigarros </a:t>
            </a:r>
          </a:p>
        </p:txBody>
      </p:sp>
      <p:sp>
        <p:nvSpPr>
          <p:cNvPr id="3" name="Espaço Reservado para Conteúdo 2"/>
          <p:cNvSpPr>
            <a:spLocks noGrp="1"/>
          </p:cNvSpPr>
          <p:nvPr>
            <p:ph idx="1"/>
          </p:nvPr>
        </p:nvSpPr>
        <p:spPr>
          <a:xfrm>
            <a:off x="1108495" y="1711665"/>
            <a:ext cx="5459624" cy="1979510"/>
          </a:xfrm>
        </p:spPr>
        <p:txBody>
          <a:bodyPr>
            <a:normAutofit/>
          </a:bodyPr>
          <a:lstStyle/>
          <a:p>
            <a:r>
              <a:rPr lang="pt-BR" dirty="0">
                <a:latin typeface="+mn-lt"/>
              </a:rPr>
              <a:t>Pesquisadores de dez países mostraram que a indústria do tabaco usa mídias sociais para fazer propaganda ilegal de seus produtos</a:t>
            </a:r>
            <a:endParaRPr lang="pt-BR" u="sng" dirty="0">
              <a:latin typeface="+mn-lt"/>
            </a:endParaRPr>
          </a:p>
          <a:p>
            <a:pPr algn="ctr"/>
            <a:endParaRPr lang="pt-BR" dirty="0">
              <a:latin typeface="+mn-lt"/>
            </a:endParaRPr>
          </a:p>
          <a:p>
            <a:pPr algn="ctr"/>
            <a:endParaRPr lang="pt-BR" dirty="0">
              <a:latin typeface="+mn-lt"/>
            </a:endParaRPr>
          </a:p>
        </p:txBody>
      </p:sp>
      <p:sp>
        <p:nvSpPr>
          <p:cNvPr id="11" name="Espaço Reservado para Conteúdo 2">
            <a:extLst>
              <a:ext uri="{FF2B5EF4-FFF2-40B4-BE49-F238E27FC236}">
                <a16:creationId xmlns="" xmlns:a16="http://schemas.microsoft.com/office/drawing/2014/main" id="{475D583C-A0BC-4A81-9A65-D8558C556161}"/>
              </a:ext>
            </a:extLst>
          </p:cNvPr>
          <p:cNvSpPr txBox="1">
            <a:spLocks/>
          </p:cNvSpPr>
          <p:nvPr/>
        </p:nvSpPr>
        <p:spPr>
          <a:xfrm>
            <a:off x="993375" y="3691175"/>
            <a:ext cx="10596485" cy="2709625"/>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tx1"/>
                </a:solidFill>
                <a:latin typeface="Aller" panose="02000503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2400" dirty="0">
                <a:latin typeface="+mn-lt"/>
              </a:rPr>
              <a:t>- Parcerias com influenciadores digitais,</a:t>
            </a:r>
          </a:p>
          <a:p>
            <a:r>
              <a:rPr lang="pt-BR" sz="2400" dirty="0">
                <a:latin typeface="+mn-lt"/>
              </a:rPr>
              <a:t>que fazem posts com produtos de tabaco</a:t>
            </a:r>
          </a:p>
          <a:p>
            <a:r>
              <a:rPr lang="pt-BR" sz="2400" dirty="0">
                <a:latin typeface="+mn-lt"/>
              </a:rPr>
              <a:t>aparecendo (normalmente, sem aparência de propaganda)</a:t>
            </a:r>
          </a:p>
          <a:p>
            <a:r>
              <a:rPr lang="pt-BR" sz="2400" dirty="0">
                <a:latin typeface="+mn-lt"/>
              </a:rPr>
              <a:t>- Uso de hashtags específicas (a princípio, não parecem relacionadas com o fumo)</a:t>
            </a:r>
          </a:p>
          <a:p>
            <a:pPr marL="342900" indent="-342900">
              <a:buFontTx/>
              <a:buChar char="-"/>
            </a:pPr>
            <a:r>
              <a:rPr lang="pt-BR" sz="2400" dirty="0">
                <a:latin typeface="+mn-lt"/>
              </a:rPr>
              <a:t>O objetivo é mostrar os produtos de uma perspectiva benéfica, para recuperar sua aceitação social e atrair novos consumidores, principalmente jovens</a:t>
            </a:r>
          </a:p>
          <a:p>
            <a:pPr marL="342900" indent="-342900">
              <a:buFontTx/>
              <a:buChar char="-"/>
            </a:pPr>
            <a:r>
              <a:rPr lang="pt-BR" sz="2400" dirty="0">
                <a:latin typeface="+mn-lt"/>
              </a:rPr>
              <a:t>A denúncia revela que as postagens com produtos de tabaco/ato de fumar nas mídias sociais foram vistas mais de 25 bilhões de vezes globalmente </a:t>
            </a:r>
          </a:p>
          <a:p>
            <a:pPr algn="ctr"/>
            <a:endParaRPr lang="pt-BR" dirty="0">
              <a:latin typeface="+mn-lt"/>
            </a:endParaRPr>
          </a:p>
          <a:p>
            <a:pPr algn="ctr"/>
            <a:endParaRPr lang="pt-BR" dirty="0">
              <a:latin typeface="+mn-lt"/>
            </a:endParaRPr>
          </a:p>
        </p:txBody>
      </p:sp>
      <p:sp>
        <p:nvSpPr>
          <p:cNvPr id="12" name="Retângulo 11">
            <a:extLst>
              <a:ext uri="{FF2B5EF4-FFF2-40B4-BE49-F238E27FC236}">
                <a16:creationId xmlns="" xmlns:a16="http://schemas.microsoft.com/office/drawing/2014/main" id="{29160A6C-7522-4866-8E66-389C13ED0D09}"/>
              </a:ext>
            </a:extLst>
          </p:cNvPr>
          <p:cNvSpPr/>
          <p:nvPr/>
        </p:nvSpPr>
        <p:spPr>
          <a:xfrm>
            <a:off x="993375" y="6400800"/>
            <a:ext cx="4691284" cy="307777"/>
          </a:xfrm>
          <a:prstGeom prst="rect">
            <a:avLst/>
          </a:prstGeom>
        </p:spPr>
        <p:txBody>
          <a:bodyPr wrap="square">
            <a:spAutoFit/>
          </a:bodyPr>
          <a:lstStyle/>
          <a:p>
            <a:r>
              <a:rPr lang="pt-BR" sz="1400" dirty="0"/>
              <a:t>https://www.takeapart.org/wheretheressmoke/</a:t>
            </a:r>
          </a:p>
        </p:txBody>
      </p:sp>
      <p:pic>
        <p:nvPicPr>
          <p:cNvPr id="14" name="Imagem 13">
            <a:extLst>
              <a:ext uri="{FF2B5EF4-FFF2-40B4-BE49-F238E27FC236}">
                <a16:creationId xmlns="" xmlns:a16="http://schemas.microsoft.com/office/drawing/2014/main" id="{FAD93184-357B-4946-BA3C-E1E730B47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02024" y="1711665"/>
            <a:ext cx="4201160" cy="2709625"/>
          </a:xfrm>
          <a:prstGeom prst="rect">
            <a:avLst/>
          </a:prstGeom>
        </p:spPr>
      </p:pic>
    </p:spTree>
    <p:extLst>
      <p:ext uri="{BB962C8B-B14F-4D97-AF65-F5344CB8AC3E}">
        <p14:creationId xmlns:p14="http://schemas.microsoft.com/office/powerpoint/2010/main" val="3746889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1696" y="338003"/>
            <a:ext cx="10809546" cy="972231"/>
          </a:xfrm>
        </p:spPr>
        <p:txBody>
          <a:bodyPr>
            <a:normAutofit/>
          </a:bodyPr>
          <a:lstStyle/>
          <a:p>
            <a:r>
              <a:rPr lang="pt-BR" sz="4000" dirty="0">
                <a:latin typeface="Aller"/>
              </a:rPr>
              <a:t>Marketing sorrateiro de cigarros </a:t>
            </a:r>
          </a:p>
        </p:txBody>
      </p:sp>
      <p:sp>
        <p:nvSpPr>
          <p:cNvPr id="10" name="Espaço Reservado para Conteúdo 2">
            <a:extLst>
              <a:ext uri="{FF2B5EF4-FFF2-40B4-BE49-F238E27FC236}">
                <a16:creationId xmlns="" xmlns:a16="http://schemas.microsoft.com/office/drawing/2014/main" id="{84AA607C-4456-4E92-966D-86A5F68A7DAF}"/>
              </a:ext>
            </a:extLst>
          </p:cNvPr>
          <p:cNvSpPr>
            <a:spLocks noGrp="1"/>
          </p:cNvSpPr>
          <p:nvPr>
            <p:ph idx="1"/>
          </p:nvPr>
        </p:nvSpPr>
        <p:spPr>
          <a:xfrm>
            <a:off x="941696" y="1641342"/>
            <a:ext cx="5459624" cy="553863"/>
          </a:xfrm>
        </p:spPr>
        <p:txBody>
          <a:bodyPr>
            <a:normAutofit/>
          </a:bodyPr>
          <a:lstStyle/>
          <a:p>
            <a:pPr marL="0" indent="0" algn="ctr">
              <a:buNone/>
            </a:pPr>
            <a:r>
              <a:rPr lang="pt-BR" b="1" dirty="0">
                <a:latin typeface="+mn-lt"/>
              </a:rPr>
              <a:t>Festas/eventos</a:t>
            </a:r>
            <a:endParaRPr lang="pt-BR" b="1" u="sng" dirty="0">
              <a:latin typeface="+mn-lt"/>
            </a:endParaRPr>
          </a:p>
          <a:p>
            <a:pPr algn="ctr"/>
            <a:endParaRPr lang="pt-BR" dirty="0">
              <a:latin typeface="+mn-lt"/>
            </a:endParaRPr>
          </a:p>
          <a:p>
            <a:pPr algn="ctr"/>
            <a:endParaRPr lang="pt-BR" dirty="0">
              <a:latin typeface="+mn-lt"/>
            </a:endParaRPr>
          </a:p>
        </p:txBody>
      </p:sp>
      <p:pic>
        <p:nvPicPr>
          <p:cNvPr id="8" name="Imagem 7">
            <a:extLst>
              <a:ext uri="{FF2B5EF4-FFF2-40B4-BE49-F238E27FC236}">
                <a16:creationId xmlns="" xmlns:a16="http://schemas.microsoft.com/office/drawing/2014/main" id="{D1E78014-0A2F-4C43-AE37-72DF46F904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17593" y="1649294"/>
            <a:ext cx="4520251" cy="3013501"/>
          </a:xfrm>
          <a:prstGeom prst="rect">
            <a:avLst/>
          </a:prstGeom>
        </p:spPr>
      </p:pic>
      <p:pic>
        <p:nvPicPr>
          <p:cNvPr id="9" name="Imagem 8">
            <a:extLst>
              <a:ext uri="{FF2B5EF4-FFF2-40B4-BE49-F238E27FC236}">
                <a16:creationId xmlns="" xmlns:a16="http://schemas.microsoft.com/office/drawing/2014/main" id="{F070BBB4-753D-46CD-ABED-EA6F3F8EEF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7457" y="5026977"/>
            <a:ext cx="3089698" cy="1599009"/>
          </a:xfrm>
          <a:prstGeom prst="rect">
            <a:avLst/>
          </a:prstGeom>
        </p:spPr>
      </p:pic>
      <p:sp>
        <p:nvSpPr>
          <p:cNvPr id="11" name="Espaço Reservado para Conteúdo 2">
            <a:extLst>
              <a:ext uri="{FF2B5EF4-FFF2-40B4-BE49-F238E27FC236}">
                <a16:creationId xmlns="" xmlns:a16="http://schemas.microsoft.com/office/drawing/2014/main" id="{A10AF399-D4F5-4F51-8E51-987120E7E6FE}"/>
              </a:ext>
            </a:extLst>
          </p:cNvPr>
          <p:cNvSpPr txBox="1">
            <a:spLocks/>
          </p:cNvSpPr>
          <p:nvPr/>
        </p:nvSpPr>
        <p:spPr>
          <a:xfrm>
            <a:off x="1107743" y="2195205"/>
            <a:ext cx="5238726" cy="246759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tx1"/>
                </a:solidFill>
                <a:latin typeface="Aller" panose="02000503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2400" dirty="0">
                <a:latin typeface="+mn-lt"/>
              </a:rPr>
              <a:t>- Associação de eventos com as hashtags</a:t>
            </a:r>
          </a:p>
          <a:p>
            <a:r>
              <a:rPr lang="pt-BR" sz="2400" dirty="0">
                <a:latin typeface="+mn-lt"/>
              </a:rPr>
              <a:t>- Participação de influenciadores jovens e com muitos seguidores, que postam fotos e vídeos</a:t>
            </a:r>
          </a:p>
        </p:txBody>
      </p:sp>
      <p:pic>
        <p:nvPicPr>
          <p:cNvPr id="13" name="Imagem 12">
            <a:extLst>
              <a:ext uri="{FF2B5EF4-FFF2-40B4-BE49-F238E27FC236}">
                <a16:creationId xmlns="" xmlns:a16="http://schemas.microsoft.com/office/drawing/2014/main" id="{DE54CB58-C738-43B0-A3B4-8191F0D68C4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1696" y="4506190"/>
            <a:ext cx="2934268" cy="2215331"/>
          </a:xfrm>
          <a:prstGeom prst="rect">
            <a:avLst/>
          </a:prstGeom>
        </p:spPr>
      </p:pic>
      <p:pic>
        <p:nvPicPr>
          <p:cNvPr id="15" name="Imagem 14">
            <a:extLst>
              <a:ext uri="{FF2B5EF4-FFF2-40B4-BE49-F238E27FC236}">
                <a16:creationId xmlns="" xmlns:a16="http://schemas.microsoft.com/office/drawing/2014/main" id="{EE5792B9-77B7-44D0-9CF3-00F224D347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92270" y="3852187"/>
            <a:ext cx="3158881" cy="2349581"/>
          </a:xfrm>
          <a:prstGeom prst="rect">
            <a:avLst/>
          </a:prstGeom>
        </p:spPr>
      </p:pic>
    </p:spTree>
    <p:extLst>
      <p:ext uri="{BB962C8B-B14F-4D97-AF65-F5344CB8AC3E}">
        <p14:creationId xmlns:p14="http://schemas.microsoft.com/office/powerpoint/2010/main" val="26290619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1620</TotalTime>
  <Words>2299</Words>
  <Application>Microsoft Office PowerPoint</Application>
  <PresentationFormat>Widescreen</PresentationFormat>
  <Paragraphs>145</Paragraphs>
  <Slides>22</Slides>
  <Notes>20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22</vt:i4>
      </vt:variant>
    </vt:vector>
  </HeadingPairs>
  <TitlesOfParts>
    <vt:vector size="30" baseType="lpstr">
      <vt:lpstr>Arial Unicode MS</vt:lpstr>
      <vt:lpstr>MS Gothic</vt:lpstr>
      <vt:lpstr>Aller</vt:lpstr>
      <vt:lpstr>Arial</vt:lpstr>
      <vt:lpstr>Calibri</vt:lpstr>
      <vt:lpstr>Calibri Light</vt:lpstr>
      <vt:lpstr>Wingdings</vt:lpstr>
      <vt:lpstr>Tema do Office</vt:lpstr>
      <vt:lpstr>Apresentação do PowerPoint</vt:lpstr>
      <vt:lpstr>Por que aprovar o PLS 769/2015?  </vt:lpstr>
      <vt:lpstr>Apresentação do PowerPoint</vt:lpstr>
      <vt:lpstr>Proibição da propaganda comercial de produtos de tabaco</vt:lpstr>
      <vt:lpstr>Apresentação do PowerPoint</vt:lpstr>
      <vt:lpstr>2008 x 2018</vt:lpstr>
      <vt:lpstr>Apresentação do PowerPoint</vt:lpstr>
      <vt:lpstr>Marketing sorrateiro de cigarros </vt:lpstr>
      <vt:lpstr>Marketing sorrateiro de cigarros </vt:lpstr>
      <vt:lpstr>Proibição do uso de aditivos em produtos de tabaco</vt:lpstr>
      <vt:lpstr>Apresentação do PowerPoint</vt:lpstr>
      <vt:lpstr>Apresentação do PowerPoint</vt:lpstr>
      <vt:lpstr>Apresentação do PowerPoint</vt:lpstr>
      <vt:lpstr>Embalagens padronizadas de produtos de tabaco</vt:lpstr>
      <vt:lpstr>Apresentação do PowerPoint</vt:lpstr>
      <vt:lpstr>Apresentação do PowerPoint</vt:lpstr>
      <vt:lpstr>Proteção contra a exposição ao fumo passivo em automóveis</vt:lpstr>
      <vt:lpstr>Mercado ilegal de cigarros</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juliana.waetge@livredefumo.org.br</dc:creator>
  <cp:lastModifiedBy>Ticiana Imbroisi</cp:lastModifiedBy>
  <cp:revision>169</cp:revision>
  <cp:lastPrinted>2019-05-15T16:07:06Z</cp:lastPrinted>
  <dcterms:created xsi:type="dcterms:W3CDTF">2016-08-12T18:09:01Z</dcterms:created>
  <dcterms:modified xsi:type="dcterms:W3CDTF">2019-05-15T16:25:28Z</dcterms:modified>
</cp:coreProperties>
</file>