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1" r:id="rId5"/>
    <p:sldMasterId id="2147483685" r:id="rId6"/>
  </p:sldMasterIdLst>
  <p:notesMasterIdLst>
    <p:notesMasterId r:id="rId14"/>
  </p:notesMasterIdLst>
  <p:handoutMasterIdLst>
    <p:handoutMasterId r:id="rId15"/>
  </p:handoutMasterIdLst>
  <p:sldIdLst>
    <p:sldId id="256" r:id="rId7"/>
    <p:sldId id="2145707753" r:id="rId8"/>
    <p:sldId id="2145707750" r:id="rId9"/>
    <p:sldId id="4391" r:id="rId10"/>
    <p:sldId id="2145707752" r:id="rId11"/>
    <p:sldId id="4645" r:id="rId12"/>
    <p:sldId id="3476" r:id="rId13"/>
  </p:sldIdLst>
  <p:sldSz cx="24384000" cy="13716000"/>
  <p:notesSz cx="6808788" cy="9940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7EED1C-B911-31A9-E018-2BF32CDE564C}" name="Leandro Monteiro" initials="LM" userId="S::leandro.monteiro@ibp.org.br::e3b4012a-6e86-4f48-a6a9-350c822b8f59" providerId="AD"/>
  <p188:author id="{1D41F93D-0506-65D9-22DE-D7A0A48269A4}" name="Vinicius Farah" initials="VF" userId="S::vinicius.farah@ibp.org.br::f5313745-12d8-4ff1-aeb4-2ce47cf9c02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quel Filgueiras" initials="RF" lastIdx="3" clrIdx="0">
    <p:extLst>
      <p:ext uri="{19B8F6BF-5375-455C-9EA6-DF929625EA0E}">
        <p15:presenceInfo xmlns:p15="http://schemas.microsoft.com/office/powerpoint/2012/main" userId="S-1-5-21-1076017933-2004593974-626952908-15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C31"/>
    <a:srgbClr val="E6D168"/>
    <a:srgbClr val="00517D"/>
    <a:srgbClr val="EFE19C"/>
    <a:srgbClr val="79C874"/>
    <a:srgbClr val="B3B3B3"/>
    <a:srgbClr val="47A5FD"/>
    <a:srgbClr val="EFA689"/>
    <a:srgbClr val="FFFF00"/>
    <a:srgbClr val="004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rico Andriolo" userId="fd2956e2-19c9-4edd-ad21-cbd2c6db9d8c" providerId="ADAL" clId="{F8032ACA-18BB-4B01-AAA3-6249F81D243F}"/>
    <pc:docChg chg="modSld">
      <pc:chgData name="Enrico Andriolo" userId="fd2956e2-19c9-4edd-ad21-cbd2c6db9d8c" providerId="ADAL" clId="{F8032ACA-18BB-4B01-AAA3-6249F81D243F}" dt="2025-03-31T21:19:08.563" v="1" actId="20577"/>
      <pc:docMkLst>
        <pc:docMk/>
      </pc:docMkLst>
      <pc:sldChg chg="modSp mod">
        <pc:chgData name="Enrico Andriolo" userId="fd2956e2-19c9-4edd-ad21-cbd2c6db9d8c" providerId="ADAL" clId="{F8032ACA-18BB-4B01-AAA3-6249F81D243F}" dt="2025-03-31T21:19:08.563" v="1" actId="20577"/>
        <pc:sldMkLst>
          <pc:docMk/>
          <pc:sldMk cId="181511181" sldId="2145707753"/>
        </pc:sldMkLst>
        <pc:spChg chg="mod">
          <ac:chgData name="Enrico Andriolo" userId="fd2956e2-19c9-4edd-ad21-cbd2c6db9d8c" providerId="ADAL" clId="{F8032ACA-18BB-4B01-AAA3-6249F81D243F}" dt="2025-03-31T21:19:04.513" v="0" actId="20577"/>
          <ac:spMkLst>
            <pc:docMk/>
            <pc:sldMk cId="181511181" sldId="2145707753"/>
            <ac:spMk id="20" creationId="{77E4D9CE-0035-4D6B-9A5E-1D33020C3F49}"/>
          </ac:spMkLst>
        </pc:spChg>
        <pc:spChg chg="mod">
          <ac:chgData name="Enrico Andriolo" userId="fd2956e2-19c9-4edd-ad21-cbd2c6db9d8c" providerId="ADAL" clId="{F8032ACA-18BB-4B01-AAA3-6249F81D243F}" dt="2025-03-31T21:19:08.563" v="1" actId="20577"/>
          <ac:spMkLst>
            <pc:docMk/>
            <pc:sldMk cId="181511181" sldId="2145707753"/>
            <ac:spMk id="24" creationId="{07769386-F2E6-F7DC-B19E-7BC2A31D94D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winarqp\arquivos\grupos\GECC\Economia\01%20-%20BASE%20DE%20DADOS\1_Economia\1_Economia\Matriz%20Energ&#233;tica\Energia%20Prim&#225;r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632341105221261E-2"/>
          <c:y val="0.20291078618979291"/>
          <c:w val="0.78194135802582443"/>
          <c:h val="0.71821750175801702"/>
        </c:manualLayout>
      </c:layout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explosion val="36"/>
            <c:spPr>
              <a:solidFill>
                <a:srgbClr val="00527B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947-42E9-A38C-B3F455BCC595}"/>
              </c:ext>
            </c:extLst>
          </c:dPt>
          <c:dPt>
            <c:idx val="1"/>
            <c:bubble3D val="0"/>
            <c:explosion val="36"/>
            <c:spPr>
              <a:solidFill>
                <a:srgbClr val="8CC855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947-42E9-A38C-B3F455BCC595}"/>
              </c:ext>
            </c:extLst>
          </c:dPt>
          <c:dPt>
            <c:idx val="2"/>
            <c:bubble3D val="0"/>
            <c:explosion val="50"/>
            <c:spPr>
              <a:solidFill>
                <a:srgbClr val="CACAC8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947-42E9-A38C-B3F455BCC595}"/>
              </c:ext>
            </c:extLst>
          </c:dPt>
          <c:dLbls>
            <c:dLbl>
              <c:idx val="0"/>
              <c:layout>
                <c:manualLayout>
                  <c:x val="-0.17930038098761947"/>
                  <c:y val="3.5781915845403911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fld id="{CD881496-A512-4E67-8F5A-CFD1BB6595CD}" type="CATEGORYNAME">
                      <a:rPr lang="pt-BR" sz="2400" b="1"/>
                      <a:pPr>
                        <a:defRPr sz="2400" b="1">
                          <a:solidFill>
                            <a:schemeClr val="tx1"/>
                          </a:solidFill>
                        </a:defRPr>
                      </a:pPr>
                      <a:t>[NOME DA CATEGORIA]</a:t>
                    </a:fld>
                    <a:r>
                      <a:rPr lang="pt-BR" sz="2400" b="1" baseline="0"/>
                      <a:t>
</a:t>
                    </a:r>
                    <a:fld id="{2E77993D-F4B8-46A8-852C-6F3835722DD0}" type="PERCENTAGE">
                      <a:rPr lang="pt-BR" sz="2400" b="1" baseline="0"/>
                      <a:pPr>
                        <a:defRPr sz="2400" b="1">
                          <a:solidFill>
                            <a:schemeClr val="tx1"/>
                          </a:solidFill>
                        </a:defRPr>
                      </a:pPr>
                      <a:t>[PORCENTAGEM]</a:t>
                    </a:fld>
                    <a:endParaRPr lang="pt-BR" sz="2400" b="1" baseline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9881350328826148"/>
                      <c:h val="0.2753889577152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47-42E9-A38C-B3F455BCC595}"/>
                </c:ext>
              </c:extLst>
            </c:dLbl>
            <c:dLbl>
              <c:idx val="1"/>
              <c:layout>
                <c:manualLayout>
                  <c:x val="0.10953451728044125"/>
                  <c:y val="-8.0331550052484088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fld id="{DB9576FC-9D8B-477C-BBE7-3C3851CBCF57}" type="CATEGORYNAME">
                      <a:rPr lang="pt-BR" sz="2400" b="1"/>
                      <a:pPr>
                        <a:defRPr sz="2400" b="1">
                          <a:solidFill>
                            <a:schemeClr val="tx1"/>
                          </a:solidFill>
                        </a:defRPr>
                      </a:pPr>
                      <a:t>[NOME DA CATEGORIA]</a:t>
                    </a:fld>
                    <a:r>
                      <a:rPr lang="pt-BR" sz="2400" b="1" baseline="0"/>
                      <a:t>
</a:t>
                    </a:r>
                    <a:fld id="{F63533ED-9E6E-414A-8A90-133E3A77B1E3}" type="PERCENTAGE">
                      <a:rPr lang="pt-BR" sz="2400" b="1" baseline="0"/>
                      <a:pPr>
                        <a:defRPr sz="2400" b="1">
                          <a:solidFill>
                            <a:schemeClr val="tx1"/>
                          </a:solidFill>
                        </a:defRPr>
                      </a:pPr>
                      <a:t>[PORCENTAGEM]</a:t>
                    </a:fld>
                    <a:endParaRPr lang="pt-BR" sz="2400" b="1" baseline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429842605011021"/>
                      <c:h val="0.297466745839169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947-42E9-A38C-B3F455BCC595}"/>
                </c:ext>
              </c:extLst>
            </c:dLbl>
            <c:dLbl>
              <c:idx val="2"/>
              <c:layout>
                <c:manualLayout>
                  <c:x val="0.15524555124344172"/>
                  <c:y val="-0.26693551695959361"/>
                </c:manualLayout>
              </c:layout>
              <c:tx>
                <c:rich>
                  <a:bodyPr/>
                  <a:lstStyle/>
                  <a:p>
                    <a:fld id="{B948817A-BB33-442E-BB87-2CA42730A78E}" type="CATEGORYNAME">
                      <a:rPr lang="en-US"/>
                      <a:pPr/>
                      <a:t>[NOME DA CATEGORIA]</a:t>
                    </a:fld>
                    <a:r>
                      <a:rPr lang="en-US" baseline="0"/>
                      <a:t>
</a:t>
                    </a:r>
                    <a:fld id="{1F699ED9-5F65-4DE3-B6C0-C2EC4FF973F8}" type="PERCENTAGE">
                      <a:rPr lang="en-US" sz="3000" b="1" baseline="0"/>
                      <a:pPr/>
                      <a:t>[PORCENTAGEM]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47-42E9-A38C-B3F455BCC59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Planilha1!$A$2:$A$4</c:f>
              <c:strCache>
                <c:ptCount val="3"/>
                <c:pt idx="0">
                  <c:v>Extração de Petróleo e Gás Natural</c:v>
                </c:pt>
                <c:pt idx="1">
                  <c:v>Derivados de Petróleo e Biocombustíveis</c:v>
                </c:pt>
                <c:pt idx="2">
                  <c:v>Demais Atividades</c:v>
                </c:pt>
              </c:strCache>
            </c:strRef>
          </c:cat>
          <c:val>
            <c:numRef>
              <c:f>Planilha1!$B$2:$B$4</c:f>
              <c:numCache>
                <c:formatCode>0.00%</c:formatCode>
                <c:ptCount val="3"/>
                <c:pt idx="0">
                  <c:v>0.11600000000000001</c:v>
                </c:pt>
                <c:pt idx="1">
                  <c:v>5.6000000000000001E-2</c:v>
                </c:pt>
                <c:pt idx="2">
                  <c:v>0.85499999999999998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47-42E9-A38C-B3F455BCC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577815100184014"/>
          <c:y val="2.0726331257434762E-2"/>
          <c:w val="0.4972810718370817"/>
          <c:h val="0.8280011506853575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22-40FF-ACF4-E9BCC5EB856F}"/>
              </c:ext>
            </c:extLst>
          </c:dPt>
          <c:dPt>
            <c:idx val="1"/>
            <c:bubble3D val="0"/>
            <c:spPr>
              <a:solidFill>
                <a:srgbClr val="70A3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22-40FF-ACF4-E9BCC5EB856F}"/>
              </c:ext>
            </c:extLst>
          </c:dPt>
          <c:dPt>
            <c:idx val="2"/>
            <c:bubble3D val="0"/>
            <c:spPr>
              <a:solidFill>
                <a:srgbClr val="E56B0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22-40FF-ACF4-E9BCC5EB856F}"/>
              </c:ext>
            </c:extLst>
          </c:dPt>
          <c:dPt>
            <c:idx val="3"/>
            <c:bubble3D val="0"/>
            <c:spPr>
              <a:solidFill>
                <a:srgbClr val="FAC7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22-40FF-ACF4-E9BCC5EB856F}"/>
              </c:ext>
            </c:extLst>
          </c:dPt>
          <c:dPt>
            <c:idx val="4"/>
            <c:bubble3D val="0"/>
            <c:spPr>
              <a:solidFill>
                <a:srgbClr val="7FC2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B22-40FF-ACF4-E9BCC5EB856F}"/>
              </c:ext>
            </c:extLst>
          </c:dPt>
          <c:dPt>
            <c:idx val="5"/>
            <c:bubble3D val="0"/>
            <c:spPr>
              <a:solidFill>
                <a:srgbClr val="CCE7B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B22-40FF-ACF4-E9BCC5EB856F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B22-40FF-ACF4-E9BCC5EB856F}"/>
              </c:ext>
            </c:extLst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B22-40FF-ACF4-E9BCC5EB856F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22-40FF-ACF4-E9BCC5EB856F}"/>
                </c:ext>
              </c:extLst>
            </c:dLbl>
            <c:dLbl>
              <c:idx val="1"/>
              <c:layout>
                <c:manualLayout>
                  <c:x val="0.16604569188942439"/>
                  <c:y val="0.12638879170262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22-40FF-ACF4-E9BCC5EB856F}"/>
                </c:ext>
              </c:extLst>
            </c:dLbl>
            <c:dLbl>
              <c:idx val="2"/>
              <c:layout>
                <c:manualLayout>
                  <c:x val="0.11727308520740209"/>
                  <c:y val="0.1944257069328792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499538658201389"/>
                      <c:h val="0.17301456238969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B22-40FF-ACF4-E9BCC5EB856F}"/>
                </c:ext>
              </c:extLst>
            </c:dLbl>
            <c:dLbl>
              <c:idx val="3"/>
              <c:layout>
                <c:manualLayout>
                  <c:x val="-1.420951417533379E-2"/>
                  <c:y val="0.1928837885537906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22-40FF-ACF4-E9BCC5EB856F}"/>
                </c:ext>
              </c:extLst>
            </c:dLbl>
            <c:dLbl>
              <c:idx val="7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B22-40FF-ACF4-E9BCC5EB856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'Gráfico | Oferta'!$A$13:$A$20</c:f>
              <c:strCache>
                <c:ptCount val="8"/>
                <c:pt idx="0">
                  <c:v>Petróleo</c:v>
                </c:pt>
                <c:pt idx="1">
                  <c:v>Gás Natural</c:v>
                </c:pt>
                <c:pt idx="2">
                  <c:v>Carvão e Coque</c:v>
                </c:pt>
                <c:pt idx="3">
                  <c:v>Urânio</c:v>
                </c:pt>
                <c:pt idx="4">
                  <c:v>Energia Hidráulica</c:v>
                </c:pt>
                <c:pt idx="5">
                  <c:v>Biomassa</c:v>
                </c:pt>
                <c:pt idx="6">
                  <c:v>Derivados da Cana</c:v>
                </c:pt>
                <c:pt idx="7">
                  <c:v>Outras</c:v>
                </c:pt>
              </c:strCache>
            </c:strRef>
          </c:cat>
          <c:val>
            <c:numRef>
              <c:f>'Gráfico | Oferta'!$BC$13:$BC$20</c:f>
              <c:numCache>
                <c:formatCode>0.0%</c:formatCode>
                <c:ptCount val="8"/>
                <c:pt idx="0">
                  <c:v>0.35110206942226146</c:v>
                </c:pt>
                <c:pt idx="1">
                  <c:v>9.614276778902564E-2</c:v>
                </c:pt>
                <c:pt idx="2">
                  <c:v>4.3625372137027274E-2</c:v>
                </c:pt>
                <c:pt idx="3">
                  <c:v>1.226301486184125E-2</c:v>
                </c:pt>
                <c:pt idx="4">
                  <c:v>0.12084470241553562</c:v>
                </c:pt>
                <c:pt idx="5">
                  <c:v>8.6343908388379312E-2</c:v>
                </c:pt>
                <c:pt idx="6">
                  <c:v>0.16835955135668829</c:v>
                </c:pt>
                <c:pt idx="7">
                  <c:v>0.12131861362924116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B22-40FF-ACF4-E9BCC5EB85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rebuchet MS" panose="020B0603020202020204" pitchFamily="34" charset="0"/>
        </a:defRPr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320A3D8-545F-4BFA-BFF0-D6564223F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D537331-5655-4B7B-94FC-EFC53CBC25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80A28D1-1C4E-4E25-A1BF-A56F6216864D}" type="datetimeFigureOut">
              <a:rPr lang="pt-BR"/>
              <a:pPr>
                <a:defRPr/>
              </a:pPr>
              <a:t>31/03/2025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D252FD7-3581-451D-A7BF-B7179C4035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4973C43-11BF-4C3D-B3BF-EBAC69DA99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924BB3B-A664-4157-8E54-B898EB6A46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1">
            <a:extLst>
              <a:ext uri="{FF2B5EF4-FFF2-40B4-BE49-F238E27FC236}">
                <a16:creationId xmlns:a16="http://schemas.microsoft.com/office/drawing/2014/main" id="{2D94E496-CD29-4452-AD99-063EE380D8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Shape 32">
            <a:extLst>
              <a:ext uri="{FF2B5EF4-FFF2-40B4-BE49-F238E27FC236}">
                <a16:creationId xmlns:a16="http://schemas.microsoft.com/office/drawing/2014/main" id="{61EB20B9-EFC1-4884-BFBA-93046BCF0E6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07839" y="4721940"/>
            <a:ext cx="4993111" cy="44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8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1pPr>
    <a:lvl2pPr marL="742950" indent="-285750" algn="l" rtl="0" eaLnBrk="0" fontAlgn="base" hangingPunct="0">
      <a:spcBef>
        <a:spcPts val="8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2pPr>
    <a:lvl3pPr marL="1143000" indent="-228600" algn="l" rtl="0" eaLnBrk="0" fontAlgn="base" hangingPunct="0">
      <a:spcBef>
        <a:spcPts val="8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3pPr>
    <a:lvl4pPr marL="1600200" indent="-228600" algn="l" rtl="0" eaLnBrk="0" fontAlgn="base" hangingPunct="0">
      <a:spcBef>
        <a:spcPts val="8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4pPr>
    <a:lvl5pPr marL="2057400" indent="-228600" algn="l" rtl="0" eaLnBrk="0" fontAlgn="base" hangingPunct="0">
      <a:spcBef>
        <a:spcPts val="8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5pPr>
    <a:lvl6pPr indent="11430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6pPr>
    <a:lvl7pPr indent="13716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7pPr>
    <a:lvl8pPr indent="16002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8pPr>
    <a:lvl9pPr indent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70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>
            <a:extLst>
              <a:ext uri="{FF2B5EF4-FFF2-40B4-BE49-F238E27FC236}">
                <a16:creationId xmlns:a16="http://schemas.microsoft.com/office/drawing/2014/main" id="{699FC867-8496-4C25-BB9F-53CE474429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12291" name="Espaço Reservado para Anotações 2">
            <a:extLst>
              <a:ext uri="{FF2B5EF4-FFF2-40B4-BE49-F238E27FC236}">
                <a16:creationId xmlns:a16="http://schemas.microsoft.com/office/drawing/2014/main" id="{A1BAA5DF-73BA-46FC-A9BC-6F6E22F48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493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33C39-1BE1-1957-BF24-2EC0B6DC7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>
            <a:extLst>
              <a:ext uri="{FF2B5EF4-FFF2-40B4-BE49-F238E27FC236}">
                <a16:creationId xmlns:a16="http://schemas.microsoft.com/office/drawing/2014/main" id="{1368221F-2DAF-C947-AF8A-12C5BEB12B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12291" name="Espaço Reservado para Anotações 2">
            <a:extLst>
              <a:ext uri="{FF2B5EF4-FFF2-40B4-BE49-F238E27FC236}">
                <a16:creationId xmlns:a16="http://schemas.microsoft.com/office/drawing/2014/main" id="{DA1485C5-D2F6-1078-1885-7EB91A2E9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136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D97740C1-1D18-4920-B146-09CA5952B30D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08075" y="842963"/>
            <a:ext cx="46038" cy="1787525"/>
          </a:xfrm>
          <a:prstGeom prst="rect">
            <a:avLst/>
          </a:prstGeom>
          <a:gradFill rotWithShape="0">
            <a:gsLst>
              <a:gs pos="0">
                <a:srgbClr val="7FC242"/>
              </a:gs>
              <a:gs pos="100000">
                <a:srgbClr val="00527B"/>
              </a:gs>
            </a:gsLst>
            <a:lin ang="1860000"/>
          </a:gradFill>
          <a:ln>
            <a:noFill/>
          </a:ln>
        </p:spPr>
        <p:txBody>
          <a:bodyPr lIns="0" tIns="0" rIns="0" bIns="0" anchor="ctr"/>
          <a:lstStyle>
            <a:lvl1pPr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defRPr/>
            </a:pPr>
            <a:endParaRPr lang="pt-BR" altLang="pt-BR" sz="3200">
              <a:solidFill>
                <a:srgbClr val="FFFFFF"/>
              </a:solidFill>
              <a:latin typeface="Helvetica Neue Medium" pitchFamily="126" charset="0"/>
              <a:sym typeface="Helvetica Neue Medium" pitchFamily="126" charset="0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8EB658CB-21F1-4387-8049-5292E3BAD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613" y="720725"/>
            <a:ext cx="80645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7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45FCA-D516-44DB-9EFD-2162EB85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499502-591D-4B70-8BBB-2929F7A32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C4D833-D581-433E-BA19-929418A7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1F95-0CD7-4573-905B-0ED316694CAB}" type="datetimeFigureOut">
              <a:rPr lang="pt-BR" smtClean="0"/>
              <a:t>31/03/2025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D68291-35D4-4C0F-9383-39499F89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FF8D02-1605-4310-8BA7-D1D7E713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531F-E932-485A-8998-6060204F1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77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7E5DC-A6C3-4450-A98D-1C233DC4D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855784-473F-4AED-A962-519B548AF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A7982F-3903-42FA-BAFA-AA4238FE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1F95-0CD7-4573-905B-0ED316694CAB}" type="datetimeFigureOut">
              <a:rPr lang="pt-BR" smtClean="0"/>
              <a:t>31/03/2025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D6E21C-2291-411F-9A82-56881A82F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9DF1AD-0F6A-4247-8D11-D78EBCD5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531F-E932-485A-8998-6060204F1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94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02AF-CA49-4758-8D08-C0D30AFCA4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44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02AF-CA49-4758-8D08-C0D30AFCA4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63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83073-A963-47E2-9C47-9AD97462E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BD5488-0995-4C22-BA58-95DCEC4D2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5E2D79-1751-4A9F-883B-48939144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F5A-8ACC-4602-B22F-C135C2AD0F7F}" type="datetime1">
              <a:rPr lang="pt-BR" smtClean="0"/>
              <a:t>31/03/2025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F5C48D-B2D9-4FBB-B868-C92F54CA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D4273A-F035-4DA0-997C-670FF5B8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F754-C374-4B0F-B88C-4E6746A64F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98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D97740C1-1D18-4920-B146-09CA5952B30D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08077" y="842965"/>
            <a:ext cx="46038" cy="1787526"/>
          </a:xfrm>
          <a:prstGeom prst="rect">
            <a:avLst/>
          </a:prstGeom>
          <a:gradFill rotWithShape="0">
            <a:gsLst>
              <a:gs pos="0">
                <a:srgbClr val="7FC242"/>
              </a:gs>
              <a:gs pos="100000">
                <a:srgbClr val="00527B"/>
              </a:gs>
            </a:gsLst>
            <a:lin ang="1860000"/>
          </a:gradFill>
          <a:ln>
            <a:noFill/>
          </a:ln>
        </p:spPr>
        <p:txBody>
          <a:bodyPr lIns="0" tIns="0" rIns="0" bIns="0" anchor="ctr"/>
          <a:lstStyle>
            <a:lvl1pPr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defRPr/>
            </a:pPr>
            <a:endParaRPr lang="pt-BR" altLang="pt-BR" sz="3200">
              <a:solidFill>
                <a:srgbClr val="FFFFFF"/>
              </a:solidFill>
              <a:latin typeface="Helvetica Neue Medium" pitchFamily="126" charset="0"/>
              <a:sym typeface="Helvetica Neue Medium" pitchFamily="126" charset="0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8EB658CB-21F1-4387-8049-5292E3BAD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615" y="720726"/>
            <a:ext cx="806450" cy="12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07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920A2-94F2-9640-834D-729E887C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2" y="730257"/>
            <a:ext cx="21031200" cy="2651126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1FD89B-645B-E446-97C4-BA307D37F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976053-ABF5-8B48-9833-11DDA9A5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FDE71E-BB87-8440-BB78-E49608D2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2" y="12712707"/>
            <a:ext cx="822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4D426B-7C74-4046-8E53-AF1A7387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DBFA61B-296E-D34C-ACBB-E39DEB39D392}" type="slidenum">
              <a:rPr lang="pt-BR" smtClean="0"/>
              <a:pPr/>
              <a:t>‹nº›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925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Text">
            <a:extLst>
              <a:ext uri="{FF2B5EF4-FFF2-40B4-BE49-F238E27FC236}">
                <a16:creationId xmlns:a16="http://schemas.microsoft.com/office/drawing/2014/main" id="{8D06FB3F-B8E9-44B4-A825-6238E99D9B3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3662363" y="1539875"/>
            <a:ext cx="19486562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91437" tIns="91437" rIns="91437" bIns="9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Calibri" panose="020F0502020204030204" pitchFamily="34" charset="0"/>
              </a:rPr>
              <a:t>Title Text</a:t>
            </a:r>
          </a:p>
        </p:txBody>
      </p:sp>
      <p:sp>
        <p:nvSpPr>
          <p:cNvPr id="1027" name="Body Level One…">
            <a:extLst>
              <a:ext uri="{FF2B5EF4-FFF2-40B4-BE49-F238E27FC236}">
                <a16:creationId xmlns:a16="http://schemas.microsoft.com/office/drawing/2014/main" id="{16A45DD4-ACF7-46D6-8A2C-2E9B4AADA87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13608050" y="4876800"/>
            <a:ext cx="9540875" cy="88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91437" tIns="91437" rIns="91437" bIns="91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Calibri" panose="020F0502020204030204" pitchFamily="34" charset="0"/>
              </a:rPr>
              <a:t>Body Level One</a:t>
            </a:r>
          </a:p>
          <a:p>
            <a:pPr lvl="1"/>
            <a:r>
              <a:rPr lang="en-US" altLang="pt-BR">
                <a:sym typeface="Calibri" panose="020F0502020204030204" pitchFamily="34" charset="0"/>
              </a:rPr>
              <a:t>Body Level Two</a:t>
            </a:r>
          </a:p>
          <a:p>
            <a:pPr lvl="2"/>
            <a:r>
              <a:rPr lang="en-US" altLang="pt-BR">
                <a:sym typeface="Calibri" panose="020F0502020204030204" pitchFamily="34" charset="0"/>
              </a:rPr>
              <a:t>Body Level Three</a:t>
            </a:r>
          </a:p>
          <a:p>
            <a:pPr lvl="3"/>
            <a:r>
              <a:rPr lang="en-US" altLang="pt-BR">
                <a:sym typeface="Calibri" panose="020F0502020204030204" pitchFamily="34" charset="0"/>
              </a:rPr>
              <a:t>Body Level Four</a:t>
            </a:r>
          </a:p>
          <a:p>
            <a:pPr lvl="4"/>
            <a:r>
              <a:rPr lang="en-US" altLang="pt-BR">
                <a:sym typeface="Calibri" panose="020F0502020204030204" pitchFamily="34" charset="0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9" r:id="rId2"/>
    <p:sldLayoutId id="2147483680" r:id="rId3"/>
    <p:sldLayoutId id="2147483688" r:id="rId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685800" indent="-685800" algn="l" rtl="0" eaLnBrk="0" fontAlgn="base" hangingPunct="0"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»"/>
        <a:defRPr sz="6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1109663" indent="-652463" algn="l" rtl="0" eaLnBrk="0" fontAlgn="base" hangingPunct="0"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–"/>
        <a:defRPr sz="6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524000" indent="-609600" algn="l" rtl="0" eaLnBrk="0" fontAlgn="base" hangingPunct="0"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•"/>
        <a:defRPr sz="6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2101850" indent="-730250" algn="l" rtl="0" eaLnBrk="0" fontAlgn="base" hangingPunct="0"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–"/>
        <a:defRPr sz="6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641600" indent="-812800" algn="l" rtl="0" eaLnBrk="0" fontAlgn="base" hangingPunct="0"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»"/>
        <a:defRPr sz="6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3098800" marR="0" indent="-8128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556000" marR="0" indent="-8128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4013200" marR="0" indent="-8128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470400" marR="0" indent="-8128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Text">
            <a:extLst>
              <a:ext uri="{FF2B5EF4-FFF2-40B4-BE49-F238E27FC236}">
                <a16:creationId xmlns:a16="http://schemas.microsoft.com/office/drawing/2014/main" id="{6554F2A8-DC0E-43A6-9CA2-212AD78C32D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3662208" y="1539520"/>
            <a:ext cx="19486235" cy="333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693" tIns="45693" rIns="45693" bIns="4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Calibri" panose="020F0502020204030204" pitchFamily="34" charset="0"/>
              </a:rPr>
              <a:t>Title Text</a:t>
            </a:r>
          </a:p>
        </p:txBody>
      </p:sp>
      <p:sp>
        <p:nvSpPr>
          <p:cNvPr id="1027" name="Body Level One…">
            <a:extLst>
              <a:ext uri="{FF2B5EF4-FFF2-40B4-BE49-F238E27FC236}">
                <a16:creationId xmlns:a16="http://schemas.microsoft.com/office/drawing/2014/main" id="{DFBDC3B7-EB94-47E0-A3BB-DCD64963327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13607015" y="4875671"/>
            <a:ext cx="9541427" cy="884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693" tIns="45693" rIns="45693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Calibri" panose="020F0502020204030204" pitchFamily="34" charset="0"/>
              </a:rPr>
              <a:t>Body Level One</a:t>
            </a:r>
          </a:p>
          <a:p>
            <a:pPr lvl="1"/>
            <a:r>
              <a:rPr lang="en-US" altLang="pt-BR">
                <a:sym typeface="Calibri" panose="020F0502020204030204" pitchFamily="34" charset="0"/>
              </a:rPr>
              <a:t>Body Level Two</a:t>
            </a:r>
          </a:p>
          <a:p>
            <a:pPr lvl="2"/>
            <a:r>
              <a:rPr lang="en-US" altLang="pt-BR">
                <a:sym typeface="Calibri" panose="020F0502020204030204" pitchFamily="34" charset="0"/>
              </a:rPr>
              <a:t>Body Level Three</a:t>
            </a:r>
          </a:p>
          <a:p>
            <a:pPr lvl="3"/>
            <a:r>
              <a:rPr lang="en-US" altLang="pt-BR">
                <a:sym typeface="Calibri" panose="020F0502020204030204" pitchFamily="34" charset="0"/>
              </a:rPr>
              <a:t>Body Level Four</a:t>
            </a:r>
          </a:p>
          <a:p>
            <a:pPr lvl="4"/>
            <a:r>
              <a:rPr lang="en-US" altLang="pt-BR">
                <a:sym typeface="Calibri" panose="020F0502020204030204" pitchFamily="34" charset="0"/>
              </a:rPr>
              <a:t>Body Level Five</a:t>
            </a:r>
          </a:p>
        </p:txBody>
      </p:sp>
      <p:sp>
        <p:nvSpPr>
          <p:cNvPr id="1028" name="Slide Number">
            <a:extLst>
              <a:ext uri="{FF2B5EF4-FFF2-40B4-BE49-F238E27FC236}">
                <a16:creationId xmlns:a16="http://schemas.microsoft.com/office/drawing/2014/main" id="{267BE99F-5D54-418F-869C-CDC8FD50F19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 bwMode="auto">
          <a:xfrm>
            <a:off x="16888128" y="12482064"/>
            <a:ext cx="581194" cy="461739"/>
          </a:xfrm>
          <a:prstGeom prst="rect">
            <a:avLst/>
          </a:prstGeom>
          <a:noFill/>
          <a:ln>
            <a:noFill/>
          </a:ln>
        </p:spPr>
        <p:txBody>
          <a:bodyPr vert="horz" wrap="none" lIns="45693" tIns="45693" rIns="45693" bIns="45693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240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FF6CD776-E54E-45AF-9CED-F9DA9BF7B5C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9299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04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04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04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04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04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0" marR="0" indent="0" algn="ctr" defTabSz="914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676581" indent="-676581" algn="l" rtl="0" eaLnBrk="0" fontAlgn="base" hangingPunct="0"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»"/>
        <a:defRPr sz="6402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1102222" indent="-644817" algn="l" rtl="0" eaLnBrk="0" fontAlgn="base" hangingPunct="0"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–"/>
        <a:defRPr sz="6402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515157" indent="-600346" algn="l" rtl="0" eaLnBrk="0" fontAlgn="base" hangingPunct="0"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•"/>
        <a:defRPr sz="6402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2093267" indent="-721050" algn="l" rtl="0" eaLnBrk="0" fontAlgn="base" hangingPunct="0"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–"/>
        <a:defRPr sz="6402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633260" indent="-803637" algn="l" rtl="0" eaLnBrk="0" fontAlgn="base" hangingPunct="0"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»"/>
        <a:defRPr sz="6402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3098341" marR="0" indent="-812683" algn="l" defTabSz="914261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640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555463" marR="0" indent="-812683" algn="l" defTabSz="914261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640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4012603" marR="0" indent="-812683" algn="l" defTabSz="914261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640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469724" marR="0" indent="-812683" algn="l" defTabSz="914261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640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Text">
            <a:extLst>
              <a:ext uri="{FF2B5EF4-FFF2-40B4-BE49-F238E27FC236}">
                <a16:creationId xmlns:a16="http://schemas.microsoft.com/office/drawing/2014/main" id="{8D06FB3F-B8E9-44B4-A825-6238E99D9B3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3662365" y="1539877"/>
            <a:ext cx="19486562" cy="333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91437" tIns="91437" rIns="91437" bIns="9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Calibri" panose="020F0502020204030204" pitchFamily="34" charset="0"/>
              </a:rPr>
              <a:t>Title Text</a:t>
            </a:r>
          </a:p>
        </p:txBody>
      </p:sp>
      <p:sp>
        <p:nvSpPr>
          <p:cNvPr id="1027" name="Body Level One…">
            <a:extLst>
              <a:ext uri="{FF2B5EF4-FFF2-40B4-BE49-F238E27FC236}">
                <a16:creationId xmlns:a16="http://schemas.microsoft.com/office/drawing/2014/main" id="{16A45DD4-ACF7-46D6-8A2C-2E9B4AADA87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13608050" y="4876800"/>
            <a:ext cx="9540876" cy="88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91437" tIns="91437" rIns="91437" bIns="91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Calibri" panose="020F0502020204030204" pitchFamily="34" charset="0"/>
              </a:rPr>
              <a:t>Body Level One</a:t>
            </a:r>
          </a:p>
          <a:p>
            <a:pPr lvl="1"/>
            <a:r>
              <a:rPr lang="en-US" altLang="pt-BR">
                <a:sym typeface="Calibri" panose="020F0502020204030204" pitchFamily="34" charset="0"/>
              </a:rPr>
              <a:t>Body Level Two</a:t>
            </a:r>
          </a:p>
          <a:p>
            <a:pPr lvl="2"/>
            <a:r>
              <a:rPr lang="en-US" altLang="pt-BR">
                <a:sym typeface="Calibri" panose="020F0502020204030204" pitchFamily="34" charset="0"/>
              </a:rPr>
              <a:t>Body Level Three</a:t>
            </a:r>
          </a:p>
          <a:p>
            <a:pPr lvl="3"/>
            <a:r>
              <a:rPr lang="en-US" altLang="pt-BR">
                <a:sym typeface="Calibri" panose="020F0502020204030204" pitchFamily="34" charset="0"/>
              </a:rPr>
              <a:t>Body Level Four</a:t>
            </a:r>
          </a:p>
          <a:p>
            <a:pPr lvl="4"/>
            <a:r>
              <a:rPr lang="en-US" altLang="pt-BR">
                <a:sym typeface="Calibri" panose="020F0502020204030204" pitchFamily="34" charset="0"/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55915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685800" indent="-685800" algn="l" rtl="0" eaLnBrk="0" fontAlgn="base" hangingPunct="0"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»"/>
        <a:defRPr sz="6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1109664" indent="-652464" algn="l" rtl="0" eaLnBrk="0" fontAlgn="base" hangingPunct="0"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–"/>
        <a:defRPr sz="6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524000" indent="-609600" algn="l" rtl="0" eaLnBrk="0" fontAlgn="base" hangingPunct="0"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•"/>
        <a:defRPr sz="6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2101850" indent="-730250" algn="l" rtl="0" eaLnBrk="0" fontAlgn="base" hangingPunct="0"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–"/>
        <a:defRPr sz="6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641600" indent="-812800" algn="l" rtl="0" eaLnBrk="0" fontAlgn="base" hangingPunct="0"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»"/>
        <a:defRPr sz="6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3098800" marR="0" indent="-8128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556000" marR="0" indent="-8128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4013200" marR="0" indent="-8128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470400" marR="0" indent="-8128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F896B16D-BE4F-485D-A4EE-1322D580B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63" t="24640" r="40682" b="9977"/>
          <a:stretch/>
        </p:blipFill>
        <p:spPr>
          <a:xfrm>
            <a:off x="9080359" y="236888"/>
            <a:ext cx="13445362" cy="12925920"/>
          </a:xfrm>
          <a:prstGeom prst="rect">
            <a:avLst/>
          </a:prstGeom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B34C8C5C-126C-434B-9DBB-5FFD873D59C4}"/>
              </a:ext>
            </a:extLst>
          </p:cNvPr>
          <p:cNvSpPr/>
          <p:nvPr/>
        </p:nvSpPr>
        <p:spPr>
          <a:xfrm>
            <a:off x="0" y="13500000"/>
            <a:ext cx="24408000" cy="216000"/>
          </a:xfrm>
          <a:prstGeom prst="rect">
            <a:avLst/>
          </a:prstGeom>
          <a:gradFill>
            <a:gsLst>
              <a:gs pos="0">
                <a:srgbClr val="00527B"/>
              </a:gs>
              <a:gs pos="100000">
                <a:srgbClr val="7FC242"/>
              </a:gs>
            </a:gsLst>
            <a:lin ang="1871689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1651000"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560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8" name="SOBRE O IBP">
            <a:extLst>
              <a:ext uri="{FF2B5EF4-FFF2-40B4-BE49-F238E27FC236}">
                <a16:creationId xmlns:a16="http://schemas.microsoft.com/office/drawing/2014/main" id="{C1DC8433-223A-4C48-9A1D-5C1C0BFA9DC7}"/>
              </a:ext>
            </a:extLst>
          </p:cNvPr>
          <p:cNvSpPr txBox="1"/>
          <p:nvPr/>
        </p:nvSpPr>
        <p:spPr>
          <a:xfrm>
            <a:off x="5593441" y="11180681"/>
            <a:ext cx="4940455" cy="8207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/>
          <a:p>
            <a:pPr defTabSz="1651000" eaLnBrk="1" fontAlgn="auto" hangingPunct="1">
              <a:spcBef>
                <a:spcPts val="0"/>
              </a:spcBef>
              <a:spcAft>
                <a:spcPts val="0"/>
              </a:spcAft>
              <a:defRPr sz="6200">
                <a:solidFill>
                  <a:srgbClr val="00517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4000">
                <a:solidFill>
                  <a:srgbClr val="00517D"/>
                </a:solidFill>
                <a:latin typeface="Trebuchet MS"/>
                <a:sym typeface="Trebuchet MS"/>
              </a:rPr>
              <a:t>#EnergiaParaSuperar</a:t>
            </a:r>
            <a:endParaRPr sz="4000" b="1">
              <a:solidFill>
                <a:srgbClr val="00517D"/>
              </a:solidFill>
              <a:latin typeface="Trebuchet MS"/>
              <a:sym typeface="Trebuchet MS"/>
            </a:endParaRPr>
          </a:p>
        </p:txBody>
      </p:sp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A3B86970-B0F4-49B2-9443-1B642B471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521" y="4372473"/>
            <a:ext cx="6973838" cy="530962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37F12BF-B7CF-45C6-BCF1-7BDDF132F53A}"/>
              </a:ext>
            </a:extLst>
          </p:cNvPr>
          <p:cNvSpPr txBox="1"/>
          <p:nvPr/>
        </p:nvSpPr>
        <p:spPr>
          <a:xfrm>
            <a:off x="10820400" y="6629400"/>
            <a:ext cx="2743200" cy="73865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kern="0">
                <a:latin typeface="Verdana"/>
                <a:ea typeface="Verdana"/>
                <a:cs typeface="+mn-cs"/>
              </a:rPr>
              <a:t>livre concorrência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785428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AAACC519-5751-89CB-405B-0B9002B62AE8}"/>
              </a:ext>
            </a:extLst>
          </p:cNvPr>
          <p:cNvSpPr/>
          <p:nvPr/>
        </p:nvSpPr>
        <p:spPr>
          <a:xfrm>
            <a:off x="4229351" y="1785"/>
            <a:ext cx="20154649" cy="13748420"/>
          </a:xfrm>
          <a:prstGeom prst="rect">
            <a:avLst/>
          </a:prstGeom>
          <a:solidFill>
            <a:srgbClr val="004F7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65058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6398">
              <a:solidFill>
                <a:srgbClr val="004F79"/>
              </a:solidFill>
              <a:latin typeface="Helvetica Neue Medium"/>
              <a:sym typeface="Helvetica Neue Medium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2BECEF28-57C4-A9EC-9A9E-45E32F692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923" y="1690981"/>
            <a:ext cx="1404228" cy="185291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6226DB02-9586-4890-B665-8C264BA8E145}"/>
              </a:ext>
            </a:extLst>
          </p:cNvPr>
          <p:cNvSpPr/>
          <p:nvPr/>
        </p:nvSpPr>
        <p:spPr>
          <a:xfrm rot="5400000" flipV="1">
            <a:off x="-2757050" y="6838415"/>
            <a:ext cx="13748420" cy="71981"/>
          </a:xfrm>
          <a:prstGeom prst="rect">
            <a:avLst/>
          </a:prstGeom>
          <a:gradFill>
            <a:gsLst>
              <a:gs pos="0">
                <a:srgbClr val="00527B"/>
              </a:gs>
              <a:gs pos="100000">
                <a:srgbClr val="7FC242">
                  <a:alpha val="0"/>
                </a:srgbClr>
              </a:gs>
              <a:gs pos="50000">
                <a:srgbClr val="7FC242"/>
              </a:gs>
            </a:gsLst>
            <a:lin ang="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165091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5601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D60A5B2-6C34-02C0-EDF4-08C0E90C1B36}"/>
              </a:ext>
            </a:extLst>
          </p:cNvPr>
          <p:cNvSpPr txBox="1"/>
          <p:nvPr/>
        </p:nvSpPr>
        <p:spPr>
          <a:xfrm>
            <a:off x="4456345" y="2629915"/>
            <a:ext cx="19735782" cy="22235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2826" tIns="182826" rIns="182826" bIns="182826" numCol="1" spcCol="38100" rtlCol="0" anchor="t">
            <a:spAutoFit/>
          </a:bodyPr>
          <a:lstStyle/>
          <a:p>
            <a:pPr defTabSz="1828343">
              <a:spcAft>
                <a:spcPts val="1500"/>
              </a:spcAft>
              <a:defRPr/>
            </a:pPr>
            <a:r>
              <a:rPr lang="pt-BR" dirty="0">
                <a:solidFill>
                  <a:srgbClr val="FFFFFF"/>
                </a:solidFill>
                <a:latin typeface="Trebuchet MS"/>
                <a:ea typeface="Times New Roman" panose="02020603050405020304" pitchFamily="18" charset="0"/>
                <a:cs typeface="Calibri"/>
              </a:rPr>
              <a:t>Como </a:t>
            </a:r>
            <a:r>
              <a:rPr lang="pt-BR" b="1" dirty="0">
                <a:solidFill>
                  <a:srgbClr val="81C34A"/>
                </a:solidFill>
                <a:latin typeface="Trebuchet MS"/>
                <a:ea typeface="Times New Roman" panose="02020603050405020304" pitchFamily="18" charset="0"/>
                <a:cs typeface="Calibri"/>
              </a:rPr>
              <a:t>representante institucional </a:t>
            </a:r>
            <a:r>
              <a:rPr lang="pt-BR" dirty="0">
                <a:solidFill>
                  <a:srgbClr val="FFFFFF"/>
                </a:solidFill>
                <a:latin typeface="Trebuchet MS"/>
                <a:ea typeface="Times New Roman" panose="02020603050405020304" pitchFamily="18" charset="0"/>
                <a:cs typeface="Calibri"/>
              </a:rPr>
              <a:t>do setor de petróleo e gás, atuamos há mais de 65 anos em prol do </a:t>
            </a:r>
            <a:r>
              <a:rPr lang="pt-BR" b="1" dirty="0">
                <a:solidFill>
                  <a:srgbClr val="81C34A"/>
                </a:solidFill>
                <a:latin typeface="Trebuchet MS"/>
                <a:ea typeface="Times New Roman" panose="02020603050405020304" pitchFamily="18" charset="0"/>
                <a:cs typeface="Calibri"/>
              </a:rPr>
              <a:t>desenvolvimento da indústria,</a:t>
            </a:r>
            <a:r>
              <a:rPr lang="pt-BR" dirty="0">
                <a:solidFill>
                  <a:srgbClr val="81C34A"/>
                </a:solidFill>
                <a:latin typeface="Trebuchet MS"/>
                <a:ea typeface="Times New Roman" panose="02020603050405020304" pitchFamily="18" charset="0"/>
                <a:cs typeface="Calibri"/>
              </a:rPr>
              <a:t> </a:t>
            </a:r>
            <a:r>
              <a:rPr lang="pt-BR" dirty="0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Calibri"/>
              </a:rPr>
              <a:t>representando </a:t>
            </a:r>
            <a:r>
              <a:rPr lang="pt-BR" dirty="0">
                <a:solidFill>
                  <a:srgbClr val="FFFFFF"/>
                </a:solidFill>
                <a:latin typeface="Trebuchet MS"/>
                <a:ea typeface="Times New Roman" panose="02020603050405020304" pitchFamily="18" charset="0"/>
                <a:cs typeface="Calibri"/>
              </a:rPr>
              <a:t>toda a cadeia, contando com mais de 200 associados.</a:t>
            </a:r>
            <a:endParaRPr lang="pt-BR" dirty="0">
              <a:solidFill>
                <a:srgbClr val="FFFFFF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625FCA5-16E7-4F71-9D61-83DF2FB1E8A6}"/>
              </a:ext>
            </a:extLst>
          </p:cNvPr>
          <p:cNvSpPr/>
          <p:nvPr/>
        </p:nvSpPr>
        <p:spPr>
          <a:xfrm>
            <a:off x="4227745" y="5411304"/>
            <a:ext cx="12699693" cy="2933900"/>
          </a:xfrm>
          <a:prstGeom prst="rect">
            <a:avLst/>
          </a:prstGeom>
          <a:solidFill>
            <a:srgbClr val="81C34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343"/>
            <a:endParaRPr lang="pt-BR" sz="3599">
              <a:solidFill>
                <a:srgbClr val="7FC24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7E4D9CE-0035-4D6B-9A5E-1D33020C3F49}"/>
              </a:ext>
            </a:extLst>
          </p:cNvPr>
          <p:cNvSpPr txBox="1"/>
          <p:nvPr/>
        </p:nvSpPr>
        <p:spPr>
          <a:xfrm>
            <a:off x="4464108" y="5691209"/>
            <a:ext cx="11329474" cy="23078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828343"/>
            <a:r>
              <a:rPr lang="pt-BR" dirty="0">
                <a:solidFill>
                  <a:srgbClr val="FFFFFF"/>
                </a:solidFill>
                <a:latin typeface="Trebuchet MS"/>
                <a:ea typeface="Calibri"/>
                <a:cs typeface="Calibri"/>
              </a:rPr>
              <a:t>Promover o progresso do setor de energia, com foco no desenvolvimento de uma indústria de petróleo e gás </a:t>
            </a:r>
            <a:r>
              <a:rPr lang="pt-BR" u="sng" dirty="0">
                <a:solidFill>
                  <a:srgbClr val="FFFFFF"/>
                </a:solidFill>
                <a:latin typeface="Trebuchet MS"/>
                <a:ea typeface="Calibri"/>
                <a:cs typeface="Calibri"/>
              </a:rPr>
              <a:t>competitiva </a:t>
            </a:r>
            <a:r>
              <a:rPr lang="pt-BR" dirty="0">
                <a:solidFill>
                  <a:srgbClr val="FFFFFF"/>
                </a:solidFill>
                <a:latin typeface="Trebuchet MS"/>
                <a:ea typeface="Calibri"/>
                <a:cs typeface="Calibri"/>
              </a:rPr>
              <a:t>e sustentável, gerando benefícios amplamente reconhecidos pela sociedade.</a:t>
            </a:r>
          </a:p>
        </p:txBody>
      </p:sp>
      <p:sp>
        <p:nvSpPr>
          <p:cNvPr id="21" name="Título 2">
            <a:extLst>
              <a:ext uri="{FF2B5EF4-FFF2-40B4-BE49-F238E27FC236}">
                <a16:creationId xmlns:a16="http://schemas.microsoft.com/office/drawing/2014/main" id="{520C79F8-FAD7-D073-D54C-C67C7A59A0DD}"/>
              </a:ext>
            </a:extLst>
          </p:cNvPr>
          <p:cNvSpPr txBox="1">
            <a:spLocks/>
          </p:cNvSpPr>
          <p:nvPr/>
        </p:nvSpPr>
        <p:spPr bwMode="auto">
          <a:xfrm>
            <a:off x="350103" y="5681151"/>
            <a:ext cx="3511275" cy="229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91384" tIns="91384" rIns="91384" bIns="91384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3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3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3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3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3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ctr" defTabSz="4572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r" defTabSz="1828343">
              <a:spcBef>
                <a:spcPts val="0"/>
              </a:spcBef>
              <a:spcAft>
                <a:spcPts val="0"/>
              </a:spcAft>
            </a:pPr>
            <a:r>
              <a:rPr lang="pt-BR" sz="3999" i="1">
                <a:solidFill>
                  <a:srgbClr val="004F79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/>
              </a:rPr>
              <a:t>nossa</a:t>
            </a:r>
            <a:br>
              <a:rPr lang="pt-BR" sz="3999" b="1">
                <a:solidFill>
                  <a:srgbClr val="004F79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/>
              </a:rPr>
            </a:br>
            <a:r>
              <a:rPr lang="pt-BR" sz="7198" b="1">
                <a:solidFill>
                  <a:srgbClr val="004F79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/>
              </a:rPr>
              <a:t>MISSÃO</a:t>
            </a:r>
          </a:p>
        </p:txBody>
      </p:sp>
      <p:sp>
        <p:nvSpPr>
          <p:cNvPr id="22" name="Título 2">
            <a:extLst>
              <a:ext uri="{FF2B5EF4-FFF2-40B4-BE49-F238E27FC236}">
                <a16:creationId xmlns:a16="http://schemas.microsoft.com/office/drawing/2014/main" id="{EB2EC6AA-F61A-7A92-FF80-8289F4901351}"/>
              </a:ext>
            </a:extLst>
          </p:cNvPr>
          <p:cNvSpPr txBox="1">
            <a:spLocks/>
          </p:cNvSpPr>
          <p:nvPr/>
        </p:nvSpPr>
        <p:spPr bwMode="auto">
          <a:xfrm>
            <a:off x="-35688" y="9370696"/>
            <a:ext cx="4172635" cy="190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91384" tIns="91384" rIns="91384" bIns="91384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3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3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3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3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3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ctr" defTabSz="4572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r" defTabSz="1828343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950" i="1" dirty="0">
                <a:solidFill>
                  <a:srgbClr val="004F79"/>
                </a:solidFill>
                <a:latin typeface="Trebuchet MS"/>
                <a:ea typeface="Times New Roman" panose="02020603050405020304" pitchFamily="18" charset="0"/>
                <a:cs typeface="Calibri"/>
              </a:rPr>
              <a:t>Dentre nossos</a:t>
            </a:r>
            <a:br>
              <a:rPr lang="pt-BR" sz="3950" b="1" i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7150" b="1" dirty="0">
                <a:solidFill>
                  <a:srgbClr val="004F79"/>
                </a:solidFill>
                <a:latin typeface="Trebuchet MS"/>
                <a:ea typeface="Times New Roman" panose="02020603050405020304" pitchFamily="18" charset="0"/>
                <a:cs typeface="Calibri"/>
              </a:rPr>
              <a:t>VALORES</a:t>
            </a: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07769386-F2E6-F7DC-B19E-7BC2A31D94D6}"/>
              </a:ext>
            </a:extLst>
          </p:cNvPr>
          <p:cNvSpPr/>
          <p:nvPr/>
        </p:nvSpPr>
        <p:spPr bwMode="auto">
          <a:xfrm>
            <a:off x="5217222" y="9592277"/>
            <a:ext cx="13949848" cy="30469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1828343">
              <a:defRPr/>
            </a:pPr>
            <a:r>
              <a:rPr lang="pt-BR" sz="4800" b="1" dirty="0">
                <a:solidFill>
                  <a:srgbClr val="EB5E24"/>
                </a:solidFill>
                <a:latin typeface="Trebuchet MS"/>
                <a:ea typeface="Times New Roman" panose="02020603050405020304" pitchFamily="18" charset="0"/>
                <a:cs typeface="Times New Roman"/>
              </a:rPr>
              <a:t>COMPETITIVIDADE</a:t>
            </a:r>
            <a:endParaRPr lang="pt-BR" sz="4800" b="1" dirty="0">
              <a:solidFill>
                <a:srgbClr val="FFFFFF"/>
              </a:solidFill>
              <a:latin typeface="Trebuchet MS"/>
              <a:ea typeface="Times New Roman" panose="02020603050405020304" pitchFamily="18" charset="0"/>
              <a:cs typeface="Times New Roman"/>
            </a:endParaRPr>
          </a:p>
          <a:p>
            <a:pPr defTabSz="1828343">
              <a:defRPr/>
            </a:pPr>
            <a:r>
              <a:rPr lang="pt-BR" sz="2750" i="1" dirty="0">
                <a:solidFill>
                  <a:srgbClr val="FFFFFF"/>
                </a:solidFill>
                <a:latin typeface="Trebuchet MS"/>
                <a:ea typeface="Times New Roman" panose="02020603050405020304" pitchFamily="18" charset="0"/>
                <a:cs typeface="Times New Roman"/>
              </a:rPr>
              <a:t>F</a:t>
            </a:r>
            <a:r>
              <a:rPr lang="pt-BR" i="1" dirty="0">
                <a:solidFill>
                  <a:srgbClr val="FFFFFF"/>
                </a:solidFill>
                <a:latin typeface="Trebuchet MS"/>
                <a:ea typeface="Times New Roman" panose="02020603050405020304" pitchFamily="18" charset="0"/>
                <a:cs typeface="Times New Roman"/>
              </a:rPr>
              <a:t>omentar um ambiente de negócios aberto</a:t>
            </a:r>
          </a:p>
          <a:p>
            <a:pPr defTabSz="1828343">
              <a:defRPr/>
            </a:pPr>
            <a:r>
              <a:rPr lang="pt-BR" i="1" dirty="0">
                <a:solidFill>
                  <a:srgbClr val="FFFFFF"/>
                </a:solidFill>
                <a:latin typeface="Trebuchet MS"/>
                <a:ea typeface="Times New Roman" panose="02020603050405020304" pitchFamily="18" charset="0"/>
                <a:cs typeface="Times New Roman"/>
              </a:rPr>
              <a:t>que favoreça: a competição, a livre iniciativa,</a:t>
            </a:r>
          </a:p>
          <a:p>
            <a:pPr defTabSz="1828343">
              <a:defRPr/>
            </a:pPr>
            <a:r>
              <a:rPr lang="pt-BR" i="1" dirty="0">
                <a:solidFill>
                  <a:srgbClr val="FFFFFF"/>
                </a:solidFill>
                <a:latin typeface="Trebuchet MS"/>
                <a:ea typeface="Times New Roman" panose="02020603050405020304" pitchFamily="18" charset="0"/>
                <a:cs typeface="Times New Roman"/>
              </a:rPr>
              <a:t>a inovação, a segurança jurídica, a ética concorrencial,</a:t>
            </a:r>
          </a:p>
          <a:p>
            <a:pPr defTabSz="1828343">
              <a:defRPr/>
            </a:pPr>
            <a:r>
              <a:rPr lang="pt-BR" i="1" dirty="0">
                <a:solidFill>
                  <a:srgbClr val="FFFFFF"/>
                </a:solidFill>
                <a:latin typeface="Trebuchet MS"/>
                <a:ea typeface="Times New Roman" panose="02020603050405020304" pitchFamily="18" charset="0"/>
                <a:cs typeface="Times New Roman"/>
              </a:rPr>
              <a:t>a atração de investimentos e a diversidade de atores.</a:t>
            </a:r>
          </a:p>
        </p:txBody>
      </p:sp>
      <p:sp>
        <p:nvSpPr>
          <p:cNvPr id="27" name="Rectangle">
            <a:extLst>
              <a:ext uri="{FF2B5EF4-FFF2-40B4-BE49-F238E27FC236}">
                <a16:creationId xmlns:a16="http://schemas.microsoft.com/office/drawing/2014/main" id="{F949D280-4362-049B-74C0-27276AB3FBAA}"/>
              </a:ext>
            </a:extLst>
          </p:cNvPr>
          <p:cNvSpPr/>
          <p:nvPr/>
        </p:nvSpPr>
        <p:spPr>
          <a:xfrm flipH="1">
            <a:off x="4831890" y="9785213"/>
            <a:ext cx="35991" cy="2663306"/>
          </a:xfrm>
          <a:prstGeom prst="rect">
            <a:avLst/>
          </a:prstGeom>
          <a:gradFill>
            <a:gsLst>
              <a:gs pos="0">
                <a:srgbClr val="7FC242"/>
              </a:gs>
              <a:gs pos="100000">
                <a:srgbClr val="00527B"/>
              </a:gs>
            </a:gsLst>
            <a:lin ang="1871689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165058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6398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C186385-3FD1-A606-4FC7-5CFB61FF7F30}"/>
              </a:ext>
            </a:extLst>
          </p:cNvPr>
          <p:cNvSpPr txBox="1"/>
          <p:nvPr/>
        </p:nvSpPr>
        <p:spPr>
          <a:xfrm>
            <a:off x="4848245" y="812068"/>
            <a:ext cx="15022597" cy="110799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6000" b="1" i="1" dirty="0">
                <a:solidFill>
                  <a:srgbClr val="FFFFFF"/>
                </a:solidFill>
                <a:latin typeface="Trebuchet MS"/>
                <a:cs typeface="Calibri"/>
              </a:rPr>
              <a:t>Defesa da Isonomia Competitiva</a:t>
            </a:r>
            <a:endParaRPr lang="pt-BR" sz="4800">
              <a:solidFill>
                <a:srgbClr val="FFFFFF"/>
              </a:solidFill>
              <a:latin typeface="Trebuchet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1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F20804B-4BC6-4297-B231-02113A0EBC97}"/>
              </a:ext>
            </a:extLst>
          </p:cNvPr>
          <p:cNvCxnSpPr/>
          <p:nvPr/>
        </p:nvCxnSpPr>
        <p:spPr>
          <a:xfrm flipV="1">
            <a:off x="23622000" y="13077568"/>
            <a:ext cx="0" cy="240444"/>
          </a:xfrm>
          <a:prstGeom prst="line">
            <a:avLst/>
          </a:prstGeom>
          <a:noFill/>
          <a:ln w="12700" cap="flat">
            <a:solidFill>
              <a:srgbClr val="00527B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hape 8">
            <a:extLst>
              <a:ext uri="{FF2B5EF4-FFF2-40B4-BE49-F238E27FC236}">
                <a16:creationId xmlns:a16="http://schemas.microsoft.com/office/drawing/2014/main" id="{F9544E26-9876-4992-BA06-4A0907320C08}"/>
              </a:ext>
            </a:extLst>
          </p:cNvPr>
          <p:cNvSpPr txBox="1">
            <a:spLocks/>
          </p:cNvSpPr>
          <p:nvPr/>
        </p:nvSpPr>
        <p:spPr>
          <a:xfrm>
            <a:off x="23589806" y="12967336"/>
            <a:ext cx="4932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>
              <a:defRPr lang="en-US"/>
            </a:defPPr>
            <a:lvl1pPr lvl="0"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000" b="1" kern="1200">
                <a:solidFill>
                  <a:srgbClr val="0210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pen Sans"/>
              </a:defRPr>
            </a:lvl1pPr>
            <a:lvl2pPr marL="457200" lvl="1"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733" b="1" kern="12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lvl="2"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733" b="1" kern="12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lvl="3"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733" b="1" kern="12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lvl="4"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733" b="1" kern="12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lvl="5" algn="r" defTabSz="914400" rtl="0" eaLnBrk="1" latinLnBrk="0" hangingPunct="1">
              <a:buNone/>
              <a:defRPr sz="1733" b="1" kern="12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lvl="6" algn="r" defTabSz="914400" rtl="0" eaLnBrk="1" latinLnBrk="0" hangingPunct="1">
              <a:buNone/>
              <a:defRPr sz="1733" b="1" kern="12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lvl="7" algn="r" defTabSz="914400" rtl="0" eaLnBrk="1" latinLnBrk="0" hangingPunct="1">
              <a:buNone/>
              <a:defRPr sz="1733" b="1" kern="12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lvl="8" algn="r" defTabSz="914400" rtl="0" eaLnBrk="1" latinLnBrk="0" hangingPunct="1">
              <a:buNone/>
              <a:defRPr sz="1733" b="1" kern="12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 defTabSz="1828800">
              <a:defRPr/>
            </a:pPr>
            <a:fld id="{00000000-1234-1234-1234-123412341234}" type="slidenum">
              <a:rPr lang="pt-BR" sz="1800">
                <a:latin typeface="Trebuchet MS" panose="020B0603020202020204" pitchFamily="34" charset="0"/>
              </a:rPr>
              <a:pPr algn="ctr" defTabSz="1828800">
                <a:defRPr/>
              </a:pPr>
              <a:t>3</a:t>
            </a:fld>
            <a:endParaRPr lang="pt-BR" sz="1800">
              <a:latin typeface="Trebuchet MS" panose="020B0603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385D94E-DE00-4E31-987B-FE00C3FB03E4}"/>
              </a:ext>
            </a:extLst>
          </p:cNvPr>
          <p:cNvSpPr txBox="1"/>
          <p:nvPr/>
        </p:nvSpPr>
        <p:spPr>
          <a:xfrm>
            <a:off x="596577" y="3078876"/>
            <a:ext cx="10949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>
                <a:solidFill>
                  <a:prstClr val="black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alibri"/>
              </a:rPr>
              <a:t>Composição da oferta interna de energia (OIE) no Brasil</a:t>
            </a:r>
          </a:p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>
                <a:solidFill>
                  <a:prstClr val="black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alibri"/>
              </a:rPr>
              <a:t>% da matriz, 2023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5159DA7-BB75-47D8-AE69-F354142BABCF}"/>
              </a:ext>
            </a:extLst>
          </p:cNvPr>
          <p:cNvSpPr txBox="1"/>
          <p:nvPr/>
        </p:nvSpPr>
        <p:spPr>
          <a:xfrm>
            <a:off x="762000" y="12910255"/>
            <a:ext cx="1066320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Calibri"/>
              </a:rPr>
              <a:t>Fonte: EPE, 2024 – “Balanço energético nacional”, 2024.</a:t>
            </a:r>
          </a:p>
        </p:txBody>
      </p:sp>
      <p:sp>
        <p:nvSpPr>
          <p:cNvPr id="11" name="SOBRE O IBP">
            <a:extLst>
              <a:ext uri="{FF2B5EF4-FFF2-40B4-BE49-F238E27FC236}">
                <a16:creationId xmlns:a16="http://schemas.microsoft.com/office/drawing/2014/main" id="{961D699A-4A32-4A03-9D05-CE29656EA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862" y="901512"/>
            <a:ext cx="1992597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825500">
              <a:spcBef>
                <a:spcPts val="1400"/>
              </a:spcBef>
              <a:buSzPct val="100000"/>
              <a:buFont typeface="Arial" panose="020B0604020202020204" pitchFamily="34" charset="0"/>
              <a:buChar char="»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825500">
              <a:spcBef>
                <a:spcPts val="1400"/>
              </a:spcBef>
              <a:buSzPct val="100000"/>
              <a:buFont typeface="Arial" panose="020B0604020202020204" pitchFamily="34" charset="0"/>
              <a:buChar char="–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825500">
              <a:spcBef>
                <a:spcPts val="1400"/>
              </a:spcBef>
              <a:buSzPct val="100000"/>
              <a:buFont typeface="Arial" panose="020B0604020202020204" pitchFamily="34" charset="0"/>
              <a:buChar char="•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825500">
              <a:spcBef>
                <a:spcPts val="1400"/>
              </a:spcBef>
              <a:buSzPct val="100000"/>
              <a:buFont typeface="Arial" panose="020B0604020202020204" pitchFamily="34" charset="0"/>
              <a:buChar char="–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825500">
              <a:spcBef>
                <a:spcPts val="1400"/>
              </a:spcBef>
              <a:buSzPct val="100000"/>
              <a:buFont typeface="Arial" panose="020B0604020202020204" pitchFamily="34" charset="0"/>
              <a:buChar char="»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825500" eaLnBrk="0" fontAlgn="base" hangingPunct="0">
              <a:spcBef>
                <a:spcPts val="1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825500" eaLnBrk="0" fontAlgn="base" hangingPunct="0">
              <a:spcBef>
                <a:spcPts val="1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825500" eaLnBrk="0" fontAlgn="base" hangingPunct="0">
              <a:spcBef>
                <a:spcPts val="1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825500" eaLnBrk="0" fontAlgn="base" hangingPunct="0">
              <a:spcBef>
                <a:spcPts val="1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SzTx/>
              <a:buNone/>
              <a:defRPr/>
            </a:pPr>
            <a:r>
              <a:rPr lang="pt-BR" altLang="pt-BR" sz="5000">
                <a:solidFill>
                  <a:srgbClr val="00517D"/>
                </a:solidFill>
                <a:latin typeface="Trebuchet MS" panose="020B0603020202020204" pitchFamily="34" charset="0"/>
                <a:ea typeface="Calibri"/>
                <a:sym typeface="Trebuchet MS" panose="020B0603020202020204" pitchFamily="34" charset="0"/>
              </a:rPr>
              <a:t>O setor de O&amp;G é base da matriz energética brasileira e responsável por 17% do PIB industrial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5BC09B-8909-49C5-AC38-E1973F9B096D}"/>
              </a:ext>
            </a:extLst>
          </p:cNvPr>
          <p:cNvSpPr txBox="1"/>
          <p:nvPr/>
        </p:nvSpPr>
        <p:spPr>
          <a:xfrm>
            <a:off x="804574" y="11193697"/>
            <a:ext cx="10918800" cy="1582530"/>
          </a:xfrm>
          <a:prstGeom prst="rect">
            <a:avLst/>
          </a:prstGeom>
          <a:solidFill>
            <a:srgbClr val="737373">
              <a:alpha val="40000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72000" bIns="72000" rtlCol="0" anchor="ctr"/>
          <a:lstStyle>
            <a:defPPr>
              <a:defRPr lang="en-US"/>
            </a:defPPr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pt-BR" sz="2800">
                <a:solidFill>
                  <a:prstClr val="black">
                    <a:lumMod val="85000"/>
                    <a:lumOff val="15000"/>
                  </a:prstClr>
                </a:solidFill>
                <a:cs typeface="Calibri"/>
              </a:rPr>
              <a:t>Em 2023, o setor de Petróleo e Gás foi responsável por 45% da oferta interna de energia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5D3956F-D396-44BC-8939-03885109B32B}"/>
              </a:ext>
            </a:extLst>
          </p:cNvPr>
          <p:cNvSpPr txBox="1"/>
          <p:nvPr/>
        </p:nvSpPr>
        <p:spPr>
          <a:xfrm>
            <a:off x="12145619" y="11201183"/>
            <a:ext cx="11432818" cy="1582530"/>
          </a:xfrm>
          <a:prstGeom prst="rect">
            <a:avLst/>
          </a:prstGeom>
          <a:solidFill>
            <a:srgbClr val="737373">
              <a:alpha val="40000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72000" bIns="72000" rtlCol="0" anchor="ctr"/>
          <a:lstStyle>
            <a:defPPr>
              <a:defRPr lang="en-US"/>
            </a:defPPr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>
                <a:solidFill>
                  <a:srgbClr val="000000"/>
                </a:solidFill>
                <a:cs typeface="Calibri"/>
              </a:rPr>
              <a:t>Em 2021, o setor de O&amp;G representou aproximadamente 17% do PIB industrial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F5570B3-679C-449E-BE14-19B456D056DD}"/>
              </a:ext>
            </a:extLst>
          </p:cNvPr>
          <p:cNvSpPr txBox="1"/>
          <p:nvPr/>
        </p:nvSpPr>
        <p:spPr>
          <a:xfrm>
            <a:off x="12145619" y="3078876"/>
            <a:ext cx="10949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>
                <a:solidFill>
                  <a:prstClr val="black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alibri"/>
              </a:rPr>
              <a:t>Produto Interno Bruto (PIB) Industrial</a:t>
            </a:r>
          </a:p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>
                <a:solidFill>
                  <a:prstClr val="black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alibri"/>
              </a:rPr>
              <a:t>% por setor, 2021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9B94D07-8776-4A18-A66A-0FF1E14D50B5}"/>
              </a:ext>
            </a:extLst>
          </p:cNvPr>
          <p:cNvSpPr txBox="1"/>
          <p:nvPr/>
        </p:nvSpPr>
        <p:spPr>
          <a:xfrm>
            <a:off x="12145619" y="12886808"/>
            <a:ext cx="1062062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Calibri"/>
              </a:rPr>
              <a:t>Fonte: CNI, 2024.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8A29556-C1A2-2357-2BE5-5D740306C0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300473"/>
              </p:ext>
            </p:extLst>
          </p:nvPr>
        </p:nvGraphicFramePr>
        <p:xfrm>
          <a:off x="12145619" y="4174424"/>
          <a:ext cx="12238382" cy="701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9BFE887-ADCB-6093-15CE-FC552C3662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603080"/>
              </p:ext>
            </p:extLst>
          </p:nvPr>
        </p:nvGraphicFramePr>
        <p:xfrm>
          <a:off x="717304" y="4468585"/>
          <a:ext cx="10707896" cy="643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3480896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22B40146-405F-B9F5-0465-005529626F2F}"/>
              </a:ext>
            </a:extLst>
          </p:cNvPr>
          <p:cNvGrpSpPr>
            <a:grpSpLocks noChangeAspect="1"/>
          </p:cNvGrpSpPr>
          <p:nvPr/>
        </p:nvGrpSpPr>
        <p:grpSpPr>
          <a:xfrm>
            <a:off x="4669649" y="3248214"/>
            <a:ext cx="14292000" cy="9450913"/>
            <a:chOff x="1197886" y="3249961"/>
            <a:chExt cx="11955295" cy="7878482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0BC8FFE6-5614-CD08-A48E-BB2271BF5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0808" t="1931" r="2576" b="2875"/>
            <a:stretch/>
          </p:blipFill>
          <p:spPr>
            <a:xfrm>
              <a:off x="1382713" y="3287949"/>
              <a:ext cx="11770468" cy="7840494"/>
            </a:xfrm>
            <a:prstGeom prst="rect">
              <a:avLst/>
            </a:prstGeom>
          </p:spPr>
        </p:pic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2E329B1C-A9CA-4846-E1F7-32A511C32313}"/>
                </a:ext>
              </a:extLst>
            </p:cNvPr>
            <p:cNvSpPr/>
            <p:nvPr/>
          </p:nvSpPr>
          <p:spPr>
            <a:xfrm>
              <a:off x="1197886" y="3249961"/>
              <a:ext cx="2206793" cy="1021904"/>
            </a:xfrm>
            <a:prstGeom prst="roundRect">
              <a:avLst>
                <a:gd name="adj" fmla="val 7145"/>
              </a:avLst>
            </a:prstGeom>
            <a:solidFill>
              <a:srgbClr val="004F78"/>
            </a:solidFill>
            <a:ln w="508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7" tIns="91437" rIns="91437" bIns="91437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Trebuchet MS" panose="020B0603020202020204" pitchFamily="34" charset="0"/>
                  <a:cs typeface="+mn-cs"/>
                  <a:sym typeface="Calibri"/>
                </a:rPr>
                <a:t>2023</a:t>
              </a: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1DA7325-D1ED-4815-9E05-4D2382339E2F}"/>
              </a:ext>
            </a:extLst>
          </p:cNvPr>
          <p:cNvSpPr txBox="1"/>
          <p:nvPr/>
        </p:nvSpPr>
        <p:spPr>
          <a:xfrm>
            <a:off x="627778" y="13017844"/>
            <a:ext cx="1268817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pt-BR" sz="1800">
                <a:solidFill>
                  <a:srgbClr val="535353"/>
                </a:solidFill>
                <a:latin typeface="Trebuchet MS"/>
                <a:ea typeface="Verdana"/>
                <a:cs typeface="Calibri"/>
              </a:rPr>
              <a:t>Fonte: CONFAZ – boletim de arrecadação de tributos estaduais</a:t>
            </a:r>
            <a:endParaRPr lang="pt-BR" sz="1800">
              <a:solidFill>
                <a:srgbClr val="535353"/>
              </a:solidFill>
              <a:latin typeface="Trebuchet MS"/>
            </a:endParaRPr>
          </a:p>
        </p:txBody>
      </p:sp>
      <p:sp>
        <p:nvSpPr>
          <p:cNvPr id="16" name="SOBRE O IBP">
            <a:extLst>
              <a:ext uri="{FF2B5EF4-FFF2-40B4-BE49-F238E27FC236}">
                <a16:creationId xmlns:a16="http://schemas.microsoft.com/office/drawing/2014/main" id="{EEDBD431-9237-4E77-B149-B9F455347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1016873"/>
            <a:ext cx="19772055" cy="139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825500">
              <a:spcBef>
                <a:spcPts val="1400"/>
              </a:spcBef>
              <a:buSzPct val="100000"/>
              <a:buFont typeface="Arial" panose="020B0604020202020204" pitchFamily="34" charset="0"/>
              <a:buChar char="»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825500">
              <a:spcBef>
                <a:spcPts val="1400"/>
              </a:spcBef>
              <a:buSzPct val="100000"/>
              <a:buFont typeface="Arial" panose="020B0604020202020204" pitchFamily="34" charset="0"/>
              <a:buChar char="–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825500">
              <a:spcBef>
                <a:spcPts val="1400"/>
              </a:spcBef>
              <a:buSzPct val="100000"/>
              <a:buFont typeface="Arial" panose="020B0604020202020204" pitchFamily="34" charset="0"/>
              <a:buChar char="•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825500">
              <a:spcBef>
                <a:spcPts val="1400"/>
              </a:spcBef>
              <a:buSzPct val="100000"/>
              <a:buFont typeface="Arial" panose="020B0604020202020204" pitchFamily="34" charset="0"/>
              <a:buChar char="–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825500">
              <a:spcBef>
                <a:spcPts val="1400"/>
              </a:spcBef>
              <a:buSzPct val="100000"/>
              <a:buFont typeface="Arial" panose="020B0604020202020204" pitchFamily="34" charset="0"/>
              <a:buChar char="»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825500" eaLnBrk="0" fontAlgn="base" hangingPunct="0">
              <a:spcBef>
                <a:spcPts val="1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825500" eaLnBrk="0" fontAlgn="base" hangingPunct="0">
              <a:spcBef>
                <a:spcPts val="1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825500" eaLnBrk="0" fontAlgn="base" hangingPunct="0">
              <a:spcBef>
                <a:spcPts val="1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825500" eaLnBrk="0" fontAlgn="base" hangingPunct="0">
              <a:spcBef>
                <a:spcPts val="1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SzTx/>
              <a:buNone/>
            </a:pPr>
            <a:r>
              <a:rPr lang="pt-BR" altLang="pt-BR" sz="5000">
                <a:solidFill>
                  <a:srgbClr val="00517D"/>
                </a:solidFill>
                <a:latin typeface="Trebuchet MS"/>
                <a:cs typeface="Calibri"/>
                <a:sym typeface="Trebuchet MS" panose="020B0603020202020204" pitchFamily="34" charset="0"/>
              </a:rPr>
              <a:t>Participação na arrecadação dos estados ~17% ou R$ 116 BILHÕES</a:t>
            </a:r>
            <a:endParaRPr lang="pt-BR" altLang="pt-BR" sz="5000" baseline="100000">
              <a:solidFill>
                <a:srgbClr val="00517D"/>
              </a:solidFill>
              <a:latin typeface="Trebuchet MS"/>
              <a:cs typeface="Calibri"/>
              <a:sym typeface="Trebuchet MS" panose="020B0603020202020204" pitchFamily="34" charset="0"/>
            </a:endParaRPr>
          </a:p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cs typeface="Calibri"/>
                <a:sym typeface="Trebuchet MS" panose="020B0603020202020204" pitchFamily="34" charset="0"/>
              </a:rPr>
              <a:t>Petróleo/Combustíveis/Lubrificantes</a:t>
            </a:r>
            <a:endParaRPr lang="pt-BR" altLang="pt-BR" sz="3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cs typeface="Calibri"/>
            </a:endParaRPr>
          </a:p>
        </p:txBody>
      </p:sp>
      <p:sp>
        <p:nvSpPr>
          <p:cNvPr id="72" name="Retângulo: Cantos Arredondados 71">
            <a:extLst>
              <a:ext uri="{FF2B5EF4-FFF2-40B4-BE49-F238E27FC236}">
                <a16:creationId xmlns:a16="http://schemas.microsoft.com/office/drawing/2014/main" id="{1D3F7AEA-EE2E-E4A0-4B46-5BC747385ED1}"/>
              </a:ext>
            </a:extLst>
          </p:cNvPr>
          <p:cNvSpPr/>
          <p:nvPr/>
        </p:nvSpPr>
        <p:spPr>
          <a:xfrm>
            <a:off x="10168647" y="5500181"/>
            <a:ext cx="4046706" cy="1128408"/>
          </a:xfrm>
          <a:prstGeom prst="roundRect">
            <a:avLst/>
          </a:prstGeom>
          <a:solidFill>
            <a:srgbClr val="FFFF00">
              <a:alpha val="20000"/>
            </a:srgb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85039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0EE73-5881-F195-70B8-689C6182C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0DCCE02-FA65-893F-7A0A-EE909BAC13C5}"/>
              </a:ext>
            </a:extLst>
          </p:cNvPr>
          <p:cNvCxnSpPr/>
          <p:nvPr/>
        </p:nvCxnSpPr>
        <p:spPr>
          <a:xfrm flipV="1">
            <a:off x="27152936" y="12122917"/>
            <a:ext cx="0" cy="240443"/>
          </a:xfrm>
          <a:prstGeom prst="line">
            <a:avLst/>
          </a:prstGeom>
          <a:noFill/>
          <a:ln w="12700" cap="flat">
            <a:solidFill>
              <a:srgbClr val="00527B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1670F4A-DA12-6FE2-913C-487789DB3068}"/>
              </a:ext>
            </a:extLst>
          </p:cNvPr>
          <p:cNvSpPr txBox="1"/>
          <p:nvPr/>
        </p:nvSpPr>
        <p:spPr>
          <a:xfrm>
            <a:off x="627778" y="13017844"/>
            <a:ext cx="1268817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pt-BR" sz="1800">
                <a:solidFill>
                  <a:srgbClr val="535353"/>
                </a:solidFill>
                <a:latin typeface="Trebuchet MS"/>
                <a:ea typeface="Verdana"/>
                <a:cs typeface="Calibri"/>
              </a:rPr>
              <a:t>Fonte: ANP/COTEPE/ESALQ base RJ semana 9/2/2025, média ponderada por volume</a:t>
            </a:r>
            <a:endParaRPr lang="pt-BR" sz="1800">
              <a:solidFill>
                <a:srgbClr val="535353"/>
              </a:solidFill>
              <a:latin typeface="Trebuchet MS"/>
            </a:endParaRPr>
          </a:p>
        </p:txBody>
      </p:sp>
      <p:sp>
        <p:nvSpPr>
          <p:cNvPr id="15" name="Shape 8">
            <a:extLst>
              <a:ext uri="{FF2B5EF4-FFF2-40B4-BE49-F238E27FC236}">
                <a16:creationId xmlns:a16="http://schemas.microsoft.com/office/drawing/2014/main" id="{1D86F6CD-266D-38CB-F463-3D84347ECA15}"/>
              </a:ext>
            </a:extLst>
          </p:cNvPr>
          <p:cNvSpPr txBox="1">
            <a:spLocks/>
          </p:cNvSpPr>
          <p:nvPr/>
        </p:nvSpPr>
        <p:spPr>
          <a:xfrm>
            <a:off x="27120742" y="12012684"/>
            <a:ext cx="4932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lvl="0"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000" b="1" kern="1200">
                <a:solidFill>
                  <a:srgbClr val="0210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pen Sans"/>
              </a:defRPr>
            </a:lvl1pPr>
            <a:lvl2pPr marL="457200" lvl="1"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733" b="1" kern="12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lvl="2"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733" b="1" kern="12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lvl="3"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733" b="1" kern="12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lvl="4"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733" b="1" kern="12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lvl="5" algn="r" defTabSz="914400" rtl="0" eaLnBrk="1" latinLnBrk="0" hangingPunct="1">
              <a:buNone/>
              <a:defRPr sz="1733" b="1" kern="12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lvl="6" algn="r" defTabSz="914400" rtl="0" eaLnBrk="1" latinLnBrk="0" hangingPunct="1">
              <a:buNone/>
              <a:defRPr sz="1733" b="1" kern="12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lvl="7" algn="r" defTabSz="914400" rtl="0" eaLnBrk="1" latinLnBrk="0" hangingPunct="1">
              <a:buNone/>
              <a:defRPr sz="1733" b="1" kern="12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lvl="8" algn="r" defTabSz="914400" rtl="0" eaLnBrk="1" latinLnBrk="0" hangingPunct="1">
              <a:buNone/>
              <a:defRPr sz="1733" b="1" kern="12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/>
            <a:fld id="{00000000-1234-1234-1234-123412341234}" type="slidenum">
              <a:rPr lang="pt-BR" sz="1800" smtClean="0">
                <a:latin typeface="Trebuchet MS" panose="020B0603020202020204" pitchFamily="34" charset="0"/>
              </a:rPr>
              <a:pPr algn="ctr"/>
              <a:t>5</a:t>
            </a:fld>
            <a:endParaRPr lang="pt-BR" sz="1800">
              <a:latin typeface="Trebuchet MS" panose="020B0603020202020204" pitchFamily="34" charset="0"/>
            </a:endParaRPr>
          </a:p>
        </p:txBody>
      </p:sp>
      <p:sp>
        <p:nvSpPr>
          <p:cNvPr id="16" name="SOBRE O IBP">
            <a:extLst>
              <a:ext uri="{FF2B5EF4-FFF2-40B4-BE49-F238E27FC236}">
                <a16:creationId xmlns:a16="http://schemas.microsoft.com/office/drawing/2014/main" id="{C89B57B2-3953-30CB-C183-BB8453CB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1278483"/>
            <a:ext cx="19772055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825500">
              <a:spcBef>
                <a:spcPts val="1400"/>
              </a:spcBef>
              <a:buSzPct val="100000"/>
              <a:buFont typeface="Arial" panose="020B0604020202020204" pitchFamily="34" charset="0"/>
              <a:buChar char="»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825500">
              <a:spcBef>
                <a:spcPts val="1400"/>
              </a:spcBef>
              <a:buSzPct val="100000"/>
              <a:buFont typeface="Arial" panose="020B0604020202020204" pitchFamily="34" charset="0"/>
              <a:buChar char="–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825500">
              <a:spcBef>
                <a:spcPts val="1400"/>
              </a:spcBef>
              <a:buSzPct val="100000"/>
              <a:buFont typeface="Arial" panose="020B0604020202020204" pitchFamily="34" charset="0"/>
              <a:buChar char="•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825500">
              <a:spcBef>
                <a:spcPts val="1400"/>
              </a:spcBef>
              <a:buSzPct val="100000"/>
              <a:buFont typeface="Arial" panose="020B0604020202020204" pitchFamily="34" charset="0"/>
              <a:buChar char="–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825500">
              <a:spcBef>
                <a:spcPts val="1400"/>
              </a:spcBef>
              <a:buSzPct val="100000"/>
              <a:buFont typeface="Arial" panose="020B0604020202020204" pitchFamily="34" charset="0"/>
              <a:buChar char="»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825500" eaLnBrk="0" fontAlgn="base" hangingPunct="0">
              <a:spcBef>
                <a:spcPts val="1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825500" eaLnBrk="0" fontAlgn="base" hangingPunct="0">
              <a:spcBef>
                <a:spcPts val="1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825500" eaLnBrk="0" fontAlgn="base" hangingPunct="0">
              <a:spcBef>
                <a:spcPts val="1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825500" eaLnBrk="0" fontAlgn="base" hangingPunct="0">
              <a:spcBef>
                <a:spcPts val="1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SzTx/>
              <a:buNone/>
            </a:pPr>
            <a:r>
              <a:rPr lang="pt-BR" altLang="pt-BR" sz="5000">
                <a:solidFill>
                  <a:srgbClr val="00517D"/>
                </a:solidFill>
                <a:latin typeface="Trebuchet MS"/>
                <a:cs typeface="Calibri"/>
                <a:sym typeface="Trebuchet MS" panose="020B0603020202020204" pitchFamily="34" charset="0"/>
              </a:rPr>
              <a:t>Participação dos tributos na formação de preço dos combustíveis</a:t>
            </a:r>
            <a:endParaRPr lang="pt-BR" altLang="pt-BR" sz="5000" baseline="100000">
              <a:solidFill>
                <a:srgbClr val="00517D"/>
              </a:solidFill>
              <a:latin typeface="Trebuchet MS"/>
              <a:cs typeface="Calibri"/>
              <a:sym typeface="Trebuchet MS" panose="020B0603020202020204" pitchFamily="34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C231C1C2-C165-D5F0-F7A6-2080F11F5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8882" y="3760593"/>
            <a:ext cx="4521776" cy="896400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2E1E8723-13C2-7955-C7BF-FF213F958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493" y="3797952"/>
            <a:ext cx="4532352" cy="885600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F831D599-C07F-E091-4155-AC81E83BF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700" y="3574797"/>
            <a:ext cx="4679717" cy="9180000"/>
          </a:xfrm>
          <a:prstGeom prst="rect">
            <a:avLst/>
          </a:prstGeom>
        </p:spPr>
      </p:pic>
      <p:sp>
        <p:nvSpPr>
          <p:cNvPr id="47" name="Retângulo 46">
            <a:extLst>
              <a:ext uri="{FF2B5EF4-FFF2-40B4-BE49-F238E27FC236}">
                <a16:creationId xmlns:a16="http://schemas.microsoft.com/office/drawing/2014/main" id="{2394DA1F-3D24-7767-392B-143D0B5BE929}"/>
              </a:ext>
            </a:extLst>
          </p:cNvPr>
          <p:cNvSpPr/>
          <p:nvPr/>
        </p:nvSpPr>
        <p:spPr>
          <a:xfrm>
            <a:off x="6685307" y="6268200"/>
            <a:ext cx="216000" cy="1620000"/>
          </a:xfrm>
          <a:prstGeom prst="rect">
            <a:avLst/>
          </a:prstGeom>
          <a:solidFill>
            <a:srgbClr val="85BC3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DC596C0F-D5BC-7F71-401F-37E030A95FE7}"/>
              </a:ext>
            </a:extLst>
          </p:cNvPr>
          <p:cNvSpPr/>
          <p:nvPr/>
        </p:nvSpPr>
        <p:spPr>
          <a:xfrm>
            <a:off x="12346754" y="6316254"/>
            <a:ext cx="216000" cy="2448000"/>
          </a:xfrm>
          <a:prstGeom prst="rect">
            <a:avLst/>
          </a:prstGeom>
          <a:solidFill>
            <a:srgbClr val="85BC3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9DAF755C-EFB2-509E-EB6B-954A8D5FB88E}"/>
              </a:ext>
            </a:extLst>
          </p:cNvPr>
          <p:cNvSpPr/>
          <p:nvPr/>
        </p:nvSpPr>
        <p:spPr>
          <a:xfrm>
            <a:off x="17786609" y="6127694"/>
            <a:ext cx="216000" cy="1764000"/>
          </a:xfrm>
          <a:prstGeom prst="rect">
            <a:avLst/>
          </a:prstGeom>
          <a:solidFill>
            <a:srgbClr val="85BC3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AA0E522E-777A-1702-9B55-778AFDB336FB}"/>
              </a:ext>
            </a:extLst>
          </p:cNvPr>
          <p:cNvCxnSpPr>
            <a:cxnSpLocks/>
          </p:cNvCxnSpPr>
          <p:nvPr/>
        </p:nvCxnSpPr>
        <p:spPr>
          <a:xfrm flipV="1">
            <a:off x="6773852" y="3446900"/>
            <a:ext cx="0" cy="2764390"/>
          </a:xfrm>
          <a:prstGeom prst="straightConnector1">
            <a:avLst/>
          </a:prstGeom>
          <a:ln w="38100" cap="flat" cmpd="sng" algn="ctr">
            <a:solidFill>
              <a:srgbClr val="85BC3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DC8BD4E9-6F6B-E93E-3C75-2AC89713BB72}"/>
              </a:ext>
            </a:extLst>
          </p:cNvPr>
          <p:cNvSpPr txBox="1"/>
          <p:nvPr/>
        </p:nvSpPr>
        <p:spPr>
          <a:xfrm>
            <a:off x="5402531" y="2431243"/>
            <a:ext cx="1946361" cy="101565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5400" b="0" i="0" u="none" strike="noStrike" cap="none" spc="0" normalizeH="0" baseline="0">
                <a:ln>
                  <a:noFill/>
                </a:ln>
                <a:solidFill>
                  <a:srgbClr val="85BC31"/>
                </a:solidFill>
                <a:effectLst/>
                <a:uFillTx/>
                <a:latin typeface="Trebuchet MS" panose="020B0603020202020204" pitchFamily="34" charset="0"/>
                <a:cs typeface="+mn-cs"/>
                <a:sym typeface="Calibri"/>
              </a:rPr>
              <a:t>22,4%</a:t>
            </a:r>
          </a:p>
        </p:txBody>
      </p:sp>
      <p:cxnSp>
        <p:nvCxnSpPr>
          <p:cNvPr id="53" name="Conector de Seta Reta 52">
            <a:extLst>
              <a:ext uri="{FF2B5EF4-FFF2-40B4-BE49-F238E27FC236}">
                <a16:creationId xmlns:a16="http://schemas.microsoft.com/office/drawing/2014/main" id="{FA4D6394-8BED-DD74-C306-F169620FAA5C}"/>
              </a:ext>
            </a:extLst>
          </p:cNvPr>
          <p:cNvCxnSpPr>
            <a:cxnSpLocks/>
          </p:cNvCxnSpPr>
          <p:nvPr/>
        </p:nvCxnSpPr>
        <p:spPr>
          <a:xfrm flipV="1">
            <a:off x="12457792" y="3446900"/>
            <a:ext cx="0" cy="2802381"/>
          </a:xfrm>
          <a:prstGeom prst="straightConnector1">
            <a:avLst/>
          </a:prstGeom>
          <a:ln w="38100" cap="flat" cmpd="sng" algn="ctr">
            <a:solidFill>
              <a:srgbClr val="85BC3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9D6EC716-397E-0596-E8B7-081CEF09C1F2}"/>
              </a:ext>
            </a:extLst>
          </p:cNvPr>
          <p:cNvSpPr txBox="1"/>
          <p:nvPr/>
        </p:nvSpPr>
        <p:spPr>
          <a:xfrm>
            <a:off x="11171656" y="2386224"/>
            <a:ext cx="1946361" cy="101565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5400">
                <a:solidFill>
                  <a:srgbClr val="85BC31"/>
                </a:solidFill>
                <a:latin typeface="Trebuchet MS" panose="020B0603020202020204" pitchFamily="34" charset="0"/>
                <a:cs typeface="+mn-cs"/>
                <a:sym typeface="Calibri"/>
              </a:rPr>
              <a:t>34</a:t>
            </a:r>
            <a:r>
              <a:rPr kumimoji="0" lang="pt-BR" sz="5400" b="0" i="0" u="none" strike="noStrike" cap="none" spc="0" normalizeH="0" baseline="0">
                <a:ln>
                  <a:noFill/>
                </a:ln>
                <a:solidFill>
                  <a:srgbClr val="85BC31"/>
                </a:solidFill>
                <a:effectLst/>
                <a:uFillTx/>
                <a:latin typeface="Trebuchet MS" panose="020B0603020202020204" pitchFamily="34" charset="0"/>
                <a:cs typeface="+mn-cs"/>
                <a:sym typeface="Calibri"/>
              </a:rPr>
              <a:t>,8%</a:t>
            </a:r>
          </a:p>
        </p:txBody>
      </p:sp>
      <p:cxnSp>
        <p:nvCxnSpPr>
          <p:cNvPr id="56" name="Conector de Seta Reta 55">
            <a:extLst>
              <a:ext uri="{FF2B5EF4-FFF2-40B4-BE49-F238E27FC236}">
                <a16:creationId xmlns:a16="http://schemas.microsoft.com/office/drawing/2014/main" id="{1CC05002-4D68-7A8C-453F-FD58AFAC8CD9}"/>
              </a:ext>
            </a:extLst>
          </p:cNvPr>
          <p:cNvCxnSpPr>
            <a:cxnSpLocks/>
          </p:cNvCxnSpPr>
          <p:nvPr/>
        </p:nvCxnSpPr>
        <p:spPr>
          <a:xfrm flipV="1">
            <a:off x="17891307" y="3446900"/>
            <a:ext cx="0" cy="2641884"/>
          </a:xfrm>
          <a:prstGeom prst="straightConnector1">
            <a:avLst/>
          </a:prstGeom>
          <a:ln w="38100" cap="flat" cmpd="sng" algn="ctr">
            <a:solidFill>
              <a:srgbClr val="85BC3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D254CA71-9781-2579-6BC5-6DBDC15DFBFE}"/>
              </a:ext>
            </a:extLst>
          </p:cNvPr>
          <p:cNvSpPr txBox="1"/>
          <p:nvPr/>
        </p:nvSpPr>
        <p:spPr>
          <a:xfrm>
            <a:off x="16597806" y="2403987"/>
            <a:ext cx="1946361" cy="101565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5400" b="0" i="0" u="none" strike="noStrike" cap="none" spc="0" normalizeH="0" baseline="0">
                <a:ln>
                  <a:noFill/>
                </a:ln>
                <a:solidFill>
                  <a:srgbClr val="85BC31"/>
                </a:solidFill>
                <a:effectLst/>
                <a:uFillTx/>
                <a:latin typeface="Trebuchet MS" panose="020B0603020202020204" pitchFamily="34" charset="0"/>
                <a:cs typeface="+mn-cs"/>
                <a:sym typeface="Calibri"/>
              </a:rPr>
              <a:t>24,6%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05DE2B62-BB7B-B792-DACE-48B753E71299}"/>
              </a:ext>
            </a:extLst>
          </p:cNvPr>
          <p:cNvSpPr/>
          <p:nvPr/>
        </p:nvSpPr>
        <p:spPr>
          <a:xfrm>
            <a:off x="1737680" y="5602653"/>
            <a:ext cx="180000" cy="180000"/>
          </a:xfrm>
          <a:prstGeom prst="ellipse">
            <a:avLst/>
          </a:prstGeom>
          <a:solidFill>
            <a:srgbClr val="EFE19C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078B4C9-B416-3CE0-7269-8B50F8388FCB}"/>
              </a:ext>
            </a:extLst>
          </p:cNvPr>
          <p:cNvSpPr txBox="1"/>
          <p:nvPr/>
        </p:nvSpPr>
        <p:spPr>
          <a:xfrm>
            <a:off x="111279" y="5278914"/>
            <a:ext cx="1609089" cy="80021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rebuchet MS" panose="020B0603020202020204" pitchFamily="34" charset="0"/>
                <a:cs typeface="+mn-cs"/>
                <a:sym typeface="Calibri"/>
              </a:rPr>
              <a:t>MARGEM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b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+mn-cs"/>
                <a:sym typeface="Calibri"/>
              </a:rPr>
              <a:t>DIST. E REV.</a:t>
            </a:r>
            <a:endParaRPr kumimoji="0" lang="pt-BR" sz="2000" b="1" i="0" u="none" strike="noStrike" cap="none" spc="0" normalizeH="0" baseline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Trebuchet MS" panose="020B0603020202020204" pitchFamily="34" charset="0"/>
              <a:cs typeface="+mn-cs"/>
              <a:sym typeface="Calibri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1A1761C-AC0D-E217-2398-D15153DE57DC}"/>
              </a:ext>
            </a:extLst>
          </p:cNvPr>
          <p:cNvSpPr/>
          <p:nvPr/>
        </p:nvSpPr>
        <p:spPr>
          <a:xfrm>
            <a:off x="1737680" y="6810776"/>
            <a:ext cx="180000" cy="180000"/>
          </a:xfrm>
          <a:prstGeom prst="ellipse">
            <a:avLst/>
          </a:prstGeom>
          <a:solidFill>
            <a:srgbClr val="EFA689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4CBA86F-4FFC-1014-6C54-0F3FEAE6291B}"/>
              </a:ext>
            </a:extLst>
          </p:cNvPr>
          <p:cNvSpPr txBox="1"/>
          <p:nvPr/>
        </p:nvSpPr>
        <p:spPr>
          <a:xfrm>
            <a:off x="520178" y="6646706"/>
            <a:ext cx="1175360" cy="49243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rebuchet MS" panose="020B0603020202020204" pitchFamily="34" charset="0"/>
                <a:cs typeface="+mn-cs"/>
                <a:sym typeface="Calibri"/>
              </a:rPr>
              <a:t>ICMS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446A3DC-CBA8-0FB3-0664-6BC36C40D08E}"/>
              </a:ext>
            </a:extLst>
          </p:cNvPr>
          <p:cNvSpPr/>
          <p:nvPr/>
        </p:nvSpPr>
        <p:spPr>
          <a:xfrm>
            <a:off x="1737680" y="7597448"/>
            <a:ext cx="180000" cy="180000"/>
          </a:xfrm>
          <a:prstGeom prst="ellipse">
            <a:avLst/>
          </a:prstGeom>
          <a:solidFill>
            <a:srgbClr val="47A5F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385C2E4-79E1-C28B-A985-84A4BFBCBCAB}"/>
              </a:ext>
            </a:extLst>
          </p:cNvPr>
          <p:cNvSpPr txBox="1"/>
          <p:nvPr/>
        </p:nvSpPr>
        <p:spPr>
          <a:xfrm>
            <a:off x="69443" y="7312126"/>
            <a:ext cx="1626095" cy="80021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rebuchet MS" panose="020B0603020202020204" pitchFamily="34" charset="0"/>
                <a:cs typeface="+mn-cs"/>
                <a:sym typeface="Calibri"/>
              </a:rPr>
              <a:t>TRIB. FEDERAL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649224A-AD18-0766-B651-72754B139C06}"/>
              </a:ext>
            </a:extLst>
          </p:cNvPr>
          <p:cNvSpPr/>
          <p:nvPr/>
        </p:nvSpPr>
        <p:spPr>
          <a:xfrm>
            <a:off x="1737680" y="10362328"/>
            <a:ext cx="180000" cy="180000"/>
          </a:xfrm>
          <a:prstGeom prst="ellipse">
            <a:avLst/>
          </a:prstGeom>
          <a:solidFill>
            <a:srgbClr val="B3B3B3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A896492-E644-CC53-197E-A1127CC5E73C}"/>
              </a:ext>
            </a:extLst>
          </p:cNvPr>
          <p:cNvSpPr txBox="1"/>
          <p:nvPr/>
        </p:nvSpPr>
        <p:spPr>
          <a:xfrm>
            <a:off x="-85487" y="10235629"/>
            <a:ext cx="1849441" cy="49243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rebuchet MS" panose="020B0603020202020204" pitchFamily="34" charset="0"/>
                <a:cs typeface="+mn-cs"/>
                <a:sym typeface="Calibri"/>
              </a:rPr>
              <a:t>CUSTO FÓSSIL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60AF3D83-B7FE-7850-D264-D98020CCEF19}"/>
              </a:ext>
            </a:extLst>
          </p:cNvPr>
          <p:cNvSpPr/>
          <p:nvPr/>
        </p:nvSpPr>
        <p:spPr>
          <a:xfrm>
            <a:off x="1737680" y="9798588"/>
            <a:ext cx="180000" cy="180000"/>
          </a:xfrm>
          <a:prstGeom prst="ellipse">
            <a:avLst/>
          </a:prstGeom>
          <a:solidFill>
            <a:srgbClr val="79C874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CF2FFA-E86B-E52D-2897-F865B6572C05}"/>
              </a:ext>
            </a:extLst>
          </p:cNvPr>
          <p:cNvSpPr txBox="1"/>
          <p:nvPr/>
        </p:nvSpPr>
        <p:spPr>
          <a:xfrm>
            <a:off x="-89833" y="9622383"/>
            <a:ext cx="1803604" cy="49243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rebuchet MS" panose="020B0603020202020204" pitchFamily="34" charset="0"/>
                <a:cs typeface="+mn-cs"/>
                <a:sym typeface="Calibri"/>
              </a:rPr>
              <a:t>CUSTO BIO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4BC828E4-F350-F2C4-3BB3-774321F7BAA3}"/>
              </a:ext>
            </a:extLst>
          </p:cNvPr>
          <p:cNvSpPr/>
          <p:nvPr/>
        </p:nvSpPr>
        <p:spPr>
          <a:xfrm>
            <a:off x="2368822" y="5189773"/>
            <a:ext cx="215993" cy="1097466"/>
          </a:xfrm>
          <a:prstGeom prst="rect">
            <a:avLst/>
          </a:prstGeom>
          <a:solidFill>
            <a:srgbClr val="EFE19C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01807B80-BD1D-1021-8592-D09EE2245210}"/>
              </a:ext>
            </a:extLst>
          </p:cNvPr>
          <p:cNvCxnSpPr>
            <a:cxnSpLocks/>
          </p:cNvCxnSpPr>
          <p:nvPr/>
        </p:nvCxnSpPr>
        <p:spPr>
          <a:xfrm flipV="1">
            <a:off x="2468085" y="3797952"/>
            <a:ext cx="0" cy="1344836"/>
          </a:xfrm>
          <a:prstGeom prst="straightConnector1">
            <a:avLst/>
          </a:prstGeom>
          <a:ln w="38100" cap="flat" cmpd="sng" algn="ctr">
            <a:solidFill>
              <a:srgbClr val="EFE19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C1A9B1B-AC89-5CC5-2CAA-6FB283E0CA3D}"/>
              </a:ext>
            </a:extLst>
          </p:cNvPr>
          <p:cNvSpPr txBox="1"/>
          <p:nvPr/>
        </p:nvSpPr>
        <p:spPr>
          <a:xfrm>
            <a:off x="2208009" y="3029673"/>
            <a:ext cx="1619348" cy="86176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>
                <a:solidFill>
                  <a:srgbClr val="E6D168"/>
                </a:solidFill>
                <a:latin typeface="Trebuchet MS" panose="020B0603020202020204" pitchFamily="34" charset="0"/>
                <a:cs typeface="+mn-cs"/>
                <a:sym typeface="Calibri"/>
              </a:rPr>
              <a:t>15</a:t>
            </a:r>
            <a:r>
              <a:rPr kumimoji="0" lang="pt-BR" sz="4400" b="0" i="0" u="none" strike="noStrike" cap="none" spc="0" normalizeH="0" baseline="0">
                <a:ln>
                  <a:noFill/>
                </a:ln>
                <a:solidFill>
                  <a:srgbClr val="E6D168"/>
                </a:solidFill>
                <a:uFillTx/>
                <a:latin typeface="Trebuchet MS" panose="020B0603020202020204" pitchFamily="34" charset="0"/>
                <a:cs typeface="+mn-cs"/>
                <a:sym typeface="Calibri"/>
              </a:rPr>
              <a:t>,0%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ABC94356-59E6-C743-EABE-9078E9FB67A0}"/>
              </a:ext>
            </a:extLst>
          </p:cNvPr>
          <p:cNvSpPr/>
          <p:nvPr/>
        </p:nvSpPr>
        <p:spPr>
          <a:xfrm>
            <a:off x="8062986" y="5163680"/>
            <a:ext cx="215993" cy="1224000"/>
          </a:xfrm>
          <a:prstGeom prst="rect">
            <a:avLst/>
          </a:prstGeom>
          <a:solidFill>
            <a:srgbClr val="EFE19C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14334F26-6A40-EF3C-3D83-7C2702B42FF8}"/>
              </a:ext>
            </a:extLst>
          </p:cNvPr>
          <p:cNvCxnSpPr>
            <a:cxnSpLocks/>
          </p:cNvCxnSpPr>
          <p:nvPr/>
        </p:nvCxnSpPr>
        <p:spPr>
          <a:xfrm flipV="1">
            <a:off x="8162249" y="3771859"/>
            <a:ext cx="0" cy="1344836"/>
          </a:xfrm>
          <a:prstGeom prst="straightConnector1">
            <a:avLst/>
          </a:prstGeom>
          <a:ln w="38100" cap="flat" cmpd="sng" algn="ctr">
            <a:solidFill>
              <a:srgbClr val="EFE19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DF5B084-3424-1179-BA52-1440F25D1B82}"/>
              </a:ext>
            </a:extLst>
          </p:cNvPr>
          <p:cNvSpPr txBox="1"/>
          <p:nvPr/>
        </p:nvSpPr>
        <p:spPr>
          <a:xfrm>
            <a:off x="7901542" y="3029673"/>
            <a:ext cx="1619348" cy="86176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>
                <a:solidFill>
                  <a:srgbClr val="E6D168"/>
                </a:solidFill>
                <a:latin typeface="Trebuchet MS" panose="020B0603020202020204" pitchFamily="34" charset="0"/>
                <a:cs typeface="+mn-cs"/>
                <a:sym typeface="Calibri"/>
              </a:rPr>
              <a:t>16</a:t>
            </a:r>
            <a:r>
              <a:rPr kumimoji="0" lang="pt-BR" sz="4400" b="0" i="0" u="none" strike="noStrike" cap="none" spc="0" normalizeH="0" baseline="0">
                <a:ln>
                  <a:noFill/>
                </a:ln>
                <a:solidFill>
                  <a:srgbClr val="E6D168"/>
                </a:solidFill>
                <a:uFillTx/>
                <a:latin typeface="Trebuchet MS" panose="020B0603020202020204" pitchFamily="34" charset="0"/>
                <a:cs typeface="+mn-cs"/>
                <a:sym typeface="Calibri"/>
              </a:rPr>
              <a:t>,4%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A873BDF-B144-96C7-C353-355AFCF5849B}"/>
              </a:ext>
            </a:extLst>
          </p:cNvPr>
          <p:cNvSpPr/>
          <p:nvPr/>
        </p:nvSpPr>
        <p:spPr>
          <a:xfrm>
            <a:off x="13763335" y="5163680"/>
            <a:ext cx="215993" cy="972000"/>
          </a:xfrm>
          <a:prstGeom prst="rect">
            <a:avLst/>
          </a:prstGeom>
          <a:solidFill>
            <a:srgbClr val="EFE19C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CE67BC54-BFB9-3493-5430-703BCCFE3DDC}"/>
              </a:ext>
            </a:extLst>
          </p:cNvPr>
          <p:cNvCxnSpPr>
            <a:cxnSpLocks/>
          </p:cNvCxnSpPr>
          <p:nvPr/>
        </p:nvCxnSpPr>
        <p:spPr>
          <a:xfrm flipV="1">
            <a:off x="13862598" y="3771859"/>
            <a:ext cx="0" cy="1344836"/>
          </a:xfrm>
          <a:prstGeom prst="straightConnector1">
            <a:avLst/>
          </a:prstGeom>
          <a:ln w="38100" cap="flat" cmpd="sng" algn="ctr">
            <a:solidFill>
              <a:srgbClr val="EFE19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A948929-BF5C-9EDE-452A-558EBD794B40}"/>
              </a:ext>
            </a:extLst>
          </p:cNvPr>
          <p:cNvSpPr txBox="1"/>
          <p:nvPr/>
        </p:nvSpPr>
        <p:spPr>
          <a:xfrm>
            <a:off x="13582436" y="3029673"/>
            <a:ext cx="1619348" cy="86176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>
                <a:solidFill>
                  <a:srgbClr val="E6D168"/>
                </a:solidFill>
                <a:latin typeface="Trebuchet MS" panose="020B0603020202020204" pitchFamily="34" charset="0"/>
                <a:cs typeface="+mn-cs"/>
                <a:sym typeface="Calibri"/>
              </a:rPr>
              <a:t>13</a:t>
            </a:r>
            <a:r>
              <a:rPr kumimoji="0" lang="pt-BR" sz="4400" b="0" i="0" u="none" strike="noStrike" cap="none" spc="0" normalizeH="0" baseline="0">
                <a:ln>
                  <a:noFill/>
                </a:ln>
                <a:solidFill>
                  <a:srgbClr val="E6D168"/>
                </a:solidFill>
                <a:uFillTx/>
                <a:latin typeface="Trebuchet MS" panose="020B0603020202020204" pitchFamily="34" charset="0"/>
                <a:cs typeface="+mn-cs"/>
                <a:sym typeface="Calibri"/>
              </a:rPr>
              <a:t>,8%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DD99B11E-9476-7989-602E-CE41F6B82385}"/>
              </a:ext>
            </a:extLst>
          </p:cNvPr>
          <p:cNvSpPr/>
          <p:nvPr/>
        </p:nvSpPr>
        <p:spPr>
          <a:xfrm>
            <a:off x="19159207" y="5909068"/>
            <a:ext cx="1687470" cy="1476000"/>
          </a:xfrm>
          <a:prstGeom prst="rect">
            <a:avLst/>
          </a:prstGeom>
          <a:solidFill>
            <a:srgbClr val="EFE19C"/>
          </a:solidFill>
          <a:ln w="50800" cap="flat">
            <a:solidFill>
              <a:srgbClr val="EFE19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FDD7E898-7CFF-DF2C-4DB4-662602624655}"/>
              </a:ext>
            </a:extLst>
          </p:cNvPr>
          <p:cNvSpPr/>
          <p:nvPr/>
        </p:nvSpPr>
        <p:spPr>
          <a:xfrm>
            <a:off x="20846676" y="5908706"/>
            <a:ext cx="2665379" cy="1476000"/>
          </a:xfrm>
          <a:prstGeom prst="rect">
            <a:avLst/>
          </a:prstGeom>
          <a:solidFill>
            <a:srgbClr val="85BC31"/>
          </a:solidFill>
          <a:ln w="50800" cap="flat">
            <a:solidFill>
              <a:srgbClr val="85BC3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58E823E6-AE7B-38B9-8D58-14BE05C512C5}"/>
              </a:ext>
            </a:extLst>
          </p:cNvPr>
          <p:cNvSpPr txBox="1"/>
          <p:nvPr/>
        </p:nvSpPr>
        <p:spPr>
          <a:xfrm>
            <a:off x="21715977" y="6267013"/>
            <a:ext cx="1197758" cy="92332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cs typeface="+mn-cs"/>
                <a:sym typeface="Calibri"/>
              </a:rPr>
              <a:t>27%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114EBC79-6927-4378-0AD1-D20840A660F0}"/>
              </a:ext>
            </a:extLst>
          </p:cNvPr>
          <p:cNvSpPr txBox="1"/>
          <p:nvPr/>
        </p:nvSpPr>
        <p:spPr>
          <a:xfrm>
            <a:off x="19486089" y="6267013"/>
            <a:ext cx="1197758" cy="92332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cs typeface="+mn-cs"/>
                <a:sym typeface="Calibri"/>
              </a:rPr>
              <a:t>15%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93BA75FE-D4FF-5B01-77DA-9508499A5414}"/>
              </a:ext>
            </a:extLst>
          </p:cNvPr>
          <p:cNvSpPr txBox="1"/>
          <p:nvPr/>
        </p:nvSpPr>
        <p:spPr>
          <a:xfrm>
            <a:off x="19309909" y="4436897"/>
            <a:ext cx="4033727" cy="129265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>
                <a:solidFill>
                  <a:srgbClr val="85BC31"/>
                </a:solidFill>
                <a:latin typeface="Trebuchet MS" panose="020B0603020202020204" pitchFamily="34" charset="0"/>
                <a:cs typeface="+mn-cs"/>
                <a:sym typeface="Calibri"/>
              </a:rPr>
              <a:t>m</a:t>
            </a:r>
            <a:r>
              <a:rPr kumimoji="0" lang="pt-BR" sz="3600" b="0" i="0" u="none" strike="noStrike" cap="none" spc="0" normalizeH="0" baseline="0">
                <a:ln>
                  <a:noFill/>
                </a:ln>
                <a:solidFill>
                  <a:srgbClr val="85BC31"/>
                </a:solidFill>
                <a:effectLst/>
                <a:uFillTx/>
                <a:latin typeface="Trebuchet MS" panose="020B0603020202020204" pitchFamily="34" charset="0"/>
                <a:cs typeface="+mn-cs"/>
                <a:sym typeface="Calibri"/>
              </a:rPr>
              <a:t>édia ponderada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spc="0" normalizeH="0" baseline="0">
                <a:ln>
                  <a:noFill/>
                </a:ln>
                <a:solidFill>
                  <a:srgbClr val="85BC31"/>
                </a:solidFill>
                <a:effectLst/>
                <a:uFillTx/>
                <a:latin typeface="Trebuchet MS" panose="020B0603020202020204" pitchFamily="34" charset="0"/>
                <a:cs typeface="+mn-cs"/>
                <a:sym typeface="Calibri"/>
              </a:rPr>
              <a:t>Margens e Tributos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746C3288-C797-3C28-40B7-8F93312EE80B}"/>
              </a:ext>
            </a:extLst>
          </p:cNvPr>
          <p:cNvSpPr txBox="1"/>
          <p:nvPr/>
        </p:nvSpPr>
        <p:spPr>
          <a:xfrm>
            <a:off x="19153310" y="8501263"/>
            <a:ext cx="4521776" cy="295464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spc="0" normalizeH="0" baseline="0">
                <a:ln>
                  <a:noFill/>
                </a:ln>
                <a:solidFill>
                  <a:srgbClr val="00517D"/>
                </a:solidFill>
                <a:effectLst/>
                <a:uFillTx/>
                <a:latin typeface="Trebuchet MS" panose="020B0603020202020204" pitchFamily="34" charset="0"/>
                <a:cs typeface="+mn-cs"/>
                <a:sym typeface="Calibri"/>
              </a:rPr>
              <a:t>Os tributos </a:t>
            </a:r>
            <a:r>
              <a:rPr lang="pt-BR" b="1">
                <a:solidFill>
                  <a:srgbClr val="00517D"/>
                </a:solidFill>
                <a:latin typeface="Trebuchet MS" panose="020B0603020202020204" pitchFamily="34" charset="0"/>
                <a:cs typeface="+mn-cs"/>
                <a:sym typeface="Calibri"/>
              </a:rPr>
              <a:t>representam quase o dobro da </a:t>
            </a:r>
            <a:r>
              <a:rPr kumimoji="0" lang="pt-BR" sz="3600" b="1" i="0" u="none" strike="noStrike" cap="none" spc="0" normalizeH="0" baseline="0">
                <a:ln>
                  <a:noFill/>
                </a:ln>
                <a:solidFill>
                  <a:srgbClr val="00517D"/>
                </a:solidFill>
                <a:effectLst/>
                <a:uFillTx/>
                <a:latin typeface="Trebuchet MS" panose="020B0603020202020204" pitchFamily="34" charset="0"/>
                <a:cs typeface="+mn-cs"/>
                <a:sym typeface="Calibri"/>
              </a:rPr>
              <a:t>Margem da distribuição e revenda 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25E21DC1-B43B-316C-B93F-BCC1E742B528}"/>
              </a:ext>
            </a:extLst>
          </p:cNvPr>
          <p:cNvSpPr txBox="1"/>
          <p:nvPr/>
        </p:nvSpPr>
        <p:spPr>
          <a:xfrm>
            <a:off x="19231860" y="7256809"/>
            <a:ext cx="1527976" cy="61554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>
                <a:solidFill>
                  <a:srgbClr val="E6D168"/>
                </a:solidFill>
                <a:latin typeface="Trebuchet MS" panose="020B0603020202020204" pitchFamily="34" charset="0"/>
                <a:cs typeface="+mn-cs"/>
                <a:sym typeface="Calibri"/>
              </a:rPr>
              <a:t>margens</a:t>
            </a:r>
            <a:endParaRPr kumimoji="0" lang="pt-BR" sz="2800" b="0" i="0" u="none" strike="noStrike" cap="none" spc="0" normalizeH="0" baseline="0">
              <a:ln>
                <a:noFill/>
              </a:ln>
              <a:solidFill>
                <a:srgbClr val="E6D168"/>
              </a:solidFill>
              <a:effectLst/>
              <a:uFillTx/>
              <a:latin typeface="Trebuchet MS" panose="020B0603020202020204" pitchFamily="34" charset="0"/>
              <a:cs typeface="+mn-cs"/>
              <a:sym typeface="Calibri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9479DE4-F427-00EF-AF83-3EACE32B306C}"/>
              </a:ext>
            </a:extLst>
          </p:cNvPr>
          <p:cNvSpPr txBox="1"/>
          <p:nvPr/>
        </p:nvSpPr>
        <p:spPr>
          <a:xfrm>
            <a:off x="21456255" y="7271390"/>
            <a:ext cx="1446224" cy="61554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>
                <a:solidFill>
                  <a:srgbClr val="85BC31"/>
                </a:solidFill>
                <a:latin typeface="Trebuchet MS" panose="020B0603020202020204" pitchFamily="34" charset="0"/>
                <a:cs typeface="+mn-cs"/>
                <a:sym typeface="Calibri"/>
              </a:rPr>
              <a:t>tributos</a:t>
            </a:r>
            <a:endParaRPr kumimoji="0" lang="pt-BR" sz="2800" b="0" i="0" u="none" strike="noStrike" cap="none" spc="0" normalizeH="0" baseline="0">
              <a:ln>
                <a:noFill/>
              </a:ln>
              <a:solidFill>
                <a:srgbClr val="85BC31"/>
              </a:solidFill>
              <a:effectLst/>
              <a:uFillTx/>
              <a:latin typeface="Trebuchet MS" panose="020B0603020202020204" pitchFamily="34" charset="0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18078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2BECEF28-57C4-A9EC-9A9E-45E32F692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0098" y="10605373"/>
            <a:ext cx="1404228" cy="185291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6226DB02-9586-4890-B665-8C264BA8E145}"/>
              </a:ext>
            </a:extLst>
          </p:cNvPr>
          <p:cNvSpPr/>
          <p:nvPr/>
        </p:nvSpPr>
        <p:spPr>
          <a:xfrm rot="5400000" flipV="1">
            <a:off x="-4903468" y="6814298"/>
            <a:ext cx="13748420" cy="71981"/>
          </a:xfrm>
          <a:prstGeom prst="rect">
            <a:avLst/>
          </a:prstGeom>
          <a:gradFill>
            <a:gsLst>
              <a:gs pos="0">
                <a:srgbClr val="00527B"/>
              </a:gs>
              <a:gs pos="100000">
                <a:srgbClr val="7FC242">
                  <a:alpha val="0"/>
                </a:srgbClr>
              </a:gs>
              <a:gs pos="50000">
                <a:srgbClr val="7FC242"/>
              </a:gs>
            </a:gsLst>
            <a:lin ang="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165091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5601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D60A5B2-6C34-02C0-EDF4-08C0E90C1B36}"/>
              </a:ext>
            </a:extLst>
          </p:cNvPr>
          <p:cNvSpPr txBox="1"/>
          <p:nvPr/>
        </p:nvSpPr>
        <p:spPr>
          <a:xfrm>
            <a:off x="2599331" y="2181602"/>
            <a:ext cx="20461496" cy="17924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2826" tIns="182826" rIns="182826" bIns="182826" numCol="1" spcCol="38100" rtlCol="0" anchor="t">
            <a:spAutoFit/>
          </a:bodyPr>
          <a:lstStyle/>
          <a:p>
            <a:pPr defTabSz="1828343">
              <a:spcAft>
                <a:spcPts val="1500"/>
              </a:spcAft>
              <a:defRPr/>
            </a:pPr>
            <a:r>
              <a:rPr lang="pt-BR" sz="3950" i="1" dirty="0">
                <a:solidFill>
                  <a:srgbClr val="004F79"/>
                </a:solidFill>
                <a:latin typeface="Trebuchet MS"/>
                <a:cs typeface="Calibri"/>
              </a:rPr>
              <a:t>O </a:t>
            </a:r>
            <a:r>
              <a:rPr lang="pt-BR" sz="3950" b="1" i="1" dirty="0">
                <a:solidFill>
                  <a:srgbClr val="004F79"/>
                </a:solidFill>
                <a:latin typeface="Trebuchet MS"/>
                <a:cs typeface="Calibri"/>
              </a:rPr>
              <a:t>IBP </a:t>
            </a:r>
            <a:r>
              <a:rPr lang="pt-BR" sz="3950" i="1" dirty="0">
                <a:solidFill>
                  <a:srgbClr val="004F79"/>
                </a:solidFill>
                <a:latin typeface="Trebuchet MS"/>
                <a:cs typeface="Calibri"/>
              </a:rPr>
              <a:t>atua na </a:t>
            </a:r>
            <a:r>
              <a:rPr lang="pt-BR" sz="3950" b="1" i="1" dirty="0">
                <a:solidFill>
                  <a:srgbClr val="004F79"/>
                </a:solidFill>
                <a:latin typeface="Trebuchet MS"/>
                <a:cs typeface="Calibri"/>
              </a:rPr>
              <a:t>defesa da isonomia competitiva</a:t>
            </a:r>
            <a:r>
              <a:rPr lang="pt-BR" sz="3950" i="1" dirty="0">
                <a:solidFill>
                  <a:srgbClr val="004F79"/>
                </a:solidFill>
                <a:latin typeface="Trebuchet MS"/>
                <a:cs typeface="Calibri"/>
              </a:rPr>
              <a:t>, de forma alinhada aos princípios e normas da nossa </a:t>
            </a:r>
            <a:r>
              <a:rPr lang="pt-BR" sz="3950" b="1" i="1" dirty="0">
                <a:solidFill>
                  <a:srgbClr val="004F79"/>
                </a:solidFill>
                <a:latin typeface="Trebuchet MS"/>
                <a:cs typeface="Calibri"/>
              </a:rPr>
              <a:t>Ordem Econômica</a:t>
            </a:r>
            <a:r>
              <a:rPr lang="pt-BR" sz="3950" i="1" dirty="0">
                <a:solidFill>
                  <a:srgbClr val="004F79"/>
                </a:solidFill>
                <a:latin typeface="Trebuchet MS"/>
                <a:cs typeface="Calibri"/>
              </a:rPr>
              <a:t>.  </a:t>
            </a:r>
            <a:endParaRPr lang="pt-BR" sz="3950" i="1">
              <a:solidFill>
                <a:srgbClr val="004F79"/>
              </a:solidFill>
              <a:latin typeface="Trebuchet MS"/>
              <a:cs typeface="Calibri"/>
            </a:endParaRPr>
          </a:p>
        </p:txBody>
      </p:sp>
      <p:sp>
        <p:nvSpPr>
          <p:cNvPr id="27" name="Rectangle">
            <a:extLst>
              <a:ext uri="{FF2B5EF4-FFF2-40B4-BE49-F238E27FC236}">
                <a16:creationId xmlns:a16="http://schemas.microsoft.com/office/drawing/2014/main" id="{F949D280-4362-049B-74C0-27276AB3FBAA}"/>
              </a:ext>
            </a:extLst>
          </p:cNvPr>
          <p:cNvSpPr/>
          <p:nvPr/>
        </p:nvSpPr>
        <p:spPr>
          <a:xfrm>
            <a:off x="3710555" y="5492377"/>
            <a:ext cx="84962" cy="5808066"/>
          </a:xfrm>
          <a:prstGeom prst="rect">
            <a:avLst/>
          </a:prstGeom>
          <a:gradFill>
            <a:gsLst>
              <a:gs pos="0">
                <a:srgbClr val="7FC242"/>
              </a:gs>
              <a:gs pos="100000">
                <a:srgbClr val="00527B"/>
              </a:gs>
            </a:gsLst>
            <a:lin ang="1871689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165058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6398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C186385-3FD1-A606-4FC7-5CFB61FF7F30}"/>
              </a:ext>
            </a:extLst>
          </p:cNvPr>
          <p:cNvSpPr txBox="1"/>
          <p:nvPr/>
        </p:nvSpPr>
        <p:spPr>
          <a:xfrm>
            <a:off x="2605358" y="812068"/>
            <a:ext cx="15022597" cy="101565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5400" b="1" i="1" dirty="0">
                <a:solidFill>
                  <a:srgbClr val="004F79"/>
                </a:solidFill>
                <a:latin typeface="Trebuchet MS"/>
                <a:cs typeface="Calibri"/>
              </a:rPr>
              <a:t>Ordem Econômica e Isonomia Competitiva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BD50CA1-BB76-872F-059C-FB376C147365}"/>
              </a:ext>
            </a:extLst>
          </p:cNvPr>
          <p:cNvSpPr txBox="1"/>
          <p:nvPr/>
        </p:nvSpPr>
        <p:spPr>
          <a:xfrm>
            <a:off x="4102635" y="4818148"/>
            <a:ext cx="17615665" cy="762515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pt-BR" sz="4400" b="1" dirty="0">
                <a:solidFill>
                  <a:srgbClr val="81C34A"/>
                </a:solidFill>
                <a:latin typeface="Trebuchet MS"/>
                <a:cs typeface="Calibri"/>
              </a:rPr>
              <a:t>CRFB 88 </a:t>
            </a:r>
          </a:p>
          <a:p>
            <a:pPr marL="1028700" lvl="1" indent="-57150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pt-BR" sz="3950" b="1" i="1" dirty="0">
                <a:solidFill>
                  <a:srgbClr val="004F79"/>
                </a:solidFill>
                <a:latin typeface="Trebuchet MS"/>
                <a:cs typeface="Calibri"/>
              </a:rPr>
              <a:t>Art. 146-A : </a:t>
            </a:r>
            <a:r>
              <a:rPr lang="pt-BR" sz="4000" b="1" i="1" dirty="0">
                <a:solidFill>
                  <a:srgbClr val="004F79"/>
                </a:solidFill>
                <a:latin typeface="Trebuchet MS"/>
                <a:ea typeface="Verdana"/>
                <a:cs typeface="Calibri"/>
              </a:rPr>
              <a:t>prevenir desequilíbrios da concorrência</a:t>
            </a:r>
          </a:p>
          <a:p>
            <a:pPr marL="1028700" lvl="1" indent="-57150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pt-BR" sz="3950" b="1" i="1" dirty="0">
                <a:solidFill>
                  <a:srgbClr val="004F79"/>
                </a:solidFill>
                <a:latin typeface="Trebuchet MS"/>
                <a:cs typeface="Calibri"/>
              </a:rPr>
              <a:t>Art. 170 caput e IV: livre concorrência</a:t>
            </a:r>
            <a:endParaRPr lang="pt-BR" dirty="0"/>
          </a:p>
          <a:p>
            <a:pPr marL="571500" indent="-5715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pt-BR" sz="3950" b="1" i="1" dirty="0">
              <a:solidFill>
                <a:srgbClr val="004F79"/>
              </a:solidFill>
              <a:latin typeface="Trebuchet MS"/>
              <a:cs typeface="Calibri"/>
            </a:endParaRPr>
          </a:p>
          <a:p>
            <a:pPr marL="571500" indent="-571500" algn="just">
              <a:buFont typeface="Arial"/>
              <a:buChar char="•"/>
            </a:pPr>
            <a:r>
              <a:rPr lang="pt-BR" sz="4400" b="1" dirty="0">
                <a:solidFill>
                  <a:srgbClr val="81C34A"/>
                </a:solidFill>
                <a:latin typeface="Trebuchet MS"/>
                <a:cs typeface="Calibri"/>
              </a:rPr>
              <a:t>Lei 9.478/97</a:t>
            </a:r>
            <a:r>
              <a:rPr lang="pt-BR" sz="4400" b="1" i="1" dirty="0">
                <a:solidFill>
                  <a:srgbClr val="004F79"/>
                </a:solidFill>
                <a:latin typeface="Trebuchet MS"/>
                <a:cs typeface="Calibri"/>
              </a:rPr>
              <a:t> </a:t>
            </a:r>
            <a:endParaRPr lang="pt-BR" sz="4400" b="1"/>
          </a:p>
          <a:p>
            <a:pPr marL="1028700" lvl="1" indent="-571500" algn="just">
              <a:buFont typeface="Courier New"/>
              <a:buChar char="o"/>
            </a:pPr>
            <a:r>
              <a:rPr lang="pt-BR" sz="3950" b="1" i="1" dirty="0">
                <a:solidFill>
                  <a:srgbClr val="004F79"/>
                </a:solidFill>
                <a:latin typeface="Trebuchet MS"/>
                <a:cs typeface="Calibri"/>
              </a:rPr>
              <a:t>Art. 1º As políticas nacionais para o aproveitamento racional das fontes de energia visarão aos seguintes objetivos:</a:t>
            </a:r>
            <a:endParaRPr lang="pt-BR"/>
          </a:p>
          <a:p>
            <a:pPr marL="1028700" lvl="1" indent="-571500" algn="just">
              <a:buFont typeface="Courier New"/>
              <a:buChar char="o"/>
            </a:pPr>
            <a:endParaRPr lang="pt-BR" sz="3950" b="1" i="1" dirty="0">
              <a:solidFill>
                <a:srgbClr val="004F79"/>
              </a:solidFill>
              <a:latin typeface="Trebuchet MS"/>
              <a:cs typeface="Calibri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pt-BR" sz="3950" b="1" i="1" dirty="0">
                <a:solidFill>
                  <a:srgbClr val="004F79"/>
                </a:solidFill>
                <a:latin typeface="Trebuchet MS"/>
                <a:cs typeface="Calibri"/>
              </a:rPr>
              <a:t>IX - promover a livre concorrência;</a:t>
            </a:r>
          </a:p>
          <a:p>
            <a:pPr lvl="2"/>
            <a:r>
              <a:rPr lang="pt-BR" sz="3950" b="1" i="1" dirty="0">
                <a:solidFill>
                  <a:srgbClr val="004F79"/>
                </a:solidFill>
                <a:latin typeface="Trebuchet MS"/>
                <a:cs typeface="Calibri"/>
              </a:rPr>
              <a:t>X - atrair investimentos na produção de energia;</a:t>
            </a:r>
            <a:endParaRPr lang="pt-BR" sz="3950" b="1" i="1">
              <a:solidFill>
                <a:srgbClr val="004F79"/>
              </a:solidFill>
              <a:latin typeface="Trebuchet MS"/>
              <a:cs typeface="Calibri"/>
            </a:endParaRPr>
          </a:p>
          <a:p>
            <a:pPr lvl="2"/>
            <a:r>
              <a:rPr lang="pt-BR" sz="3950" b="1" i="1" dirty="0">
                <a:solidFill>
                  <a:srgbClr val="004F79"/>
                </a:solidFill>
                <a:latin typeface="Trebuchet MS"/>
                <a:cs typeface="Calibri"/>
              </a:rPr>
              <a:t>XI - ampliar a competitividade do País no mercado internacional.</a:t>
            </a:r>
            <a:endParaRPr lang="pt-BR" sz="3950" b="1" i="1">
              <a:solidFill>
                <a:srgbClr val="004F79"/>
              </a:solidFill>
              <a:latin typeface="Trebuchet MS"/>
              <a:cs typeface="Calibri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pt-BR" sz="3950" b="1" i="1" dirty="0">
              <a:solidFill>
                <a:srgbClr val="004F79"/>
              </a:solidFill>
              <a:latin typeface="Trebuchet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1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undo preto com letras brancas&#10;&#10;Descrição gerada automaticamente">
            <a:extLst>
              <a:ext uri="{FF2B5EF4-FFF2-40B4-BE49-F238E27FC236}">
                <a16:creationId xmlns:a16="http://schemas.microsoft.com/office/drawing/2014/main" id="{98029539-D3E0-441E-B7C5-7BC4F5FA2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83" y="3244453"/>
            <a:ext cx="7226422" cy="5501934"/>
          </a:xfrm>
          <a:prstGeom prst="rect">
            <a:avLst/>
          </a:prstGeom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7895742D-F7A4-46D2-BD80-622E3EE1ED87}"/>
              </a:ext>
            </a:extLst>
          </p:cNvPr>
          <p:cNvSpPr/>
          <p:nvPr/>
        </p:nvSpPr>
        <p:spPr>
          <a:xfrm>
            <a:off x="0" y="13500000"/>
            <a:ext cx="24408000" cy="216000"/>
          </a:xfrm>
          <a:prstGeom prst="rect">
            <a:avLst/>
          </a:prstGeom>
          <a:gradFill>
            <a:gsLst>
              <a:gs pos="0">
                <a:srgbClr val="00527B"/>
              </a:gs>
              <a:gs pos="100000">
                <a:srgbClr val="7FC242"/>
              </a:gs>
            </a:gsLst>
            <a:lin ang="1871689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16510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5600"/>
          </a:p>
        </p:txBody>
      </p:sp>
      <p:pic>
        <p:nvPicPr>
          <p:cNvPr id="3" name="Imagem 2" descr="Uma imagem contendo desenho, quarto&#10;&#10;Descrição gerada automaticamente">
            <a:extLst>
              <a:ext uri="{FF2B5EF4-FFF2-40B4-BE49-F238E27FC236}">
                <a16:creationId xmlns:a16="http://schemas.microsoft.com/office/drawing/2014/main" id="{B6F9F10B-1C10-4C30-880F-110681037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748" y="10059710"/>
            <a:ext cx="6163092" cy="1548428"/>
          </a:xfrm>
          <a:prstGeom prst="rect">
            <a:avLst/>
          </a:prstGeom>
        </p:spPr>
      </p:pic>
      <p:sp>
        <p:nvSpPr>
          <p:cNvPr id="5" name="SOBRE O IBP">
            <a:extLst>
              <a:ext uri="{FF2B5EF4-FFF2-40B4-BE49-F238E27FC236}">
                <a16:creationId xmlns:a16="http://schemas.microsoft.com/office/drawing/2014/main" id="{0A182DED-3132-4E20-B1C4-F6B11D258368}"/>
              </a:ext>
            </a:extLst>
          </p:cNvPr>
          <p:cNvSpPr txBox="1"/>
          <p:nvPr/>
        </p:nvSpPr>
        <p:spPr>
          <a:xfrm>
            <a:off x="9169318" y="12121426"/>
            <a:ext cx="5681812" cy="6360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/>
          <a:p>
            <a:pPr defTabSz="1651000">
              <a:defRPr sz="6200">
                <a:solidFill>
                  <a:srgbClr val="00517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800" b="1" i="1"/>
              <a:t>ibp.org.br  </a:t>
            </a:r>
            <a:r>
              <a:rPr lang="pt-BR" sz="2800"/>
              <a:t>I</a:t>
            </a:r>
            <a:r>
              <a:rPr lang="pt-BR" sz="2800" b="1" i="1"/>
              <a:t> </a:t>
            </a:r>
            <a:r>
              <a:rPr lang="pt-BR" sz="2800">
                <a:solidFill>
                  <a:srgbClr val="00527B"/>
                </a:solidFill>
              </a:rPr>
              <a:t>#EnergiaParaSuperar</a:t>
            </a:r>
          </a:p>
        </p:txBody>
      </p:sp>
      <p:sp>
        <p:nvSpPr>
          <p:cNvPr id="6" name="Usar sempre as fotos com detalhe gráfico em degradê. Podendo variar na horizontal ou vertical.">
            <a:extLst>
              <a:ext uri="{FF2B5EF4-FFF2-40B4-BE49-F238E27FC236}">
                <a16:creationId xmlns:a16="http://schemas.microsoft.com/office/drawing/2014/main" id="{C0BF69FD-48D5-455D-B53C-0B1D24514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9152" y="6004023"/>
            <a:ext cx="8146493" cy="208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790" tIns="50790" rIns="50790" bIns="50790" anchor="ctr">
            <a:spAutoFit/>
          </a:bodyPr>
          <a:lstStyle>
            <a:lvl1pPr defTabSz="8255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8255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8255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8255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8255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just" eaLnBrk="1">
              <a:lnSpc>
                <a:spcPct val="120000"/>
              </a:lnSpc>
            </a:pPr>
            <a:r>
              <a:rPr lang="en-US" altLang="pt-BR" sz="4200">
                <a:solidFill>
                  <a:srgbClr val="535353"/>
                </a:solidFill>
                <a:latin typeface="Trebuchet MS" pitchFamily="34" charset="0"/>
                <a:sym typeface="Trebuchet MS" pitchFamily="34" charset="0"/>
              </a:rPr>
              <a:t>enrico.andriolo@ibp.org.br</a:t>
            </a:r>
          </a:p>
          <a:p>
            <a:pPr algn="just" eaLnBrk="1">
              <a:lnSpc>
                <a:spcPct val="120000"/>
              </a:lnSpc>
            </a:pPr>
            <a:r>
              <a:rPr lang="en-US" altLang="pt-BR" sz="7200">
                <a:solidFill>
                  <a:srgbClr val="535353"/>
                </a:solidFill>
                <a:latin typeface="Trebuchet MS" pitchFamily="34" charset="0"/>
                <a:sym typeface="Trebuchet MS" pitchFamily="34" charset="0"/>
              </a:rPr>
              <a:t>(21) 99193-7247</a:t>
            </a:r>
          </a:p>
        </p:txBody>
      </p:sp>
      <p:sp>
        <p:nvSpPr>
          <p:cNvPr id="7" name="SOBRE O IBP">
            <a:extLst>
              <a:ext uri="{FF2B5EF4-FFF2-40B4-BE49-F238E27FC236}">
                <a16:creationId xmlns:a16="http://schemas.microsoft.com/office/drawing/2014/main" id="{383FC3EC-9D96-48D1-B0F1-FEFA04576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9153" y="4906036"/>
            <a:ext cx="5800670" cy="105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0" tIns="50790" rIns="50790" bIns="50790" anchor="ctr">
            <a:spAutoFit/>
          </a:bodyPr>
          <a:lstStyle>
            <a:lvl1pPr defTabSz="8255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8255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8255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8255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8255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en-US" altLang="pt-BR" sz="6200" b="1">
                <a:solidFill>
                  <a:srgbClr val="00517D"/>
                </a:solidFill>
                <a:latin typeface="Trebuchet MS" pitchFamily="34" charset="0"/>
                <a:sym typeface="Trebuchet MS" pitchFamily="34" charset="0"/>
              </a:rPr>
              <a:t>Enrico Andriolo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D6D652C-172A-46DC-A988-EA79E801D19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425720" y="5957154"/>
            <a:ext cx="47624" cy="2448000"/>
          </a:xfrm>
          <a:prstGeom prst="rect">
            <a:avLst/>
          </a:prstGeom>
          <a:gradFill rotWithShape="0">
            <a:gsLst>
              <a:gs pos="0">
                <a:srgbClr val="7FC242"/>
              </a:gs>
              <a:gs pos="100000">
                <a:srgbClr val="00527B"/>
              </a:gs>
            </a:gsLst>
            <a:lin ang="186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255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8255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8255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8255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8255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/>
            <a:endParaRPr lang="pt-BR" altLang="pt-BR" sz="3200">
              <a:solidFill>
                <a:srgbClr val="FFFFFF"/>
              </a:solidFill>
              <a:latin typeface="Helvetica Neue Medium" pitchFamily="126" charset="0"/>
              <a:sym typeface="Helvetica Neue Medium" pitchFamily="12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939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BP">
    <a:dk1>
      <a:srgbClr val="000000"/>
    </a:dk1>
    <a:lt1>
      <a:srgbClr val="FFFFFF"/>
    </a:lt1>
    <a:dk2>
      <a:srgbClr val="829499"/>
    </a:dk2>
    <a:lt2>
      <a:srgbClr val="E4E4E3"/>
    </a:lt2>
    <a:accent1>
      <a:srgbClr val="00527B"/>
    </a:accent1>
    <a:accent2>
      <a:srgbClr val="7FC242"/>
    </a:accent2>
    <a:accent3>
      <a:srgbClr val="829499"/>
    </a:accent3>
    <a:accent4>
      <a:srgbClr val="BFC9C9"/>
    </a:accent4>
    <a:accent5>
      <a:srgbClr val="E4E4E3"/>
    </a:accent5>
    <a:accent6>
      <a:srgbClr val="000000"/>
    </a:accent6>
    <a:hlink>
      <a:srgbClr val="0000FF"/>
    </a:hlink>
    <a:folHlink>
      <a:srgbClr val="800080"/>
    </a:folHlink>
  </a:clrScheme>
  <a:fontScheme name="IBP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b7ddaff-545d-43ab-ba29-d332aab4ce3d" xsi:nil="true"/>
    <SharedWithUsers xmlns="f8900a50-89d0-4723-ac75-1b093c5b6a3a">
      <UserInfo>
        <DisplayName>Ana Mandelli</DisplayName>
        <AccountId>56</AccountId>
        <AccountType/>
      </UserInfo>
      <UserInfo>
        <DisplayName>Raquel Filgueiras</DisplayName>
        <AccountId>32</AccountId>
        <AccountType/>
      </UserInfo>
      <UserInfo>
        <DisplayName>Vinicius Farah</DisplayName>
        <AccountId>14</AccountId>
        <AccountType/>
      </UserInfo>
      <UserInfo>
        <DisplayName>Rafael Lemme</DisplayName>
        <AccountId>31</AccountId>
        <AccountType/>
      </UserInfo>
      <UserInfo>
        <DisplayName>Julia Nascimento</DisplayName>
        <AccountId>218</AccountId>
        <AccountType/>
      </UserInfo>
      <UserInfo>
        <DisplayName>Carla Imbroisi</DisplayName>
        <AccountId>20</AccountId>
        <AccountType/>
      </UserInfo>
      <UserInfo>
        <DisplayName>Leandro Monteiro</DisplayName>
        <AccountId>315</AccountId>
        <AccountType/>
      </UserInfo>
      <UserInfo>
        <DisplayName>Vinícius Daudt</DisplayName>
        <AccountId>54</AccountId>
        <AccountType/>
      </UserInfo>
      <UserInfo>
        <DisplayName>Adriano Oliveira</DisplayName>
        <AccountId>457</AccountId>
        <AccountType/>
      </UserInfo>
    </SharedWithUsers>
    <lcf76f155ced4ddcb4097134ff3c332f xmlns="ab7ddaff-545d-43ab-ba29-d332aab4ce3d">
      <Terms xmlns="http://schemas.microsoft.com/office/infopath/2007/PartnerControls"/>
    </lcf76f155ced4ddcb4097134ff3c332f>
    <TaxCatchAll xmlns="f8900a50-89d0-4723-ac75-1b093c5b6a3a" xsi:nil="true"/>
    <_ip_UnifiedCompliancePolicyUIAction xmlns="http://schemas.microsoft.com/sharepoint/v3" xsi:nil="true"/>
    <_ip_UnifiedCompliancePolicyProperties xmlns="http://schemas.microsoft.com/sharepoint/v3" xsi:nil="true"/>
    <DataPublica_x00e7__x00e3_o xmlns="ab7ddaff-545d-43ab-ba29-d332aab4ce3d" xsi:nil="true"/>
    <EixoEstrat_x00e9_gico xmlns="ab7ddaff-545d-43ab-ba29-d332aab4ce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A2385078657B48AAA7EFF73A04438C" ma:contentTypeVersion="23" ma:contentTypeDescription="Create a new document." ma:contentTypeScope="" ma:versionID="b638da338effae926f07658279979914">
  <xsd:schema xmlns:xsd="http://www.w3.org/2001/XMLSchema" xmlns:xs="http://www.w3.org/2001/XMLSchema" xmlns:p="http://schemas.microsoft.com/office/2006/metadata/properties" xmlns:ns1="http://schemas.microsoft.com/sharepoint/v3" xmlns:ns2="ab7ddaff-545d-43ab-ba29-d332aab4ce3d" xmlns:ns3="f8900a50-89d0-4723-ac75-1b093c5b6a3a" targetNamespace="http://schemas.microsoft.com/office/2006/metadata/properties" ma:root="true" ma:fieldsID="300e369e57db9a46cf02bbf7d1d19568" ns1:_="" ns2:_="" ns3:_="">
    <xsd:import namespace="http://schemas.microsoft.com/sharepoint/v3"/>
    <xsd:import namespace="ab7ddaff-545d-43ab-ba29-d332aab4ce3d"/>
    <xsd:import namespace="f8900a50-89d0-4723-ac75-1b093c5b6a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DataPublica_x00e7__x00e3_o" minOccurs="0"/>
                <xsd:element ref="ns2:EixoEstrat_x00e9_gic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ddaff-545d-43ab-ba29-d332aab4ce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Sign_x002d_off_x0020_status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156b92c-85e4-4927-9b8c-b280ac485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aPublica_x00e7__x00e3_o" ma:index="29" nillable="true" ma:displayName="Data Publicação" ma:format="DateOnly" ma:internalName="DataPublica_x00e7__x00e3_o">
      <xsd:simpleType>
        <xsd:restriction base="dms:DateTime"/>
      </xsd:simpleType>
    </xsd:element>
    <xsd:element name="EixoEstrat_x00e9_gico" ma:index="30" nillable="true" ma:displayName="Eixo Estratégico" ma:format="Dropdown" ma:internalName="EixoEstrat_x00e9_gico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senvolvimento do Mercado"/>
                    <xsd:enumeration value="Simplificação Tributária"/>
                    <xsd:enumeration value="Transição Energética"/>
                    <xsd:enumeration value="ESG"/>
                    <xsd:enumeration value="Mercado Irregular"/>
                    <xsd:enumeration value="Relatório de Ações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00a50-89d0-4723-ac75-1b093c5b6a3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6214efe-8992-4793-ad7a-47db21685ada}" ma:internalName="TaxCatchAll" ma:showField="CatchAllData" ma:web="f8900a50-89d0-4723-ac75-1b093c5b6a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AA09F3-3706-4C56-AA33-89654223A21B}">
  <ds:schemaRefs>
    <ds:schemaRef ds:uri="ab7ddaff-545d-43ab-ba29-d332aab4ce3d"/>
    <ds:schemaRef ds:uri="f8900a50-89d0-4723-ac75-1b093c5b6a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CB2CCC-14F4-46B3-A143-25030CC080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239CAD-797F-4464-9651-97A2081E8B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b7ddaff-545d-43ab-ba29-d332aab4ce3d"/>
    <ds:schemaRef ds:uri="f8900a50-89d0-4723-ac75-1b093c5b6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Personalizar</PresentationFormat>
  <Paragraphs>72</Paragraphs>
  <Slides>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7</vt:i4>
      </vt:variant>
    </vt:vector>
  </HeadingPairs>
  <TitlesOfParts>
    <vt:vector size="16" baseType="lpstr">
      <vt:lpstr>Arial</vt:lpstr>
      <vt:lpstr>Calibri</vt:lpstr>
      <vt:lpstr>Courier New</vt:lpstr>
      <vt:lpstr>Helvetica Neue Medium</vt:lpstr>
      <vt:lpstr>Trebuchet MS</vt:lpstr>
      <vt:lpstr>Verdana</vt:lpstr>
      <vt:lpstr>Office Theme</vt:lpstr>
      <vt:lpstr>1_Office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vinicius.farah@ibp.org.br</dc:creator>
  <cp:lastModifiedBy>Enrico Andriolo</cp:lastModifiedBy>
  <cp:revision>153</cp:revision>
  <cp:lastPrinted>2022-06-02T11:57:31Z</cp:lastPrinted>
  <dcterms:modified xsi:type="dcterms:W3CDTF">2025-03-31T21:19:13Z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0x010100C0A2385078657B48AAA7EFF73A04438C</vt:lpwstr>
  </property>
  <property fmtid="{D5CDD505-2E9C-101B-9397-08002B2CF9AE}" pid="3" name="MediaServiceImageTags">
    <vt:lpwstr/>
  </property>
</Properties>
</file>