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522" r:id="rId2"/>
    <p:sldId id="414" r:id="rId3"/>
    <p:sldId id="415" r:id="rId4"/>
    <p:sldId id="523" r:id="rId5"/>
    <p:sldId id="524" r:id="rId6"/>
    <p:sldId id="525" r:id="rId7"/>
    <p:sldId id="526" r:id="rId8"/>
    <p:sldId id="546" r:id="rId9"/>
    <p:sldId id="528" r:id="rId10"/>
    <p:sldId id="527" r:id="rId11"/>
    <p:sldId id="450" r:id="rId12"/>
    <p:sldId id="513" r:id="rId13"/>
    <p:sldId id="514" r:id="rId14"/>
    <p:sldId id="515" r:id="rId15"/>
    <p:sldId id="479" r:id="rId16"/>
    <p:sldId id="480" r:id="rId17"/>
    <p:sldId id="501" r:id="rId18"/>
    <p:sldId id="510" r:id="rId19"/>
    <p:sldId id="511" r:id="rId20"/>
    <p:sldId id="512" r:id="rId21"/>
    <p:sldId id="547" r:id="rId22"/>
    <p:sldId id="548" r:id="rId23"/>
    <p:sldId id="549" r:id="rId24"/>
    <p:sldId id="550" r:id="rId25"/>
    <p:sldId id="561" r:id="rId26"/>
    <p:sldId id="570" r:id="rId27"/>
    <p:sldId id="562" r:id="rId28"/>
    <p:sldId id="563" r:id="rId29"/>
    <p:sldId id="564" r:id="rId30"/>
    <p:sldId id="566" r:id="rId31"/>
    <p:sldId id="567" r:id="rId32"/>
    <p:sldId id="565" r:id="rId33"/>
    <p:sldId id="568" r:id="rId34"/>
    <p:sldId id="569" r:id="rId35"/>
    <p:sldId id="551" r:id="rId36"/>
    <p:sldId id="552" r:id="rId37"/>
    <p:sldId id="555" r:id="rId38"/>
    <p:sldId id="554" r:id="rId39"/>
    <p:sldId id="553" r:id="rId40"/>
    <p:sldId id="556" r:id="rId41"/>
    <p:sldId id="557" r:id="rId42"/>
    <p:sldId id="558" r:id="rId43"/>
    <p:sldId id="559" r:id="rId44"/>
    <p:sldId id="560" r:id="rId45"/>
    <p:sldId id="475" r:id="rId46"/>
    <p:sldId id="476" r:id="rId47"/>
    <p:sldId id="406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  <a:srgbClr val="663300"/>
    <a:srgbClr val="FF0000"/>
    <a:srgbClr val="0000FF"/>
    <a:srgbClr val="000000"/>
    <a:srgbClr val="FFFFFF"/>
    <a:srgbClr val="06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>
      <p:cViewPr>
        <p:scale>
          <a:sx n="70" d="100"/>
          <a:sy n="70" d="100"/>
        </p:scale>
        <p:origin x="2304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8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cs typeface="MS PGothic" charset="0"/>
              </a:defRPr>
            </a:lvl1pPr>
          </a:lstStyle>
          <a:p>
            <a:pPr>
              <a:defRPr/>
            </a:pPr>
            <a:fld id="{9EA05124-C532-F849-84AF-B2A67811F5B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64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cs typeface="MS PGothic" charset="0"/>
              </a:defRPr>
            </a:lvl1pPr>
          </a:lstStyle>
          <a:p>
            <a:pPr>
              <a:defRPr/>
            </a:pPr>
            <a:fld id="{B6BF3A4E-2D9C-3446-B975-7E258B2C1CA2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01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F98F65B-6016-3C43-B09F-F60D424C19BE}" type="slidenum">
              <a:rPr lang="en-US" sz="1200" smtClean="0"/>
              <a:pPr>
                <a:defRPr/>
              </a:pPr>
              <a:t>2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77385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6740525" cy="6562725"/>
            <a:chOff x="0" y="-1"/>
            <a:chExt cx="4246" cy="4134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91" y="453"/>
              <a:ext cx="783" cy="707"/>
            </a:xfrm>
            <a:custGeom>
              <a:avLst/>
              <a:gdLst>
                <a:gd name="T0" fmla="*/ 295 w 783"/>
                <a:gd name="T1" fmla="*/ 64 h 707"/>
                <a:gd name="T2" fmla="*/ 391 w 783"/>
                <a:gd name="T3" fmla="*/ 164 h 707"/>
                <a:gd name="T4" fmla="*/ 475 w 783"/>
                <a:gd name="T5" fmla="*/ 216 h 707"/>
                <a:gd name="T6" fmla="*/ 523 w 783"/>
                <a:gd name="T7" fmla="*/ 224 h 707"/>
                <a:gd name="T8" fmla="*/ 583 w 783"/>
                <a:gd name="T9" fmla="*/ 240 h 707"/>
                <a:gd name="T10" fmla="*/ 659 w 783"/>
                <a:gd name="T11" fmla="*/ 168 h 707"/>
                <a:gd name="T12" fmla="*/ 663 w 783"/>
                <a:gd name="T13" fmla="*/ 292 h 707"/>
                <a:gd name="T14" fmla="*/ 679 w 783"/>
                <a:gd name="T15" fmla="*/ 332 h 707"/>
                <a:gd name="T16" fmla="*/ 755 w 783"/>
                <a:gd name="T17" fmla="*/ 316 h 707"/>
                <a:gd name="T18" fmla="*/ 783 w 783"/>
                <a:gd name="T19" fmla="*/ 264 h 707"/>
                <a:gd name="T20" fmla="*/ 751 w 783"/>
                <a:gd name="T21" fmla="*/ 320 h 707"/>
                <a:gd name="T22" fmla="*/ 695 w 783"/>
                <a:gd name="T23" fmla="*/ 364 h 707"/>
                <a:gd name="T24" fmla="*/ 643 w 783"/>
                <a:gd name="T25" fmla="*/ 388 h 707"/>
                <a:gd name="T26" fmla="*/ 579 w 783"/>
                <a:gd name="T27" fmla="*/ 408 h 707"/>
                <a:gd name="T28" fmla="*/ 495 w 783"/>
                <a:gd name="T29" fmla="*/ 448 h 707"/>
                <a:gd name="T30" fmla="*/ 439 w 783"/>
                <a:gd name="T31" fmla="*/ 520 h 707"/>
                <a:gd name="T32" fmla="*/ 439 w 783"/>
                <a:gd name="T33" fmla="*/ 592 h 707"/>
                <a:gd name="T34" fmla="*/ 371 w 783"/>
                <a:gd name="T35" fmla="*/ 564 h 707"/>
                <a:gd name="T36" fmla="*/ 291 w 783"/>
                <a:gd name="T37" fmla="*/ 516 h 707"/>
                <a:gd name="T38" fmla="*/ 213 w 783"/>
                <a:gd name="T39" fmla="*/ 503 h 707"/>
                <a:gd name="T40" fmla="*/ 147 w 783"/>
                <a:gd name="T41" fmla="*/ 551 h 707"/>
                <a:gd name="T42" fmla="*/ 108 w 783"/>
                <a:gd name="T43" fmla="*/ 506 h 707"/>
                <a:gd name="T44" fmla="*/ 66 w 783"/>
                <a:gd name="T45" fmla="*/ 554 h 707"/>
                <a:gd name="T46" fmla="*/ 117 w 783"/>
                <a:gd name="T47" fmla="*/ 578 h 707"/>
                <a:gd name="T48" fmla="*/ 162 w 783"/>
                <a:gd name="T49" fmla="*/ 617 h 707"/>
                <a:gd name="T50" fmla="*/ 162 w 783"/>
                <a:gd name="T51" fmla="*/ 650 h 707"/>
                <a:gd name="T52" fmla="*/ 114 w 783"/>
                <a:gd name="T53" fmla="*/ 632 h 707"/>
                <a:gd name="T54" fmla="*/ 90 w 783"/>
                <a:gd name="T55" fmla="*/ 683 h 707"/>
                <a:gd name="T56" fmla="*/ 42 w 783"/>
                <a:gd name="T57" fmla="*/ 707 h 707"/>
                <a:gd name="T58" fmla="*/ 27 w 783"/>
                <a:gd name="T59" fmla="*/ 665 h 707"/>
                <a:gd name="T60" fmla="*/ 45 w 783"/>
                <a:gd name="T61" fmla="*/ 608 h 707"/>
                <a:gd name="T62" fmla="*/ 0 w 783"/>
                <a:gd name="T63" fmla="*/ 557 h 707"/>
                <a:gd name="T64" fmla="*/ 6 w 783"/>
                <a:gd name="T65" fmla="*/ 509 h 707"/>
                <a:gd name="T66" fmla="*/ 39 w 783"/>
                <a:gd name="T67" fmla="*/ 473 h 707"/>
                <a:gd name="T68" fmla="*/ 81 w 783"/>
                <a:gd name="T69" fmla="*/ 437 h 707"/>
                <a:gd name="T70" fmla="*/ 72 w 783"/>
                <a:gd name="T71" fmla="*/ 371 h 707"/>
                <a:gd name="T72" fmla="*/ 123 w 783"/>
                <a:gd name="T73" fmla="*/ 398 h 707"/>
                <a:gd name="T74" fmla="*/ 156 w 783"/>
                <a:gd name="T75" fmla="*/ 401 h 707"/>
                <a:gd name="T76" fmla="*/ 183 w 783"/>
                <a:gd name="T77" fmla="*/ 356 h 707"/>
                <a:gd name="T78" fmla="*/ 189 w 783"/>
                <a:gd name="T79" fmla="*/ 290 h 707"/>
                <a:gd name="T80" fmla="*/ 210 w 783"/>
                <a:gd name="T81" fmla="*/ 215 h 707"/>
                <a:gd name="T82" fmla="*/ 225 w 783"/>
                <a:gd name="T83" fmla="*/ 152 h 707"/>
                <a:gd name="T84" fmla="*/ 201 w 783"/>
                <a:gd name="T85" fmla="*/ 83 h 707"/>
                <a:gd name="T86" fmla="*/ 195 w 783"/>
                <a:gd name="T87" fmla="*/ 17 h 707"/>
                <a:gd name="T88" fmla="*/ 235 w 783"/>
                <a:gd name="T89" fmla="*/ 0 h 70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83" h="707">
                  <a:moveTo>
                    <a:pt x="235" y="0"/>
                  </a:moveTo>
                  <a:lnTo>
                    <a:pt x="295" y="64"/>
                  </a:lnTo>
                  <a:lnTo>
                    <a:pt x="343" y="124"/>
                  </a:lnTo>
                  <a:lnTo>
                    <a:pt x="391" y="164"/>
                  </a:lnTo>
                  <a:lnTo>
                    <a:pt x="451" y="200"/>
                  </a:lnTo>
                  <a:lnTo>
                    <a:pt x="475" y="216"/>
                  </a:lnTo>
                  <a:lnTo>
                    <a:pt x="499" y="208"/>
                  </a:lnTo>
                  <a:lnTo>
                    <a:pt x="523" y="224"/>
                  </a:lnTo>
                  <a:lnTo>
                    <a:pt x="547" y="236"/>
                  </a:lnTo>
                  <a:lnTo>
                    <a:pt x="583" y="240"/>
                  </a:lnTo>
                  <a:lnTo>
                    <a:pt x="631" y="196"/>
                  </a:lnTo>
                  <a:lnTo>
                    <a:pt x="659" y="168"/>
                  </a:lnTo>
                  <a:lnTo>
                    <a:pt x="627" y="264"/>
                  </a:lnTo>
                  <a:lnTo>
                    <a:pt x="663" y="292"/>
                  </a:lnTo>
                  <a:lnTo>
                    <a:pt x="659" y="316"/>
                  </a:lnTo>
                  <a:lnTo>
                    <a:pt x="679" y="332"/>
                  </a:lnTo>
                  <a:lnTo>
                    <a:pt x="727" y="312"/>
                  </a:lnTo>
                  <a:lnTo>
                    <a:pt x="755" y="316"/>
                  </a:lnTo>
                  <a:lnTo>
                    <a:pt x="763" y="288"/>
                  </a:lnTo>
                  <a:lnTo>
                    <a:pt x="783" y="264"/>
                  </a:lnTo>
                  <a:lnTo>
                    <a:pt x="783" y="288"/>
                  </a:lnTo>
                  <a:lnTo>
                    <a:pt x="751" y="320"/>
                  </a:lnTo>
                  <a:lnTo>
                    <a:pt x="703" y="340"/>
                  </a:lnTo>
                  <a:lnTo>
                    <a:pt x="695" y="364"/>
                  </a:lnTo>
                  <a:lnTo>
                    <a:pt x="667" y="368"/>
                  </a:lnTo>
                  <a:lnTo>
                    <a:pt x="643" y="388"/>
                  </a:lnTo>
                  <a:lnTo>
                    <a:pt x="607" y="408"/>
                  </a:lnTo>
                  <a:lnTo>
                    <a:pt x="579" y="408"/>
                  </a:lnTo>
                  <a:lnTo>
                    <a:pt x="543" y="408"/>
                  </a:lnTo>
                  <a:lnTo>
                    <a:pt x="495" y="448"/>
                  </a:lnTo>
                  <a:lnTo>
                    <a:pt x="451" y="492"/>
                  </a:lnTo>
                  <a:lnTo>
                    <a:pt x="439" y="520"/>
                  </a:lnTo>
                  <a:lnTo>
                    <a:pt x="443" y="576"/>
                  </a:lnTo>
                  <a:lnTo>
                    <a:pt x="439" y="592"/>
                  </a:lnTo>
                  <a:lnTo>
                    <a:pt x="407" y="572"/>
                  </a:lnTo>
                  <a:lnTo>
                    <a:pt x="371" y="564"/>
                  </a:lnTo>
                  <a:lnTo>
                    <a:pt x="331" y="544"/>
                  </a:lnTo>
                  <a:lnTo>
                    <a:pt x="291" y="516"/>
                  </a:lnTo>
                  <a:lnTo>
                    <a:pt x="251" y="500"/>
                  </a:lnTo>
                  <a:lnTo>
                    <a:pt x="213" y="503"/>
                  </a:lnTo>
                  <a:lnTo>
                    <a:pt x="177" y="518"/>
                  </a:lnTo>
                  <a:lnTo>
                    <a:pt x="147" y="551"/>
                  </a:lnTo>
                  <a:lnTo>
                    <a:pt x="132" y="524"/>
                  </a:lnTo>
                  <a:lnTo>
                    <a:pt x="108" y="506"/>
                  </a:lnTo>
                  <a:lnTo>
                    <a:pt x="72" y="524"/>
                  </a:lnTo>
                  <a:lnTo>
                    <a:pt x="66" y="554"/>
                  </a:lnTo>
                  <a:lnTo>
                    <a:pt x="81" y="578"/>
                  </a:lnTo>
                  <a:lnTo>
                    <a:pt x="117" y="578"/>
                  </a:lnTo>
                  <a:lnTo>
                    <a:pt x="141" y="605"/>
                  </a:lnTo>
                  <a:lnTo>
                    <a:pt x="162" y="617"/>
                  </a:lnTo>
                  <a:lnTo>
                    <a:pt x="180" y="629"/>
                  </a:lnTo>
                  <a:lnTo>
                    <a:pt x="162" y="650"/>
                  </a:lnTo>
                  <a:lnTo>
                    <a:pt x="138" y="647"/>
                  </a:lnTo>
                  <a:lnTo>
                    <a:pt x="114" y="632"/>
                  </a:lnTo>
                  <a:lnTo>
                    <a:pt x="99" y="656"/>
                  </a:lnTo>
                  <a:lnTo>
                    <a:pt x="90" y="683"/>
                  </a:lnTo>
                  <a:lnTo>
                    <a:pt x="63" y="695"/>
                  </a:lnTo>
                  <a:lnTo>
                    <a:pt x="42" y="707"/>
                  </a:lnTo>
                  <a:lnTo>
                    <a:pt x="24" y="692"/>
                  </a:lnTo>
                  <a:lnTo>
                    <a:pt x="27" y="665"/>
                  </a:lnTo>
                  <a:lnTo>
                    <a:pt x="45" y="635"/>
                  </a:lnTo>
                  <a:lnTo>
                    <a:pt x="45" y="608"/>
                  </a:lnTo>
                  <a:lnTo>
                    <a:pt x="15" y="593"/>
                  </a:lnTo>
                  <a:lnTo>
                    <a:pt x="0" y="557"/>
                  </a:lnTo>
                  <a:lnTo>
                    <a:pt x="6" y="530"/>
                  </a:lnTo>
                  <a:lnTo>
                    <a:pt x="6" y="509"/>
                  </a:lnTo>
                  <a:lnTo>
                    <a:pt x="15" y="491"/>
                  </a:lnTo>
                  <a:lnTo>
                    <a:pt x="39" y="473"/>
                  </a:lnTo>
                  <a:lnTo>
                    <a:pt x="60" y="458"/>
                  </a:lnTo>
                  <a:lnTo>
                    <a:pt x="81" y="437"/>
                  </a:lnTo>
                  <a:lnTo>
                    <a:pt x="51" y="392"/>
                  </a:lnTo>
                  <a:lnTo>
                    <a:pt x="72" y="371"/>
                  </a:lnTo>
                  <a:lnTo>
                    <a:pt x="93" y="383"/>
                  </a:lnTo>
                  <a:lnTo>
                    <a:pt x="123" y="398"/>
                  </a:lnTo>
                  <a:lnTo>
                    <a:pt x="144" y="392"/>
                  </a:lnTo>
                  <a:lnTo>
                    <a:pt x="156" y="401"/>
                  </a:lnTo>
                  <a:lnTo>
                    <a:pt x="180" y="389"/>
                  </a:lnTo>
                  <a:lnTo>
                    <a:pt x="183" y="356"/>
                  </a:lnTo>
                  <a:lnTo>
                    <a:pt x="180" y="311"/>
                  </a:lnTo>
                  <a:lnTo>
                    <a:pt x="189" y="290"/>
                  </a:lnTo>
                  <a:lnTo>
                    <a:pt x="213" y="263"/>
                  </a:lnTo>
                  <a:lnTo>
                    <a:pt x="210" y="215"/>
                  </a:lnTo>
                  <a:lnTo>
                    <a:pt x="219" y="182"/>
                  </a:lnTo>
                  <a:lnTo>
                    <a:pt x="225" y="152"/>
                  </a:lnTo>
                  <a:lnTo>
                    <a:pt x="216" y="125"/>
                  </a:lnTo>
                  <a:lnTo>
                    <a:pt x="201" y="83"/>
                  </a:lnTo>
                  <a:lnTo>
                    <a:pt x="195" y="47"/>
                  </a:lnTo>
                  <a:lnTo>
                    <a:pt x="195" y="17"/>
                  </a:lnTo>
                  <a:lnTo>
                    <a:pt x="219" y="23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2940" y="1014"/>
              <a:ext cx="24" cy="50"/>
            </a:xfrm>
            <a:custGeom>
              <a:avLst/>
              <a:gdLst>
                <a:gd name="T0" fmla="*/ 3 w 24"/>
                <a:gd name="T1" fmla="*/ 8 h 50"/>
                <a:gd name="T2" fmla="*/ 24 w 24"/>
                <a:gd name="T3" fmla="*/ 14 h 50"/>
                <a:gd name="T4" fmla="*/ 15 w 24"/>
                <a:gd name="T5" fmla="*/ 50 h 50"/>
                <a:gd name="T6" fmla="*/ 6 w 24"/>
                <a:gd name="T7" fmla="*/ 47 h 50"/>
                <a:gd name="T8" fmla="*/ 0 w 24"/>
                <a:gd name="T9" fmla="*/ 29 h 50"/>
                <a:gd name="T10" fmla="*/ 3 w 24"/>
                <a:gd name="T11" fmla="*/ 8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50">
                  <a:moveTo>
                    <a:pt x="3" y="8"/>
                  </a:moveTo>
                  <a:cubicBezTo>
                    <a:pt x="15" y="0"/>
                    <a:pt x="19" y="0"/>
                    <a:pt x="24" y="14"/>
                  </a:cubicBezTo>
                  <a:cubicBezTo>
                    <a:pt x="21" y="26"/>
                    <a:pt x="19" y="38"/>
                    <a:pt x="15" y="50"/>
                  </a:cubicBezTo>
                  <a:cubicBezTo>
                    <a:pt x="12" y="49"/>
                    <a:pt x="8" y="50"/>
                    <a:pt x="6" y="47"/>
                  </a:cubicBezTo>
                  <a:cubicBezTo>
                    <a:pt x="2" y="42"/>
                    <a:pt x="0" y="29"/>
                    <a:pt x="0" y="29"/>
                  </a:cubicBezTo>
                  <a:cubicBezTo>
                    <a:pt x="3" y="10"/>
                    <a:pt x="3" y="17"/>
                    <a:pt x="3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3660" y="578"/>
              <a:ext cx="144" cy="153"/>
            </a:xfrm>
            <a:custGeom>
              <a:avLst/>
              <a:gdLst>
                <a:gd name="T0" fmla="*/ 54 w 144"/>
                <a:gd name="T1" fmla="*/ 36 h 153"/>
                <a:gd name="T2" fmla="*/ 78 w 144"/>
                <a:gd name="T3" fmla="*/ 3 h 153"/>
                <a:gd name="T4" fmla="*/ 108 w 144"/>
                <a:gd name="T5" fmla="*/ 6 h 153"/>
                <a:gd name="T6" fmla="*/ 126 w 144"/>
                <a:gd name="T7" fmla="*/ 0 h 153"/>
                <a:gd name="T8" fmla="*/ 117 w 144"/>
                <a:gd name="T9" fmla="*/ 27 h 153"/>
                <a:gd name="T10" fmla="*/ 93 w 144"/>
                <a:gd name="T11" fmla="*/ 48 h 153"/>
                <a:gd name="T12" fmla="*/ 84 w 144"/>
                <a:gd name="T13" fmla="*/ 54 h 153"/>
                <a:gd name="T14" fmla="*/ 54 w 144"/>
                <a:gd name="T15" fmla="*/ 87 h 153"/>
                <a:gd name="T16" fmla="*/ 36 w 144"/>
                <a:gd name="T17" fmla="*/ 114 h 153"/>
                <a:gd name="T18" fmla="*/ 24 w 144"/>
                <a:gd name="T19" fmla="*/ 132 h 153"/>
                <a:gd name="T20" fmla="*/ 15 w 144"/>
                <a:gd name="T21" fmla="*/ 153 h 153"/>
                <a:gd name="T22" fmla="*/ 0 w 144"/>
                <a:gd name="T23" fmla="*/ 126 h 153"/>
                <a:gd name="T24" fmla="*/ 21 w 144"/>
                <a:gd name="T25" fmla="*/ 99 h 153"/>
                <a:gd name="T26" fmla="*/ 48 w 144"/>
                <a:gd name="T27" fmla="*/ 54 h 153"/>
                <a:gd name="T28" fmla="*/ 54 w 144"/>
                <a:gd name="T29" fmla="*/ 36 h 1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153">
                  <a:moveTo>
                    <a:pt x="54" y="36"/>
                  </a:moveTo>
                  <a:cubicBezTo>
                    <a:pt x="61" y="25"/>
                    <a:pt x="67" y="10"/>
                    <a:pt x="78" y="3"/>
                  </a:cubicBezTo>
                  <a:cubicBezTo>
                    <a:pt x="98" y="10"/>
                    <a:pt x="91" y="11"/>
                    <a:pt x="108" y="6"/>
                  </a:cubicBezTo>
                  <a:cubicBezTo>
                    <a:pt x="114" y="4"/>
                    <a:pt x="126" y="0"/>
                    <a:pt x="126" y="0"/>
                  </a:cubicBezTo>
                  <a:cubicBezTo>
                    <a:pt x="144" y="6"/>
                    <a:pt x="127" y="20"/>
                    <a:pt x="117" y="27"/>
                  </a:cubicBezTo>
                  <a:cubicBezTo>
                    <a:pt x="107" y="42"/>
                    <a:pt x="114" y="34"/>
                    <a:pt x="93" y="48"/>
                  </a:cubicBezTo>
                  <a:cubicBezTo>
                    <a:pt x="90" y="50"/>
                    <a:pt x="84" y="54"/>
                    <a:pt x="84" y="54"/>
                  </a:cubicBezTo>
                  <a:cubicBezTo>
                    <a:pt x="76" y="66"/>
                    <a:pt x="66" y="79"/>
                    <a:pt x="54" y="87"/>
                  </a:cubicBezTo>
                  <a:cubicBezTo>
                    <a:pt x="51" y="92"/>
                    <a:pt x="41" y="107"/>
                    <a:pt x="36" y="114"/>
                  </a:cubicBezTo>
                  <a:cubicBezTo>
                    <a:pt x="32" y="120"/>
                    <a:pt x="24" y="132"/>
                    <a:pt x="24" y="132"/>
                  </a:cubicBezTo>
                  <a:cubicBezTo>
                    <a:pt x="28" y="144"/>
                    <a:pt x="28" y="149"/>
                    <a:pt x="15" y="153"/>
                  </a:cubicBezTo>
                  <a:cubicBezTo>
                    <a:pt x="9" y="144"/>
                    <a:pt x="6" y="135"/>
                    <a:pt x="0" y="126"/>
                  </a:cubicBezTo>
                  <a:cubicBezTo>
                    <a:pt x="4" y="111"/>
                    <a:pt x="9" y="107"/>
                    <a:pt x="21" y="99"/>
                  </a:cubicBezTo>
                  <a:cubicBezTo>
                    <a:pt x="27" y="82"/>
                    <a:pt x="38" y="69"/>
                    <a:pt x="48" y="54"/>
                  </a:cubicBezTo>
                  <a:cubicBezTo>
                    <a:pt x="49" y="52"/>
                    <a:pt x="63" y="36"/>
                    <a:pt x="54" y="3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3795" y="667"/>
              <a:ext cx="61" cy="46"/>
            </a:xfrm>
            <a:custGeom>
              <a:avLst/>
              <a:gdLst>
                <a:gd name="T0" fmla="*/ 20 w 61"/>
                <a:gd name="T1" fmla="*/ 12 h 46"/>
                <a:gd name="T2" fmla="*/ 32 w 61"/>
                <a:gd name="T3" fmla="*/ 3 h 46"/>
                <a:gd name="T4" fmla="*/ 50 w 61"/>
                <a:gd name="T5" fmla="*/ 4 h 46"/>
                <a:gd name="T6" fmla="*/ 18 w 61"/>
                <a:gd name="T7" fmla="*/ 46 h 46"/>
                <a:gd name="T8" fmla="*/ 0 w 61"/>
                <a:gd name="T9" fmla="*/ 33 h 46"/>
                <a:gd name="T10" fmla="*/ 20 w 61"/>
                <a:gd name="T11" fmla="*/ 12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46">
                  <a:moveTo>
                    <a:pt x="20" y="12"/>
                  </a:moveTo>
                  <a:cubicBezTo>
                    <a:pt x="25" y="8"/>
                    <a:pt x="25" y="4"/>
                    <a:pt x="32" y="3"/>
                  </a:cubicBezTo>
                  <a:cubicBezTo>
                    <a:pt x="38" y="0"/>
                    <a:pt x="43" y="3"/>
                    <a:pt x="50" y="4"/>
                  </a:cubicBezTo>
                  <a:cubicBezTo>
                    <a:pt x="61" y="22"/>
                    <a:pt x="34" y="43"/>
                    <a:pt x="18" y="46"/>
                  </a:cubicBezTo>
                  <a:cubicBezTo>
                    <a:pt x="7" y="45"/>
                    <a:pt x="5" y="43"/>
                    <a:pt x="0" y="33"/>
                  </a:cubicBezTo>
                  <a:cubicBezTo>
                    <a:pt x="2" y="27"/>
                    <a:pt x="23" y="3"/>
                    <a:pt x="20" y="1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3831" y="383"/>
              <a:ext cx="192" cy="204"/>
            </a:xfrm>
            <a:custGeom>
              <a:avLst/>
              <a:gdLst>
                <a:gd name="T0" fmla="*/ 96 w 192"/>
                <a:gd name="T1" fmla="*/ 23 h 204"/>
                <a:gd name="T2" fmla="*/ 128 w 192"/>
                <a:gd name="T3" fmla="*/ 44 h 204"/>
                <a:gd name="T4" fmla="*/ 173 w 192"/>
                <a:gd name="T5" fmla="*/ 0 h 204"/>
                <a:gd name="T6" fmla="*/ 192 w 192"/>
                <a:gd name="T7" fmla="*/ 9 h 204"/>
                <a:gd name="T8" fmla="*/ 185 w 192"/>
                <a:gd name="T9" fmla="*/ 41 h 204"/>
                <a:gd name="T10" fmla="*/ 116 w 192"/>
                <a:gd name="T11" fmla="*/ 87 h 204"/>
                <a:gd name="T12" fmla="*/ 101 w 192"/>
                <a:gd name="T13" fmla="*/ 108 h 204"/>
                <a:gd name="T14" fmla="*/ 81 w 192"/>
                <a:gd name="T15" fmla="*/ 101 h 204"/>
                <a:gd name="T16" fmla="*/ 69 w 192"/>
                <a:gd name="T17" fmla="*/ 129 h 204"/>
                <a:gd name="T18" fmla="*/ 53 w 192"/>
                <a:gd name="T19" fmla="*/ 144 h 204"/>
                <a:gd name="T20" fmla="*/ 44 w 192"/>
                <a:gd name="T21" fmla="*/ 153 h 204"/>
                <a:gd name="T22" fmla="*/ 33 w 192"/>
                <a:gd name="T23" fmla="*/ 165 h 204"/>
                <a:gd name="T24" fmla="*/ 11 w 192"/>
                <a:gd name="T25" fmla="*/ 195 h 204"/>
                <a:gd name="T26" fmla="*/ 0 w 192"/>
                <a:gd name="T27" fmla="*/ 200 h 204"/>
                <a:gd name="T28" fmla="*/ 23 w 192"/>
                <a:gd name="T29" fmla="*/ 158 h 204"/>
                <a:gd name="T30" fmla="*/ 50 w 192"/>
                <a:gd name="T31" fmla="*/ 101 h 204"/>
                <a:gd name="T32" fmla="*/ 59 w 192"/>
                <a:gd name="T33" fmla="*/ 96 h 204"/>
                <a:gd name="T34" fmla="*/ 74 w 192"/>
                <a:gd name="T35" fmla="*/ 83 h 204"/>
                <a:gd name="T36" fmla="*/ 93 w 192"/>
                <a:gd name="T37" fmla="*/ 59 h 204"/>
                <a:gd name="T38" fmla="*/ 96 w 192"/>
                <a:gd name="T39" fmla="*/ 23 h 2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92" h="204">
                  <a:moveTo>
                    <a:pt x="96" y="23"/>
                  </a:moveTo>
                  <a:cubicBezTo>
                    <a:pt x="111" y="14"/>
                    <a:pt x="115" y="39"/>
                    <a:pt x="128" y="44"/>
                  </a:cubicBezTo>
                  <a:cubicBezTo>
                    <a:pt x="145" y="31"/>
                    <a:pt x="153" y="8"/>
                    <a:pt x="173" y="0"/>
                  </a:cubicBezTo>
                  <a:cubicBezTo>
                    <a:pt x="184" y="2"/>
                    <a:pt x="186" y="1"/>
                    <a:pt x="192" y="9"/>
                  </a:cubicBezTo>
                  <a:cubicBezTo>
                    <a:pt x="191" y="20"/>
                    <a:pt x="191" y="31"/>
                    <a:pt x="185" y="41"/>
                  </a:cubicBezTo>
                  <a:cubicBezTo>
                    <a:pt x="153" y="36"/>
                    <a:pt x="134" y="64"/>
                    <a:pt x="116" y="87"/>
                  </a:cubicBezTo>
                  <a:cubicBezTo>
                    <a:pt x="111" y="94"/>
                    <a:pt x="109" y="102"/>
                    <a:pt x="101" y="108"/>
                  </a:cubicBezTo>
                  <a:cubicBezTo>
                    <a:pt x="88" y="107"/>
                    <a:pt x="91" y="103"/>
                    <a:pt x="81" y="101"/>
                  </a:cubicBezTo>
                  <a:cubicBezTo>
                    <a:pt x="65" y="104"/>
                    <a:pt x="78" y="119"/>
                    <a:pt x="69" y="129"/>
                  </a:cubicBezTo>
                  <a:cubicBezTo>
                    <a:pt x="64" y="134"/>
                    <a:pt x="58" y="139"/>
                    <a:pt x="53" y="144"/>
                  </a:cubicBezTo>
                  <a:cubicBezTo>
                    <a:pt x="50" y="147"/>
                    <a:pt x="44" y="153"/>
                    <a:pt x="44" y="153"/>
                  </a:cubicBezTo>
                  <a:cubicBezTo>
                    <a:pt x="42" y="158"/>
                    <a:pt x="33" y="165"/>
                    <a:pt x="33" y="165"/>
                  </a:cubicBezTo>
                  <a:cubicBezTo>
                    <a:pt x="27" y="175"/>
                    <a:pt x="20" y="188"/>
                    <a:pt x="11" y="195"/>
                  </a:cubicBezTo>
                  <a:cubicBezTo>
                    <a:pt x="8" y="202"/>
                    <a:pt x="7" y="204"/>
                    <a:pt x="0" y="200"/>
                  </a:cubicBezTo>
                  <a:cubicBezTo>
                    <a:pt x="1" y="183"/>
                    <a:pt x="2" y="161"/>
                    <a:pt x="23" y="158"/>
                  </a:cubicBezTo>
                  <a:cubicBezTo>
                    <a:pt x="32" y="144"/>
                    <a:pt x="30" y="105"/>
                    <a:pt x="50" y="101"/>
                  </a:cubicBezTo>
                  <a:cubicBezTo>
                    <a:pt x="53" y="99"/>
                    <a:pt x="56" y="98"/>
                    <a:pt x="59" y="96"/>
                  </a:cubicBezTo>
                  <a:cubicBezTo>
                    <a:pt x="66" y="91"/>
                    <a:pt x="64" y="85"/>
                    <a:pt x="74" y="83"/>
                  </a:cubicBezTo>
                  <a:cubicBezTo>
                    <a:pt x="85" y="77"/>
                    <a:pt x="84" y="68"/>
                    <a:pt x="93" y="59"/>
                  </a:cubicBezTo>
                  <a:cubicBezTo>
                    <a:pt x="92" y="47"/>
                    <a:pt x="86" y="33"/>
                    <a:pt x="96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3108" y="472"/>
              <a:ext cx="56" cy="73"/>
            </a:xfrm>
            <a:custGeom>
              <a:avLst/>
              <a:gdLst>
                <a:gd name="T0" fmla="*/ 15 w 56"/>
                <a:gd name="T1" fmla="*/ 36 h 73"/>
                <a:gd name="T2" fmla="*/ 3 w 56"/>
                <a:gd name="T3" fmla="*/ 21 h 73"/>
                <a:gd name="T4" fmla="*/ 8 w 56"/>
                <a:gd name="T5" fmla="*/ 0 h 73"/>
                <a:gd name="T6" fmla="*/ 20 w 56"/>
                <a:gd name="T7" fmla="*/ 9 h 73"/>
                <a:gd name="T8" fmla="*/ 38 w 56"/>
                <a:gd name="T9" fmla="*/ 31 h 73"/>
                <a:gd name="T10" fmla="*/ 56 w 56"/>
                <a:gd name="T11" fmla="*/ 49 h 73"/>
                <a:gd name="T12" fmla="*/ 47 w 56"/>
                <a:gd name="T13" fmla="*/ 61 h 73"/>
                <a:gd name="T14" fmla="*/ 38 w 56"/>
                <a:gd name="T15" fmla="*/ 73 h 73"/>
                <a:gd name="T16" fmla="*/ 27 w 56"/>
                <a:gd name="T17" fmla="*/ 63 h 73"/>
                <a:gd name="T18" fmla="*/ 18 w 56"/>
                <a:gd name="T19" fmla="*/ 45 h 73"/>
                <a:gd name="T20" fmla="*/ 15 w 56"/>
                <a:gd name="T21" fmla="*/ 36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6" h="73">
                  <a:moveTo>
                    <a:pt x="15" y="36"/>
                  </a:moveTo>
                  <a:cubicBezTo>
                    <a:pt x="9" y="33"/>
                    <a:pt x="7" y="26"/>
                    <a:pt x="3" y="21"/>
                  </a:cubicBezTo>
                  <a:cubicBezTo>
                    <a:pt x="2" y="12"/>
                    <a:pt x="0" y="5"/>
                    <a:pt x="8" y="0"/>
                  </a:cubicBezTo>
                  <a:cubicBezTo>
                    <a:pt x="15" y="1"/>
                    <a:pt x="17" y="2"/>
                    <a:pt x="20" y="9"/>
                  </a:cubicBezTo>
                  <a:cubicBezTo>
                    <a:pt x="22" y="21"/>
                    <a:pt x="25" y="28"/>
                    <a:pt x="38" y="31"/>
                  </a:cubicBezTo>
                  <a:cubicBezTo>
                    <a:pt x="47" y="35"/>
                    <a:pt x="52" y="40"/>
                    <a:pt x="56" y="49"/>
                  </a:cubicBezTo>
                  <a:cubicBezTo>
                    <a:pt x="54" y="55"/>
                    <a:pt x="52" y="57"/>
                    <a:pt x="47" y="61"/>
                  </a:cubicBezTo>
                  <a:cubicBezTo>
                    <a:pt x="45" y="67"/>
                    <a:pt x="43" y="69"/>
                    <a:pt x="38" y="73"/>
                  </a:cubicBezTo>
                  <a:cubicBezTo>
                    <a:pt x="30" y="72"/>
                    <a:pt x="30" y="70"/>
                    <a:pt x="27" y="63"/>
                  </a:cubicBezTo>
                  <a:cubicBezTo>
                    <a:pt x="26" y="56"/>
                    <a:pt x="21" y="51"/>
                    <a:pt x="18" y="45"/>
                  </a:cubicBezTo>
                  <a:cubicBezTo>
                    <a:pt x="17" y="35"/>
                    <a:pt x="20" y="36"/>
                    <a:pt x="15" y="3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2800" y="1682"/>
              <a:ext cx="67" cy="104"/>
            </a:xfrm>
            <a:custGeom>
              <a:avLst/>
              <a:gdLst>
                <a:gd name="T0" fmla="*/ 11 w 67"/>
                <a:gd name="T1" fmla="*/ 71 h 104"/>
                <a:gd name="T2" fmla="*/ 22 w 67"/>
                <a:gd name="T3" fmla="*/ 27 h 104"/>
                <a:gd name="T4" fmla="*/ 31 w 67"/>
                <a:gd name="T5" fmla="*/ 14 h 104"/>
                <a:gd name="T6" fmla="*/ 40 w 67"/>
                <a:gd name="T7" fmla="*/ 0 h 104"/>
                <a:gd name="T8" fmla="*/ 47 w 67"/>
                <a:gd name="T9" fmla="*/ 11 h 104"/>
                <a:gd name="T10" fmla="*/ 40 w 67"/>
                <a:gd name="T11" fmla="*/ 26 h 104"/>
                <a:gd name="T12" fmla="*/ 49 w 67"/>
                <a:gd name="T13" fmla="*/ 45 h 104"/>
                <a:gd name="T14" fmla="*/ 50 w 67"/>
                <a:gd name="T15" fmla="*/ 66 h 104"/>
                <a:gd name="T16" fmla="*/ 19 w 67"/>
                <a:gd name="T17" fmla="*/ 104 h 104"/>
                <a:gd name="T18" fmla="*/ 4 w 67"/>
                <a:gd name="T19" fmla="*/ 98 h 104"/>
                <a:gd name="T20" fmla="*/ 13 w 67"/>
                <a:gd name="T21" fmla="*/ 83 h 104"/>
                <a:gd name="T22" fmla="*/ 11 w 67"/>
                <a:gd name="T23" fmla="*/ 71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" h="104">
                  <a:moveTo>
                    <a:pt x="11" y="71"/>
                  </a:moveTo>
                  <a:cubicBezTo>
                    <a:pt x="1" y="54"/>
                    <a:pt x="6" y="37"/>
                    <a:pt x="22" y="27"/>
                  </a:cubicBezTo>
                  <a:cubicBezTo>
                    <a:pt x="25" y="23"/>
                    <a:pt x="28" y="18"/>
                    <a:pt x="31" y="14"/>
                  </a:cubicBezTo>
                  <a:cubicBezTo>
                    <a:pt x="32" y="7"/>
                    <a:pt x="37" y="6"/>
                    <a:pt x="40" y="0"/>
                  </a:cubicBezTo>
                  <a:cubicBezTo>
                    <a:pt x="48" y="2"/>
                    <a:pt x="50" y="3"/>
                    <a:pt x="47" y="11"/>
                  </a:cubicBezTo>
                  <a:cubicBezTo>
                    <a:pt x="46" y="18"/>
                    <a:pt x="43" y="20"/>
                    <a:pt x="40" y="26"/>
                  </a:cubicBezTo>
                  <a:cubicBezTo>
                    <a:pt x="41" y="33"/>
                    <a:pt x="41" y="43"/>
                    <a:pt x="49" y="45"/>
                  </a:cubicBezTo>
                  <a:cubicBezTo>
                    <a:pt x="67" y="42"/>
                    <a:pt x="56" y="59"/>
                    <a:pt x="50" y="66"/>
                  </a:cubicBezTo>
                  <a:cubicBezTo>
                    <a:pt x="44" y="92"/>
                    <a:pt x="31" y="83"/>
                    <a:pt x="19" y="104"/>
                  </a:cubicBezTo>
                  <a:cubicBezTo>
                    <a:pt x="13" y="102"/>
                    <a:pt x="9" y="102"/>
                    <a:pt x="4" y="98"/>
                  </a:cubicBezTo>
                  <a:cubicBezTo>
                    <a:pt x="0" y="89"/>
                    <a:pt x="6" y="87"/>
                    <a:pt x="13" y="83"/>
                  </a:cubicBezTo>
                  <a:cubicBezTo>
                    <a:pt x="11" y="72"/>
                    <a:pt x="11" y="76"/>
                    <a:pt x="11" y="7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2969" y="2284"/>
              <a:ext cx="24" cy="28"/>
            </a:xfrm>
            <a:custGeom>
              <a:avLst/>
              <a:gdLst>
                <a:gd name="T0" fmla="*/ 7 w 24"/>
                <a:gd name="T1" fmla="*/ 13 h 28"/>
                <a:gd name="T2" fmla="*/ 16 w 24"/>
                <a:gd name="T3" fmla="*/ 3 h 28"/>
                <a:gd name="T4" fmla="*/ 24 w 24"/>
                <a:gd name="T5" fmla="*/ 16 h 28"/>
                <a:gd name="T6" fmla="*/ 13 w 24"/>
                <a:gd name="T7" fmla="*/ 28 h 28"/>
                <a:gd name="T8" fmla="*/ 7 w 24"/>
                <a:gd name="T9" fmla="*/ 13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8">
                  <a:moveTo>
                    <a:pt x="7" y="13"/>
                  </a:moveTo>
                  <a:cubicBezTo>
                    <a:pt x="5" y="4"/>
                    <a:pt x="6" y="0"/>
                    <a:pt x="16" y="3"/>
                  </a:cubicBezTo>
                  <a:cubicBezTo>
                    <a:pt x="19" y="7"/>
                    <a:pt x="22" y="11"/>
                    <a:pt x="24" y="16"/>
                  </a:cubicBezTo>
                  <a:cubicBezTo>
                    <a:pt x="21" y="22"/>
                    <a:pt x="19" y="24"/>
                    <a:pt x="13" y="28"/>
                  </a:cubicBezTo>
                  <a:cubicBezTo>
                    <a:pt x="0" y="26"/>
                    <a:pt x="7" y="2"/>
                    <a:pt x="7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2964" y="2344"/>
              <a:ext cx="17" cy="28"/>
            </a:xfrm>
            <a:custGeom>
              <a:avLst/>
              <a:gdLst>
                <a:gd name="T0" fmla="*/ 2 w 17"/>
                <a:gd name="T1" fmla="*/ 6 h 28"/>
                <a:gd name="T2" fmla="*/ 17 w 17"/>
                <a:gd name="T3" fmla="*/ 13 h 28"/>
                <a:gd name="T4" fmla="*/ 9 w 17"/>
                <a:gd name="T5" fmla="*/ 28 h 28"/>
                <a:gd name="T6" fmla="*/ 0 w 17"/>
                <a:gd name="T7" fmla="*/ 15 h 28"/>
                <a:gd name="T8" fmla="*/ 2 w 17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8">
                  <a:moveTo>
                    <a:pt x="2" y="6"/>
                  </a:moveTo>
                  <a:cubicBezTo>
                    <a:pt x="10" y="0"/>
                    <a:pt x="12" y="6"/>
                    <a:pt x="17" y="13"/>
                  </a:cubicBezTo>
                  <a:cubicBezTo>
                    <a:pt x="14" y="20"/>
                    <a:pt x="15" y="23"/>
                    <a:pt x="9" y="28"/>
                  </a:cubicBezTo>
                  <a:cubicBezTo>
                    <a:pt x="1" y="24"/>
                    <a:pt x="4" y="22"/>
                    <a:pt x="0" y="15"/>
                  </a:cubicBezTo>
                  <a:cubicBezTo>
                    <a:pt x="2" y="7"/>
                    <a:pt x="2" y="10"/>
                    <a:pt x="2" y="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2948" y="2378"/>
              <a:ext cx="26" cy="24"/>
            </a:xfrm>
            <a:custGeom>
              <a:avLst/>
              <a:gdLst>
                <a:gd name="T0" fmla="*/ 4 w 26"/>
                <a:gd name="T1" fmla="*/ 11 h 24"/>
                <a:gd name="T2" fmla="*/ 13 w 26"/>
                <a:gd name="T3" fmla="*/ 0 h 24"/>
                <a:gd name="T4" fmla="*/ 7 w 26"/>
                <a:gd name="T5" fmla="*/ 24 h 24"/>
                <a:gd name="T6" fmla="*/ 4 w 26"/>
                <a:gd name="T7" fmla="*/ 11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4">
                  <a:moveTo>
                    <a:pt x="4" y="11"/>
                  </a:moveTo>
                  <a:cubicBezTo>
                    <a:pt x="2" y="3"/>
                    <a:pt x="5" y="2"/>
                    <a:pt x="13" y="0"/>
                  </a:cubicBezTo>
                  <a:cubicBezTo>
                    <a:pt x="26" y="5"/>
                    <a:pt x="15" y="19"/>
                    <a:pt x="7" y="24"/>
                  </a:cubicBezTo>
                  <a:cubicBezTo>
                    <a:pt x="5" y="21"/>
                    <a:pt x="0" y="15"/>
                    <a:pt x="4" y="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2996" y="2391"/>
              <a:ext cx="26" cy="30"/>
            </a:xfrm>
            <a:custGeom>
              <a:avLst/>
              <a:gdLst>
                <a:gd name="T0" fmla="*/ 4 w 26"/>
                <a:gd name="T1" fmla="*/ 19 h 30"/>
                <a:gd name="T2" fmla="*/ 18 w 26"/>
                <a:gd name="T3" fmla="*/ 2 h 30"/>
                <a:gd name="T4" fmla="*/ 22 w 26"/>
                <a:gd name="T5" fmla="*/ 20 h 30"/>
                <a:gd name="T6" fmla="*/ 6 w 26"/>
                <a:gd name="T7" fmla="*/ 26 h 30"/>
                <a:gd name="T8" fmla="*/ 1 w 26"/>
                <a:gd name="T9" fmla="*/ 23 h 30"/>
                <a:gd name="T10" fmla="*/ 3 w 26"/>
                <a:gd name="T11" fmla="*/ 19 h 30"/>
                <a:gd name="T12" fmla="*/ 4 w 26"/>
                <a:gd name="T13" fmla="*/ 14 h 30"/>
                <a:gd name="T14" fmla="*/ 4 w 26"/>
                <a:gd name="T15" fmla="*/ 19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30">
                  <a:moveTo>
                    <a:pt x="4" y="19"/>
                  </a:moveTo>
                  <a:cubicBezTo>
                    <a:pt x="6" y="5"/>
                    <a:pt x="4" y="0"/>
                    <a:pt x="18" y="2"/>
                  </a:cubicBezTo>
                  <a:cubicBezTo>
                    <a:pt x="25" y="8"/>
                    <a:pt x="26" y="12"/>
                    <a:pt x="22" y="20"/>
                  </a:cubicBezTo>
                  <a:cubicBezTo>
                    <a:pt x="20" y="30"/>
                    <a:pt x="15" y="28"/>
                    <a:pt x="6" y="26"/>
                  </a:cubicBezTo>
                  <a:cubicBezTo>
                    <a:pt x="4" y="25"/>
                    <a:pt x="2" y="25"/>
                    <a:pt x="1" y="23"/>
                  </a:cubicBezTo>
                  <a:cubicBezTo>
                    <a:pt x="0" y="22"/>
                    <a:pt x="3" y="20"/>
                    <a:pt x="3" y="19"/>
                  </a:cubicBezTo>
                  <a:cubicBezTo>
                    <a:pt x="4" y="17"/>
                    <a:pt x="2" y="14"/>
                    <a:pt x="4" y="14"/>
                  </a:cubicBezTo>
                  <a:cubicBezTo>
                    <a:pt x="6" y="14"/>
                    <a:pt x="4" y="17"/>
                    <a:pt x="4" y="1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013" y="2432"/>
              <a:ext cx="17" cy="23"/>
            </a:xfrm>
            <a:custGeom>
              <a:avLst/>
              <a:gdLst>
                <a:gd name="T0" fmla="*/ 4 w 17"/>
                <a:gd name="T1" fmla="*/ 17 h 23"/>
                <a:gd name="T2" fmla="*/ 10 w 17"/>
                <a:gd name="T3" fmla="*/ 0 h 23"/>
                <a:gd name="T4" fmla="*/ 17 w 17"/>
                <a:gd name="T5" fmla="*/ 11 h 23"/>
                <a:gd name="T6" fmla="*/ 10 w 17"/>
                <a:gd name="T7" fmla="*/ 23 h 23"/>
                <a:gd name="T8" fmla="*/ 4 w 17"/>
                <a:gd name="T9" fmla="*/ 1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3">
                  <a:moveTo>
                    <a:pt x="4" y="17"/>
                  </a:moveTo>
                  <a:cubicBezTo>
                    <a:pt x="0" y="7"/>
                    <a:pt x="1" y="5"/>
                    <a:pt x="10" y="0"/>
                  </a:cubicBezTo>
                  <a:cubicBezTo>
                    <a:pt x="12" y="9"/>
                    <a:pt x="15" y="2"/>
                    <a:pt x="17" y="11"/>
                  </a:cubicBezTo>
                  <a:cubicBezTo>
                    <a:pt x="16" y="18"/>
                    <a:pt x="16" y="20"/>
                    <a:pt x="10" y="23"/>
                  </a:cubicBezTo>
                  <a:cubicBezTo>
                    <a:pt x="8" y="21"/>
                    <a:pt x="6" y="19"/>
                    <a:pt x="4" y="1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041" y="2557"/>
              <a:ext cx="38" cy="29"/>
            </a:xfrm>
            <a:custGeom>
              <a:avLst/>
              <a:gdLst>
                <a:gd name="T0" fmla="*/ 18 w 38"/>
                <a:gd name="T1" fmla="*/ 25 h 29"/>
                <a:gd name="T2" fmla="*/ 6 w 38"/>
                <a:gd name="T3" fmla="*/ 15 h 29"/>
                <a:gd name="T4" fmla="*/ 15 w 38"/>
                <a:gd name="T5" fmla="*/ 0 h 29"/>
                <a:gd name="T6" fmla="*/ 31 w 38"/>
                <a:gd name="T7" fmla="*/ 7 h 29"/>
                <a:gd name="T8" fmla="*/ 27 w 38"/>
                <a:gd name="T9" fmla="*/ 28 h 29"/>
                <a:gd name="T10" fmla="*/ 18 w 38"/>
                <a:gd name="T11" fmla="*/ 25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9">
                  <a:moveTo>
                    <a:pt x="18" y="25"/>
                  </a:moveTo>
                  <a:cubicBezTo>
                    <a:pt x="13" y="22"/>
                    <a:pt x="11" y="18"/>
                    <a:pt x="6" y="15"/>
                  </a:cubicBezTo>
                  <a:cubicBezTo>
                    <a:pt x="0" y="5"/>
                    <a:pt x="5" y="2"/>
                    <a:pt x="15" y="0"/>
                  </a:cubicBezTo>
                  <a:cubicBezTo>
                    <a:pt x="21" y="4"/>
                    <a:pt x="24" y="6"/>
                    <a:pt x="31" y="7"/>
                  </a:cubicBezTo>
                  <a:cubicBezTo>
                    <a:pt x="38" y="18"/>
                    <a:pt x="34" y="19"/>
                    <a:pt x="27" y="28"/>
                  </a:cubicBezTo>
                  <a:cubicBezTo>
                    <a:pt x="18" y="27"/>
                    <a:pt x="20" y="29"/>
                    <a:pt x="18" y="2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1928" y="2365"/>
              <a:ext cx="400" cy="285"/>
            </a:xfrm>
            <a:custGeom>
              <a:avLst/>
              <a:gdLst>
                <a:gd name="T0" fmla="*/ 216 w 400"/>
                <a:gd name="T1" fmla="*/ 168 h 285"/>
                <a:gd name="T2" fmla="*/ 246 w 400"/>
                <a:gd name="T3" fmla="*/ 150 h 285"/>
                <a:gd name="T4" fmla="*/ 274 w 400"/>
                <a:gd name="T5" fmla="*/ 154 h 285"/>
                <a:gd name="T6" fmla="*/ 298 w 400"/>
                <a:gd name="T7" fmla="*/ 175 h 285"/>
                <a:gd name="T8" fmla="*/ 315 w 400"/>
                <a:gd name="T9" fmla="*/ 202 h 285"/>
                <a:gd name="T10" fmla="*/ 328 w 400"/>
                <a:gd name="T11" fmla="*/ 172 h 285"/>
                <a:gd name="T12" fmla="*/ 342 w 400"/>
                <a:gd name="T13" fmla="*/ 141 h 285"/>
                <a:gd name="T14" fmla="*/ 370 w 400"/>
                <a:gd name="T15" fmla="*/ 121 h 285"/>
                <a:gd name="T16" fmla="*/ 400 w 400"/>
                <a:gd name="T17" fmla="*/ 105 h 285"/>
                <a:gd name="T18" fmla="*/ 397 w 400"/>
                <a:gd name="T19" fmla="*/ 81 h 285"/>
                <a:gd name="T20" fmla="*/ 378 w 400"/>
                <a:gd name="T21" fmla="*/ 69 h 285"/>
                <a:gd name="T22" fmla="*/ 396 w 400"/>
                <a:gd name="T23" fmla="*/ 43 h 285"/>
                <a:gd name="T24" fmla="*/ 369 w 400"/>
                <a:gd name="T25" fmla="*/ 30 h 285"/>
                <a:gd name="T26" fmla="*/ 346 w 400"/>
                <a:gd name="T27" fmla="*/ 21 h 285"/>
                <a:gd name="T28" fmla="*/ 316 w 400"/>
                <a:gd name="T29" fmla="*/ 0 h 285"/>
                <a:gd name="T30" fmla="*/ 297 w 400"/>
                <a:gd name="T31" fmla="*/ 7 h 285"/>
                <a:gd name="T32" fmla="*/ 262 w 400"/>
                <a:gd name="T33" fmla="*/ 15 h 285"/>
                <a:gd name="T34" fmla="*/ 234 w 400"/>
                <a:gd name="T35" fmla="*/ 18 h 285"/>
                <a:gd name="T36" fmla="*/ 246 w 400"/>
                <a:gd name="T37" fmla="*/ 43 h 285"/>
                <a:gd name="T38" fmla="*/ 214 w 400"/>
                <a:gd name="T39" fmla="*/ 61 h 285"/>
                <a:gd name="T40" fmla="*/ 183 w 400"/>
                <a:gd name="T41" fmla="*/ 72 h 285"/>
                <a:gd name="T42" fmla="*/ 163 w 400"/>
                <a:gd name="T43" fmla="*/ 61 h 285"/>
                <a:gd name="T44" fmla="*/ 154 w 400"/>
                <a:gd name="T45" fmla="*/ 34 h 285"/>
                <a:gd name="T46" fmla="*/ 139 w 400"/>
                <a:gd name="T47" fmla="*/ 49 h 285"/>
                <a:gd name="T48" fmla="*/ 112 w 400"/>
                <a:gd name="T49" fmla="*/ 79 h 285"/>
                <a:gd name="T50" fmla="*/ 106 w 400"/>
                <a:gd name="T51" fmla="*/ 105 h 285"/>
                <a:gd name="T52" fmla="*/ 76 w 400"/>
                <a:gd name="T53" fmla="*/ 123 h 285"/>
                <a:gd name="T54" fmla="*/ 60 w 400"/>
                <a:gd name="T55" fmla="*/ 141 h 285"/>
                <a:gd name="T56" fmla="*/ 34 w 400"/>
                <a:gd name="T57" fmla="*/ 153 h 285"/>
                <a:gd name="T58" fmla="*/ 10 w 400"/>
                <a:gd name="T59" fmla="*/ 160 h 285"/>
                <a:gd name="T60" fmla="*/ 15 w 400"/>
                <a:gd name="T61" fmla="*/ 166 h 285"/>
                <a:gd name="T62" fmla="*/ 39 w 400"/>
                <a:gd name="T63" fmla="*/ 157 h 285"/>
                <a:gd name="T64" fmla="*/ 58 w 400"/>
                <a:gd name="T65" fmla="*/ 166 h 285"/>
                <a:gd name="T66" fmla="*/ 64 w 400"/>
                <a:gd name="T67" fmla="*/ 187 h 285"/>
                <a:gd name="T68" fmla="*/ 69 w 400"/>
                <a:gd name="T69" fmla="*/ 202 h 285"/>
                <a:gd name="T70" fmla="*/ 58 w 400"/>
                <a:gd name="T71" fmla="*/ 220 h 285"/>
                <a:gd name="T72" fmla="*/ 67 w 400"/>
                <a:gd name="T73" fmla="*/ 243 h 285"/>
                <a:gd name="T74" fmla="*/ 97 w 400"/>
                <a:gd name="T75" fmla="*/ 250 h 285"/>
                <a:gd name="T76" fmla="*/ 106 w 400"/>
                <a:gd name="T77" fmla="*/ 274 h 285"/>
                <a:gd name="T78" fmla="*/ 133 w 400"/>
                <a:gd name="T79" fmla="*/ 273 h 285"/>
                <a:gd name="T80" fmla="*/ 145 w 400"/>
                <a:gd name="T81" fmla="*/ 265 h 285"/>
                <a:gd name="T82" fmla="*/ 156 w 400"/>
                <a:gd name="T83" fmla="*/ 240 h 285"/>
                <a:gd name="T84" fmla="*/ 180 w 400"/>
                <a:gd name="T85" fmla="*/ 211 h 285"/>
                <a:gd name="T86" fmla="*/ 189 w 400"/>
                <a:gd name="T87" fmla="*/ 184 h 2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285">
                  <a:moveTo>
                    <a:pt x="201" y="174"/>
                  </a:moveTo>
                  <a:lnTo>
                    <a:pt x="216" y="168"/>
                  </a:lnTo>
                  <a:lnTo>
                    <a:pt x="232" y="154"/>
                  </a:lnTo>
                  <a:lnTo>
                    <a:pt x="246" y="150"/>
                  </a:lnTo>
                  <a:lnTo>
                    <a:pt x="259" y="150"/>
                  </a:lnTo>
                  <a:lnTo>
                    <a:pt x="274" y="154"/>
                  </a:lnTo>
                  <a:lnTo>
                    <a:pt x="286" y="162"/>
                  </a:lnTo>
                  <a:lnTo>
                    <a:pt x="298" y="175"/>
                  </a:lnTo>
                  <a:lnTo>
                    <a:pt x="307" y="187"/>
                  </a:lnTo>
                  <a:lnTo>
                    <a:pt x="315" y="202"/>
                  </a:lnTo>
                  <a:lnTo>
                    <a:pt x="328" y="189"/>
                  </a:lnTo>
                  <a:lnTo>
                    <a:pt x="328" y="172"/>
                  </a:lnTo>
                  <a:lnTo>
                    <a:pt x="336" y="156"/>
                  </a:lnTo>
                  <a:lnTo>
                    <a:pt x="342" y="141"/>
                  </a:lnTo>
                  <a:lnTo>
                    <a:pt x="355" y="130"/>
                  </a:lnTo>
                  <a:lnTo>
                    <a:pt x="370" y="121"/>
                  </a:lnTo>
                  <a:lnTo>
                    <a:pt x="387" y="112"/>
                  </a:lnTo>
                  <a:lnTo>
                    <a:pt x="400" y="105"/>
                  </a:lnTo>
                  <a:lnTo>
                    <a:pt x="397" y="94"/>
                  </a:lnTo>
                  <a:lnTo>
                    <a:pt x="397" y="81"/>
                  </a:lnTo>
                  <a:lnTo>
                    <a:pt x="388" y="76"/>
                  </a:lnTo>
                  <a:lnTo>
                    <a:pt x="378" y="69"/>
                  </a:lnTo>
                  <a:lnTo>
                    <a:pt x="382" y="52"/>
                  </a:lnTo>
                  <a:lnTo>
                    <a:pt x="396" y="43"/>
                  </a:lnTo>
                  <a:lnTo>
                    <a:pt x="394" y="33"/>
                  </a:lnTo>
                  <a:lnTo>
                    <a:pt x="369" y="30"/>
                  </a:lnTo>
                  <a:lnTo>
                    <a:pt x="354" y="27"/>
                  </a:lnTo>
                  <a:lnTo>
                    <a:pt x="346" y="21"/>
                  </a:lnTo>
                  <a:lnTo>
                    <a:pt x="331" y="12"/>
                  </a:lnTo>
                  <a:lnTo>
                    <a:pt x="316" y="0"/>
                  </a:lnTo>
                  <a:lnTo>
                    <a:pt x="306" y="1"/>
                  </a:lnTo>
                  <a:lnTo>
                    <a:pt x="297" y="7"/>
                  </a:lnTo>
                  <a:lnTo>
                    <a:pt x="279" y="6"/>
                  </a:lnTo>
                  <a:lnTo>
                    <a:pt x="262" y="15"/>
                  </a:lnTo>
                  <a:lnTo>
                    <a:pt x="250" y="19"/>
                  </a:lnTo>
                  <a:lnTo>
                    <a:pt x="234" y="18"/>
                  </a:lnTo>
                  <a:lnTo>
                    <a:pt x="243" y="27"/>
                  </a:lnTo>
                  <a:lnTo>
                    <a:pt x="246" y="43"/>
                  </a:lnTo>
                  <a:lnTo>
                    <a:pt x="232" y="57"/>
                  </a:lnTo>
                  <a:lnTo>
                    <a:pt x="214" y="61"/>
                  </a:lnTo>
                  <a:lnTo>
                    <a:pt x="195" y="66"/>
                  </a:lnTo>
                  <a:lnTo>
                    <a:pt x="183" y="72"/>
                  </a:lnTo>
                  <a:lnTo>
                    <a:pt x="171" y="69"/>
                  </a:lnTo>
                  <a:lnTo>
                    <a:pt x="163" y="61"/>
                  </a:lnTo>
                  <a:lnTo>
                    <a:pt x="165" y="42"/>
                  </a:lnTo>
                  <a:lnTo>
                    <a:pt x="154" y="34"/>
                  </a:lnTo>
                  <a:lnTo>
                    <a:pt x="148" y="43"/>
                  </a:lnTo>
                  <a:lnTo>
                    <a:pt x="139" y="49"/>
                  </a:lnTo>
                  <a:lnTo>
                    <a:pt x="129" y="57"/>
                  </a:lnTo>
                  <a:lnTo>
                    <a:pt x="112" y="79"/>
                  </a:lnTo>
                  <a:lnTo>
                    <a:pt x="108" y="88"/>
                  </a:lnTo>
                  <a:lnTo>
                    <a:pt x="106" y="105"/>
                  </a:lnTo>
                  <a:lnTo>
                    <a:pt x="93" y="114"/>
                  </a:lnTo>
                  <a:lnTo>
                    <a:pt x="76" y="123"/>
                  </a:lnTo>
                  <a:lnTo>
                    <a:pt x="73" y="133"/>
                  </a:lnTo>
                  <a:lnTo>
                    <a:pt x="60" y="141"/>
                  </a:lnTo>
                  <a:lnTo>
                    <a:pt x="49" y="150"/>
                  </a:lnTo>
                  <a:lnTo>
                    <a:pt x="34" y="153"/>
                  </a:lnTo>
                  <a:lnTo>
                    <a:pt x="21" y="159"/>
                  </a:lnTo>
                  <a:lnTo>
                    <a:pt x="10" y="160"/>
                  </a:lnTo>
                  <a:lnTo>
                    <a:pt x="0" y="162"/>
                  </a:lnTo>
                  <a:lnTo>
                    <a:pt x="15" y="166"/>
                  </a:lnTo>
                  <a:lnTo>
                    <a:pt x="28" y="163"/>
                  </a:lnTo>
                  <a:lnTo>
                    <a:pt x="39" y="157"/>
                  </a:lnTo>
                  <a:lnTo>
                    <a:pt x="49" y="157"/>
                  </a:lnTo>
                  <a:lnTo>
                    <a:pt x="58" y="166"/>
                  </a:lnTo>
                  <a:lnTo>
                    <a:pt x="64" y="175"/>
                  </a:lnTo>
                  <a:lnTo>
                    <a:pt x="64" y="187"/>
                  </a:lnTo>
                  <a:lnTo>
                    <a:pt x="58" y="198"/>
                  </a:lnTo>
                  <a:lnTo>
                    <a:pt x="69" y="202"/>
                  </a:lnTo>
                  <a:lnTo>
                    <a:pt x="73" y="211"/>
                  </a:lnTo>
                  <a:lnTo>
                    <a:pt x="58" y="220"/>
                  </a:lnTo>
                  <a:lnTo>
                    <a:pt x="70" y="232"/>
                  </a:lnTo>
                  <a:lnTo>
                    <a:pt x="67" y="243"/>
                  </a:lnTo>
                  <a:lnTo>
                    <a:pt x="78" y="253"/>
                  </a:lnTo>
                  <a:lnTo>
                    <a:pt x="97" y="250"/>
                  </a:lnTo>
                  <a:lnTo>
                    <a:pt x="93" y="268"/>
                  </a:lnTo>
                  <a:lnTo>
                    <a:pt x="106" y="274"/>
                  </a:lnTo>
                  <a:lnTo>
                    <a:pt x="120" y="282"/>
                  </a:lnTo>
                  <a:lnTo>
                    <a:pt x="133" y="273"/>
                  </a:lnTo>
                  <a:lnTo>
                    <a:pt x="150" y="285"/>
                  </a:lnTo>
                  <a:lnTo>
                    <a:pt x="145" y="265"/>
                  </a:lnTo>
                  <a:lnTo>
                    <a:pt x="150" y="256"/>
                  </a:lnTo>
                  <a:lnTo>
                    <a:pt x="156" y="240"/>
                  </a:lnTo>
                  <a:lnTo>
                    <a:pt x="168" y="225"/>
                  </a:lnTo>
                  <a:lnTo>
                    <a:pt x="180" y="211"/>
                  </a:lnTo>
                  <a:lnTo>
                    <a:pt x="192" y="198"/>
                  </a:lnTo>
                  <a:lnTo>
                    <a:pt x="189" y="184"/>
                  </a:lnTo>
                  <a:lnTo>
                    <a:pt x="201" y="17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2327" y="2330"/>
              <a:ext cx="43" cy="80"/>
            </a:xfrm>
            <a:custGeom>
              <a:avLst/>
              <a:gdLst>
                <a:gd name="T0" fmla="*/ 0 w 43"/>
                <a:gd name="T1" fmla="*/ 54 h 80"/>
                <a:gd name="T2" fmla="*/ 3 w 43"/>
                <a:gd name="T3" fmla="*/ 33 h 80"/>
                <a:gd name="T4" fmla="*/ 22 w 43"/>
                <a:gd name="T5" fmla="*/ 23 h 80"/>
                <a:gd name="T6" fmla="*/ 30 w 43"/>
                <a:gd name="T7" fmla="*/ 12 h 80"/>
                <a:gd name="T8" fmla="*/ 33 w 43"/>
                <a:gd name="T9" fmla="*/ 0 h 80"/>
                <a:gd name="T10" fmla="*/ 43 w 43"/>
                <a:gd name="T11" fmla="*/ 6 h 80"/>
                <a:gd name="T12" fmla="*/ 40 w 43"/>
                <a:gd name="T13" fmla="*/ 18 h 80"/>
                <a:gd name="T14" fmla="*/ 33 w 43"/>
                <a:gd name="T15" fmla="*/ 35 h 80"/>
                <a:gd name="T16" fmla="*/ 37 w 43"/>
                <a:gd name="T17" fmla="*/ 51 h 80"/>
                <a:gd name="T18" fmla="*/ 39 w 43"/>
                <a:gd name="T19" fmla="*/ 62 h 80"/>
                <a:gd name="T20" fmla="*/ 30 w 43"/>
                <a:gd name="T21" fmla="*/ 71 h 80"/>
                <a:gd name="T22" fmla="*/ 19 w 43"/>
                <a:gd name="T23" fmla="*/ 75 h 80"/>
                <a:gd name="T24" fmla="*/ 7 w 43"/>
                <a:gd name="T25" fmla="*/ 80 h 80"/>
                <a:gd name="T26" fmla="*/ 0 w 43"/>
                <a:gd name="T27" fmla="*/ 54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" h="80">
                  <a:moveTo>
                    <a:pt x="0" y="54"/>
                  </a:moveTo>
                  <a:lnTo>
                    <a:pt x="3" y="33"/>
                  </a:lnTo>
                  <a:lnTo>
                    <a:pt x="22" y="23"/>
                  </a:lnTo>
                  <a:lnTo>
                    <a:pt x="30" y="12"/>
                  </a:lnTo>
                  <a:lnTo>
                    <a:pt x="33" y="0"/>
                  </a:lnTo>
                  <a:lnTo>
                    <a:pt x="43" y="6"/>
                  </a:lnTo>
                  <a:lnTo>
                    <a:pt x="40" y="18"/>
                  </a:lnTo>
                  <a:lnTo>
                    <a:pt x="33" y="35"/>
                  </a:lnTo>
                  <a:lnTo>
                    <a:pt x="37" y="51"/>
                  </a:lnTo>
                  <a:lnTo>
                    <a:pt x="39" y="62"/>
                  </a:lnTo>
                  <a:lnTo>
                    <a:pt x="30" y="71"/>
                  </a:lnTo>
                  <a:lnTo>
                    <a:pt x="19" y="75"/>
                  </a:lnTo>
                  <a:lnTo>
                    <a:pt x="7" y="8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ltGray">
            <a:xfrm>
              <a:off x="1562" y="2413"/>
              <a:ext cx="388" cy="502"/>
            </a:xfrm>
            <a:custGeom>
              <a:avLst/>
              <a:gdLst>
                <a:gd name="T0" fmla="*/ 170 w 388"/>
                <a:gd name="T1" fmla="*/ 214 h 502"/>
                <a:gd name="T2" fmla="*/ 126 w 388"/>
                <a:gd name="T3" fmla="*/ 239 h 502"/>
                <a:gd name="T4" fmla="*/ 170 w 388"/>
                <a:gd name="T5" fmla="*/ 240 h 502"/>
                <a:gd name="T6" fmla="*/ 156 w 388"/>
                <a:gd name="T7" fmla="*/ 276 h 502"/>
                <a:gd name="T8" fmla="*/ 132 w 388"/>
                <a:gd name="T9" fmla="*/ 312 h 502"/>
                <a:gd name="T10" fmla="*/ 110 w 388"/>
                <a:gd name="T11" fmla="*/ 330 h 502"/>
                <a:gd name="T12" fmla="*/ 106 w 388"/>
                <a:gd name="T13" fmla="*/ 356 h 502"/>
                <a:gd name="T14" fmla="*/ 110 w 388"/>
                <a:gd name="T15" fmla="*/ 382 h 502"/>
                <a:gd name="T16" fmla="*/ 124 w 388"/>
                <a:gd name="T17" fmla="*/ 410 h 502"/>
                <a:gd name="T18" fmla="*/ 92 w 388"/>
                <a:gd name="T19" fmla="*/ 434 h 502"/>
                <a:gd name="T20" fmla="*/ 110 w 388"/>
                <a:gd name="T21" fmla="*/ 462 h 502"/>
                <a:gd name="T22" fmla="*/ 146 w 388"/>
                <a:gd name="T23" fmla="*/ 470 h 502"/>
                <a:gd name="T24" fmla="*/ 176 w 388"/>
                <a:gd name="T25" fmla="*/ 472 h 502"/>
                <a:gd name="T26" fmla="*/ 160 w 388"/>
                <a:gd name="T27" fmla="*/ 416 h 502"/>
                <a:gd name="T28" fmla="*/ 176 w 388"/>
                <a:gd name="T29" fmla="*/ 380 h 502"/>
                <a:gd name="T30" fmla="*/ 194 w 388"/>
                <a:gd name="T31" fmla="*/ 404 h 502"/>
                <a:gd name="T32" fmla="*/ 172 w 388"/>
                <a:gd name="T33" fmla="*/ 430 h 502"/>
                <a:gd name="T34" fmla="*/ 188 w 388"/>
                <a:gd name="T35" fmla="*/ 460 h 502"/>
                <a:gd name="T36" fmla="*/ 172 w 388"/>
                <a:gd name="T37" fmla="*/ 490 h 502"/>
                <a:gd name="T38" fmla="*/ 198 w 388"/>
                <a:gd name="T39" fmla="*/ 494 h 502"/>
                <a:gd name="T40" fmla="*/ 228 w 388"/>
                <a:gd name="T41" fmla="*/ 478 h 502"/>
                <a:gd name="T42" fmla="*/ 240 w 388"/>
                <a:gd name="T43" fmla="*/ 454 h 502"/>
                <a:gd name="T44" fmla="*/ 240 w 388"/>
                <a:gd name="T45" fmla="*/ 434 h 502"/>
                <a:gd name="T46" fmla="*/ 260 w 388"/>
                <a:gd name="T47" fmla="*/ 456 h 502"/>
                <a:gd name="T48" fmla="*/ 286 w 388"/>
                <a:gd name="T49" fmla="*/ 424 h 502"/>
                <a:gd name="T50" fmla="*/ 296 w 388"/>
                <a:gd name="T51" fmla="*/ 392 h 502"/>
                <a:gd name="T52" fmla="*/ 300 w 388"/>
                <a:gd name="T53" fmla="*/ 348 h 502"/>
                <a:gd name="T54" fmla="*/ 318 w 388"/>
                <a:gd name="T55" fmla="*/ 310 h 502"/>
                <a:gd name="T56" fmla="*/ 330 w 388"/>
                <a:gd name="T57" fmla="*/ 278 h 502"/>
                <a:gd name="T58" fmla="*/ 334 w 388"/>
                <a:gd name="T59" fmla="*/ 258 h 502"/>
                <a:gd name="T60" fmla="*/ 372 w 388"/>
                <a:gd name="T61" fmla="*/ 218 h 502"/>
                <a:gd name="T62" fmla="*/ 388 w 388"/>
                <a:gd name="T63" fmla="*/ 196 h 502"/>
                <a:gd name="T64" fmla="*/ 378 w 388"/>
                <a:gd name="T65" fmla="*/ 170 h 502"/>
                <a:gd name="T66" fmla="*/ 366 w 388"/>
                <a:gd name="T67" fmla="*/ 142 h 502"/>
                <a:gd name="T68" fmla="*/ 352 w 388"/>
                <a:gd name="T69" fmla="*/ 126 h 502"/>
                <a:gd name="T70" fmla="*/ 322 w 388"/>
                <a:gd name="T71" fmla="*/ 118 h 502"/>
                <a:gd name="T72" fmla="*/ 346 w 388"/>
                <a:gd name="T73" fmla="*/ 94 h 502"/>
                <a:gd name="T74" fmla="*/ 340 w 388"/>
                <a:gd name="T75" fmla="*/ 66 h 502"/>
                <a:gd name="T76" fmla="*/ 304 w 388"/>
                <a:gd name="T77" fmla="*/ 62 h 502"/>
                <a:gd name="T78" fmla="*/ 274 w 388"/>
                <a:gd name="T79" fmla="*/ 76 h 502"/>
                <a:gd name="T80" fmla="*/ 248 w 388"/>
                <a:gd name="T81" fmla="*/ 38 h 502"/>
                <a:gd name="T82" fmla="*/ 230 w 388"/>
                <a:gd name="T83" fmla="*/ 16 h 502"/>
                <a:gd name="T84" fmla="*/ 209 w 388"/>
                <a:gd name="T85" fmla="*/ 11 h 502"/>
                <a:gd name="T86" fmla="*/ 174 w 388"/>
                <a:gd name="T87" fmla="*/ 12 h 502"/>
                <a:gd name="T88" fmla="*/ 160 w 388"/>
                <a:gd name="T89" fmla="*/ 48 h 502"/>
                <a:gd name="T90" fmla="*/ 154 w 388"/>
                <a:gd name="T91" fmla="*/ 80 h 502"/>
                <a:gd name="T92" fmla="*/ 134 w 388"/>
                <a:gd name="T93" fmla="*/ 50 h 502"/>
                <a:gd name="T94" fmla="*/ 104 w 388"/>
                <a:gd name="T95" fmla="*/ 59 h 502"/>
                <a:gd name="T96" fmla="*/ 75 w 388"/>
                <a:gd name="T97" fmla="*/ 61 h 502"/>
                <a:gd name="T98" fmla="*/ 53 w 388"/>
                <a:gd name="T99" fmla="*/ 83 h 502"/>
                <a:gd name="T100" fmla="*/ 12 w 388"/>
                <a:gd name="T101" fmla="*/ 101 h 502"/>
                <a:gd name="T102" fmla="*/ 2 w 388"/>
                <a:gd name="T103" fmla="*/ 130 h 502"/>
                <a:gd name="T104" fmla="*/ 36 w 388"/>
                <a:gd name="T105" fmla="*/ 130 h 502"/>
                <a:gd name="T106" fmla="*/ 75 w 388"/>
                <a:gd name="T107" fmla="*/ 153 h 502"/>
                <a:gd name="T108" fmla="*/ 87 w 388"/>
                <a:gd name="T109" fmla="*/ 195 h 502"/>
                <a:gd name="T110" fmla="*/ 102 w 388"/>
                <a:gd name="T111" fmla="*/ 177 h 502"/>
                <a:gd name="T112" fmla="*/ 94 w 388"/>
                <a:gd name="T113" fmla="*/ 132 h 502"/>
                <a:gd name="T114" fmla="*/ 128 w 388"/>
                <a:gd name="T115" fmla="*/ 102 h 502"/>
                <a:gd name="T116" fmla="*/ 152 w 388"/>
                <a:gd name="T117" fmla="*/ 118 h 502"/>
                <a:gd name="T118" fmla="*/ 150 w 388"/>
                <a:gd name="T119" fmla="*/ 150 h 502"/>
                <a:gd name="T120" fmla="*/ 172 w 388"/>
                <a:gd name="T121" fmla="*/ 200 h 5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88" h="502">
                  <a:moveTo>
                    <a:pt x="172" y="200"/>
                  </a:moveTo>
                  <a:lnTo>
                    <a:pt x="170" y="214"/>
                  </a:lnTo>
                  <a:lnTo>
                    <a:pt x="141" y="220"/>
                  </a:lnTo>
                  <a:lnTo>
                    <a:pt x="126" y="239"/>
                  </a:lnTo>
                  <a:lnTo>
                    <a:pt x="140" y="242"/>
                  </a:lnTo>
                  <a:lnTo>
                    <a:pt x="170" y="240"/>
                  </a:lnTo>
                  <a:lnTo>
                    <a:pt x="166" y="260"/>
                  </a:lnTo>
                  <a:lnTo>
                    <a:pt x="156" y="276"/>
                  </a:lnTo>
                  <a:lnTo>
                    <a:pt x="142" y="294"/>
                  </a:lnTo>
                  <a:lnTo>
                    <a:pt x="132" y="312"/>
                  </a:lnTo>
                  <a:lnTo>
                    <a:pt x="114" y="316"/>
                  </a:lnTo>
                  <a:lnTo>
                    <a:pt x="110" y="330"/>
                  </a:lnTo>
                  <a:lnTo>
                    <a:pt x="110" y="342"/>
                  </a:lnTo>
                  <a:lnTo>
                    <a:pt x="106" y="356"/>
                  </a:lnTo>
                  <a:lnTo>
                    <a:pt x="102" y="370"/>
                  </a:lnTo>
                  <a:lnTo>
                    <a:pt x="110" y="382"/>
                  </a:lnTo>
                  <a:lnTo>
                    <a:pt x="120" y="396"/>
                  </a:lnTo>
                  <a:lnTo>
                    <a:pt x="124" y="410"/>
                  </a:lnTo>
                  <a:lnTo>
                    <a:pt x="116" y="426"/>
                  </a:lnTo>
                  <a:lnTo>
                    <a:pt x="92" y="434"/>
                  </a:lnTo>
                  <a:lnTo>
                    <a:pt x="102" y="450"/>
                  </a:lnTo>
                  <a:lnTo>
                    <a:pt x="110" y="462"/>
                  </a:lnTo>
                  <a:lnTo>
                    <a:pt x="128" y="462"/>
                  </a:lnTo>
                  <a:lnTo>
                    <a:pt x="146" y="470"/>
                  </a:lnTo>
                  <a:lnTo>
                    <a:pt x="156" y="478"/>
                  </a:lnTo>
                  <a:lnTo>
                    <a:pt x="176" y="472"/>
                  </a:lnTo>
                  <a:lnTo>
                    <a:pt x="164" y="446"/>
                  </a:lnTo>
                  <a:lnTo>
                    <a:pt x="160" y="416"/>
                  </a:lnTo>
                  <a:lnTo>
                    <a:pt x="164" y="398"/>
                  </a:lnTo>
                  <a:lnTo>
                    <a:pt x="176" y="380"/>
                  </a:lnTo>
                  <a:lnTo>
                    <a:pt x="194" y="390"/>
                  </a:lnTo>
                  <a:lnTo>
                    <a:pt x="194" y="404"/>
                  </a:lnTo>
                  <a:lnTo>
                    <a:pt x="178" y="418"/>
                  </a:lnTo>
                  <a:lnTo>
                    <a:pt x="172" y="430"/>
                  </a:lnTo>
                  <a:lnTo>
                    <a:pt x="184" y="442"/>
                  </a:lnTo>
                  <a:lnTo>
                    <a:pt x="188" y="460"/>
                  </a:lnTo>
                  <a:lnTo>
                    <a:pt x="186" y="476"/>
                  </a:lnTo>
                  <a:lnTo>
                    <a:pt x="172" y="490"/>
                  </a:lnTo>
                  <a:lnTo>
                    <a:pt x="168" y="502"/>
                  </a:lnTo>
                  <a:lnTo>
                    <a:pt x="198" y="494"/>
                  </a:lnTo>
                  <a:lnTo>
                    <a:pt x="214" y="496"/>
                  </a:lnTo>
                  <a:lnTo>
                    <a:pt x="228" y="478"/>
                  </a:lnTo>
                  <a:lnTo>
                    <a:pt x="242" y="470"/>
                  </a:lnTo>
                  <a:lnTo>
                    <a:pt x="240" y="454"/>
                  </a:lnTo>
                  <a:lnTo>
                    <a:pt x="228" y="450"/>
                  </a:lnTo>
                  <a:lnTo>
                    <a:pt x="240" y="434"/>
                  </a:lnTo>
                  <a:lnTo>
                    <a:pt x="256" y="444"/>
                  </a:lnTo>
                  <a:lnTo>
                    <a:pt x="260" y="456"/>
                  </a:lnTo>
                  <a:lnTo>
                    <a:pt x="276" y="446"/>
                  </a:lnTo>
                  <a:lnTo>
                    <a:pt x="286" y="424"/>
                  </a:lnTo>
                  <a:lnTo>
                    <a:pt x="286" y="410"/>
                  </a:lnTo>
                  <a:lnTo>
                    <a:pt x="296" y="392"/>
                  </a:lnTo>
                  <a:lnTo>
                    <a:pt x="296" y="370"/>
                  </a:lnTo>
                  <a:lnTo>
                    <a:pt x="300" y="348"/>
                  </a:lnTo>
                  <a:lnTo>
                    <a:pt x="306" y="332"/>
                  </a:lnTo>
                  <a:lnTo>
                    <a:pt x="318" y="310"/>
                  </a:lnTo>
                  <a:lnTo>
                    <a:pt x="324" y="290"/>
                  </a:lnTo>
                  <a:lnTo>
                    <a:pt x="330" y="278"/>
                  </a:lnTo>
                  <a:lnTo>
                    <a:pt x="342" y="272"/>
                  </a:lnTo>
                  <a:lnTo>
                    <a:pt x="334" y="258"/>
                  </a:lnTo>
                  <a:lnTo>
                    <a:pt x="344" y="244"/>
                  </a:lnTo>
                  <a:lnTo>
                    <a:pt x="372" y="218"/>
                  </a:lnTo>
                  <a:lnTo>
                    <a:pt x="382" y="208"/>
                  </a:lnTo>
                  <a:lnTo>
                    <a:pt x="388" y="196"/>
                  </a:lnTo>
                  <a:lnTo>
                    <a:pt x="384" y="180"/>
                  </a:lnTo>
                  <a:lnTo>
                    <a:pt x="378" y="170"/>
                  </a:lnTo>
                  <a:lnTo>
                    <a:pt x="386" y="152"/>
                  </a:lnTo>
                  <a:lnTo>
                    <a:pt x="366" y="142"/>
                  </a:lnTo>
                  <a:lnTo>
                    <a:pt x="368" y="128"/>
                  </a:lnTo>
                  <a:lnTo>
                    <a:pt x="352" y="126"/>
                  </a:lnTo>
                  <a:lnTo>
                    <a:pt x="332" y="126"/>
                  </a:lnTo>
                  <a:lnTo>
                    <a:pt x="322" y="118"/>
                  </a:lnTo>
                  <a:lnTo>
                    <a:pt x="334" y="106"/>
                  </a:lnTo>
                  <a:lnTo>
                    <a:pt x="346" y="94"/>
                  </a:lnTo>
                  <a:lnTo>
                    <a:pt x="350" y="82"/>
                  </a:lnTo>
                  <a:lnTo>
                    <a:pt x="340" y="66"/>
                  </a:lnTo>
                  <a:lnTo>
                    <a:pt x="320" y="54"/>
                  </a:lnTo>
                  <a:lnTo>
                    <a:pt x="304" y="62"/>
                  </a:lnTo>
                  <a:lnTo>
                    <a:pt x="292" y="72"/>
                  </a:lnTo>
                  <a:lnTo>
                    <a:pt x="274" y="76"/>
                  </a:lnTo>
                  <a:lnTo>
                    <a:pt x="254" y="56"/>
                  </a:lnTo>
                  <a:lnTo>
                    <a:pt x="248" y="38"/>
                  </a:lnTo>
                  <a:lnTo>
                    <a:pt x="248" y="20"/>
                  </a:lnTo>
                  <a:lnTo>
                    <a:pt x="230" y="16"/>
                  </a:lnTo>
                  <a:lnTo>
                    <a:pt x="230" y="0"/>
                  </a:lnTo>
                  <a:lnTo>
                    <a:pt x="209" y="11"/>
                  </a:lnTo>
                  <a:lnTo>
                    <a:pt x="188" y="8"/>
                  </a:lnTo>
                  <a:lnTo>
                    <a:pt x="174" y="12"/>
                  </a:lnTo>
                  <a:lnTo>
                    <a:pt x="156" y="30"/>
                  </a:lnTo>
                  <a:lnTo>
                    <a:pt x="160" y="48"/>
                  </a:lnTo>
                  <a:lnTo>
                    <a:pt x="172" y="58"/>
                  </a:lnTo>
                  <a:lnTo>
                    <a:pt x="154" y="80"/>
                  </a:lnTo>
                  <a:lnTo>
                    <a:pt x="144" y="64"/>
                  </a:lnTo>
                  <a:lnTo>
                    <a:pt x="134" y="50"/>
                  </a:lnTo>
                  <a:lnTo>
                    <a:pt x="118" y="56"/>
                  </a:lnTo>
                  <a:lnTo>
                    <a:pt x="104" y="59"/>
                  </a:lnTo>
                  <a:lnTo>
                    <a:pt x="89" y="59"/>
                  </a:lnTo>
                  <a:lnTo>
                    <a:pt x="75" y="61"/>
                  </a:lnTo>
                  <a:lnTo>
                    <a:pt x="69" y="73"/>
                  </a:lnTo>
                  <a:lnTo>
                    <a:pt x="53" y="83"/>
                  </a:lnTo>
                  <a:lnTo>
                    <a:pt x="33" y="89"/>
                  </a:lnTo>
                  <a:lnTo>
                    <a:pt x="12" y="101"/>
                  </a:lnTo>
                  <a:lnTo>
                    <a:pt x="0" y="116"/>
                  </a:lnTo>
                  <a:lnTo>
                    <a:pt x="2" y="130"/>
                  </a:lnTo>
                  <a:lnTo>
                    <a:pt x="35" y="119"/>
                  </a:lnTo>
                  <a:lnTo>
                    <a:pt x="36" y="130"/>
                  </a:lnTo>
                  <a:lnTo>
                    <a:pt x="55" y="138"/>
                  </a:lnTo>
                  <a:lnTo>
                    <a:pt x="75" y="153"/>
                  </a:lnTo>
                  <a:lnTo>
                    <a:pt x="72" y="178"/>
                  </a:lnTo>
                  <a:lnTo>
                    <a:pt x="87" y="195"/>
                  </a:lnTo>
                  <a:lnTo>
                    <a:pt x="102" y="195"/>
                  </a:lnTo>
                  <a:lnTo>
                    <a:pt x="102" y="177"/>
                  </a:lnTo>
                  <a:lnTo>
                    <a:pt x="117" y="163"/>
                  </a:lnTo>
                  <a:lnTo>
                    <a:pt x="94" y="132"/>
                  </a:lnTo>
                  <a:lnTo>
                    <a:pt x="109" y="115"/>
                  </a:lnTo>
                  <a:lnTo>
                    <a:pt x="128" y="102"/>
                  </a:lnTo>
                  <a:lnTo>
                    <a:pt x="136" y="118"/>
                  </a:lnTo>
                  <a:lnTo>
                    <a:pt x="152" y="118"/>
                  </a:lnTo>
                  <a:lnTo>
                    <a:pt x="150" y="136"/>
                  </a:lnTo>
                  <a:lnTo>
                    <a:pt x="150" y="150"/>
                  </a:lnTo>
                  <a:lnTo>
                    <a:pt x="156" y="181"/>
                  </a:lnTo>
                  <a:lnTo>
                    <a:pt x="172" y="2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1577" y="2767"/>
              <a:ext cx="56" cy="45"/>
            </a:xfrm>
            <a:custGeom>
              <a:avLst/>
              <a:gdLst>
                <a:gd name="T0" fmla="*/ 18 w 56"/>
                <a:gd name="T1" fmla="*/ 19 h 45"/>
                <a:gd name="T2" fmla="*/ 36 w 56"/>
                <a:gd name="T3" fmla="*/ 7 h 45"/>
                <a:gd name="T4" fmla="*/ 48 w 56"/>
                <a:gd name="T5" fmla="*/ 0 h 45"/>
                <a:gd name="T6" fmla="*/ 36 w 56"/>
                <a:gd name="T7" fmla="*/ 22 h 45"/>
                <a:gd name="T8" fmla="*/ 18 w 56"/>
                <a:gd name="T9" fmla="*/ 45 h 45"/>
                <a:gd name="T10" fmla="*/ 3 w 56"/>
                <a:gd name="T11" fmla="*/ 39 h 45"/>
                <a:gd name="T12" fmla="*/ 13 w 56"/>
                <a:gd name="T13" fmla="*/ 25 h 45"/>
                <a:gd name="T14" fmla="*/ 18 w 56"/>
                <a:gd name="T15" fmla="*/ 19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45">
                  <a:moveTo>
                    <a:pt x="18" y="19"/>
                  </a:moveTo>
                  <a:cubicBezTo>
                    <a:pt x="24" y="15"/>
                    <a:pt x="30" y="11"/>
                    <a:pt x="36" y="7"/>
                  </a:cubicBezTo>
                  <a:cubicBezTo>
                    <a:pt x="40" y="2"/>
                    <a:pt x="42" y="1"/>
                    <a:pt x="48" y="0"/>
                  </a:cubicBezTo>
                  <a:cubicBezTo>
                    <a:pt x="56" y="11"/>
                    <a:pt x="45" y="16"/>
                    <a:pt x="36" y="22"/>
                  </a:cubicBezTo>
                  <a:cubicBezTo>
                    <a:pt x="32" y="33"/>
                    <a:pt x="29" y="40"/>
                    <a:pt x="18" y="45"/>
                  </a:cubicBezTo>
                  <a:cubicBezTo>
                    <a:pt x="12" y="43"/>
                    <a:pt x="8" y="43"/>
                    <a:pt x="3" y="39"/>
                  </a:cubicBezTo>
                  <a:cubicBezTo>
                    <a:pt x="0" y="30"/>
                    <a:pt x="6" y="29"/>
                    <a:pt x="13" y="25"/>
                  </a:cubicBezTo>
                  <a:cubicBezTo>
                    <a:pt x="17" y="20"/>
                    <a:pt x="15" y="22"/>
                    <a:pt x="18" y="1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ltGray">
            <a:xfrm>
              <a:off x="1637" y="2656"/>
              <a:ext cx="55" cy="81"/>
            </a:xfrm>
            <a:custGeom>
              <a:avLst/>
              <a:gdLst>
                <a:gd name="T0" fmla="*/ 21 w 55"/>
                <a:gd name="T1" fmla="*/ 76 h 81"/>
                <a:gd name="T2" fmla="*/ 0 w 55"/>
                <a:gd name="T3" fmla="*/ 63 h 81"/>
                <a:gd name="T4" fmla="*/ 6 w 55"/>
                <a:gd name="T5" fmla="*/ 49 h 81"/>
                <a:gd name="T6" fmla="*/ 7 w 55"/>
                <a:gd name="T7" fmla="*/ 34 h 81"/>
                <a:gd name="T8" fmla="*/ 1 w 55"/>
                <a:gd name="T9" fmla="*/ 19 h 81"/>
                <a:gd name="T10" fmla="*/ 24 w 55"/>
                <a:gd name="T11" fmla="*/ 0 h 81"/>
                <a:gd name="T12" fmla="*/ 43 w 55"/>
                <a:gd name="T13" fmla="*/ 4 h 81"/>
                <a:gd name="T14" fmla="*/ 55 w 55"/>
                <a:gd name="T15" fmla="*/ 15 h 81"/>
                <a:gd name="T16" fmla="*/ 39 w 55"/>
                <a:gd name="T17" fmla="*/ 33 h 81"/>
                <a:gd name="T18" fmla="*/ 34 w 55"/>
                <a:gd name="T19" fmla="*/ 22 h 81"/>
                <a:gd name="T20" fmla="*/ 34 w 55"/>
                <a:gd name="T21" fmla="*/ 37 h 81"/>
                <a:gd name="T22" fmla="*/ 24 w 55"/>
                <a:gd name="T23" fmla="*/ 45 h 81"/>
                <a:gd name="T24" fmla="*/ 22 w 55"/>
                <a:gd name="T25" fmla="*/ 57 h 81"/>
                <a:gd name="T26" fmla="*/ 16 w 55"/>
                <a:gd name="T27" fmla="*/ 67 h 81"/>
                <a:gd name="T28" fmla="*/ 21 w 55"/>
                <a:gd name="T29" fmla="*/ 76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5" h="81">
                  <a:moveTo>
                    <a:pt x="21" y="76"/>
                  </a:moveTo>
                  <a:cubicBezTo>
                    <a:pt x="9" y="81"/>
                    <a:pt x="6" y="71"/>
                    <a:pt x="0" y="63"/>
                  </a:cubicBezTo>
                  <a:cubicBezTo>
                    <a:pt x="1" y="57"/>
                    <a:pt x="3" y="54"/>
                    <a:pt x="6" y="49"/>
                  </a:cubicBezTo>
                  <a:cubicBezTo>
                    <a:pt x="3" y="43"/>
                    <a:pt x="6" y="40"/>
                    <a:pt x="7" y="34"/>
                  </a:cubicBezTo>
                  <a:cubicBezTo>
                    <a:pt x="6" y="28"/>
                    <a:pt x="3" y="25"/>
                    <a:pt x="1" y="19"/>
                  </a:cubicBezTo>
                  <a:cubicBezTo>
                    <a:pt x="7" y="8"/>
                    <a:pt x="11" y="2"/>
                    <a:pt x="24" y="0"/>
                  </a:cubicBezTo>
                  <a:cubicBezTo>
                    <a:pt x="31" y="1"/>
                    <a:pt x="36" y="3"/>
                    <a:pt x="43" y="4"/>
                  </a:cubicBezTo>
                  <a:cubicBezTo>
                    <a:pt x="50" y="8"/>
                    <a:pt x="54" y="6"/>
                    <a:pt x="55" y="15"/>
                  </a:cubicBezTo>
                  <a:cubicBezTo>
                    <a:pt x="51" y="21"/>
                    <a:pt x="45" y="30"/>
                    <a:pt x="39" y="33"/>
                  </a:cubicBezTo>
                  <a:cubicBezTo>
                    <a:pt x="34" y="25"/>
                    <a:pt x="43" y="26"/>
                    <a:pt x="34" y="22"/>
                  </a:cubicBezTo>
                  <a:cubicBezTo>
                    <a:pt x="27" y="27"/>
                    <a:pt x="27" y="32"/>
                    <a:pt x="34" y="37"/>
                  </a:cubicBezTo>
                  <a:cubicBezTo>
                    <a:pt x="33" y="44"/>
                    <a:pt x="30" y="42"/>
                    <a:pt x="24" y="45"/>
                  </a:cubicBezTo>
                  <a:cubicBezTo>
                    <a:pt x="30" y="50"/>
                    <a:pt x="29" y="54"/>
                    <a:pt x="22" y="57"/>
                  </a:cubicBezTo>
                  <a:cubicBezTo>
                    <a:pt x="14" y="53"/>
                    <a:pt x="20" y="61"/>
                    <a:pt x="16" y="67"/>
                  </a:cubicBezTo>
                  <a:cubicBezTo>
                    <a:pt x="18" y="74"/>
                    <a:pt x="17" y="72"/>
                    <a:pt x="21" y="7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ltGray">
            <a:xfrm>
              <a:off x="1592" y="2559"/>
              <a:ext cx="116" cy="94"/>
            </a:xfrm>
            <a:custGeom>
              <a:avLst/>
              <a:gdLst>
                <a:gd name="T0" fmla="*/ 3 w 116"/>
                <a:gd name="T1" fmla="*/ 13 h 94"/>
                <a:gd name="T2" fmla="*/ 15 w 116"/>
                <a:gd name="T3" fmla="*/ 2 h 94"/>
                <a:gd name="T4" fmla="*/ 28 w 116"/>
                <a:gd name="T5" fmla="*/ 17 h 94"/>
                <a:gd name="T6" fmla="*/ 28 w 116"/>
                <a:gd name="T7" fmla="*/ 32 h 94"/>
                <a:gd name="T8" fmla="*/ 39 w 116"/>
                <a:gd name="T9" fmla="*/ 49 h 94"/>
                <a:gd name="T10" fmla="*/ 57 w 116"/>
                <a:gd name="T11" fmla="*/ 59 h 94"/>
                <a:gd name="T12" fmla="*/ 72 w 116"/>
                <a:gd name="T13" fmla="*/ 59 h 94"/>
                <a:gd name="T14" fmla="*/ 96 w 116"/>
                <a:gd name="T15" fmla="*/ 46 h 94"/>
                <a:gd name="T16" fmla="*/ 93 w 116"/>
                <a:gd name="T17" fmla="*/ 71 h 94"/>
                <a:gd name="T18" fmla="*/ 79 w 116"/>
                <a:gd name="T19" fmla="*/ 92 h 94"/>
                <a:gd name="T20" fmla="*/ 73 w 116"/>
                <a:gd name="T21" fmla="*/ 79 h 94"/>
                <a:gd name="T22" fmla="*/ 67 w 116"/>
                <a:gd name="T23" fmla="*/ 64 h 94"/>
                <a:gd name="T24" fmla="*/ 49 w 116"/>
                <a:gd name="T25" fmla="*/ 74 h 94"/>
                <a:gd name="T26" fmla="*/ 27 w 116"/>
                <a:gd name="T27" fmla="*/ 94 h 94"/>
                <a:gd name="T28" fmla="*/ 30 w 116"/>
                <a:gd name="T29" fmla="*/ 79 h 94"/>
                <a:gd name="T30" fmla="*/ 31 w 116"/>
                <a:gd name="T31" fmla="*/ 65 h 94"/>
                <a:gd name="T32" fmla="*/ 16 w 116"/>
                <a:gd name="T33" fmla="*/ 53 h 94"/>
                <a:gd name="T34" fmla="*/ 1 w 116"/>
                <a:gd name="T35" fmla="*/ 34 h 94"/>
                <a:gd name="T36" fmla="*/ 3 w 116"/>
                <a:gd name="T37" fmla="*/ 13 h 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6" h="94">
                  <a:moveTo>
                    <a:pt x="3" y="13"/>
                  </a:moveTo>
                  <a:cubicBezTo>
                    <a:pt x="4" y="4"/>
                    <a:pt x="5" y="0"/>
                    <a:pt x="15" y="2"/>
                  </a:cubicBezTo>
                  <a:cubicBezTo>
                    <a:pt x="18" y="7"/>
                    <a:pt x="23" y="13"/>
                    <a:pt x="28" y="17"/>
                  </a:cubicBezTo>
                  <a:cubicBezTo>
                    <a:pt x="32" y="23"/>
                    <a:pt x="31" y="26"/>
                    <a:pt x="28" y="32"/>
                  </a:cubicBezTo>
                  <a:cubicBezTo>
                    <a:pt x="26" y="41"/>
                    <a:pt x="32" y="45"/>
                    <a:pt x="39" y="49"/>
                  </a:cubicBezTo>
                  <a:cubicBezTo>
                    <a:pt x="44" y="55"/>
                    <a:pt x="50" y="58"/>
                    <a:pt x="57" y="59"/>
                  </a:cubicBezTo>
                  <a:cubicBezTo>
                    <a:pt x="63" y="55"/>
                    <a:pt x="65" y="58"/>
                    <a:pt x="72" y="59"/>
                  </a:cubicBezTo>
                  <a:cubicBezTo>
                    <a:pt x="82" y="67"/>
                    <a:pt x="87" y="51"/>
                    <a:pt x="96" y="46"/>
                  </a:cubicBezTo>
                  <a:cubicBezTo>
                    <a:pt x="116" y="49"/>
                    <a:pt x="102" y="64"/>
                    <a:pt x="93" y="71"/>
                  </a:cubicBezTo>
                  <a:cubicBezTo>
                    <a:pt x="90" y="79"/>
                    <a:pt x="87" y="87"/>
                    <a:pt x="79" y="92"/>
                  </a:cubicBezTo>
                  <a:cubicBezTo>
                    <a:pt x="73" y="88"/>
                    <a:pt x="72" y="87"/>
                    <a:pt x="73" y="79"/>
                  </a:cubicBezTo>
                  <a:cubicBezTo>
                    <a:pt x="72" y="73"/>
                    <a:pt x="71" y="69"/>
                    <a:pt x="67" y="64"/>
                  </a:cubicBezTo>
                  <a:cubicBezTo>
                    <a:pt x="61" y="68"/>
                    <a:pt x="56" y="73"/>
                    <a:pt x="49" y="74"/>
                  </a:cubicBezTo>
                  <a:cubicBezTo>
                    <a:pt x="40" y="81"/>
                    <a:pt x="38" y="89"/>
                    <a:pt x="27" y="94"/>
                  </a:cubicBezTo>
                  <a:cubicBezTo>
                    <a:pt x="18" y="91"/>
                    <a:pt x="26" y="85"/>
                    <a:pt x="30" y="79"/>
                  </a:cubicBezTo>
                  <a:cubicBezTo>
                    <a:pt x="27" y="73"/>
                    <a:pt x="30" y="72"/>
                    <a:pt x="31" y="65"/>
                  </a:cubicBezTo>
                  <a:cubicBezTo>
                    <a:pt x="30" y="57"/>
                    <a:pt x="23" y="57"/>
                    <a:pt x="16" y="53"/>
                  </a:cubicBezTo>
                  <a:cubicBezTo>
                    <a:pt x="11" y="46"/>
                    <a:pt x="6" y="41"/>
                    <a:pt x="1" y="34"/>
                  </a:cubicBezTo>
                  <a:cubicBezTo>
                    <a:pt x="0" y="27"/>
                    <a:pt x="0" y="20"/>
                    <a:pt x="3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ltGray">
            <a:xfrm>
              <a:off x="1449" y="2584"/>
              <a:ext cx="54" cy="56"/>
            </a:xfrm>
            <a:custGeom>
              <a:avLst/>
              <a:gdLst>
                <a:gd name="T0" fmla="*/ 29 w 54"/>
                <a:gd name="T1" fmla="*/ 18 h 56"/>
                <a:gd name="T2" fmla="*/ 14 w 54"/>
                <a:gd name="T3" fmla="*/ 13 h 56"/>
                <a:gd name="T4" fmla="*/ 14 w 54"/>
                <a:gd name="T5" fmla="*/ 30 h 56"/>
                <a:gd name="T6" fmla="*/ 0 w 54"/>
                <a:gd name="T7" fmla="*/ 46 h 56"/>
                <a:gd name="T8" fmla="*/ 24 w 54"/>
                <a:gd name="T9" fmla="*/ 51 h 56"/>
                <a:gd name="T10" fmla="*/ 38 w 54"/>
                <a:gd name="T11" fmla="*/ 43 h 56"/>
                <a:gd name="T12" fmla="*/ 47 w 54"/>
                <a:gd name="T13" fmla="*/ 34 h 56"/>
                <a:gd name="T14" fmla="*/ 51 w 54"/>
                <a:gd name="T15" fmla="*/ 16 h 56"/>
                <a:gd name="T16" fmla="*/ 42 w 54"/>
                <a:gd name="T17" fmla="*/ 3 h 56"/>
                <a:gd name="T18" fmla="*/ 29 w 54"/>
                <a:gd name="T19" fmla="*/ 18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56">
                  <a:moveTo>
                    <a:pt x="29" y="18"/>
                  </a:moveTo>
                  <a:cubicBezTo>
                    <a:pt x="24" y="16"/>
                    <a:pt x="19" y="15"/>
                    <a:pt x="14" y="13"/>
                  </a:cubicBezTo>
                  <a:cubicBezTo>
                    <a:pt x="10" y="20"/>
                    <a:pt x="11" y="23"/>
                    <a:pt x="14" y="30"/>
                  </a:cubicBezTo>
                  <a:cubicBezTo>
                    <a:pt x="9" y="36"/>
                    <a:pt x="7" y="42"/>
                    <a:pt x="0" y="46"/>
                  </a:cubicBezTo>
                  <a:cubicBezTo>
                    <a:pt x="6" y="56"/>
                    <a:pt x="12" y="52"/>
                    <a:pt x="24" y="51"/>
                  </a:cubicBezTo>
                  <a:cubicBezTo>
                    <a:pt x="29" y="48"/>
                    <a:pt x="33" y="45"/>
                    <a:pt x="38" y="43"/>
                  </a:cubicBezTo>
                  <a:cubicBezTo>
                    <a:pt x="47" y="48"/>
                    <a:pt x="48" y="43"/>
                    <a:pt x="47" y="34"/>
                  </a:cubicBezTo>
                  <a:cubicBezTo>
                    <a:pt x="49" y="22"/>
                    <a:pt x="54" y="28"/>
                    <a:pt x="51" y="16"/>
                  </a:cubicBezTo>
                  <a:cubicBezTo>
                    <a:pt x="50" y="7"/>
                    <a:pt x="52" y="0"/>
                    <a:pt x="42" y="3"/>
                  </a:cubicBezTo>
                  <a:cubicBezTo>
                    <a:pt x="40" y="16"/>
                    <a:pt x="38" y="12"/>
                    <a:pt x="29" y="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1504" y="2513"/>
              <a:ext cx="49" cy="89"/>
            </a:xfrm>
            <a:custGeom>
              <a:avLst/>
              <a:gdLst>
                <a:gd name="T0" fmla="*/ 8 w 49"/>
                <a:gd name="T1" fmla="*/ 74 h 89"/>
                <a:gd name="T2" fmla="*/ 4 w 49"/>
                <a:gd name="T3" fmla="*/ 63 h 89"/>
                <a:gd name="T4" fmla="*/ 22 w 49"/>
                <a:gd name="T5" fmla="*/ 44 h 89"/>
                <a:gd name="T6" fmla="*/ 20 w 49"/>
                <a:gd name="T7" fmla="*/ 6 h 89"/>
                <a:gd name="T8" fmla="*/ 34 w 49"/>
                <a:gd name="T9" fmla="*/ 5 h 89"/>
                <a:gd name="T10" fmla="*/ 31 w 49"/>
                <a:gd name="T11" fmla="*/ 17 h 89"/>
                <a:gd name="T12" fmla="*/ 31 w 49"/>
                <a:gd name="T13" fmla="*/ 30 h 89"/>
                <a:gd name="T14" fmla="*/ 44 w 49"/>
                <a:gd name="T15" fmla="*/ 50 h 89"/>
                <a:gd name="T16" fmla="*/ 26 w 49"/>
                <a:gd name="T17" fmla="*/ 72 h 89"/>
                <a:gd name="T18" fmla="*/ 22 w 49"/>
                <a:gd name="T19" fmla="*/ 86 h 89"/>
                <a:gd name="T20" fmla="*/ 5 w 49"/>
                <a:gd name="T21" fmla="*/ 89 h 89"/>
                <a:gd name="T22" fmla="*/ 8 w 49"/>
                <a:gd name="T23" fmla="*/ 74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9" h="89">
                  <a:moveTo>
                    <a:pt x="8" y="74"/>
                  </a:moveTo>
                  <a:cubicBezTo>
                    <a:pt x="2" y="71"/>
                    <a:pt x="1" y="69"/>
                    <a:pt x="4" y="63"/>
                  </a:cubicBezTo>
                  <a:cubicBezTo>
                    <a:pt x="6" y="53"/>
                    <a:pt x="13" y="49"/>
                    <a:pt x="22" y="44"/>
                  </a:cubicBezTo>
                  <a:cubicBezTo>
                    <a:pt x="28" y="35"/>
                    <a:pt x="24" y="17"/>
                    <a:pt x="20" y="6"/>
                  </a:cubicBezTo>
                  <a:cubicBezTo>
                    <a:pt x="25" y="0"/>
                    <a:pt x="28" y="2"/>
                    <a:pt x="34" y="5"/>
                  </a:cubicBezTo>
                  <a:cubicBezTo>
                    <a:pt x="38" y="11"/>
                    <a:pt x="37" y="13"/>
                    <a:pt x="31" y="17"/>
                  </a:cubicBezTo>
                  <a:cubicBezTo>
                    <a:pt x="28" y="23"/>
                    <a:pt x="27" y="25"/>
                    <a:pt x="31" y="30"/>
                  </a:cubicBezTo>
                  <a:cubicBezTo>
                    <a:pt x="27" y="43"/>
                    <a:pt x="36" y="44"/>
                    <a:pt x="44" y="50"/>
                  </a:cubicBezTo>
                  <a:cubicBezTo>
                    <a:pt x="49" y="61"/>
                    <a:pt x="34" y="67"/>
                    <a:pt x="26" y="72"/>
                  </a:cubicBezTo>
                  <a:cubicBezTo>
                    <a:pt x="29" y="82"/>
                    <a:pt x="24" y="77"/>
                    <a:pt x="22" y="86"/>
                  </a:cubicBezTo>
                  <a:cubicBezTo>
                    <a:pt x="13" y="84"/>
                    <a:pt x="13" y="84"/>
                    <a:pt x="5" y="89"/>
                  </a:cubicBezTo>
                  <a:cubicBezTo>
                    <a:pt x="0" y="80"/>
                    <a:pt x="8" y="84"/>
                    <a:pt x="8" y="7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ltGray">
            <a:xfrm>
              <a:off x="1674" y="3005"/>
              <a:ext cx="54" cy="48"/>
            </a:xfrm>
            <a:custGeom>
              <a:avLst/>
              <a:gdLst>
                <a:gd name="T0" fmla="*/ 15 w 54"/>
                <a:gd name="T1" fmla="*/ 11 h 48"/>
                <a:gd name="T2" fmla="*/ 27 w 54"/>
                <a:gd name="T3" fmla="*/ 0 h 48"/>
                <a:gd name="T4" fmla="*/ 41 w 54"/>
                <a:gd name="T5" fmla="*/ 14 h 48"/>
                <a:gd name="T6" fmla="*/ 51 w 54"/>
                <a:gd name="T7" fmla="*/ 20 h 48"/>
                <a:gd name="T8" fmla="*/ 44 w 54"/>
                <a:gd name="T9" fmla="*/ 35 h 48"/>
                <a:gd name="T10" fmla="*/ 30 w 54"/>
                <a:gd name="T11" fmla="*/ 48 h 48"/>
                <a:gd name="T12" fmla="*/ 0 w 54"/>
                <a:gd name="T13" fmla="*/ 29 h 48"/>
                <a:gd name="T14" fmla="*/ 2 w 54"/>
                <a:gd name="T15" fmla="*/ 17 h 48"/>
                <a:gd name="T16" fmla="*/ 15 w 54"/>
                <a:gd name="T17" fmla="*/ 11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48">
                  <a:moveTo>
                    <a:pt x="15" y="11"/>
                  </a:moveTo>
                  <a:cubicBezTo>
                    <a:pt x="19" y="7"/>
                    <a:pt x="22" y="3"/>
                    <a:pt x="27" y="0"/>
                  </a:cubicBezTo>
                  <a:cubicBezTo>
                    <a:pt x="36" y="4"/>
                    <a:pt x="35" y="8"/>
                    <a:pt x="41" y="14"/>
                  </a:cubicBezTo>
                  <a:cubicBezTo>
                    <a:pt x="44" y="17"/>
                    <a:pt x="48" y="18"/>
                    <a:pt x="51" y="20"/>
                  </a:cubicBezTo>
                  <a:cubicBezTo>
                    <a:pt x="54" y="27"/>
                    <a:pt x="50" y="32"/>
                    <a:pt x="44" y="35"/>
                  </a:cubicBezTo>
                  <a:cubicBezTo>
                    <a:pt x="39" y="42"/>
                    <a:pt x="39" y="46"/>
                    <a:pt x="30" y="48"/>
                  </a:cubicBezTo>
                  <a:cubicBezTo>
                    <a:pt x="15" y="47"/>
                    <a:pt x="11" y="38"/>
                    <a:pt x="0" y="29"/>
                  </a:cubicBezTo>
                  <a:cubicBezTo>
                    <a:pt x="1" y="25"/>
                    <a:pt x="0" y="21"/>
                    <a:pt x="2" y="17"/>
                  </a:cubicBezTo>
                  <a:cubicBezTo>
                    <a:pt x="3" y="14"/>
                    <a:pt x="15" y="8"/>
                    <a:pt x="15" y="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ltGray">
            <a:xfrm>
              <a:off x="1752" y="2947"/>
              <a:ext cx="41" cy="85"/>
            </a:xfrm>
            <a:custGeom>
              <a:avLst/>
              <a:gdLst>
                <a:gd name="T0" fmla="*/ 0 w 41"/>
                <a:gd name="T1" fmla="*/ 78 h 85"/>
                <a:gd name="T2" fmla="*/ 8 w 41"/>
                <a:gd name="T3" fmla="*/ 55 h 85"/>
                <a:gd name="T4" fmla="*/ 26 w 41"/>
                <a:gd name="T5" fmla="*/ 10 h 85"/>
                <a:gd name="T6" fmla="*/ 38 w 41"/>
                <a:gd name="T7" fmla="*/ 1 h 85"/>
                <a:gd name="T8" fmla="*/ 38 w 41"/>
                <a:gd name="T9" fmla="*/ 21 h 85"/>
                <a:gd name="T10" fmla="*/ 24 w 41"/>
                <a:gd name="T11" fmla="*/ 52 h 85"/>
                <a:gd name="T12" fmla="*/ 11 w 41"/>
                <a:gd name="T13" fmla="*/ 85 h 85"/>
                <a:gd name="T14" fmla="*/ 0 w 41"/>
                <a:gd name="T15" fmla="*/ 78 h 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85">
                  <a:moveTo>
                    <a:pt x="0" y="78"/>
                  </a:moveTo>
                  <a:cubicBezTo>
                    <a:pt x="2" y="64"/>
                    <a:pt x="2" y="65"/>
                    <a:pt x="8" y="55"/>
                  </a:cubicBezTo>
                  <a:cubicBezTo>
                    <a:pt x="4" y="28"/>
                    <a:pt x="14" y="30"/>
                    <a:pt x="26" y="10"/>
                  </a:cubicBezTo>
                  <a:cubicBezTo>
                    <a:pt x="28" y="0"/>
                    <a:pt x="28" y="0"/>
                    <a:pt x="38" y="1"/>
                  </a:cubicBezTo>
                  <a:cubicBezTo>
                    <a:pt x="40" y="10"/>
                    <a:pt x="40" y="12"/>
                    <a:pt x="38" y="21"/>
                  </a:cubicBezTo>
                  <a:cubicBezTo>
                    <a:pt x="41" y="37"/>
                    <a:pt x="35" y="43"/>
                    <a:pt x="24" y="52"/>
                  </a:cubicBezTo>
                  <a:cubicBezTo>
                    <a:pt x="18" y="63"/>
                    <a:pt x="21" y="78"/>
                    <a:pt x="11" y="85"/>
                  </a:cubicBezTo>
                  <a:cubicBezTo>
                    <a:pt x="3" y="84"/>
                    <a:pt x="0" y="73"/>
                    <a:pt x="0" y="7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ltGray">
            <a:xfrm>
              <a:off x="450" y="3925"/>
              <a:ext cx="32" cy="27"/>
            </a:xfrm>
            <a:custGeom>
              <a:avLst/>
              <a:gdLst>
                <a:gd name="T0" fmla="*/ 5 w 32"/>
                <a:gd name="T1" fmla="*/ 13 h 27"/>
                <a:gd name="T2" fmla="*/ 17 w 32"/>
                <a:gd name="T3" fmla="*/ 0 h 27"/>
                <a:gd name="T4" fmla="*/ 32 w 32"/>
                <a:gd name="T5" fmla="*/ 9 h 27"/>
                <a:gd name="T6" fmla="*/ 26 w 32"/>
                <a:gd name="T7" fmla="*/ 27 h 27"/>
                <a:gd name="T8" fmla="*/ 3 w 32"/>
                <a:gd name="T9" fmla="*/ 15 h 27"/>
                <a:gd name="T10" fmla="*/ 5 w 32"/>
                <a:gd name="T11" fmla="*/ 13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7">
                  <a:moveTo>
                    <a:pt x="5" y="13"/>
                  </a:moveTo>
                  <a:cubicBezTo>
                    <a:pt x="0" y="3"/>
                    <a:pt x="9" y="1"/>
                    <a:pt x="17" y="0"/>
                  </a:cubicBezTo>
                  <a:cubicBezTo>
                    <a:pt x="25" y="1"/>
                    <a:pt x="28" y="2"/>
                    <a:pt x="32" y="9"/>
                  </a:cubicBezTo>
                  <a:cubicBezTo>
                    <a:pt x="29" y="15"/>
                    <a:pt x="30" y="21"/>
                    <a:pt x="26" y="27"/>
                  </a:cubicBezTo>
                  <a:cubicBezTo>
                    <a:pt x="11" y="24"/>
                    <a:pt x="11" y="25"/>
                    <a:pt x="3" y="15"/>
                  </a:cubicBezTo>
                  <a:cubicBezTo>
                    <a:pt x="5" y="9"/>
                    <a:pt x="5" y="8"/>
                    <a:pt x="5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ltGray">
            <a:xfrm>
              <a:off x="572" y="3947"/>
              <a:ext cx="54" cy="51"/>
            </a:xfrm>
            <a:custGeom>
              <a:avLst/>
              <a:gdLst>
                <a:gd name="T0" fmla="*/ 4 w 54"/>
                <a:gd name="T1" fmla="*/ 23 h 51"/>
                <a:gd name="T2" fmla="*/ 15 w 54"/>
                <a:gd name="T3" fmla="*/ 11 h 51"/>
                <a:gd name="T4" fmla="*/ 28 w 54"/>
                <a:gd name="T5" fmla="*/ 2 h 51"/>
                <a:gd name="T6" fmla="*/ 45 w 54"/>
                <a:gd name="T7" fmla="*/ 12 h 51"/>
                <a:gd name="T8" fmla="*/ 54 w 54"/>
                <a:gd name="T9" fmla="*/ 24 h 51"/>
                <a:gd name="T10" fmla="*/ 45 w 54"/>
                <a:gd name="T11" fmla="*/ 35 h 51"/>
                <a:gd name="T12" fmla="*/ 31 w 54"/>
                <a:gd name="T13" fmla="*/ 51 h 51"/>
                <a:gd name="T14" fmla="*/ 7 w 54"/>
                <a:gd name="T15" fmla="*/ 38 h 51"/>
                <a:gd name="T16" fmla="*/ 0 w 54"/>
                <a:gd name="T17" fmla="*/ 24 h 51"/>
                <a:gd name="T18" fmla="*/ 4 w 54"/>
                <a:gd name="T19" fmla="*/ 23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51">
                  <a:moveTo>
                    <a:pt x="4" y="23"/>
                  </a:moveTo>
                  <a:cubicBezTo>
                    <a:pt x="10" y="20"/>
                    <a:pt x="11" y="16"/>
                    <a:pt x="15" y="11"/>
                  </a:cubicBezTo>
                  <a:cubicBezTo>
                    <a:pt x="17" y="0"/>
                    <a:pt x="17" y="0"/>
                    <a:pt x="28" y="2"/>
                  </a:cubicBezTo>
                  <a:cubicBezTo>
                    <a:pt x="32" y="8"/>
                    <a:pt x="38" y="11"/>
                    <a:pt x="45" y="12"/>
                  </a:cubicBezTo>
                  <a:cubicBezTo>
                    <a:pt x="50" y="15"/>
                    <a:pt x="51" y="19"/>
                    <a:pt x="54" y="24"/>
                  </a:cubicBezTo>
                  <a:cubicBezTo>
                    <a:pt x="52" y="30"/>
                    <a:pt x="50" y="32"/>
                    <a:pt x="45" y="35"/>
                  </a:cubicBezTo>
                  <a:cubicBezTo>
                    <a:pt x="40" y="42"/>
                    <a:pt x="41" y="49"/>
                    <a:pt x="31" y="51"/>
                  </a:cubicBezTo>
                  <a:cubicBezTo>
                    <a:pt x="22" y="46"/>
                    <a:pt x="18" y="40"/>
                    <a:pt x="7" y="38"/>
                  </a:cubicBezTo>
                  <a:cubicBezTo>
                    <a:pt x="3" y="33"/>
                    <a:pt x="1" y="30"/>
                    <a:pt x="0" y="24"/>
                  </a:cubicBezTo>
                  <a:cubicBezTo>
                    <a:pt x="5" y="21"/>
                    <a:pt x="4" y="19"/>
                    <a:pt x="4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ltGray">
            <a:xfrm>
              <a:off x="638" y="3929"/>
              <a:ext cx="58" cy="54"/>
            </a:xfrm>
            <a:custGeom>
              <a:avLst/>
              <a:gdLst>
                <a:gd name="T0" fmla="*/ 3 w 58"/>
                <a:gd name="T1" fmla="*/ 35 h 54"/>
                <a:gd name="T2" fmla="*/ 13 w 58"/>
                <a:gd name="T3" fmla="*/ 29 h 54"/>
                <a:gd name="T4" fmla="*/ 36 w 58"/>
                <a:gd name="T5" fmla="*/ 14 h 54"/>
                <a:gd name="T6" fmla="*/ 52 w 58"/>
                <a:gd name="T7" fmla="*/ 0 h 54"/>
                <a:gd name="T8" fmla="*/ 40 w 58"/>
                <a:gd name="T9" fmla="*/ 24 h 54"/>
                <a:gd name="T10" fmla="*/ 42 w 58"/>
                <a:gd name="T11" fmla="*/ 44 h 54"/>
                <a:gd name="T12" fmla="*/ 25 w 58"/>
                <a:gd name="T13" fmla="*/ 54 h 54"/>
                <a:gd name="T14" fmla="*/ 7 w 58"/>
                <a:gd name="T15" fmla="*/ 53 h 54"/>
                <a:gd name="T16" fmla="*/ 3 w 58"/>
                <a:gd name="T17" fmla="*/ 35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54">
                  <a:moveTo>
                    <a:pt x="3" y="35"/>
                  </a:moveTo>
                  <a:cubicBezTo>
                    <a:pt x="4" y="28"/>
                    <a:pt x="7" y="24"/>
                    <a:pt x="13" y="29"/>
                  </a:cubicBezTo>
                  <a:cubicBezTo>
                    <a:pt x="22" y="25"/>
                    <a:pt x="26" y="16"/>
                    <a:pt x="36" y="14"/>
                  </a:cubicBezTo>
                  <a:cubicBezTo>
                    <a:pt x="42" y="11"/>
                    <a:pt x="46" y="4"/>
                    <a:pt x="52" y="0"/>
                  </a:cubicBezTo>
                  <a:cubicBezTo>
                    <a:pt x="58" y="10"/>
                    <a:pt x="48" y="19"/>
                    <a:pt x="40" y="24"/>
                  </a:cubicBezTo>
                  <a:cubicBezTo>
                    <a:pt x="35" y="32"/>
                    <a:pt x="38" y="36"/>
                    <a:pt x="42" y="44"/>
                  </a:cubicBezTo>
                  <a:cubicBezTo>
                    <a:pt x="38" y="51"/>
                    <a:pt x="33" y="53"/>
                    <a:pt x="25" y="54"/>
                  </a:cubicBezTo>
                  <a:cubicBezTo>
                    <a:pt x="18" y="53"/>
                    <a:pt x="13" y="54"/>
                    <a:pt x="7" y="53"/>
                  </a:cubicBezTo>
                  <a:cubicBezTo>
                    <a:pt x="5" y="49"/>
                    <a:pt x="0" y="35"/>
                    <a:pt x="3" y="3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ltGray">
            <a:xfrm>
              <a:off x="830" y="3903"/>
              <a:ext cx="48" cy="41"/>
            </a:xfrm>
            <a:custGeom>
              <a:avLst/>
              <a:gdLst>
                <a:gd name="T0" fmla="*/ 1 w 48"/>
                <a:gd name="T1" fmla="*/ 22 h 41"/>
                <a:gd name="T2" fmla="*/ 15 w 48"/>
                <a:gd name="T3" fmla="*/ 4 h 41"/>
                <a:gd name="T4" fmla="*/ 42 w 48"/>
                <a:gd name="T5" fmla="*/ 23 h 41"/>
                <a:gd name="T6" fmla="*/ 31 w 48"/>
                <a:gd name="T7" fmla="*/ 41 h 41"/>
                <a:gd name="T8" fmla="*/ 1 w 48"/>
                <a:gd name="T9" fmla="*/ 34 h 41"/>
                <a:gd name="T10" fmla="*/ 1 w 48"/>
                <a:gd name="T11" fmla="*/ 22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41">
                  <a:moveTo>
                    <a:pt x="1" y="22"/>
                  </a:moveTo>
                  <a:cubicBezTo>
                    <a:pt x="3" y="6"/>
                    <a:pt x="0" y="0"/>
                    <a:pt x="15" y="4"/>
                  </a:cubicBezTo>
                  <a:cubicBezTo>
                    <a:pt x="26" y="15"/>
                    <a:pt x="25" y="21"/>
                    <a:pt x="42" y="23"/>
                  </a:cubicBezTo>
                  <a:cubicBezTo>
                    <a:pt x="48" y="33"/>
                    <a:pt x="41" y="39"/>
                    <a:pt x="31" y="41"/>
                  </a:cubicBezTo>
                  <a:cubicBezTo>
                    <a:pt x="20" y="40"/>
                    <a:pt x="10" y="41"/>
                    <a:pt x="1" y="34"/>
                  </a:cubicBezTo>
                  <a:cubicBezTo>
                    <a:pt x="1" y="32"/>
                    <a:pt x="1" y="14"/>
                    <a:pt x="1" y="2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ltGray">
            <a:xfrm>
              <a:off x="1214" y="3602"/>
              <a:ext cx="142" cy="138"/>
            </a:xfrm>
            <a:custGeom>
              <a:avLst/>
              <a:gdLst>
                <a:gd name="T0" fmla="*/ 57 w 142"/>
                <a:gd name="T1" fmla="*/ 48 h 138"/>
                <a:gd name="T2" fmla="*/ 69 w 142"/>
                <a:gd name="T3" fmla="*/ 21 h 138"/>
                <a:gd name="T4" fmla="*/ 88 w 142"/>
                <a:gd name="T5" fmla="*/ 32 h 138"/>
                <a:gd name="T6" fmla="*/ 99 w 142"/>
                <a:gd name="T7" fmla="*/ 29 h 138"/>
                <a:gd name="T8" fmla="*/ 114 w 142"/>
                <a:gd name="T9" fmla="*/ 15 h 138"/>
                <a:gd name="T10" fmla="*/ 123 w 142"/>
                <a:gd name="T11" fmla="*/ 0 h 138"/>
                <a:gd name="T12" fmla="*/ 139 w 142"/>
                <a:gd name="T13" fmla="*/ 9 h 138"/>
                <a:gd name="T14" fmla="*/ 142 w 142"/>
                <a:gd name="T15" fmla="*/ 23 h 138"/>
                <a:gd name="T16" fmla="*/ 109 w 142"/>
                <a:gd name="T17" fmla="*/ 48 h 138"/>
                <a:gd name="T18" fmla="*/ 87 w 142"/>
                <a:gd name="T19" fmla="*/ 63 h 138"/>
                <a:gd name="T20" fmla="*/ 66 w 142"/>
                <a:gd name="T21" fmla="*/ 74 h 138"/>
                <a:gd name="T22" fmla="*/ 69 w 142"/>
                <a:gd name="T23" fmla="*/ 95 h 138"/>
                <a:gd name="T24" fmla="*/ 58 w 142"/>
                <a:gd name="T25" fmla="*/ 107 h 138"/>
                <a:gd name="T26" fmla="*/ 46 w 142"/>
                <a:gd name="T27" fmla="*/ 102 h 138"/>
                <a:gd name="T28" fmla="*/ 27 w 142"/>
                <a:gd name="T29" fmla="*/ 123 h 138"/>
                <a:gd name="T30" fmla="*/ 13 w 142"/>
                <a:gd name="T31" fmla="*/ 131 h 138"/>
                <a:gd name="T32" fmla="*/ 1 w 142"/>
                <a:gd name="T33" fmla="*/ 122 h 138"/>
                <a:gd name="T34" fmla="*/ 18 w 142"/>
                <a:gd name="T35" fmla="*/ 98 h 138"/>
                <a:gd name="T36" fmla="*/ 36 w 142"/>
                <a:gd name="T37" fmla="*/ 63 h 138"/>
                <a:gd name="T38" fmla="*/ 54 w 142"/>
                <a:gd name="T39" fmla="*/ 65 h 138"/>
                <a:gd name="T40" fmla="*/ 57 w 142"/>
                <a:gd name="T41" fmla="*/ 48 h 1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2" h="138">
                  <a:moveTo>
                    <a:pt x="57" y="48"/>
                  </a:moveTo>
                  <a:cubicBezTo>
                    <a:pt x="45" y="31"/>
                    <a:pt x="55" y="26"/>
                    <a:pt x="69" y="21"/>
                  </a:cubicBezTo>
                  <a:cubicBezTo>
                    <a:pt x="81" y="23"/>
                    <a:pt x="82" y="22"/>
                    <a:pt x="88" y="32"/>
                  </a:cubicBezTo>
                  <a:cubicBezTo>
                    <a:pt x="92" y="31"/>
                    <a:pt x="96" y="31"/>
                    <a:pt x="99" y="29"/>
                  </a:cubicBezTo>
                  <a:cubicBezTo>
                    <a:pt x="105" y="25"/>
                    <a:pt x="106" y="18"/>
                    <a:pt x="114" y="15"/>
                  </a:cubicBezTo>
                  <a:cubicBezTo>
                    <a:pt x="117" y="8"/>
                    <a:pt x="116" y="3"/>
                    <a:pt x="123" y="0"/>
                  </a:cubicBezTo>
                  <a:cubicBezTo>
                    <a:pt x="130" y="2"/>
                    <a:pt x="134" y="4"/>
                    <a:pt x="139" y="9"/>
                  </a:cubicBezTo>
                  <a:cubicBezTo>
                    <a:pt x="138" y="16"/>
                    <a:pt x="141" y="17"/>
                    <a:pt x="142" y="23"/>
                  </a:cubicBezTo>
                  <a:cubicBezTo>
                    <a:pt x="135" y="32"/>
                    <a:pt x="119" y="42"/>
                    <a:pt x="109" y="48"/>
                  </a:cubicBezTo>
                  <a:cubicBezTo>
                    <a:pt x="102" y="57"/>
                    <a:pt x="98" y="61"/>
                    <a:pt x="87" y="63"/>
                  </a:cubicBezTo>
                  <a:cubicBezTo>
                    <a:pt x="80" y="67"/>
                    <a:pt x="74" y="72"/>
                    <a:pt x="66" y="74"/>
                  </a:cubicBezTo>
                  <a:cubicBezTo>
                    <a:pt x="60" y="82"/>
                    <a:pt x="66" y="87"/>
                    <a:pt x="69" y="95"/>
                  </a:cubicBezTo>
                  <a:cubicBezTo>
                    <a:pt x="65" y="100"/>
                    <a:pt x="61" y="102"/>
                    <a:pt x="58" y="107"/>
                  </a:cubicBezTo>
                  <a:cubicBezTo>
                    <a:pt x="54" y="106"/>
                    <a:pt x="50" y="102"/>
                    <a:pt x="46" y="102"/>
                  </a:cubicBezTo>
                  <a:cubicBezTo>
                    <a:pt x="39" y="102"/>
                    <a:pt x="31" y="118"/>
                    <a:pt x="27" y="123"/>
                  </a:cubicBezTo>
                  <a:cubicBezTo>
                    <a:pt x="24" y="133"/>
                    <a:pt x="23" y="133"/>
                    <a:pt x="13" y="131"/>
                  </a:cubicBezTo>
                  <a:cubicBezTo>
                    <a:pt x="4" y="138"/>
                    <a:pt x="4" y="129"/>
                    <a:pt x="1" y="122"/>
                  </a:cubicBezTo>
                  <a:cubicBezTo>
                    <a:pt x="4" y="107"/>
                    <a:pt x="0" y="101"/>
                    <a:pt x="18" y="98"/>
                  </a:cubicBezTo>
                  <a:cubicBezTo>
                    <a:pt x="33" y="91"/>
                    <a:pt x="19" y="70"/>
                    <a:pt x="36" y="63"/>
                  </a:cubicBezTo>
                  <a:cubicBezTo>
                    <a:pt x="43" y="65"/>
                    <a:pt x="47" y="66"/>
                    <a:pt x="54" y="65"/>
                  </a:cubicBezTo>
                  <a:cubicBezTo>
                    <a:pt x="60" y="57"/>
                    <a:pt x="60" y="57"/>
                    <a:pt x="57" y="4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ltGray">
            <a:xfrm>
              <a:off x="1476" y="3342"/>
              <a:ext cx="87" cy="74"/>
            </a:xfrm>
            <a:custGeom>
              <a:avLst/>
              <a:gdLst>
                <a:gd name="T0" fmla="*/ 8 w 87"/>
                <a:gd name="T1" fmla="*/ 38 h 74"/>
                <a:gd name="T2" fmla="*/ 32 w 87"/>
                <a:gd name="T3" fmla="*/ 25 h 74"/>
                <a:gd name="T4" fmla="*/ 47 w 87"/>
                <a:gd name="T5" fmla="*/ 19 h 74"/>
                <a:gd name="T6" fmla="*/ 65 w 87"/>
                <a:gd name="T7" fmla="*/ 7 h 74"/>
                <a:gd name="T8" fmla="*/ 78 w 87"/>
                <a:gd name="T9" fmla="*/ 7 h 74"/>
                <a:gd name="T10" fmla="*/ 44 w 87"/>
                <a:gd name="T11" fmla="*/ 46 h 74"/>
                <a:gd name="T12" fmla="*/ 29 w 87"/>
                <a:gd name="T13" fmla="*/ 74 h 74"/>
                <a:gd name="T14" fmla="*/ 15 w 87"/>
                <a:gd name="T15" fmla="*/ 67 h 74"/>
                <a:gd name="T16" fmla="*/ 11 w 87"/>
                <a:gd name="T17" fmla="*/ 53 h 74"/>
                <a:gd name="T18" fmla="*/ 8 w 87"/>
                <a:gd name="T19" fmla="*/ 38 h 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7" h="74">
                  <a:moveTo>
                    <a:pt x="8" y="38"/>
                  </a:moveTo>
                  <a:cubicBezTo>
                    <a:pt x="10" y="27"/>
                    <a:pt x="22" y="27"/>
                    <a:pt x="32" y="25"/>
                  </a:cubicBezTo>
                  <a:cubicBezTo>
                    <a:pt x="37" y="22"/>
                    <a:pt x="41" y="20"/>
                    <a:pt x="47" y="19"/>
                  </a:cubicBezTo>
                  <a:cubicBezTo>
                    <a:pt x="52" y="11"/>
                    <a:pt x="56" y="9"/>
                    <a:pt x="65" y="7"/>
                  </a:cubicBezTo>
                  <a:cubicBezTo>
                    <a:pt x="70" y="0"/>
                    <a:pt x="72" y="2"/>
                    <a:pt x="78" y="7"/>
                  </a:cubicBezTo>
                  <a:cubicBezTo>
                    <a:pt x="87" y="25"/>
                    <a:pt x="57" y="39"/>
                    <a:pt x="44" y="46"/>
                  </a:cubicBezTo>
                  <a:cubicBezTo>
                    <a:pt x="35" y="64"/>
                    <a:pt x="46" y="61"/>
                    <a:pt x="29" y="74"/>
                  </a:cubicBezTo>
                  <a:cubicBezTo>
                    <a:pt x="23" y="73"/>
                    <a:pt x="20" y="70"/>
                    <a:pt x="15" y="67"/>
                  </a:cubicBezTo>
                  <a:cubicBezTo>
                    <a:pt x="10" y="61"/>
                    <a:pt x="8" y="60"/>
                    <a:pt x="11" y="53"/>
                  </a:cubicBezTo>
                  <a:cubicBezTo>
                    <a:pt x="10" y="50"/>
                    <a:pt x="0" y="38"/>
                    <a:pt x="8" y="3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ltGray">
            <a:xfrm>
              <a:off x="1430" y="3436"/>
              <a:ext cx="37" cy="60"/>
            </a:xfrm>
            <a:custGeom>
              <a:avLst/>
              <a:gdLst>
                <a:gd name="T0" fmla="*/ 1 w 37"/>
                <a:gd name="T1" fmla="*/ 25 h 60"/>
                <a:gd name="T2" fmla="*/ 15 w 37"/>
                <a:gd name="T3" fmla="*/ 0 h 60"/>
                <a:gd name="T4" fmla="*/ 27 w 37"/>
                <a:gd name="T5" fmla="*/ 10 h 60"/>
                <a:gd name="T6" fmla="*/ 28 w 37"/>
                <a:gd name="T7" fmla="*/ 25 h 60"/>
                <a:gd name="T8" fmla="*/ 34 w 37"/>
                <a:gd name="T9" fmla="*/ 33 h 60"/>
                <a:gd name="T10" fmla="*/ 10 w 37"/>
                <a:gd name="T11" fmla="*/ 60 h 60"/>
                <a:gd name="T12" fmla="*/ 1 w 37"/>
                <a:gd name="T13" fmla="*/ 45 h 60"/>
                <a:gd name="T14" fmla="*/ 1 w 37"/>
                <a:gd name="T15" fmla="*/ 25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" h="60">
                  <a:moveTo>
                    <a:pt x="1" y="25"/>
                  </a:moveTo>
                  <a:cubicBezTo>
                    <a:pt x="3" y="9"/>
                    <a:pt x="3" y="7"/>
                    <a:pt x="15" y="0"/>
                  </a:cubicBezTo>
                  <a:cubicBezTo>
                    <a:pt x="22" y="1"/>
                    <a:pt x="24" y="3"/>
                    <a:pt x="27" y="10"/>
                  </a:cubicBezTo>
                  <a:cubicBezTo>
                    <a:pt x="28" y="17"/>
                    <a:pt x="30" y="18"/>
                    <a:pt x="28" y="25"/>
                  </a:cubicBezTo>
                  <a:cubicBezTo>
                    <a:pt x="29" y="28"/>
                    <a:pt x="33" y="30"/>
                    <a:pt x="34" y="33"/>
                  </a:cubicBezTo>
                  <a:cubicBezTo>
                    <a:pt x="37" y="48"/>
                    <a:pt x="20" y="55"/>
                    <a:pt x="10" y="60"/>
                  </a:cubicBezTo>
                  <a:cubicBezTo>
                    <a:pt x="3" y="57"/>
                    <a:pt x="4" y="51"/>
                    <a:pt x="1" y="45"/>
                  </a:cubicBezTo>
                  <a:cubicBezTo>
                    <a:pt x="0" y="38"/>
                    <a:pt x="1" y="25"/>
                    <a:pt x="1" y="2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ltGray">
            <a:xfrm>
              <a:off x="1367" y="3520"/>
              <a:ext cx="43" cy="21"/>
            </a:xfrm>
            <a:custGeom>
              <a:avLst/>
              <a:gdLst>
                <a:gd name="T0" fmla="*/ 12 w 43"/>
                <a:gd name="T1" fmla="*/ 10 h 21"/>
                <a:gd name="T2" fmla="*/ 28 w 43"/>
                <a:gd name="T3" fmla="*/ 0 h 21"/>
                <a:gd name="T4" fmla="*/ 33 w 43"/>
                <a:gd name="T5" fmla="*/ 13 h 21"/>
                <a:gd name="T6" fmla="*/ 16 w 43"/>
                <a:gd name="T7" fmla="*/ 21 h 21"/>
                <a:gd name="T8" fmla="*/ 12 w 43"/>
                <a:gd name="T9" fmla="*/ 6 h 21"/>
                <a:gd name="T10" fmla="*/ 12 w 43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1">
                  <a:moveTo>
                    <a:pt x="12" y="10"/>
                  </a:moveTo>
                  <a:cubicBezTo>
                    <a:pt x="14" y="0"/>
                    <a:pt x="18" y="1"/>
                    <a:pt x="28" y="0"/>
                  </a:cubicBezTo>
                  <a:cubicBezTo>
                    <a:pt x="39" y="1"/>
                    <a:pt x="43" y="6"/>
                    <a:pt x="33" y="13"/>
                  </a:cubicBezTo>
                  <a:cubicBezTo>
                    <a:pt x="29" y="20"/>
                    <a:pt x="24" y="19"/>
                    <a:pt x="16" y="21"/>
                  </a:cubicBezTo>
                  <a:cubicBezTo>
                    <a:pt x="0" y="17"/>
                    <a:pt x="11" y="6"/>
                    <a:pt x="12" y="6"/>
                  </a:cubicBezTo>
                  <a:cubicBezTo>
                    <a:pt x="13" y="6"/>
                    <a:pt x="12" y="9"/>
                    <a:pt x="12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ltGray">
            <a:xfrm>
              <a:off x="1786" y="1127"/>
              <a:ext cx="1520" cy="1402"/>
            </a:xfrm>
            <a:custGeom>
              <a:avLst/>
              <a:gdLst>
                <a:gd name="T0" fmla="*/ 1254 w 1520"/>
                <a:gd name="T1" fmla="*/ 328 h 1402"/>
                <a:gd name="T2" fmla="*/ 1204 w 1520"/>
                <a:gd name="T3" fmla="*/ 272 h 1402"/>
                <a:gd name="T4" fmla="*/ 1228 w 1520"/>
                <a:gd name="T5" fmla="*/ 174 h 1402"/>
                <a:gd name="T6" fmla="*/ 1272 w 1520"/>
                <a:gd name="T7" fmla="*/ 108 h 1402"/>
                <a:gd name="T8" fmla="*/ 1308 w 1520"/>
                <a:gd name="T9" fmla="*/ 56 h 1402"/>
                <a:gd name="T10" fmla="*/ 1350 w 1520"/>
                <a:gd name="T11" fmla="*/ 92 h 1402"/>
                <a:gd name="T12" fmla="*/ 1394 w 1520"/>
                <a:gd name="T13" fmla="*/ 48 h 1402"/>
                <a:gd name="T14" fmla="*/ 1344 w 1520"/>
                <a:gd name="T15" fmla="*/ 30 h 1402"/>
                <a:gd name="T16" fmla="*/ 1418 w 1520"/>
                <a:gd name="T17" fmla="*/ 104 h 1402"/>
                <a:gd name="T18" fmla="*/ 1490 w 1520"/>
                <a:gd name="T19" fmla="*/ 246 h 1402"/>
                <a:gd name="T20" fmla="*/ 1510 w 1520"/>
                <a:gd name="T21" fmla="*/ 392 h 1402"/>
                <a:gd name="T22" fmla="*/ 1451 w 1520"/>
                <a:gd name="T23" fmla="*/ 555 h 1402"/>
                <a:gd name="T24" fmla="*/ 1400 w 1520"/>
                <a:gd name="T25" fmla="*/ 684 h 1402"/>
                <a:gd name="T26" fmla="*/ 1352 w 1520"/>
                <a:gd name="T27" fmla="*/ 891 h 1402"/>
                <a:gd name="T28" fmla="*/ 1334 w 1520"/>
                <a:gd name="T29" fmla="*/ 1038 h 1402"/>
                <a:gd name="T30" fmla="*/ 1265 w 1520"/>
                <a:gd name="T31" fmla="*/ 1050 h 1402"/>
                <a:gd name="T32" fmla="*/ 1235 w 1520"/>
                <a:gd name="T33" fmla="*/ 1056 h 1402"/>
                <a:gd name="T34" fmla="*/ 1139 w 1520"/>
                <a:gd name="T35" fmla="*/ 1173 h 1402"/>
                <a:gd name="T36" fmla="*/ 1085 w 1520"/>
                <a:gd name="T37" fmla="*/ 1104 h 1402"/>
                <a:gd name="T38" fmla="*/ 998 w 1520"/>
                <a:gd name="T39" fmla="*/ 1200 h 1402"/>
                <a:gd name="T40" fmla="*/ 914 w 1520"/>
                <a:gd name="T41" fmla="*/ 1194 h 1402"/>
                <a:gd name="T42" fmla="*/ 848 w 1520"/>
                <a:gd name="T43" fmla="*/ 1188 h 1402"/>
                <a:gd name="T44" fmla="*/ 809 w 1520"/>
                <a:gd name="T45" fmla="*/ 1149 h 1402"/>
                <a:gd name="T46" fmla="*/ 791 w 1520"/>
                <a:gd name="T47" fmla="*/ 1278 h 1402"/>
                <a:gd name="T48" fmla="*/ 690 w 1520"/>
                <a:gd name="T49" fmla="*/ 1402 h 1402"/>
                <a:gd name="T50" fmla="*/ 596 w 1520"/>
                <a:gd name="T51" fmla="*/ 1317 h 1402"/>
                <a:gd name="T52" fmla="*/ 626 w 1520"/>
                <a:gd name="T53" fmla="*/ 1236 h 1402"/>
                <a:gd name="T54" fmla="*/ 586 w 1520"/>
                <a:gd name="T55" fmla="*/ 1200 h 1402"/>
                <a:gd name="T56" fmla="*/ 468 w 1520"/>
                <a:gd name="T57" fmla="*/ 1200 h 1402"/>
                <a:gd name="T58" fmla="*/ 462 w 1520"/>
                <a:gd name="T59" fmla="*/ 1216 h 1402"/>
                <a:gd name="T60" fmla="*/ 346 w 1520"/>
                <a:gd name="T61" fmla="*/ 1238 h 1402"/>
                <a:gd name="T62" fmla="*/ 282 w 1520"/>
                <a:gd name="T63" fmla="*/ 1248 h 1402"/>
                <a:gd name="T64" fmla="*/ 224 w 1520"/>
                <a:gd name="T65" fmla="*/ 1252 h 1402"/>
                <a:gd name="T66" fmla="*/ 214 w 1520"/>
                <a:gd name="T67" fmla="*/ 1320 h 1402"/>
                <a:gd name="T68" fmla="*/ 140 w 1520"/>
                <a:gd name="T69" fmla="*/ 1300 h 1402"/>
                <a:gd name="T70" fmla="*/ 40 w 1520"/>
                <a:gd name="T71" fmla="*/ 1294 h 1402"/>
                <a:gd name="T72" fmla="*/ 4 w 1520"/>
                <a:gd name="T73" fmla="*/ 1242 h 1402"/>
                <a:gd name="T74" fmla="*/ 90 w 1520"/>
                <a:gd name="T75" fmla="*/ 1188 h 1402"/>
                <a:gd name="T76" fmla="*/ 230 w 1520"/>
                <a:gd name="T77" fmla="*/ 1084 h 1402"/>
                <a:gd name="T78" fmla="*/ 322 w 1520"/>
                <a:gd name="T79" fmla="*/ 1024 h 1402"/>
                <a:gd name="T80" fmla="*/ 390 w 1520"/>
                <a:gd name="T81" fmla="*/ 1038 h 1402"/>
                <a:gd name="T82" fmla="*/ 508 w 1520"/>
                <a:gd name="T83" fmla="*/ 1024 h 1402"/>
                <a:gd name="T84" fmla="*/ 644 w 1520"/>
                <a:gd name="T85" fmla="*/ 1035 h 1402"/>
                <a:gd name="T86" fmla="*/ 728 w 1520"/>
                <a:gd name="T87" fmla="*/ 1017 h 1402"/>
                <a:gd name="T88" fmla="*/ 770 w 1520"/>
                <a:gd name="T89" fmla="*/ 888 h 1402"/>
                <a:gd name="T90" fmla="*/ 857 w 1520"/>
                <a:gd name="T91" fmla="*/ 723 h 1402"/>
                <a:gd name="T92" fmla="*/ 857 w 1520"/>
                <a:gd name="T93" fmla="*/ 753 h 1402"/>
                <a:gd name="T94" fmla="*/ 899 w 1520"/>
                <a:gd name="T95" fmla="*/ 822 h 1402"/>
                <a:gd name="T96" fmla="*/ 1070 w 1520"/>
                <a:gd name="T97" fmla="*/ 705 h 1402"/>
                <a:gd name="T98" fmla="*/ 1166 w 1520"/>
                <a:gd name="T99" fmla="*/ 609 h 1402"/>
                <a:gd name="T100" fmla="*/ 1223 w 1520"/>
                <a:gd name="T101" fmla="*/ 465 h 1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520" h="1402">
                  <a:moveTo>
                    <a:pt x="1232" y="435"/>
                  </a:moveTo>
                  <a:lnTo>
                    <a:pt x="1232" y="400"/>
                  </a:lnTo>
                  <a:lnTo>
                    <a:pt x="1244" y="384"/>
                  </a:lnTo>
                  <a:lnTo>
                    <a:pt x="1250" y="362"/>
                  </a:lnTo>
                  <a:lnTo>
                    <a:pt x="1254" y="328"/>
                  </a:lnTo>
                  <a:lnTo>
                    <a:pt x="1248" y="310"/>
                  </a:lnTo>
                  <a:lnTo>
                    <a:pt x="1240" y="284"/>
                  </a:lnTo>
                  <a:lnTo>
                    <a:pt x="1216" y="304"/>
                  </a:lnTo>
                  <a:lnTo>
                    <a:pt x="1206" y="288"/>
                  </a:lnTo>
                  <a:lnTo>
                    <a:pt x="1204" y="272"/>
                  </a:lnTo>
                  <a:lnTo>
                    <a:pt x="1228" y="268"/>
                  </a:lnTo>
                  <a:lnTo>
                    <a:pt x="1240" y="250"/>
                  </a:lnTo>
                  <a:lnTo>
                    <a:pt x="1244" y="222"/>
                  </a:lnTo>
                  <a:lnTo>
                    <a:pt x="1238" y="192"/>
                  </a:lnTo>
                  <a:lnTo>
                    <a:pt x="1228" y="174"/>
                  </a:lnTo>
                  <a:lnTo>
                    <a:pt x="1232" y="160"/>
                  </a:lnTo>
                  <a:lnTo>
                    <a:pt x="1238" y="144"/>
                  </a:lnTo>
                  <a:lnTo>
                    <a:pt x="1262" y="142"/>
                  </a:lnTo>
                  <a:lnTo>
                    <a:pt x="1274" y="128"/>
                  </a:lnTo>
                  <a:lnTo>
                    <a:pt x="1272" y="108"/>
                  </a:lnTo>
                  <a:lnTo>
                    <a:pt x="1280" y="92"/>
                  </a:lnTo>
                  <a:lnTo>
                    <a:pt x="1272" y="82"/>
                  </a:lnTo>
                  <a:lnTo>
                    <a:pt x="1278" y="66"/>
                  </a:lnTo>
                  <a:lnTo>
                    <a:pt x="1286" y="54"/>
                  </a:lnTo>
                  <a:lnTo>
                    <a:pt x="1308" y="56"/>
                  </a:lnTo>
                  <a:lnTo>
                    <a:pt x="1320" y="74"/>
                  </a:lnTo>
                  <a:lnTo>
                    <a:pt x="1322" y="100"/>
                  </a:lnTo>
                  <a:lnTo>
                    <a:pt x="1336" y="124"/>
                  </a:lnTo>
                  <a:lnTo>
                    <a:pt x="1342" y="112"/>
                  </a:lnTo>
                  <a:lnTo>
                    <a:pt x="1350" y="92"/>
                  </a:lnTo>
                  <a:lnTo>
                    <a:pt x="1368" y="102"/>
                  </a:lnTo>
                  <a:lnTo>
                    <a:pt x="1384" y="116"/>
                  </a:lnTo>
                  <a:lnTo>
                    <a:pt x="1396" y="96"/>
                  </a:lnTo>
                  <a:lnTo>
                    <a:pt x="1400" y="70"/>
                  </a:lnTo>
                  <a:lnTo>
                    <a:pt x="1394" y="48"/>
                  </a:lnTo>
                  <a:lnTo>
                    <a:pt x="1378" y="64"/>
                  </a:lnTo>
                  <a:lnTo>
                    <a:pt x="1354" y="74"/>
                  </a:lnTo>
                  <a:lnTo>
                    <a:pt x="1334" y="74"/>
                  </a:lnTo>
                  <a:lnTo>
                    <a:pt x="1332" y="56"/>
                  </a:lnTo>
                  <a:lnTo>
                    <a:pt x="1344" y="30"/>
                  </a:lnTo>
                  <a:lnTo>
                    <a:pt x="1350" y="0"/>
                  </a:lnTo>
                  <a:lnTo>
                    <a:pt x="1382" y="14"/>
                  </a:lnTo>
                  <a:lnTo>
                    <a:pt x="1404" y="28"/>
                  </a:lnTo>
                  <a:lnTo>
                    <a:pt x="1420" y="26"/>
                  </a:lnTo>
                  <a:lnTo>
                    <a:pt x="1418" y="104"/>
                  </a:lnTo>
                  <a:lnTo>
                    <a:pt x="1424" y="136"/>
                  </a:lnTo>
                  <a:lnTo>
                    <a:pt x="1438" y="162"/>
                  </a:lnTo>
                  <a:lnTo>
                    <a:pt x="1466" y="182"/>
                  </a:lnTo>
                  <a:lnTo>
                    <a:pt x="1488" y="214"/>
                  </a:lnTo>
                  <a:lnTo>
                    <a:pt x="1490" y="246"/>
                  </a:lnTo>
                  <a:lnTo>
                    <a:pt x="1508" y="270"/>
                  </a:lnTo>
                  <a:lnTo>
                    <a:pt x="1510" y="310"/>
                  </a:lnTo>
                  <a:lnTo>
                    <a:pt x="1520" y="334"/>
                  </a:lnTo>
                  <a:lnTo>
                    <a:pt x="1512" y="366"/>
                  </a:lnTo>
                  <a:lnTo>
                    <a:pt x="1510" y="392"/>
                  </a:lnTo>
                  <a:lnTo>
                    <a:pt x="1502" y="416"/>
                  </a:lnTo>
                  <a:lnTo>
                    <a:pt x="1478" y="432"/>
                  </a:lnTo>
                  <a:lnTo>
                    <a:pt x="1464" y="462"/>
                  </a:lnTo>
                  <a:lnTo>
                    <a:pt x="1457" y="504"/>
                  </a:lnTo>
                  <a:lnTo>
                    <a:pt x="1451" y="555"/>
                  </a:lnTo>
                  <a:lnTo>
                    <a:pt x="1436" y="537"/>
                  </a:lnTo>
                  <a:lnTo>
                    <a:pt x="1406" y="552"/>
                  </a:lnTo>
                  <a:lnTo>
                    <a:pt x="1388" y="582"/>
                  </a:lnTo>
                  <a:lnTo>
                    <a:pt x="1385" y="612"/>
                  </a:lnTo>
                  <a:lnTo>
                    <a:pt x="1400" y="684"/>
                  </a:lnTo>
                  <a:lnTo>
                    <a:pt x="1406" y="738"/>
                  </a:lnTo>
                  <a:lnTo>
                    <a:pt x="1397" y="783"/>
                  </a:lnTo>
                  <a:lnTo>
                    <a:pt x="1370" y="798"/>
                  </a:lnTo>
                  <a:lnTo>
                    <a:pt x="1364" y="843"/>
                  </a:lnTo>
                  <a:lnTo>
                    <a:pt x="1352" y="891"/>
                  </a:lnTo>
                  <a:lnTo>
                    <a:pt x="1352" y="912"/>
                  </a:lnTo>
                  <a:lnTo>
                    <a:pt x="1361" y="936"/>
                  </a:lnTo>
                  <a:cubicBezTo>
                    <a:pt x="1377" y="974"/>
                    <a:pt x="1375" y="963"/>
                    <a:pt x="1391" y="987"/>
                  </a:cubicBezTo>
                  <a:cubicBezTo>
                    <a:pt x="1386" y="1006"/>
                    <a:pt x="1378" y="1002"/>
                    <a:pt x="1358" y="1005"/>
                  </a:cubicBezTo>
                  <a:cubicBezTo>
                    <a:pt x="1351" y="1016"/>
                    <a:pt x="1345" y="1031"/>
                    <a:pt x="1334" y="1038"/>
                  </a:cubicBezTo>
                  <a:cubicBezTo>
                    <a:pt x="1316" y="1065"/>
                    <a:pt x="1337" y="1092"/>
                    <a:pt x="1301" y="1104"/>
                  </a:cubicBezTo>
                  <a:cubicBezTo>
                    <a:pt x="1293" y="1112"/>
                    <a:pt x="1274" y="1125"/>
                    <a:pt x="1274" y="1125"/>
                  </a:cubicBezTo>
                  <a:cubicBezTo>
                    <a:pt x="1265" y="1138"/>
                    <a:pt x="1271" y="1144"/>
                    <a:pt x="1253" y="1140"/>
                  </a:cubicBezTo>
                  <a:cubicBezTo>
                    <a:pt x="1235" y="1128"/>
                    <a:pt x="1244" y="1108"/>
                    <a:pt x="1250" y="1089"/>
                  </a:cubicBezTo>
                  <a:cubicBezTo>
                    <a:pt x="1244" y="1072"/>
                    <a:pt x="1248" y="1056"/>
                    <a:pt x="1265" y="1050"/>
                  </a:cubicBezTo>
                  <a:cubicBezTo>
                    <a:pt x="1279" y="1029"/>
                    <a:pt x="1271" y="1036"/>
                    <a:pt x="1286" y="1026"/>
                  </a:cubicBezTo>
                  <a:cubicBezTo>
                    <a:pt x="1283" y="1004"/>
                    <a:pt x="1282" y="1001"/>
                    <a:pt x="1265" y="990"/>
                  </a:cubicBezTo>
                  <a:cubicBezTo>
                    <a:pt x="1257" y="992"/>
                    <a:pt x="1246" y="990"/>
                    <a:pt x="1244" y="1002"/>
                  </a:cubicBezTo>
                  <a:cubicBezTo>
                    <a:pt x="1243" y="1012"/>
                    <a:pt x="1253" y="1032"/>
                    <a:pt x="1253" y="1032"/>
                  </a:cubicBezTo>
                  <a:cubicBezTo>
                    <a:pt x="1249" y="1043"/>
                    <a:pt x="1242" y="1046"/>
                    <a:pt x="1235" y="1056"/>
                  </a:cubicBezTo>
                  <a:cubicBezTo>
                    <a:pt x="1234" y="1066"/>
                    <a:pt x="1234" y="1076"/>
                    <a:pt x="1232" y="1086"/>
                  </a:cubicBezTo>
                  <a:cubicBezTo>
                    <a:pt x="1231" y="1092"/>
                    <a:pt x="1226" y="1104"/>
                    <a:pt x="1226" y="1104"/>
                  </a:cubicBezTo>
                  <a:cubicBezTo>
                    <a:pt x="1209" y="1098"/>
                    <a:pt x="1218" y="1080"/>
                    <a:pt x="1199" y="1074"/>
                  </a:cubicBezTo>
                  <a:cubicBezTo>
                    <a:pt x="1185" y="1076"/>
                    <a:pt x="1173" y="1079"/>
                    <a:pt x="1160" y="1083"/>
                  </a:cubicBezTo>
                  <a:cubicBezTo>
                    <a:pt x="1149" y="1115"/>
                    <a:pt x="1179" y="1160"/>
                    <a:pt x="1139" y="1173"/>
                  </a:cubicBezTo>
                  <a:cubicBezTo>
                    <a:pt x="1130" y="1182"/>
                    <a:pt x="1128" y="1190"/>
                    <a:pt x="1121" y="1200"/>
                  </a:cubicBezTo>
                  <a:cubicBezTo>
                    <a:pt x="1107" y="1196"/>
                    <a:pt x="1102" y="1193"/>
                    <a:pt x="1097" y="1179"/>
                  </a:cubicBezTo>
                  <a:cubicBezTo>
                    <a:pt x="1100" y="1167"/>
                    <a:pt x="1104" y="1161"/>
                    <a:pt x="1100" y="1149"/>
                  </a:cubicBezTo>
                  <a:cubicBezTo>
                    <a:pt x="1103" y="1133"/>
                    <a:pt x="1113" y="1122"/>
                    <a:pt x="1118" y="1107"/>
                  </a:cubicBezTo>
                  <a:cubicBezTo>
                    <a:pt x="1095" y="1099"/>
                    <a:pt x="1106" y="1100"/>
                    <a:pt x="1085" y="1104"/>
                  </a:cubicBezTo>
                  <a:cubicBezTo>
                    <a:pt x="1068" y="1115"/>
                    <a:pt x="1082" y="1104"/>
                    <a:pt x="1073" y="1119"/>
                  </a:cubicBezTo>
                  <a:cubicBezTo>
                    <a:pt x="1069" y="1125"/>
                    <a:pt x="1061" y="1137"/>
                    <a:pt x="1061" y="1137"/>
                  </a:cubicBezTo>
                  <a:cubicBezTo>
                    <a:pt x="1058" y="1158"/>
                    <a:pt x="1057" y="1162"/>
                    <a:pt x="1043" y="1176"/>
                  </a:cubicBezTo>
                  <a:cubicBezTo>
                    <a:pt x="1039" y="1191"/>
                    <a:pt x="1041" y="1204"/>
                    <a:pt x="1025" y="1209"/>
                  </a:cubicBezTo>
                  <a:cubicBezTo>
                    <a:pt x="984" y="1202"/>
                    <a:pt x="1023" y="1211"/>
                    <a:pt x="998" y="1200"/>
                  </a:cubicBezTo>
                  <a:cubicBezTo>
                    <a:pt x="992" y="1197"/>
                    <a:pt x="980" y="1194"/>
                    <a:pt x="980" y="1194"/>
                  </a:cubicBezTo>
                  <a:cubicBezTo>
                    <a:pt x="967" y="1198"/>
                    <a:pt x="962" y="1201"/>
                    <a:pt x="944" y="1194"/>
                  </a:cubicBezTo>
                  <a:cubicBezTo>
                    <a:pt x="941" y="1193"/>
                    <a:pt x="943" y="1187"/>
                    <a:pt x="941" y="1185"/>
                  </a:cubicBezTo>
                  <a:cubicBezTo>
                    <a:pt x="939" y="1183"/>
                    <a:pt x="935" y="1183"/>
                    <a:pt x="932" y="1182"/>
                  </a:cubicBezTo>
                  <a:cubicBezTo>
                    <a:pt x="926" y="1186"/>
                    <a:pt x="920" y="1190"/>
                    <a:pt x="914" y="1194"/>
                  </a:cubicBezTo>
                  <a:cubicBezTo>
                    <a:pt x="911" y="1196"/>
                    <a:pt x="905" y="1200"/>
                    <a:pt x="905" y="1200"/>
                  </a:cubicBezTo>
                  <a:cubicBezTo>
                    <a:pt x="890" y="1190"/>
                    <a:pt x="884" y="1201"/>
                    <a:pt x="869" y="1206"/>
                  </a:cubicBezTo>
                  <a:cubicBezTo>
                    <a:pt x="863" y="1188"/>
                    <a:pt x="870" y="1182"/>
                    <a:pt x="887" y="1176"/>
                  </a:cubicBezTo>
                  <a:cubicBezTo>
                    <a:pt x="857" y="1156"/>
                    <a:pt x="876" y="1175"/>
                    <a:pt x="866" y="1182"/>
                  </a:cubicBezTo>
                  <a:cubicBezTo>
                    <a:pt x="861" y="1186"/>
                    <a:pt x="848" y="1188"/>
                    <a:pt x="848" y="1188"/>
                  </a:cubicBezTo>
                  <a:cubicBezTo>
                    <a:pt x="844" y="1176"/>
                    <a:pt x="839" y="1162"/>
                    <a:pt x="827" y="1158"/>
                  </a:cubicBezTo>
                  <a:cubicBezTo>
                    <a:pt x="828" y="1153"/>
                    <a:pt x="829" y="1137"/>
                    <a:pt x="833" y="1131"/>
                  </a:cubicBezTo>
                  <a:cubicBezTo>
                    <a:pt x="837" y="1125"/>
                    <a:pt x="845" y="1113"/>
                    <a:pt x="845" y="1113"/>
                  </a:cubicBezTo>
                  <a:cubicBezTo>
                    <a:pt x="837" y="1102"/>
                    <a:pt x="834" y="1100"/>
                    <a:pt x="821" y="1104"/>
                  </a:cubicBezTo>
                  <a:cubicBezTo>
                    <a:pt x="817" y="1121"/>
                    <a:pt x="829" y="1142"/>
                    <a:pt x="809" y="1149"/>
                  </a:cubicBezTo>
                  <a:cubicBezTo>
                    <a:pt x="798" y="1165"/>
                    <a:pt x="800" y="1182"/>
                    <a:pt x="794" y="1200"/>
                  </a:cubicBezTo>
                  <a:cubicBezTo>
                    <a:pt x="800" y="1229"/>
                    <a:pt x="820" y="1215"/>
                    <a:pt x="842" y="1230"/>
                  </a:cubicBezTo>
                  <a:cubicBezTo>
                    <a:pt x="845" y="1238"/>
                    <a:pt x="847" y="1257"/>
                    <a:pt x="839" y="1263"/>
                  </a:cubicBezTo>
                  <a:cubicBezTo>
                    <a:pt x="834" y="1267"/>
                    <a:pt x="816" y="1270"/>
                    <a:pt x="809" y="1272"/>
                  </a:cubicBezTo>
                  <a:cubicBezTo>
                    <a:pt x="803" y="1274"/>
                    <a:pt x="791" y="1278"/>
                    <a:pt x="791" y="1278"/>
                  </a:cubicBezTo>
                  <a:cubicBezTo>
                    <a:pt x="777" y="1273"/>
                    <a:pt x="774" y="1280"/>
                    <a:pt x="764" y="1290"/>
                  </a:cubicBezTo>
                  <a:cubicBezTo>
                    <a:pt x="757" y="1310"/>
                    <a:pt x="753" y="1324"/>
                    <a:pt x="731" y="1329"/>
                  </a:cubicBezTo>
                  <a:cubicBezTo>
                    <a:pt x="727" y="1335"/>
                    <a:pt x="728" y="1351"/>
                    <a:pt x="726" y="1358"/>
                  </a:cubicBezTo>
                  <a:lnTo>
                    <a:pt x="718" y="1374"/>
                  </a:lnTo>
                  <a:lnTo>
                    <a:pt x="690" y="1402"/>
                  </a:lnTo>
                  <a:lnTo>
                    <a:pt x="646" y="1390"/>
                  </a:lnTo>
                  <a:lnTo>
                    <a:pt x="630" y="1374"/>
                  </a:lnTo>
                  <a:lnTo>
                    <a:pt x="623" y="1359"/>
                  </a:lnTo>
                  <a:cubicBezTo>
                    <a:pt x="614" y="1349"/>
                    <a:pt x="597" y="1338"/>
                    <a:pt x="593" y="1326"/>
                  </a:cubicBezTo>
                  <a:cubicBezTo>
                    <a:pt x="594" y="1323"/>
                    <a:pt x="596" y="1320"/>
                    <a:pt x="596" y="1317"/>
                  </a:cubicBezTo>
                  <a:cubicBezTo>
                    <a:pt x="596" y="1314"/>
                    <a:pt x="593" y="1311"/>
                    <a:pt x="593" y="1308"/>
                  </a:cubicBezTo>
                  <a:cubicBezTo>
                    <a:pt x="594" y="1302"/>
                    <a:pt x="597" y="1296"/>
                    <a:pt x="599" y="1290"/>
                  </a:cubicBezTo>
                  <a:cubicBezTo>
                    <a:pt x="600" y="1287"/>
                    <a:pt x="602" y="1281"/>
                    <a:pt x="602" y="1281"/>
                  </a:cubicBezTo>
                  <a:cubicBezTo>
                    <a:pt x="600" y="1273"/>
                    <a:pt x="592" y="1257"/>
                    <a:pt x="599" y="1248"/>
                  </a:cubicBezTo>
                  <a:cubicBezTo>
                    <a:pt x="605" y="1240"/>
                    <a:pt x="626" y="1236"/>
                    <a:pt x="626" y="1236"/>
                  </a:cubicBezTo>
                  <a:cubicBezTo>
                    <a:pt x="637" y="1220"/>
                    <a:pt x="640" y="1206"/>
                    <a:pt x="659" y="1200"/>
                  </a:cubicBezTo>
                  <a:cubicBezTo>
                    <a:pt x="664" y="1186"/>
                    <a:pt x="656" y="1184"/>
                    <a:pt x="644" y="1188"/>
                  </a:cubicBezTo>
                  <a:cubicBezTo>
                    <a:pt x="642" y="1191"/>
                    <a:pt x="642" y="1197"/>
                    <a:pt x="638" y="1197"/>
                  </a:cubicBezTo>
                  <a:cubicBezTo>
                    <a:pt x="626" y="1198"/>
                    <a:pt x="602" y="1191"/>
                    <a:pt x="602" y="1191"/>
                  </a:cubicBezTo>
                  <a:lnTo>
                    <a:pt x="586" y="1200"/>
                  </a:lnTo>
                  <a:lnTo>
                    <a:pt x="554" y="1182"/>
                  </a:lnTo>
                  <a:lnTo>
                    <a:pt x="524" y="1173"/>
                  </a:lnTo>
                  <a:lnTo>
                    <a:pt x="496" y="1178"/>
                  </a:lnTo>
                  <a:lnTo>
                    <a:pt x="476" y="1190"/>
                  </a:lnTo>
                  <a:lnTo>
                    <a:pt x="468" y="1200"/>
                  </a:lnTo>
                  <a:lnTo>
                    <a:pt x="488" y="1206"/>
                  </a:lnTo>
                  <a:lnTo>
                    <a:pt x="496" y="1222"/>
                  </a:lnTo>
                  <a:lnTo>
                    <a:pt x="482" y="1230"/>
                  </a:lnTo>
                  <a:lnTo>
                    <a:pt x="466" y="1228"/>
                  </a:lnTo>
                  <a:lnTo>
                    <a:pt x="462" y="1216"/>
                  </a:lnTo>
                  <a:lnTo>
                    <a:pt x="442" y="1220"/>
                  </a:lnTo>
                  <a:lnTo>
                    <a:pt x="408" y="1218"/>
                  </a:lnTo>
                  <a:lnTo>
                    <a:pt x="382" y="1222"/>
                  </a:lnTo>
                  <a:lnTo>
                    <a:pt x="366" y="1240"/>
                  </a:lnTo>
                  <a:lnTo>
                    <a:pt x="346" y="1238"/>
                  </a:lnTo>
                  <a:lnTo>
                    <a:pt x="336" y="1256"/>
                  </a:lnTo>
                  <a:lnTo>
                    <a:pt x="318" y="1274"/>
                  </a:lnTo>
                  <a:lnTo>
                    <a:pt x="306" y="1266"/>
                  </a:lnTo>
                  <a:lnTo>
                    <a:pt x="294" y="1256"/>
                  </a:lnTo>
                  <a:lnTo>
                    <a:pt x="282" y="1248"/>
                  </a:lnTo>
                  <a:lnTo>
                    <a:pt x="264" y="1258"/>
                  </a:lnTo>
                  <a:lnTo>
                    <a:pt x="248" y="1272"/>
                  </a:lnTo>
                  <a:lnTo>
                    <a:pt x="228" y="1288"/>
                  </a:lnTo>
                  <a:lnTo>
                    <a:pt x="222" y="1270"/>
                  </a:lnTo>
                  <a:lnTo>
                    <a:pt x="224" y="1252"/>
                  </a:lnTo>
                  <a:lnTo>
                    <a:pt x="206" y="1252"/>
                  </a:lnTo>
                  <a:lnTo>
                    <a:pt x="198" y="1270"/>
                  </a:lnTo>
                  <a:lnTo>
                    <a:pt x="188" y="1286"/>
                  </a:lnTo>
                  <a:lnTo>
                    <a:pt x="190" y="1316"/>
                  </a:lnTo>
                  <a:lnTo>
                    <a:pt x="214" y="1320"/>
                  </a:lnTo>
                  <a:lnTo>
                    <a:pt x="210" y="1332"/>
                  </a:lnTo>
                  <a:lnTo>
                    <a:pt x="182" y="1332"/>
                  </a:lnTo>
                  <a:lnTo>
                    <a:pt x="172" y="1316"/>
                  </a:lnTo>
                  <a:lnTo>
                    <a:pt x="152" y="1310"/>
                  </a:lnTo>
                  <a:lnTo>
                    <a:pt x="140" y="1300"/>
                  </a:lnTo>
                  <a:lnTo>
                    <a:pt x="124" y="1288"/>
                  </a:lnTo>
                  <a:lnTo>
                    <a:pt x="96" y="1298"/>
                  </a:lnTo>
                  <a:lnTo>
                    <a:pt x="76" y="1280"/>
                  </a:lnTo>
                  <a:lnTo>
                    <a:pt x="60" y="1302"/>
                  </a:lnTo>
                  <a:lnTo>
                    <a:pt x="40" y="1294"/>
                  </a:lnTo>
                  <a:lnTo>
                    <a:pt x="30" y="1276"/>
                  </a:lnTo>
                  <a:lnTo>
                    <a:pt x="16" y="1284"/>
                  </a:lnTo>
                  <a:lnTo>
                    <a:pt x="0" y="1270"/>
                  </a:lnTo>
                  <a:lnTo>
                    <a:pt x="6" y="1260"/>
                  </a:lnTo>
                  <a:lnTo>
                    <a:pt x="4" y="1242"/>
                  </a:lnTo>
                  <a:lnTo>
                    <a:pt x="0" y="1228"/>
                  </a:lnTo>
                  <a:lnTo>
                    <a:pt x="8" y="1214"/>
                  </a:lnTo>
                  <a:lnTo>
                    <a:pt x="50" y="1216"/>
                  </a:lnTo>
                  <a:lnTo>
                    <a:pt x="74" y="1212"/>
                  </a:lnTo>
                  <a:lnTo>
                    <a:pt x="90" y="1188"/>
                  </a:lnTo>
                  <a:lnTo>
                    <a:pt x="118" y="1180"/>
                  </a:lnTo>
                  <a:lnTo>
                    <a:pt x="136" y="1168"/>
                  </a:lnTo>
                  <a:lnTo>
                    <a:pt x="166" y="1138"/>
                  </a:lnTo>
                  <a:lnTo>
                    <a:pt x="198" y="1108"/>
                  </a:lnTo>
                  <a:lnTo>
                    <a:pt x="230" y="1084"/>
                  </a:lnTo>
                  <a:lnTo>
                    <a:pt x="250" y="1074"/>
                  </a:lnTo>
                  <a:lnTo>
                    <a:pt x="254" y="1056"/>
                  </a:lnTo>
                  <a:lnTo>
                    <a:pt x="264" y="1046"/>
                  </a:lnTo>
                  <a:lnTo>
                    <a:pt x="288" y="1034"/>
                  </a:lnTo>
                  <a:lnTo>
                    <a:pt x="322" y="1024"/>
                  </a:lnTo>
                  <a:lnTo>
                    <a:pt x="338" y="1026"/>
                  </a:lnTo>
                  <a:lnTo>
                    <a:pt x="352" y="1028"/>
                  </a:lnTo>
                  <a:lnTo>
                    <a:pt x="354" y="1048"/>
                  </a:lnTo>
                  <a:lnTo>
                    <a:pt x="370" y="1042"/>
                  </a:lnTo>
                  <a:lnTo>
                    <a:pt x="390" y="1038"/>
                  </a:lnTo>
                  <a:lnTo>
                    <a:pt x="404" y="1042"/>
                  </a:lnTo>
                  <a:lnTo>
                    <a:pt x="418" y="1044"/>
                  </a:lnTo>
                  <a:lnTo>
                    <a:pt x="444" y="1042"/>
                  </a:lnTo>
                  <a:lnTo>
                    <a:pt x="478" y="1038"/>
                  </a:lnTo>
                  <a:cubicBezTo>
                    <a:pt x="489" y="1035"/>
                    <a:pt x="499" y="1028"/>
                    <a:pt x="508" y="1024"/>
                  </a:cubicBezTo>
                  <a:cubicBezTo>
                    <a:pt x="517" y="1020"/>
                    <a:pt x="522" y="1014"/>
                    <a:pt x="530" y="1014"/>
                  </a:cubicBezTo>
                  <a:cubicBezTo>
                    <a:pt x="531" y="1005"/>
                    <a:pt x="557" y="1023"/>
                    <a:pt x="557" y="1023"/>
                  </a:cubicBezTo>
                  <a:cubicBezTo>
                    <a:pt x="594" y="1018"/>
                    <a:pt x="580" y="1015"/>
                    <a:pt x="605" y="999"/>
                  </a:cubicBezTo>
                  <a:cubicBezTo>
                    <a:pt x="632" y="1004"/>
                    <a:pt x="628" y="1008"/>
                    <a:pt x="623" y="1032"/>
                  </a:cubicBezTo>
                  <a:cubicBezTo>
                    <a:pt x="628" y="1051"/>
                    <a:pt x="629" y="1040"/>
                    <a:pt x="644" y="1035"/>
                  </a:cubicBezTo>
                  <a:cubicBezTo>
                    <a:pt x="652" y="1047"/>
                    <a:pt x="657" y="1047"/>
                    <a:pt x="671" y="1050"/>
                  </a:cubicBezTo>
                  <a:cubicBezTo>
                    <a:pt x="677" y="1048"/>
                    <a:pt x="684" y="1048"/>
                    <a:pt x="689" y="1044"/>
                  </a:cubicBezTo>
                  <a:cubicBezTo>
                    <a:pt x="695" y="1040"/>
                    <a:pt x="707" y="1032"/>
                    <a:pt x="707" y="1032"/>
                  </a:cubicBezTo>
                  <a:cubicBezTo>
                    <a:pt x="708" y="1029"/>
                    <a:pt x="707" y="1025"/>
                    <a:pt x="710" y="1023"/>
                  </a:cubicBezTo>
                  <a:cubicBezTo>
                    <a:pt x="715" y="1019"/>
                    <a:pt x="728" y="1017"/>
                    <a:pt x="728" y="1017"/>
                  </a:cubicBezTo>
                  <a:cubicBezTo>
                    <a:pt x="724" y="1004"/>
                    <a:pt x="717" y="994"/>
                    <a:pt x="713" y="981"/>
                  </a:cubicBezTo>
                  <a:cubicBezTo>
                    <a:pt x="721" y="958"/>
                    <a:pt x="714" y="986"/>
                    <a:pt x="710" y="963"/>
                  </a:cubicBezTo>
                  <a:cubicBezTo>
                    <a:pt x="708" y="950"/>
                    <a:pt x="724" y="937"/>
                    <a:pt x="734" y="930"/>
                  </a:cubicBezTo>
                  <a:cubicBezTo>
                    <a:pt x="738" y="917"/>
                    <a:pt x="742" y="915"/>
                    <a:pt x="752" y="906"/>
                  </a:cubicBezTo>
                  <a:cubicBezTo>
                    <a:pt x="758" y="900"/>
                    <a:pt x="770" y="888"/>
                    <a:pt x="770" y="888"/>
                  </a:cubicBezTo>
                  <a:lnTo>
                    <a:pt x="818" y="828"/>
                  </a:lnTo>
                  <a:lnTo>
                    <a:pt x="824" y="807"/>
                  </a:lnTo>
                  <a:lnTo>
                    <a:pt x="818" y="777"/>
                  </a:lnTo>
                  <a:cubicBezTo>
                    <a:pt x="817" y="763"/>
                    <a:pt x="807" y="744"/>
                    <a:pt x="818" y="735"/>
                  </a:cubicBezTo>
                  <a:cubicBezTo>
                    <a:pt x="825" y="729"/>
                    <a:pt x="847" y="725"/>
                    <a:pt x="857" y="723"/>
                  </a:cubicBezTo>
                  <a:cubicBezTo>
                    <a:pt x="860" y="721"/>
                    <a:pt x="864" y="720"/>
                    <a:pt x="866" y="717"/>
                  </a:cubicBezTo>
                  <a:cubicBezTo>
                    <a:pt x="868" y="715"/>
                    <a:pt x="866" y="710"/>
                    <a:pt x="869" y="708"/>
                  </a:cubicBezTo>
                  <a:cubicBezTo>
                    <a:pt x="874" y="704"/>
                    <a:pt x="887" y="702"/>
                    <a:pt x="887" y="702"/>
                  </a:cubicBezTo>
                  <a:cubicBezTo>
                    <a:pt x="909" y="706"/>
                    <a:pt x="912" y="716"/>
                    <a:pt x="890" y="723"/>
                  </a:cubicBezTo>
                  <a:cubicBezTo>
                    <a:pt x="881" y="751"/>
                    <a:pt x="879" y="738"/>
                    <a:pt x="857" y="753"/>
                  </a:cubicBezTo>
                  <a:cubicBezTo>
                    <a:pt x="858" y="758"/>
                    <a:pt x="857" y="764"/>
                    <a:pt x="860" y="768"/>
                  </a:cubicBezTo>
                  <a:cubicBezTo>
                    <a:pt x="862" y="771"/>
                    <a:pt x="868" y="768"/>
                    <a:pt x="869" y="771"/>
                  </a:cubicBezTo>
                  <a:cubicBezTo>
                    <a:pt x="871" y="781"/>
                    <a:pt x="866" y="794"/>
                    <a:pt x="863" y="804"/>
                  </a:cubicBezTo>
                  <a:cubicBezTo>
                    <a:pt x="867" y="816"/>
                    <a:pt x="870" y="811"/>
                    <a:pt x="878" y="819"/>
                  </a:cubicBezTo>
                  <a:lnTo>
                    <a:pt x="899" y="822"/>
                  </a:lnTo>
                  <a:lnTo>
                    <a:pt x="926" y="804"/>
                  </a:lnTo>
                  <a:lnTo>
                    <a:pt x="986" y="765"/>
                  </a:lnTo>
                  <a:cubicBezTo>
                    <a:pt x="1007" y="747"/>
                    <a:pt x="996" y="750"/>
                    <a:pt x="1016" y="750"/>
                  </a:cubicBezTo>
                  <a:lnTo>
                    <a:pt x="1037" y="744"/>
                  </a:lnTo>
                  <a:lnTo>
                    <a:pt x="1070" y="705"/>
                  </a:lnTo>
                  <a:lnTo>
                    <a:pt x="1091" y="678"/>
                  </a:lnTo>
                  <a:lnTo>
                    <a:pt x="1106" y="648"/>
                  </a:lnTo>
                  <a:lnTo>
                    <a:pt x="1121" y="630"/>
                  </a:lnTo>
                  <a:lnTo>
                    <a:pt x="1142" y="618"/>
                  </a:lnTo>
                  <a:lnTo>
                    <a:pt x="1166" y="609"/>
                  </a:lnTo>
                  <a:lnTo>
                    <a:pt x="1184" y="585"/>
                  </a:lnTo>
                  <a:lnTo>
                    <a:pt x="1184" y="546"/>
                  </a:lnTo>
                  <a:lnTo>
                    <a:pt x="1193" y="522"/>
                  </a:lnTo>
                  <a:lnTo>
                    <a:pt x="1202" y="492"/>
                  </a:lnTo>
                  <a:lnTo>
                    <a:pt x="1223" y="465"/>
                  </a:lnTo>
                  <a:lnTo>
                    <a:pt x="1232" y="43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2084" y="2045"/>
              <a:ext cx="38" cy="34"/>
            </a:xfrm>
            <a:custGeom>
              <a:avLst/>
              <a:gdLst>
                <a:gd name="T0" fmla="*/ 4 w 38"/>
                <a:gd name="T1" fmla="*/ 12 h 34"/>
                <a:gd name="T2" fmla="*/ 18 w 38"/>
                <a:gd name="T3" fmla="*/ 0 h 34"/>
                <a:gd name="T4" fmla="*/ 38 w 38"/>
                <a:gd name="T5" fmla="*/ 8 h 34"/>
                <a:gd name="T6" fmla="*/ 30 w 38"/>
                <a:gd name="T7" fmla="*/ 34 h 34"/>
                <a:gd name="T8" fmla="*/ 14 w 38"/>
                <a:gd name="T9" fmla="*/ 20 h 34"/>
                <a:gd name="T10" fmla="*/ 0 w 38"/>
                <a:gd name="T11" fmla="*/ 18 h 34"/>
                <a:gd name="T12" fmla="*/ 4 w 38"/>
                <a:gd name="T13" fmla="*/ 12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4">
                  <a:moveTo>
                    <a:pt x="4" y="12"/>
                  </a:moveTo>
                  <a:cubicBezTo>
                    <a:pt x="7" y="4"/>
                    <a:pt x="10" y="3"/>
                    <a:pt x="18" y="0"/>
                  </a:cubicBezTo>
                  <a:cubicBezTo>
                    <a:pt x="25" y="2"/>
                    <a:pt x="30" y="6"/>
                    <a:pt x="38" y="8"/>
                  </a:cubicBezTo>
                  <a:cubicBezTo>
                    <a:pt x="36" y="20"/>
                    <a:pt x="33" y="24"/>
                    <a:pt x="30" y="34"/>
                  </a:cubicBezTo>
                  <a:cubicBezTo>
                    <a:pt x="23" y="30"/>
                    <a:pt x="21" y="24"/>
                    <a:pt x="14" y="20"/>
                  </a:cubicBezTo>
                  <a:cubicBezTo>
                    <a:pt x="8" y="29"/>
                    <a:pt x="5" y="26"/>
                    <a:pt x="0" y="18"/>
                  </a:cubicBezTo>
                  <a:cubicBezTo>
                    <a:pt x="7" y="13"/>
                    <a:pt x="8" y="16"/>
                    <a:pt x="4" y="1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2118" y="2015"/>
              <a:ext cx="32" cy="39"/>
            </a:xfrm>
            <a:custGeom>
              <a:avLst/>
              <a:gdLst>
                <a:gd name="T0" fmla="*/ 6 w 32"/>
                <a:gd name="T1" fmla="*/ 16 h 39"/>
                <a:gd name="T2" fmla="*/ 20 w 32"/>
                <a:gd name="T3" fmla="*/ 4 h 39"/>
                <a:gd name="T4" fmla="*/ 30 w 32"/>
                <a:gd name="T5" fmla="*/ 22 h 39"/>
                <a:gd name="T6" fmla="*/ 32 w 32"/>
                <a:gd name="T7" fmla="*/ 28 h 39"/>
                <a:gd name="T8" fmla="*/ 16 w 32"/>
                <a:gd name="T9" fmla="*/ 36 h 39"/>
                <a:gd name="T10" fmla="*/ 0 w 32"/>
                <a:gd name="T11" fmla="*/ 30 h 39"/>
                <a:gd name="T12" fmla="*/ 6 w 32"/>
                <a:gd name="T13" fmla="*/ 16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39">
                  <a:moveTo>
                    <a:pt x="6" y="16"/>
                  </a:moveTo>
                  <a:cubicBezTo>
                    <a:pt x="9" y="8"/>
                    <a:pt x="12" y="7"/>
                    <a:pt x="20" y="4"/>
                  </a:cubicBezTo>
                  <a:cubicBezTo>
                    <a:pt x="29" y="13"/>
                    <a:pt x="25" y="7"/>
                    <a:pt x="30" y="22"/>
                  </a:cubicBezTo>
                  <a:cubicBezTo>
                    <a:pt x="31" y="24"/>
                    <a:pt x="32" y="28"/>
                    <a:pt x="32" y="28"/>
                  </a:cubicBezTo>
                  <a:cubicBezTo>
                    <a:pt x="27" y="35"/>
                    <a:pt x="25" y="39"/>
                    <a:pt x="16" y="36"/>
                  </a:cubicBezTo>
                  <a:cubicBezTo>
                    <a:pt x="7" y="39"/>
                    <a:pt x="5" y="38"/>
                    <a:pt x="0" y="30"/>
                  </a:cubicBezTo>
                  <a:cubicBezTo>
                    <a:pt x="1" y="27"/>
                    <a:pt x="11" y="0"/>
                    <a:pt x="6" y="1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ltGray">
            <a:xfrm>
              <a:off x="1610" y="2420"/>
              <a:ext cx="35" cy="38"/>
            </a:xfrm>
            <a:custGeom>
              <a:avLst/>
              <a:gdLst>
                <a:gd name="T0" fmla="*/ 10 w 35"/>
                <a:gd name="T1" fmla="*/ 32 h 38"/>
                <a:gd name="T2" fmla="*/ 1 w 35"/>
                <a:gd name="T3" fmla="*/ 20 h 38"/>
                <a:gd name="T4" fmla="*/ 9 w 35"/>
                <a:gd name="T5" fmla="*/ 0 h 38"/>
                <a:gd name="T6" fmla="*/ 31 w 35"/>
                <a:gd name="T7" fmla="*/ 20 h 38"/>
                <a:gd name="T8" fmla="*/ 21 w 35"/>
                <a:gd name="T9" fmla="*/ 38 h 38"/>
                <a:gd name="T10" fmla="*/ 10 w 35"/>
                <a:gd name="T11" fmla="*/ 32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8">
                  <a:moveTo>
                    <a:pt x="10" y="32"/>
                  </a:moveTo>
                  <a:cubicBezTo>
                    <a:pt x="5" y="28"/>
                    <a:pt x="4" y="25"/>
                    <a:pt x="1" y="20"/>
                  </a:cubicBezTo>
                  <a:cubicBezTo>
                    <a:pt x="0" y="13"/>
                    <a:pt x="3" y="4"/>
                    <a:pt x="9" y="0"/>
                  </a:cubicBezTo>
                  <a:cubicBezTo>
                    <a:pt x="35" y="4"/>
                    <a:pt x="16" y="9"/>
                    <a:pt x="31" y="20"/>
                  </a:cubicBezTo>
                  <a:cubicBezTo>
                    <a:pt x="30" y="28"/>
                    <a:pt x="27" y="33"/>
                    <a:pt x="21" y="38"/>
                  </a:cubicBezTo>
                  <a:cubicBezTo>
                    <a:pt x="18" y="37"/>
                    <a:pt x="10" y="23"/>
                    <a:pt x="10" y="3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ltGray">
            <a:xfrm>
              <a:off x="1543" y="2285"/>
              <a:ext cx="53" cy="110"/>
            </a:xfrm>
            <a:custGeom>
              <a:avLst/>
              <a:gdLst>
                <a:gd name="T0" fmla="*/ 38 w 53"/>
                <a:gd name="T1" fmla="*/ 65 h 110"/>
                <a:gd name="T2" fmla="*/ 46 w 53"/>
                <a:gd name="T3" fmla="*/ 35 h 110"/>
                <a:gd name="T4" fmla="*/ 50 w 53"/>
                <a:gd name="T5" fmla="*/ 15 h 110"/>
                <a:gd name="T6" fmla="*/ 52 w 53"/>
                <a:gd name="T7" fmla="*/ 0 h 110"/>
                <a:gd name="T8" fmla="*/ 37 w 53"/>
                <a:gd name="T9" fmla="*/ 6 h 110"/>
                <a:gd name="T10" fmla="*/ 22 w 53"/>
                <a:gd name="T11" fmla="*/ 23 h 110"/>
                <a:gd name="T12" fmla="*/ 25 w 53"/>
                <a:gd name="T13" fmla="*/ 45 h 110"/>
                <a:gd name="T14" fmla="*/ 11 w 53"/>
                <a:gd name="T15" fmla="*/ 68 h 110"/>
                <a:gd name="T16" fmla="*/ 2 w 53"/>
                <a:gd name="T17" fmla="*/ 93 h 110"/>
                <a:gd name="T18" fmla="*/ 11 w 53"/>
                <a:gd name="T19" fmla="*/ 110 h 110"/>
                <a:gd name="T20" fmla="*/ 22 w 53"/>
                <a:gd name="T21" fmla="*/ 99 h 110"/>
                <a:gd name="T22" fmla="*/ 23 w 53"/>
                <a:gd name="T23" fmla="*/ 83 h 110"/>
                <a:gd name="T24" fmla="*/ 31 w 53"/>
                <a:gd name="T25" fmla="*/ 66 h 110"/>
                <a:gd name="T26" fmla="*/ 38 w 53"/>
                <a:gd name="T27" fmla="*/ 65 h 1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110">
                  <a:moveTo>
                    <a:pt x="38" y="65"/>
                  </a:moveTo>
                  <a:cubicBezTo>
                    <a:pt x="37" y="51"/>
                    <a:pt x="34" y="42"/>
                    <a:pt x="46" y="35"/>
                  </a:cubicBezTo>
                  <a:cubicBezTo>
                    <a:pt x="52" y="25"/>
                    <a:pt x="52" y="28"/>
                    <a:pt x="50" y="15"/>
                  </a:cubicBezTo>
                  <a:cubicBezTo>
                    <a:pt x="53" y="10"/>
                    <a:pt x="53" y="6"/>
                    <a:pt x="52" y="0"/>
                  </a:cubicBezTo>
                  <a:cubicBezTo>
                    <a:pt x="46" y="2"/>
                    <a:pt x="42" y="2"/>
                    <a:pt x="37" y="6"/>
                  </a:cubicBezTo>
                  <a:cubicBezTo>
                    <a:pt x="33" y="12"/>
                    <a:pt x="28" y="19"/>
                    <a:pt x="22" y="23"/>
                  </a:cubicBezTo>
                  <a:cubicBezTo>
                    <a:pt x="19" y="30"/>
                    <a:pt x="22" y="38"/>
                    <a:pt x="25" y="45"/>
                  </a:cubicBezTo>
                  <a:cubicBezTo>
                    <a:pt x="23" y="54"/>
                    <a:pt x="20" y="65"/>
                    <a:pt x="11" y="68"/>
                  </a:cubicBezTo>
                  <a:cubicBezTo>
                    <a:pt x="7" y="76"/>
                    <a:pt x="8" y="86"/>
                    <a:pt x="2" y="93"/>
                  </a:cubicBezTo>
                  <a:cubicBezTo>
                    <a:pt x="0" y="103"/>
                    <a:pt x="2" y="106"/>
                    <a:pt x="11" y="110"/>
                  </a:cubicBezTo>
                  <a:cubicBezTo>
                    <a:pt x="18" y="108"/>
                    <a:pt x="19" y="106"/>
                    <a:pt x="22" y="99"/>
                  </a:cubicBezTo>
                  <a:cubicBezTo>
                    <a:pt x="24" y="84"/>
                    <a:pt x="32" y="101"/>
                    <a:pt x="23" y="83"/>
                  </a:cubicBezTo>
                  <a:cubicBezTo>
                    <a:pt x="25" y="77"/>
                    <a:pt x="28" y="72"/>
                    <a:pt x="31" y="66"/>
                  </a:cubicBezTo>
                  <a:cubicBezTo>
                    <a:pt x="34" y="72"/>
                    <a:pt x="38" y="72"/>
                    <a:pt x="38" y="6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ltGray">
            <a:xfrm>
              <a:off x="47" y="3743"/>
              <a:ext cx="261" cy="390"/>
            </a:xfrm>
            <a:custGeom>
              <a:avLst/>
              <a:gdLst>
                <a:gd name="T0" fmla="*/ 63 w 261"/>
                <a:gd name="T1" fmla="*/ 78 h 390"/>
                <a:gd name="T2" fmla="*/ 75 w 261"/>
                <a:gd name="T3" fmla="*/ 63 h 390"/>
                <a:gd name="T4" fmla="*/ 150 w 261"/>
                <a:gd name="T5" fmla="*/ 6 h 390"/>
                <a:gd name="T6" fmla="*/ 204 w 261"/>
                <a:gd name="T7" fmla="*/ 9 h 390"/>
                <a:gd name="T8" fmla="*/ 231 w 261"/>
                <a:gd name="T9" fmla="*/ 0 h 390"/>
                <a:gd name="T10" fmla="*/ 261 w 261"/>
                <a:gd name="T11" fmla="*/ 24 h 390"/>
                <a:gd name="T12" fmla="*/ 243 w 261"/>
                <a:gd name="T13" fmla="*/ 51 h 390"/>
                <a:gd name="T14" fmla="*/ 213 w 261"/>
                <a:gd name="T15" fmla="*/ 114 h 390"/>
                <a:gd name="T16" fmla="*/ 195 w 261"/>
                <a:gd name="T17" fmla="*/ 159 h 390"/>
                <a:gd name="T18" fmla="*/ 165 w 261"/>
                <a:gd name="T19" fmla="*/ 204 h 390"/>
                <a:gd name="T20" fmla="*/ 120 w 261"/>
                <a:gd name="T21" fmla="*/ 309 h 390"/>
                <a:gd name="T22" fmla="*/ 78 w 261"/>
                <a:gd name="T23" fmla="*/ 360 h 390"/>
                <a:gd name="T24" fmla="*/ 54 w 261"/>
                <a:gd name="T25" fmla="*/ 390 h 390"/>
                <a:gd name="T26" fmla="*/ 48 w 261"/>
                <a:gd name="T27" fmla="*/ 354 h 390"/>
                <a:gd name="T28" fmla="*/ 30 w 261"/>
                <a:gd name="T29" fmla="*/ 297 h 390"/>
                <a:gd name="T30" fmla="*/ 15 w 261"/>
                <a:gd name="T31" fmla="*/ 261 h 390"/>
                <a:gd name="T32" fmla="*/ 9 w 261"/>
                <a:gd name="T33" fmla="*/ 243 h 390"/>
                <a:gd name="T34" fmla="*/ 9 w 261"/>
                <a:gd name="T35" fmla="*/ 183 h 390"/>
                <a:gd name="T36" fmla="*/ 0 w 261"/>
                <a:gd name="T37" fmla="*/ 153 h 390"/>
                <a:gd name="T38" fmla="*/ 42 w 261"/>
                <a:gd name="T39" fmla="*/ 102 h 390"/>
                <a:gd name="T40" fmla="*/ 63 w 261"/>
                <a:gd name="T41" fmla="*/ 78 h 39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1" h="390">
                  <a:moveTo>
                    <a:pt x="63" y="78"/>
                  </a:moveTo>
                  <a:cubicBezTo>
                    <a:pt x="70" y="58"/>
                    <a:pt x="60" y="80"/>
                    <a:pt x="75" y="63"/>
                  </a:cubicBezTo>
                  <a:cubicBezTo>
                    <a:pt x="101" y="33"/>
                    <a:pt x="111" y="19"/>
                    <a:pt x="150" y="6"/>
                  </a:cubicBezTo>
                  <a:cubicBezTo>
                    <a:pt x="166" y="7"/>
                    <a:pt x="188" y="14"/>
                    <a:pt x="204" y="9"/>
                  </a:cubicBezTo>
                  <a:cubicBezTo>
                    <a:pt x="213" y="6"/>
                    <a:pt x="231" y="0"/>
                    <a:pt x="231" y="0"/>
                  </a:cubicBezTo>
                  <a:cubicBezTo>
                    <a:pt x="249" y="4"/>
                    <a:pt x="255" y="6"/>
                    <a:pt x="261" y="24"/>
                  </a:cubicBezTo>
                  <a:cubicBezTo>
                    <a:pt x="257" y="36"/>
                    <a:pt x="248" y="40"/>
                    <a:pt x="243" y="51"/>
                  </a:cubicBezTo>
                  <a:cubicBezTo>
                    <a:pt x="233" y="72"/>
                    <a:pt x="222" y="93"/>
                    <a:pt x="213" y="114"/>
                  </a:cubicBezTo>
                  <a:cubicBezTo>
                    <a:pt x="206" y="129"/>
                    <a:pt x="203" y="144"/>
                    <a:pt x="195" y="159"/>
                  </a:cubicBezTo>
                  <a:cubicBezTo>
                    <a:pt x="186" y="175"/>
                    <a:pt x="169" y="186"/>
                    <a:pt x="165" y="204"/>
                  </a:cubicBezTo>
                  <a:cubicBezTo>
                    <a:pt x="159" y="229"/>
                    <a:pt x="146" y="300"/>
                    <a:pt x="120" y="309"/>
                  </a:cubicBezTo>
                  <a:cubicBezTo>
                    <a:pt x="108" y="327"/>
                    <a:pt x="92" y="343"/>
                    <a:pt x="78" y="360"/>
                  </a:cubicBezTo>
                  <a:cubicBezTo>
                    <a:pt x="69" y="371"/>
                    <a:pt x="66" y="386"/>
                    <a:pt x="54" y="390"/>
                  </a:cubicBezTo>
                  <a:cubicBezTo>
                    <a:pt x="46" y="378"/>
                    <a:pt x="51" y="370"/>
                    <a:pt x="48" y="354"/>
                  </a:cubicBezTo>
                  <a:cubicBezTo>
                    <a:pt x="44" y="335"/>
                    <a:pt x="36" y="316"/>
                    <a:pt x="30" y="297"/>
                  </a:cubicBezTo>
                  <a:cubicBezTo>
                    <a:pt x="26" y="285"/>
                    <a:pt x="19" y="273"/>
                    <a:pt x="15" y="261"/>
                  </a:cubicBezTo>
                  <a:cubicBezTo>
                    <a:pt x="13" y="255"/>
                    <a:pt x="9" y="243"/>
                    <a:pt x="9" y="243"/>
                  </a:cubicBezTo>
                  <a:cubicBezTo>
                    <a:pt x="2" y="177"/>
                    <a:pt x="9" y="259"/>
                    <a:pt x="9" y="183"/>
                  </a:cubicBezTo>
                  <a:cubicBezTo>
                    <a:pt x="9" y="173"/>
                    <a:pt x="0" y="153"/>
                    <a:pt x="0" y="153"/>
                  </a:cubicBezTo>
                  <a:cubicBezTo>
                    <a:pt x="8" y="130"/>
                    <a:pt x="22" y="115"/>
                    <a:pt x="42" y="102"/>
                  </a:cubicBezTo>
                  <a:cubicBezTo>
                    <a:pt x="46" y="90"/>
                    <a:pt x="54" y="87"/>
                    <a:pt x="63" y="7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ltGray">
            <a:xfrm>
              <a:off x="0" y="0"/>
              <a:ext cx="2934" cy="3703"/>
            </a:xfrm>
            <a:custGeom>
              <a:avLst/>
              <a:gdLst>
                <a:gd name="T0" fmla="*/ 77 w 2934"/>
                <a:gd name="T1" fmla="*/ 3626 h 3703"/>
                <a:gd name="T2" fmla="*/ 146 w 2934"/>
                <a:gd name="T3" fmla="*/ 3494 h 3703"/>
                <a:gd name="T4" fmla="*/ 179 w 2934"/>
                <a:gd name="T5" fmla="*/ 3443 h 3703"/>
                <a:gd name="T6" fmla="*/ 263 w 2934"/>
                <a:gd name="T7" fmla="*/ 3308 h 3703"/>
                <a:gd name="T8" fmla="*/ 353 w 2934"/>
                <a:gd name="T9" fmla="*/ 3170 h 3703"/>
                <a:gd name="T10" fmla="*/ 383 w 2934"/>
                <a:gd name="T11" fmla="*/ 3104 h 3703"/>
                <a:gd name="T12" fmla="*/ 419 w 2934"/>
                <a:gd name="T13" fmla="*/ 3041 h 3703"/>
                <a:gd name="T14" fmla="*/ 452 w 2934"/>
                <a:gd name="T15" fmla="*/ 3008 h 3703"/>
                <a:gd name="T16" fmla="*/ 308 w 2934"/>
                <a:gd name="T17" fmla="*/ 2915 h 3703"/>
                <a:gd name="T18" fmla="*/ 173 w 2934"/>
                <a:gd name="T19" fmla="*/ 2951 h 3703"/>
                <a:gd name="T20" fmla="*/ 416 w 2934"/>
                <a:gd name="T21" fmla="*/ 2837 h 3703"/>
                <a:gd name="T22" fmla="*/ 368 w 2934"/>
                <a:gd name="T23" fmla="*/ 2696 h 3703"/>
                <a:gd name="T24" fmla="*/ 317 w 2934"/>
                <a:gd name="T25" fmla="*/ 2657 h 3703"/>
                <a:gd name="T26" fmla="*/ 419 w 2934"/>
                <a:gd name="T27" fmla="*/ 2615 h 3703"/>
                <a:gd name="T28" fmla="*/ 311 w 2934"/>
                <a:gd name="T29" fmla="*/ 2330 h 3703"/>
                <a:gd name="T30" fmla="*/ 188 w 2934"/>
                <a:gd name="T31" fmla="*/ 2090 h 3703"/>
                <a:gd name="T32" fmla="*/ 311 w 2934"/>
                <a:gd name="T33" fmla="*/ 1925 h 3703"/>
                <a:gd name="T34" fmla="*/ 407 w 2934"/>
                <a:gd name="T35" fmla="*/ 1922 h 3703"/>
                <a:gd name="T36" fmla="*/ 572 w 2934"/>
                <a:gd name="T37" fmla="*/ 1817 h 3703"/>
                <a:gd name="T38" fmla="*/ 590 w 2934"/>
                <a:gd name="T39" fmla="*/ 1727 h 3703"/>
                <a:gd name="T40" fmla="*/ 395 w 2934"/>
                <a:gd name="T41" fmla="*/ 1646 h 3703"/>
                <a:gd name="T42" fmla="*/ 152 w 2934"/>
                <a:gd name="T43" fmla="*/ 1673 h 3703"/>
                <a:gd name="T44" fmla="*/ 149 w 2934"/>
                <a:gd name="T45" fmla="*/ 1538 h 3703"/>
                <a:gd name="T46" fmla="*/ 71 w 2934"/>
                <a:gd name="T47" fmla="*/ 1367 h 3703"/>
                <a:gd name="T48" fmla="*/ 245 w 2934"/>
                <a:gd name="T49" fmla="*/ 1379 h 3703"/>
                <a:gd name="T50" fmla="*/ 470 w 2934"/>
                <a:gd name="T51" fmla="*/ 1217 h 3703"/>
                <a:gd name="T52" fmla="*/ 668 w 2934"/>
                <a:gd name="T53" fmla="*/ 1139 h 3703"/>
                <a:gd name="T54" fmla="*/ 593 w 2934"/>
                <a:gd name="T55" fmla="*/ 1334 h 3703"/>
                <a:gd name="T56" fmla="*/ 593 w 2934"/>
                <a:gd name="T57" fmla="*/ 1460 h 3703"/>
                <a:gd name="T58" fmla="*/ 611 w 2934"/>
                <a:gd name="T59" fmla="*/ 1469 h 3703"/>
                <a:gd name="T60" fmla="*/ 947 w 2934"/>
                <a:gd name="T61" fmla="*/ 1361 h 3703"/>
                <a:gd name="T62" fmla="*/ 1109 w 2934"/>
                <a:gd name="T63" fmla="*/ 1424 h 3703"/>
                <a:gd name="T64" fmla="*/ 1058 w 2934"/>
                <a:gd name="T65" fmla="*/ 1580 h 3703"/>
                <a:gd name="T66" fmla="*/ 983 w 2934"/>
                <a:gd name="T67" fmla="*/ 1670 h 3703"/>
                <a:gd name="T68" fmla="*/ 1055 w 2934"/>
                <a:gd name="T69" fmla="*/ 1712 h 3703"/>
                <a:gd name="T70" fmla="*/ 1214 w 2934"/>
                <a:gd name="T71" fmla="*/ 1736 h 3703"/>
                <a:gd name="T72" fmla="*/ 1259 w 2934"/>
                <a:gd name="T73" fmla="*/ 1898 h 3703"/>
                <a:gd name="T74" fmla="*/ 1208 w 2934"/>
                <a:gd name="T75" fmla="*/ 1931 h 3703"/>
                <a:gd name="T76" fmla="*/ 1205 w 2934"/>
                <a:gd name="T77" fmla="*/ 2105 h 3703"/>
                <a:gd name="T78" fmla="*/ 1184 w 2934"/>
                <a:gd name="T79" fmla="*/ 2285 h 3703"/>
                <a:gd name="T80" fmla="*/ 1148 w 2934"/>
                <a:gd name="T81" fmla="*/ 2333 h 3703"/>
                <a:gd name="T82" fmla="*/ 1280 w 2934"/>
                <a:gd name="T83" fmla="*/ 2267 h 3703"/>
                <a:gd name="T84" fmla="*/ 1316 w 2934"/>
                <a:gd name="T85" fmla="*/ 2267 h 3703"/>
                <a:gd name="T86" fmla="*/ 1361 w 2934"/>
                <a:gd name="T87" fmla="*/ 2261 h 3703"/>
                <a:gd name="T88" fmla="*/ 1415 w 2934"/>
                <a:gd name="T89" fmla="*/ 2234 h 3703"/>
                <a:gd name="T90" fmla="*/ 1616 w 2934"/>
                <a:gd name="T91" fmla="*/ 2060 h 3703"/>
                <a:gd name="T92" fmla="*/ 1595 w 2934"/>
                <a:gd name="T93" fmla="*/ 1832 h 3703"/>
                <a:gd name="T94" fmla="*/ 1433 w 2934"/>
                <a:gd name="T95" fmla="*/ 1544 h 3703"/>
                <a:gd name="T96" fmla="*/ 1391 w 2934"/>
                <a:gd name="T97" fmla="*/ 1406 h 3703"/>
                <a:gd name="T98" fmla="*/ 1604 w 2934"/>
                <a:gd name="T99" fmla="*/ 1304 h 3703"/>
                <a:gd name="T100" fmla="*/ 1679 w 2934"/>
                <a:gd name="T101" fmla="*/ 1121 h 3703"/>
                <a:gd name="T102" fmla="*/ 1829 w 2934"/>
                <a:gd name="T103" fmla="*/ 1004 h 3703"/>
                <a:gd name="T104" fmla="*/ 1991 w 2934"/>
                <a:gd name="T105" fmla="*/ 842 h 3703"/>
                <a:gd name="T106" fmla="*/ 2036 w 2934"/>
                <a:gd name="T107" fmla="*/ 899 h 3703"/>
                <a:gd name="T108" fmla="*/ 2267 w 2934"/>
                <a:gd name="T109" fmla="*/ 911 h 3703"/>
                <a:gd name="T110" fmla="*/ 2534 w 2934"/>
                <a:gd name="T111" fmla="*/ 647 h 3703"/>
                <a:gd name="T112" fmla="*/ 2768 w 2934"/>
                <a:gd name="T113" fmla="*/ 347 h 3703"/>
                <a:gd name="T114" fmla="*/ 2855 w 2934"/>
                <a:gd name="T115" fmla="*/ 155 h 37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934" h="3703">
                  <a:moveTo>
                    <a:pt x="2934" y="0"/>
                  </a:moveTo>
                  <a:lnTo>
                    <a:pt x="0" y="0"/>
                  </a:lnTo>
                  <a:lnTo>
                    <a:pt x="0" y="3703"/>
                  </a:lnTo>
                  <a:lnTo>
                    <a:pt x="65" y="3665"/>
                  </a:lnTo>
                  <a:lnTo>
                    <a:pt x="77" y="3626"/>
                  </a:lnTo>
                  <a:lnTo>
                    <a:pt x="107" y="3629"/>
                  </a:lnTo>
                  <a:lnTo>
                    <a:pt x="116" y="3590"/>
                  </a:lnTo>
                  <a:lnTo>
                    <a:pt x="143" y="3578"/>
                  </a:lnTo>
                  <a:lnTo>
                    <a:pt x="164" y="3506"/>
                  </a:lnTo>
                  <a:lnTo>
                    <a:pt x="146" y="3494"/>
                  </a:lnTo>
                  <a:lnTo>
                    <a:pt x="140" y="3479"/>
                  </a:lnTo>
                  <a:lnTo>
                    <a:pt x="158" y="3467"/>
                  </a:lnTo>
                  <a:lnTo>
                    <a:pt x="167" y="3485"/>
                  </a:lnTo>
                  <a:lnTo>
                    <a:pt x="185" y="3482"/>
                  </a:lnTo>
                  <a:lnTo>
                    <a:pt x="179" y="3443"/>
                  </a:lnTo>
                  <a:lnTo>
                    <a:pt x="209" y="3419"/>
                  </a:lnTo>
                  <a:lnTo>
                    <a:pt x="215" y="3374"/>
                  </a:lnTo>
                  <a:lnTo>
                    <a:pt x="239" y="3356"/>
                  </a:lnTo>
                  <a:lnTo>
                    <a:pt x="263" y="3335"/>
                  </a:lnTo>
                  <a:lnTo>
                    <a:pt x="263" y="3308"/>
                  </a:lnTo>
                  <a:lnTo>
                    <a:pt x="284" y="3251"/>
                  </a:lnTo>
                  <a:lnTo>
                    <a:pt x="329" y="3284"/>
                  </a:lnTo>
                  <a:lnTo>
                    <a:pt x="347" y="3242"/>
                  </a:lnTo>
                  <a:lnTo>
                    <a:pt x="359" y="3203"/>
                  </a:lnTo>
                  <a:lnTo>
                    <a:pt x="353" y="3170"/>
                  </a:lnTo>
                  <a:lnTo>
                    <a:pt x="371" y="3140"/>
                  </a:lnTo>
                  <a:lnTo>
                    <a:pt x="359" y="3125"/>
                  </a:lnTo>
                  <a:lnTo>
                    <a:pt x="341" y="3107"/>
                  </a:lnTo>
                  <a:lnTo>
                    <a:pt x="374" y="3083"/>
                  </a:lnTo>
                  <a:lnTo>
                    <a:pt x="383" y="3104"/>
                  </a:lnTo>
                  <a:lnTo>
                    <a:pt x="404" y="3104"/>
                  </a:lnTo>
                  <a:lnTo>
                    <a:pt x="425" y="3071"/>
                  </a:lnTo>
                  <a:lnTo>
                    <a:pt x="446" y="3041"/>
                  </a:lnTo>
                  <a:lnTo>
                    <a:pt x="443" y="3035"/>
                  </a:lnTo>
                  <a:lnTo>
                    <a:pt x="419" y="3041"/>
                  </a:lnTo>
                  <a:lnTo>
                    <a:pt x="371" y="3044"/>
                  </a:lnTo>
                  <a:lnTo>
                    <a:pt x="371" y="3032"/>
                  </a:lnTo>
                  <a:lnTo>
                    <a:pt x="392" y="3029"/>
                  </a:lnTo>
                  <a:lnTo>
                    <a:pt x="413" y="3017"/>
                  </a:lnTo>
                  <a:lnTo>
                    <a:pt x="452" y="3008"/>
                  </a:lnTo>
                  <a:lnTo>
                    <a:pt x="470" y="2999"/>
                  </a:lnTo>
                  <a:lnTo>
                    <a:pt x="401" y="2978"/>
                  </a:lnTo>
                  <a:lnTo>
                    <a:pt x="374" y="2942"/>
                  </a:lnTo>
                  <a:lnTo>
                    <a:pt x="344" y="2918"/>
                  </a:lnTo>
                  <a:lnTo>
                    <a:pt x="308" y="2915"/>
                  </a:lnTo>
                  <a:lnTo>
                    <a:pt x="296" y="2942"/>
                  </a:lnTo>
                  <a:lnTo>
                    <a:pt x="260" y="2954"/>
                  </a:lnTo>
                  <a:lnTo>
                    <a:pt x="245" y="2936"/>
                  </a:lnTo>
                  <a:lnTo>
                    <a:pt x="227" y="2936"/>
                  </a:lnTo>
                  <a:lnTo>
                    <a:pt x="173" y="2951"/>
                  </a:lnTo>
                  <a:lnTo>
                    <a:pt x="215" y="2921"/>
                  </a:lnTo>
                  <a:lnTo>
                    <a:pt x="275" y="2909"/>
                  </a:lnTo>
                  <a:lnTo>
                    <a:pt x="320" y="2873"/>
                  </a:lnTo>
                  <a:lnTo>
                    <a:pt x="365" y="2840"/>
                  </a:lnTo>
                  <a:lnTo>
                    <a:pt x="416" y="2837"/>
                  </a:lnTo>
                  <a:lnTo>
                    <a:pt x="428" y="2825"/>
                  </a:lnTo>
                  <a:lnTo>
                    <a:pt x="452" y="2822"/>
                  </a:lnTo>
                  <a:lnTo>
                    <a:pt x="437" y="2780"/>
                  </a:lnTo>
                  <a:lnTo>
                    <a:pt x="407" y="2738"/>
                  </a:lnTo>
                  <a:lnTo>
                    <a:pt x="368" y="2696"/>
                  </a:lnTo>
                  <a:lnTo>
                    <a:pt x="311" y="2672"/>
                  </a:lnTo>
                  <a:lnTo>
                    <a:pt x="269" y="2636"/>
                  </a:lnTo>
                  <a:lnTo>
                    <a:pt x="233" y="2597"/>
                  </a:lnTo>
                  <a:lnTo>
                    <a:pt x="284" y="2615"/>
                  </a:lnTo>
                  <a:lnTo>
                    <a:pt x="317" y="2657"/>
                  </a:lnTo>
                  <a:lnTo>
                    <a:pt x="377" y="2669"/>
                  </a:lnTo>
                  <a:lnTo>
                    <a:pt x="434" y="2702"/>
                  </a:lnTo>
                  <a:lnTo>
                    <a:pt x="464" y="2693"/>
                  </a:lnTo>
                  <a:lnTo>
                    <a:pt x="455" y="2648"/>
                  </a:lnTo>
                  <a:lnTo>
                    <a:pt x="419" y="2615"/>
                  </a:lnTo>
                  <a:lnTo>
                    <a:pt x="410" y="2588"/>
                  </a:lnTo>
                  <a:lnTo>
                    <a:pt x="383" y="2558"/>
                  </a:lnTo>
                  <a:lnTo>
                    <a:pt x="338" y="2525"/>
                  </a:lnTo>
                  <a:lnTo>
                    <a:pt x="335" y="2432"/>
                  </a:lnTo>
                  <a:lnTo>
                    <a:pt x="311" y="2330"/>
                  </a:lnTo>
                  <a:lnTo>
                    <a:pt x="275" y="2231"/>
                  </a:lnTo>
                  <a:lnTo>
                    <a:pt x="191" y="2165"/>
                  </a:lnTo>
                  <a:lnTo>
                    <a:pt x="170" y="2168"/>
                  </a:lnTo>
                  <a:lnTo>
                    <a:pt x="161" y="2105"/>
                  </a:lnTo>
                  <a:lnTo>
                    <a:pt x="188" y="2090"/>
                  </a:lnTo>
                  <a:lnTo>
                    <a:pt x="269" y="1979"/>
                  </a:lnTo>
                  <a:lnTo>
                    <a:pt x="314" y="1961"/>
                  </a:lnTo>
                  <a:lnTo>
                    <a:pt x="332" y="1949"/>
                  </a:lnTo>
                  <a:lnTo>
                    <a:pt x="311" y="1943"/>
                  </a:lnTo>
                  <a:lnTo>
                    <a:pt x="311" y="1925"/>
                  </a:lnTo>
                  <a:lnTo>
                    <a:pt x="329" y="1907"/>
                  </a:lnTo>
                  <a:lnTo>
                    <a:pt x="365" y="1904"/>
                  </a:lnTo>
                  <a:lnTo>
                    <a:pt x="362" y="1931"/>
                  </a:lnTo>
                  <a:lnTo>
                    <a:pt x="374" y="1940"/>
                  </a:lnTo>
                  <a:lnTo>
                    <a:pt x="407" y="1922"/>
                  </a:lnTo>
                  <a:lnTo>
                    <a:pt x="410" y="1877"/>
                  </a:lnTo>
                  <a:lnTo>
                    <a:pt x="428" y="1868"/>
                  </a:lnTo>
                  <a:lnTo>
                    <a:pt x="431" y="1844"/>
                  </a:lnTo>
                  <a:lnTo>
                    <a:pt x="482" y="1838"/>
                  </a:lnTo>
                  <a:lnTo>
                    <a:pt x="572" y="1817"/>
                  </a:lnTo>
                  <a:lnTo>
                    <a:pt x="650" y="1826"/>
                  </a:lnTo>
                  <a:lnTo>
                    <a:pt x="647" y="1775"/>
                  </a:lnTo>
                  <a:lnTo>
                    <a:pt x="683" y="1748"/>
                  </a:lnTo>
                  <a:lnTo>
                    <a:pt x="644" y="1739"/>
                  </a:lnTo>
                  <a:lnTo>
                    <a:pt x="590" y="1727"/>
                  </a:lnTo>
                  <a:lnTo>
                    <a:pt x="557" y="1721"/>
                  </a:lnTo>
                  <a:lnTo>
                    <a:pt x="485" y="1682"/>
                  </a:lnTo>
                  <a:lnTo>
                    <a:pt x="461" y="1640"/>
                  </a:lnTo>
                  <a:lnTo>
                    <a:pt x="431" y="1637"/>
                  </a:lnTo>
                  <a:lnTo>
                    <a:pt x="395" y="1646"/>
                  </a:lnTo>
                  <a:lnTo>
                    <a:pt x="338" y="1688"/>
                  </a:lnTo>
                  <a:lnTo>
                    <a:pt x="284" y="1703"/>
                  </a:lnTo>
                  <a:lnTo>
                    <a:pt x="224" y="1736"/>
                  </a:lnTo>
                  <a:lnTo>
                    <a:pt x="197" y="1736"/>
                  </a:lnTo>
                  <a:lnTo>
                    <a:pt x="152" y="1673"/>
                  </a:lnTo>
                  <a:lnTo>
                    <a:pt x="149" y="1646"/>
                  </a:lnTo>
                  <a:lnTo>
                    <a:pt x="164" y="1616"/>
                  </a:lnTo>
                  <a:lnTo>
                    <a:pt x="197" y="1574"/>
                  </a:lnTo>
                  <a:lnTo>
                    <a:pt x="197" y="1559"/>
                  </a:lnTo>
                  <a:lnTo>
                    <a:pt x="149" y="1538"/>
                  </a:lnTo>
                  <a:lnTo>
                    <a:pt x="107" y="1532"/>
                  </a:lnTo>
                  <a:lnTo>
                    <a:pt x="74" y="1532"/>
                  </a:lnTo>
                  <a:lnTo>
                    <a:pt x="56" y="1511"/>
                  </a:lnTo>
                  <a:lnTo>
                    <a:pt x="53" y="1460"/>
                  </a:lnTo>
                  <a:lnTo>
                    <a:pt x="71" y="1367"/>
                  </a:lnTo>
                  <a:lnTo>
                    <a:pt x="104" y="1355"/>
                  </a:lnTo>
                  <a:lnTo>
                    <a:pt x="125" y="1343"/>
                  </a:lnTo>
                  <a:lnTo>
                    <a:pt x="137" y="1373"/>
                  </a:lnTo>
                  <a:lnTo>
                    <a:pt x="197" y="1388"/>
                  </a:lnTo>
                  <a:lnTo>
                    <a:pt x="245" y="1379"/>
                  </a:lnTo>
                  <a:lnTo>
                    <a:pt x="251" y="1334"/>
                  </a:lnTo>
                  <a:lnTo>
                    <a:pt x="302" y="1301"/>
                  </a:lnTo>
                  <a:lnTo>
                    <a:pt x="344" y="1286"/>
                  </a:lnTo>
                  <a:lnTo>
                    <a:pt x="464" y="1238"/>
                  </a:lnTo>
                  <a:lnTo>
                    <a:pt x="470" y="1217"/>
                  </a:lnTo>
                  <a:lnTo>
                    <a:pt x="560" y="1154"/>
                  </a:lnTo>
                  <a:lnTo>
                    <a:pt x="575" y="1130"/>
                  </a:lnTo>
                  <a:lnTo>
                    <a:pt x="605" y="1151"/>
                  </a:lnTo>
                  <a:lnTo>
                    <a:pt x="629" y="1163"/>
                  </a:lnTo>
                  <a:lnTo>
                    <a:pt x="668" y="1139"/>
                  </a:lnTo>
                  <a:lnTo>
                    <a:pt x="674" y="1163"/>
                  </a:lnTo>
                  <a:lnTo>
                    <a:pt x="716" y="1181"/>
                  </a:lnTo>
                  <a:lnTo>
                    <a:pt x="704" y="1220"/>
                  </a:lnTo>
                  <a:lnTo>
                    <a:pt x="647" y="1283"/>
                  </a:lnTo>
                  <a:lnTo>
                    <a:pt x="593" y="1334"/>
                  </a:lnTo>
                  <a:lnTo>
                    <a:pt x="581" y="1370"/>
                  </a:lnTo>
                  <a:lnTo>
                    <a:pt x="593" y="1385"/>
                  </a:lnTo>
                  <a:lnTo>
                    <a:pt x="629" y="1385"/>
                  </a:lnTo>
                  <a:lnTo>
                    <a:pt x="599" y="1430"/>
                  </a:lnTo>
                  <a:lnTo>
                    <a:pt x="593" y="1460"/>
                  </a:lnTo>
                  <a:lnTo>
                    <a:pt x="566" y="1457"/>
                  </a:lnTo>
                  <a:lnTo>
                    <a:pt x="539" y="1475"/>
                  </a:lnTo>
                  <a:lnTo>
                    <a:pt x="536" y="1490"/>
                  </a:lnTo>
                  <a:lnTo>
                    <a:pt x="566" y="1490"/>
                  </a:lnTo>
                  <a:lnTo>
                    <a:pt x="611" y="1469"/>
                  </a:lnTo>
                  <a:lnTo>
                    <a:pt x="659" y="1442"/>
                  </a:lnTo>
                  <a:lnTo>
                    <a:pt x="725" y="1385"/>
                  </a:lnTo>
                  <a:lnTo>
                    <a:pt x="770" y="1385"/>
                  </a:lnTo>
                  <a:lnTo>
                    <a:pt x="845" y="1361"/>
                  </a:lnTo>
                  <a:lnTo>
                    <a:pt x="947" y="1361"/>
                  </a:lnTo>
                  <a:lnTo>
                    <a:pt x="995" y="1391"/>
                  </a:lnTo>
                  <a:lnTo>
                    <a:pt x="998" y="1412"/>
                  </a:lnTo>
                  <a:lnTo>
                    <a:pt x="1019" y="1394"/>
                  </a:lnTo>
                  <a:lnTo>
                    <a:pt x="1055" y="1427"/>
                  </a:lnTo>
                  <a:lnTo>
                    <a:pt x="1109" y="1424"/>
                  </a:lnTo>
                  <a:lnTo>
                    <a:pt x="1094" y="1469"/>
                  </a:lnTo>
                  <a:lnTo>
                    <a:pt x="1082" y="1505"/>
                  </a:lnTo>
                  <a:lnTo>
                    <a:pt x="1073" y="1535"/>
                  </a:lnTo>
                  <a:lnTo>
                    <a:pt x="1091" y="1565"/>
                  </a:lnTo>
                  <a:lnTo>
                    <a:pt x="1058" y="1580"/>
                  </a:lnTo>
                  <a:lnTo>
                    <a:pt x="1040" y="1595"/>
                  </a:lnTo>
                  <a:lnTo>
                    <a:pt x="1013" y="1583"/>
                  </a:lnTo>
                  <a:lnTo>
                    <a:pt x="1013" y="1625"/>
                  </a:lnTo>
                  <a:lnTo>
                    <a:pt x="986" y="1652"/>
                  </a:lnTo>
                  <a:lnTo>
                    <a:pt x="983" y="1670"/>
                  </a:lnTo>
                  <a:lnTo>
                    <a:pt x="1007" y="1673"/>
                  </a:lnTo>
                  <a:lnTo>
                    <a:pt x="1037" y="1667"/>
                  </a:lnTo>
                  <a:lnTo>
                    <a:pt x="1025" y="1694"/>
                  </a:lnTo>
                  <a:lnTo>
                    <a:pt x="1037" y="1709"/>
                  </a:lnTo>
                  <a:lnTo>
                    <a:pt x="1055" y="1712"/>
                  </a:lnTo>
                  <a:lnTo>
                    <a:pt x="1058" y="1727"/>
                  </a:lnTo>
                  <a:lnTo>
                    <a:pt x="1094" y="1703"/>
                  </a:lnTo>
                  <a:lnTo>
                    <a:pt x="1100" y="1676"/>
                  </a:lnTo>
                  <a:lnTo>
                    <a:pt x="1148" y="1730"/>
                  </a:lnTo>
                  <a:lnTo>
                    <a:pt x="1214" y="1736"/>
                  </a:lnTo>
                  <a:lnTo>
                    <a:pt x="1220" y="1754"/>
                  </a:lnTo>
                  <a:lnTo>
                    <a:pt x="1223" y="1781"/>
                  </a:lnTo>
                  <a:lnTo>
                    <a:pt x="1244" y="1838"/>
                  </a:lnTo>
                  <a:lnTo>
                    <a:pt x="1244" y="1856"/>
                  </a:lnTo>
                  <a:lnTo>
                    <a:pt x="1259" y="1898"/>
                  </a:lnTo>
                  <a:lnTo>
                    <a:pt x="1226" y="1883"/>
                  </a:lnTo>
                  <a:lnTo>
                    <a:pt x="1190" y="1883"/>
                  </a:lnTo>
                  <a:lnTo>
                    <a:pt x="1160" y="1898"/>
                  </a:lnTo>
                  <a:lnTo>
                    <a:pt x="1184" y="1928"/>
                  </a:lnTo>
                  <a:lnTo>
                    <a:pt x="1208" y="1931"/>
                  </a:lnTo>
                  <a:lnTo>
                    <a:pt x="1205" y="1949"/>
                  </a:lnTo>
                  <a:lnTo>
                    <a:pt x="1196" y="1982"/>
                  </a:lnTo>
                  <a:lnTo>
                    <a:pt x="1211" y="2039"/>
                  </a:lnTo>
                  <a:lnTo>
                    <a:pt x="1217" y="2072"/>
                  </a:lnTo>
                  <a:lnTo>
                    <a:pt x="1205" y="2105"/>
                  </a:lnTo>
                  <a:lnTo>
                    <a:pt x="1184" y="2150"/>
                  </a:lnTo>
                  <a:lnTo>
                    <a:pt x="1169" y="2210"/>
                  </a:lnTo>
                  <a:lnTo>
                    <a:pt x="1166" y="2246"/>
                  </a:lnTo>
                  <a:lnTo>
                    <a:pt x="1193" y="2255"/>
                  </a:lnTo>
                  <a:lnTo>
                    <a:pt x="1184" y="2285"/>
                  </a:lnTo>
                  <a:lnTo>
                    <a:pt x="1169" y="2270"/>
                  </a:lnTo>
                  <a:lnTo>
                    <a:pt x="1154" y="2261"/>
                  </a:lnTo>
                  <a:lnTo>
                    <a:pt x="1163" y="2306"/>
                  </a:lnTo>
                  <a:lnTo>
                    <a:pt x="1142" y="2312"/>
                  </a:lnTo>
                  <a:lnTo>
                    <a:pt x="1148" y="2333"/>
                  </a:lnTo>
                  <a:lnTo>
                    <a:pt x="1181" y="2306"/>
                  </a:lnTo>
                  <a:lnTo>
                    <a:pt x="1193" y="2318"/>
                  </a:lnTo>
                  <a:lnTo>
                    <a:pt x="1211" y="2297"/>
                  </a:lnTo>
                  <a:lnTo>
                    <a:pt x="1232" y="2309"/>
                  </a:lnTo>
                  <a:lnTo>
                    <a:pt x="1280" y="2267"/>
                  </a:lnTo>
                  <a:lnTo>
                    <a:pt x="1298" y="2258"/>
                  </a:lnTo>
                  <a:lnTo>
                    <a:pt x="1283" y="2294"/>
                  </a:lnTo>
                  <a:lnTo>
                    <a:pt x="1295" y="2306"/>
                  </a:lnTo>
                  <a:lnTo>
                    <a:pt x="1310" y="2297"/>
                  </a:lnTo>
                  <a:lnTo>
                    <a:pt x="1316" y="2267"/>
                  </a:lnTo>
                  <a:lnTo>
                    <a:pt x="1328" y="2279"/>
                  </a:lnTo>
                  <a:lnTo>
                    <a:pt x="1340" y="2270"/>
                  </a:lnTo>
                  <a:lnTo>
                    <a:pt x="1331" y="2249"/>
                  </a:lnTo>
                  <a:lnTo>
                    <a:pt x="1355" y="2240"/>
                  </a:lnTo>
                  <a:lnTo>
                    <a:pt x="1361" y="2261"/>
                  </a:lnTo>
                  <a:lnTo>
                    <a:pt x="1382" y="2276"/>
                  </a:lnTo>
                  <a:lnTo>
                    <a:pt x="1394" y="2270"/>
                  </a:lnTo>
                  <a:lnTo>
                    <a:pt x="1379" y="2243"/>
                  </a:lnTo>
                  <a:lnTo>
                    <a:pt x="1367" y="2228"/>
                  </a:lnTo>
                  <a:lnTo>
                    <a:pt x="1415" y="2234"/>
                  </a:lnTo>
                  <a:lnTo>
                    <a:pt x="1448" y="2249"/>
                  </a:lnTo>
                  <a:lnTo>
                    <a:pt x="1451" y="2204"/>
                  </a:lnTo>
                  <a:lnTo>
                    <a:pt x="1547" y="2228"/>
                  </a:lnTo>
                  <a:lnTo>
                    <a:pt x="1598" y="2141"/>
                  </a:lnTo>
                  <a:lnTo>
                    <a:pt x="1616" y="2060"/>
                  </a:lnTo>
                  <a:lnTo>
                    <a:pt x="1598" y="2048"/>
                  </a:lnTo>
                  <a:lnTo>
                    <a:pt x="1595" y="2027"/>
                  </a:lnTo>
                  <a:lnTo>
                    <a:pt x="1601" y="1967"/>
                  </a:lnTo>
                  <a:lnTo>
                    <a:pt x="1607" y="1898"/>
                  </a:lnTo>
                  <a:lnTo>
                    <a:pt x="1595" y="1832"/>
                  </a:lnTo>
                  <a:lnTo>
                    <a:pt x="1571" y="1802"/>
                  </a:lnTo>
                  <a:lnTo>
                    <a:pt x="1541" y="1748"/>
                  </a:lnTo>
                  <a:lnTo>
                    <a:pt x="1490" y="1616"/>
                  </a:lnTo>
                  <a:lnTo>
                    <a:pt x="1454" y="1577"/>
                  </a:lnTo>
                  <a:lnTo>
                    <a:pt x="1433" y="1544"/>
                  </a:lnTo>
                  <a:lnTo>
                    <a:pt x="1400" y="1544"/>
                  </a:lnTo>
                  <a:lnTo>
                    <a:pt x="1388" y="1508"/>
                  </a:lnTo>
                  <a:lnTo>
                    <a:pt x="1397" y="1496"/>
                  </a:lnTo>
                  <a:lnTo>
                    <a:pt x="1394" y="1460"/>
                  </a:lnTo>
                  <a:lnTo>
                    <a:pt x="1391" y="1406"/>
                  </a:lnTo>
                  <a:lnTo>
                    <a:pt x="1421" y="1391"/>
                  </a:lnTo>
                  <a:lnTo>
                    <a:pt x="1445" y="1370"/>
                  </a:lnTo>
                  <a:lnTo>
                    <a:pt x="1505" y="1370"/>
                  </a:lnTo>
                  <a:lnTo>
                    <a:pt x="1562" y="1316"/>
                  </a:lnTo>
                  <a:lnTo>
                    <a:pt x="1604" y="1304"/>
                  </a:lnTo>
                  <a:lnTo>
                    <a:pt x="1658" y="1256"/>
                  </a:lnTo>
                  <a:lnTo>
                    <a:pt x="1682" y="1247"/>
                  </a:lnTo>
                  <a:lnTo>
                    <a:pt x="1691" y="1166"/>
                  </a:lnTo>
                  <a:lnTo>
                    <a:pt x="1694" y="1142"/>
                  </a:lnTo>
                  <a:lnTo>
                    <a:pt x="1679" y="1121"/>
                  </a:lnTo>
                  <a:lnTo>
                    <a:pt x="1682" y="1097"/>
                  </a:lnTo>
                  <a:lnTo>
                    <a:pt x="1727" y="1073"/>
                  </a:lnTo>
                  <a:lnTo>
                    <a:pt x="1781" y="1025"/>
                  </a:lnTo>
                  <a:lnTo>
                    <a:pt x="1805" y="1028"/>
                  </a:lnTo>
                  <a:lnTo>
                    <a:pt x="1829" y="1004"/>
                  </a:lnTo>
                  <a:lnTo>
                    <a:pt x="1832" y="974"/>
                  </a:lnTo>
                  <a:lnTo>
                    <a:pt x="1862" y="974"/>
                  </a:lnTo>
                  <a:lnTo>
                    <a:pt x="1901" y="953"/>
                  </a:lnTo>
                  <a:lnTo>
                    <a:pt x="1940" y="899"/>
                  </a:lnTo>
                  <a:lnTo>
                    <a:pt x="1991" y="842"/>
                  </a:lnTo>
                  <a:lnTo>
                    <a:pt x="1976" y="893"/>
                  </a:lnTo>
                  <a:lnTo>
                    <a:pt x="1988" y="905"/>
                  </a:lnTo>
                  <a:lnTo>
                    <a:pt x="2021" y="851"/>
                  </a:lnTo>
                  <a:lnTo>
                    <a:pt x="2036" y="863"/>
                  </a:lnTo>
                  <a:lnTo>
                    <a:pt x="2036" y="899"/>
                  </a:lnTo>
                  <a:lnTo>
                    <a:pt x="2036" y="926"/>
                  </a:lnTo>
                  <a:lnTo>
                    <a:pt x="2075" y="926"/>
                  </a:lnTo>
                  <a:lnTo>
                    <a:pt x="2129" y="941"/>
                  </a:lnTo>
                  <a:lnTo>
                    <a:pt x="2198" y="932"/>
                  </a:lnTo>
                  <a:lnTo>
                    <a:pt x="2267" y="911"/>
                  </a:lnTo>
                  <a:lnTo>
                    <a:pt x="2315" y="869"/>
                  </a:lnTo>
                  <a:lnTo>
                    <a:pt x="2390" y="818"/>
                  </a:lnTo>
                  <a:lnTo>
                    <a:pt x="2438" y="770"/>
                  </a:lnTo>
                  <a:lnTo>
                    <a:pt x="2480" y="698"/>
                  </a:lnTo>
                  <a:lnTo>
                    <a:pt x="2534" y="647"/>
                  </a:lnTo>
                  <a:lnTo>
                    <a:pt x="2552" y="617"/>
                  </a:lnTo>
                  <a:lnTo>
                    <a:pt x="2573" y="575"/>
                  </a:lnTo>
                  <a:lnTo>
                    <a:pt x="2597" y="536"/>
                  </a:lnTo>
                  <a:lnTo>
                    <a:pt x="2741" y="383"/>
                  </a:lnTo>
                  <a:lnTo>
                    <a:pt x="2768" y="347"/>
                  </a:lnTo>
                  <a:lnTo>
                    <a:pt x="2774" y="320"/>
                  </a:lnTo>
                  <a:lnTo>
                    <a:pt x="2789" y="236"/>
                  </a:lnTo>
                  <a:lnTo>
                    <a:pt x="2807" y="209"/>
                  </a:lnTo>
                  <a:lnTo>
                    <a:pt x="2840" y="176"/>
                  </a:lnTo>
                  <a:lnTo>
                    <a:pt x="2855" y="155"/>
                  </a:lnTo>
                  <a:lnTo>
                    <a:pt x="2855" y="128"/>
                  </a:lnTo>
                  <a:lnTo>
                    <a:pt x="2864" y="101"/>
                  </a:lnTo>
                  <a:lnTo>
                    <a:pt x="293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ltGray">
            <a:xfrm>
              <a:off x="1460" y="2224"/>
              <a:ext cx="32" cy="52"/>
            </a:xfrm>
            <a:custGeom>
              <a:avLst/>
              <a:gdLst>
                <a:gd name="T0" fmla="*/ 3 w 32"/>
                <a:gd name="T1" fmla="*/ 46 h 52"/>
                <a:gd name="T2" fmla="*/ 0 w 32"/>
                <a:gd name="T3" fmla="*/ 19 h 52"/>
                <a:gd name="T4" fmla="*/ 24 w 32"/>
                <a:gd name="T5" fmla="*/ 4 h 52"/>
                <a:gd name="T6" fmla="*/ 21 w 32"/>
                <a:gd name="T7" fmla="*/ 52 h 52"/>
                <a:gd name="T8" fmla="*/ 3 w 32"/>
                <a:gd name="T9" fmla="*/ 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52">
                  <a:moveTo>
                    <a:pt x="3" y="46"/>
                  </a:moveTo>
                  <a:cubicBezTo>
                    <a:pt x="6" y="37"/>
                    <a:pt x="0" y="19"/>
                    <a:pt x="0" y="19"/>
                  </a:cubicBezTo>
                  <a:cubicBezTo>
                    <a:pt x="6" y="2"/>
                    <a:pt x="5" y="0"/>
                    <a:pt x="24" y="4"/>
                  </a:cubicBezTo>
                  <a:cubicBezTo>
                    <a:pt x="30" y="22"/>
                    <a:pt x="32" y="35"/>
                    <a:pt x="21" y="52"/>
                  </a:cubicBezTo>
                  <a:cubicBezTo>
                    <a:pt x="0" y="47"/>
                    <a:pt x="9" y="34"/>
                    <a:pt x="3" y="4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ltGray">
            <a:xfrm>
              <a:off x="1117" y="2458"/>
              <a:ext cx="118" cy="46"/>
            </a:xfrm>
            <a:custGeom>
              <a:avLst/>
              <a:gdLst>
                <a:gd name="T0" fmla="*/ 16 w 118"/>
                <a:gd name="T1" fmla="*/ 10 h 46"/>
                <a:gd name="T2" fmla="*/ 52 w 118"/>
                <a:gd name="T3" fmla="*/ 1 h 46"/>
                <a:gd name="T4" fmla="*/ 91 w 118"/>
                <a:gd name="T5" fmla="*/ 7 h 46"/>
                <a:gd name="T6" fmla="*/ 106 w 118"/>
                <a:gd name="T7" fmla="*/ 19 h 46"/>
                <a:gd name="T8" fmla="*/ 88 w 118"/>
                <a:gd name="T9" fmla="*/ 46 h 46"/>
                <a:gd name="T10" fmla="*/ 13 w 118"/>
                <a:gd name="T11" fmla="*/ 43 h 46"/>
                <a:gd name="T12" fmla="*/ 7 w 118"/>
                <a:gd name="T13" fmla="*/ 19 h 46"/>
                <a:gd name="T14" fmla="*/ 16 w 118"/>
                <a:gd name="T15" fmla="*/ 1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8" h="46">
                  <a:moveTo>
                    <a:pt x="16" y="10"/>
                  </a:moveTo>
                  <a:cubicBezTo>
                    <a:pt x="31" y="15"/>
                    <a:pt x="38" y="6"/>
                    <a:pt x="52" y="1"/>
                  </a:cubicBezTo>
                  <a:cubicBezTo>
                    <a:pt x="65" y="2"/>
                    <a:pt x="80" y="0"/>
                    <a:pt x="91" y="7"/>
                  </a:cubicBezTo>
                  <a:cubicBezTo>
                    <a:pt x="118" y="25"/>
                    <a:pt x="77" y="9"/>
                    <a:pt x="106" y="19"/>
                  </a:cubicBezTo>
                  <a:cubicBezTo>
                    <a:pt x="103" y="34"/>
                    <a:pt x="103" y="41"/>
                    <a:pt x="88" y="46"/>
                  </a:cubicBezTo>
                  <a:cubicBezTo>
                    <a:pt x="63" y="45"/>
                    <a:pt x="38" y="46"/>
                    <a:pt x="13" y="43"/>
                  </a:cubicBezTo>
                  <a:cubicBezTo>
                    <a:pt x="0" y="42"/>
                    <a:pt x="2" y="27"/>
                    <a:pt x="7" y="19"/>
                  </a:cubicBezTo>
                  <a:cubicBezTo>
                    <a:pt x="18" y="0"/>
                    <a:pt x="16" y="29"/>
                    <a:pt x="16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ltGray">
            <a:xfrm>
              <a:off x="3191" y="110"/>
              <a:ext cx="39" cy="285"/>
            </a:xfrm>
            <a:custGeom>
              <a:avLst/>
              <a:gdLst>
                <a:gd name="T0" fmla="*/ 39 w 39"/>
                <a:gd name="T1" fmla="*/ 285 h 285"/>
                <a:gd name="T2" fmla="*/ 15 w 39"/>
                <a:gd name="T3" fmla="*/ 243 h 285"/>
                <a:gd name="T4" fmla="*/ 9 w 39"/>
                <a:gd name="T5" fmla="*/ 201 h 285"/>
                <a:gd name="T6" fmla="*/ 0 w 39"/>
                <a:gd name="T7" fmla="*/ 165 h 285"/>
                <a:gd name="T8" fmla="*/ 9 w 39"/>
                <a:gd name="T9" fmla="*/ 132 h 285"/>
                <a:gd name="T10" fmla="*/ 18 w 39"/>
                <a:gd name="T11" fmla="*/ 84 h 285"/>
                <a:gd name="T12" fmla="*/ 12 w 39"/>
                <a:gd name="T13" fmla="*/ 39 h 285"/>
                <a:gd name="T14" fmla="*/ 15 w 39"/>
                <a:gd name="T15" fmla="*/ 0 h 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" h="285">
                  <a:moveTo>
                    <a:pt x="39" y="285"/>
                  </a:moveTo>
                  <a:lnTo>
                    <a:pt x="15" y="243"/>
                  </a:lnTo>
                  <a:lnTo>
                    <a:pt x="9" y="201"/>
                  </a:lnTo>
                  <a:lnTo>
                    <a:pt x="0" y="165"/>
                  </a:lnTo>
                  <a:lnTo>
                    <a:pt x="9" y="132"/>
                  </a:lnTo>
                  <a:lnTo>
                    <a:pt x="18" y="84"/>
                  </a:lnTo>
                  <a:lnTo>
                    <a:pt x="12" y="39"/>
                  </a:lnTo>
                  <a:lnTo>
                    <a:pt x="15" y="0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ltGray">
            <a:xfrm>
              <a:off x="3185" y="-1"/>
              <a:ext cx="225" cy="399"/>
            </a:xfrm>
            <a:custGeom>
              <a:avLst/>
              <a:gdLst>
                <a:gd name="T0" fmla="*/ 45 w 225"/>
                <a:gd name="T1" fmla="*/ 399 h 399"/>
                <a:gd name="T2" fmla="*/ 21 w 225"/>
                <a:gd name="T3" fmla="*/ 351 h 399"/>
                <a:gd name="T4" fmla="*/ 15 w 225"/>
                <a:gd name="T5" fmla="*/ 303 h 399"/>
                <a:gd name="T6" fmla="*/ 0 w 225"/>
                <a:gd name="T7" fmla="*/ 273 h 399"/>
                <a:gd name="T8" fmla="*/ 18 w 225"/>
                <a:gd name="T9" fmla="*/ 231 h 399"/>
                <a:gd name="T10" fmla="*/ 21 w 225"/>
                <a:gd name="T11" fmla="*/ 207 h 399"/>
                <a:gd name="T12" fmla="*/ 18 w 225"/>
                <a:gd name="T13" fmla="*/ 168 h 399"/>
                <a:gd name="T14" fmla="*/ 15 w 225"/>
                <a:gd name="T15" fmla="*/ 135 h 399"/>
                <a:gd name="T16" fmla="*/ 24 w 225"/>
                <a:gd name="T17" fmla="*/ 99 h 399"/>
                <a:gd name="T18" fmla="*/ 39 w 225"/>
                <a:gd name="T19" fmla="*/ 36 h 399"/>
                <a:gd name="T20" fmla="*/ 39 w 225"/>
                <a:gd name="T21" fmla="*/ 3 h 399"/>
                <a:gd name="T22" fmla="*/ 90 w 225"/>
                <a:gd name="T23" fmla="*/ 0 h 399"/>
                <a:gd name="T24" fmla="*/ 84 w 225"/>
                <a:gd name="T25" fmla="*/ 24 h 399"/>
                <a:gd name="T26" fmla="*/ 99 w 225"/>
                <a:gd name="T27" fmla="*/ 96 h 399"/>
                <a:gd name="T28" fmla="*/ 114 w 225"/>
                <a:gd name="T29" fmla="*/ 129 h 399"/>
                <a:gd name="T30" fmla="*/ 138 w 225"/>
                <a:gd name="T31" fmla="*/ 150 h 399"/>
                <a:gd name="T32" fmla="*/ 153 w 225"/>
                <a:gd name="T33" fmla="*/ 168 h 399"/>
                <a:gd name="T34" fmla="*/ 162 w 225"/>
                <a:gd name="T35" fmla="*/ 186 h 399"/>
                <a:gd name="T36" fmla="*/ 162 w 225"/>
                <a:gd name="T37" fmla="*/ 213 h 399"/>
                <a:gd name="T38" fmla="*/ 177 w 225"/>
                <a:gd name="T39" fmla="*/ 231 h 399"/>
                <a:gd name="T40" fmla="*/ 198 w 225"/>
                <a:gd name="T41" fmla="*/ 234 h 399"/>
                <a:gd name="T42" fmla="*/ 204 w 225"/>
                <a:gd name="T43" fmla="*/ 258 h 399"/>
                <a:gd name="T44" fmla="*/ 216 w 225"/>
                <a:gd name="T45" fmla="*/ 294 h 399"/>
                <a:gd name="T46" fmla="*/ 225 w 225"/>
                <a:gd name="T47" fmla="*/ 318 h 399"/>
                <a:gd name="T48" fmla="*/ 216 w 225"/>
                <a:gd name="T49" fmla="*/ 345 h 399"/>
                <a:gd name="T50" fmla="*/ 207 w 225"/>
                <a:gd name="T51" fmla="*/ 363 h 399"/>
                <a:gd name="T52" fmla="*/ 204 w 225"/>
                <a:gd name="T53" fmla="*/ 324 h 399"/>
                <a:gd name="T54" fmla="*/ 186 w 225"/>
                <a:gd name="T55" fmla="*/ 282 h 399"/>
                <a:gd name="T56" fmla="*/ 126 w 225"/>
                <a:gd name="T57" fmla="*/ 267 h 399"/>
                <a:gd name="T58" fmla="*/ 105 w 225"/>
                <a:gd name="T59" fmla="*/ 246 h 399"/>
                <a:gd name="T60" fmla="*/ 87 w 225"/>
                <a:gd name="T61" fmla="*/ 264 h 399"/>
                <a:gd name="T62" fmla="*/ 69 w 225"/>
                <a:gd name="T63" fmla="*/ 294 h 399"/>
                <a:gd name="T64" fmla="*/ 63 w 225"/>
                <a:gd name="T65" fmla="*/ 324 h 399"/>
                <a:gd name="T66" fmla="*/ 60 w 225"/>
                <a:gd name="T67" fmla="*/ 354 h 399"/>
                <a:gd name="T68" fmla="*/ 48 w 225"/>
                <a:gd name="T69" fmla="*/ 381 h 399"/>
                <a:gd name="T70" fmla="*/ 45 w 225"/>
                <a:gd name="T71" fmla="*/ 399 h 3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5" h="399">
                  <a:moveTo>
                    <a:pt x="45" y="399"/>
                  </a:moveTo>
                  <a:lnTo>
                    <a:pt x="21" y="351"/>
                  </a:lnTo>
                  <a:lnTo>
                    <a:pt x="15" y="303"/>
                  </a:lnTo>
                  <a:lnTo>
                    <a:pt x="0" y="273"/>
                  </a:lnTo>
                  <a:lnTo>
                    <a:pt x="18" y="231"/>
                  </a:lnTo>
                  <a:lnTo>
                    <a:pt x="21" y="207"/>
                  </a:lnTo>
                  <a:lnTo>
                    <a:pt x="18" y="168"/>
                  </a:lnTo>
                  <a:lnTo>
                    <a:pt x="15" y="135"/>
                  </a:lnTo>
                  <a:lnTo>
                    <a:pt x="24" y="99"/>
                  </a:lnTo>
                  <a:lnTo>
                    <a:pt x="39" y="36"/>
                  </a:lnTo>
                  <a:lnTo>
                    <a:pt x="39" y="3"/>
                  </a:lnTo>
                  <a:lnTo>
                    <a:pt x="90" y="0"/>
                  </a:lnTo>
                  <a:lnTo>
                    <a:pt x="84" y="24"/>
                  </a:lnTo>
                  <a:lnTo>
                    <a:pt x="99" y="96"/>
                  </a:lnTo>
                  <a:lnTo>
                    <a:pt x="114" y="129"/>
                  </a:lnTo>
                  <a:lnTo>
                    <a:pt x="138" y="150"/>
                  </a:lnTo>
                  <a:lnTo>
                    <a:pt x="153" y="168"/>
                  </a:lnTo>
                  <a:lnTo>
                    <a:pt x="162" y="186"/>
                  </a:lnTo>
                  <a:lnTo>
                    <a:pt x="162" y="213"/>
                  </a:lnTo>
                  <a:lnTo>
                    <a:pt x="177" y="231"/>
                  </a:lnTo>
                  <a:lnTo>
                    <a:pt x="198" y="234"/>
                  </a:lnTo>
                  <a:lnTo>
                    <a:pt x="204" y="258"/>
                  </a:lnTo>
                  <a:lnTo>
                    <a:pt x="216" y="294"/>
                  </a:lnTo>
                  <a:lnTo>
                    <a:pt x="225" y="318"/>
                  </a:lnTo>
                  <a:lnTo>
                    <a:pt x="216" y="345"/>
                  </a:lnTo>
                  <a:lnTo>
                    <a:pt x="207" y="363"/>
                  </a:lnTo>
                  <a:lnTo>
                    <a:pt x="204" y="324"/>
                  </a:lnTo>
                  <a:lnTo>
                    <a:pt x="186" y="282"/>
                  </a:lnTo>
                  <a:lnTo>
                    <a:pt x="126" y="267"/>
                  </a:lnTo>
                  <a:lnTo>
                    <a:pt x="105" y="246"/>
                  </a:lnTo>
                  <a:lnTo>
                    <a:pt x="87" y="264"/>
                  </a:lnTo>
                  <a:lnTo>
                    <a:pt x="69" y="294"/>
                  </a:lnTo>
                  <a:lnTo>
                    <a:pt x="63" y="324"/>
                  </a:lnTo>
                  <a:lnTo>
                    <a:pt x="60" y="354"/>
                  </a:lnTo>
                  <a:lnTo>
                    <a:pt x="48" y="381"/>
                  </a:lnTo>
                  <a:lnTo>
                    <a:pt x="45" y="39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ltGray">
            <a:xfrm>
              <a:off x="4130" y="215"/>
              <a:ext cx="116" cy="123"/>
            </a:xfrm>
            <a:custGeom>
              <a:avLst/>
              <a:gdLst>
                <a:gd name="T0" fmla="*/ 0 w 116"/>
                <a:gd name="T1" fmla="*/ 120 h 123"/>
                <a:gd name="T2" fmla="*/ 30 w 116"/>
                <a:gd name="T3" fmla="*/ 75 h 123"/>
                <a:gd name="T4" fmla="*/ 111 w 116"/>
                <a:gd name="T5" fmla="*/ 0 h 123"/>
                <a:gd name="T6" fmla="*/ 105 w 116"/>
                <a:gd name="T7" fmla="*/ 42 h 123"/>
                <a:gd name="T8" fmla="*/ 24 w 116"/>
                <a:gd name="T9" fmla="*/ 123 h 123"/>
                <a:gd name="T10" fmla="*/ 0 w 116"/>
                <a:gd name="T11" fmla="*/ 120 h 1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" h="123">
                  <a:moveTo>
                    <a:pt x="0" y="120"/>
                  </a:moveTo>
                  <a:cubicBezTo>
                    <a:pt x="9" y="94"/>
                    <a:pt x="14" y="99"/>
                    <a:pt x="30" y="75"/>
                  </a:cubicBezTo>
                  <a:cubicBezTo>
                    <a:pt x="54" y="38"/>
                    <a:pt x="62" y="8"/>
                    <a:pt x="111" y="0"/>
                  </a:cubicBezTo>
                  <a:cubicBezTo>
                    <a:pt x="116" y="15"/>
                    <a:pt x="110" y="27"/>
                    <a:pt x="105" y="42"/>
                  </a:cubicBezTo>
                  <a:cubicBezTo>
                    <a:pt x="91" y="84"/>
                    <a:pt x="58" y="100"/>
                    <a:pt x="24" y="123"/>
                  </a:cubicBezTo>
                  <a:cubicBezTo>
                    <a:pt x="16" y="122"/>
                    <a:pt x="0" y="120"/>
                    <a:pt x="0" y="12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</p:grpSp>
      <p:sp>
        <p:nvSpPr>
          <p:cNvPr id="156718" name="Rectangle 46"/>
          <p:cNvSpPr>
            <a:spLocks noGrp="1" noChangeArrowheads="1"/>
          </p:cNvSpPr>
          <p:nvPr>
            <p:ph type="ctrTitle"/>
          </p:nvPr>
        </p:nvSpPr>
        <p:spPr>
          <a:xfrm>
            <a:off x="685800" y="1636713"/>
            <a:ext cx="7772400" cy="24669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156719" name="Rectangle 47"/>
          <p:cNvSpPr>
            <a:spLocks noGrp="1" noChangeArrowheads="1"/>
          </p:cNvSpPr>
          <p:nvPr>
            <p:ph type="subTitle" idx="1"/>
          </p:nvPr>
        </p:nvSpPr>
        <p:spPr>
          <a:xfrm>
            <a:off x="2044700" y="4327525"/>
            <a:ext cx="6400800" cy="1752600"/>
          </a:xfrm>
        </p:spPr>
        <p:txBody>
          <a:bodyPr anchor="ctr"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48" name="Rectangle 4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" name="Rectangle 4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" name="Rectangle 5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B050FA-94CB-4247-82F5-2CA84EA74564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326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6BFF7-6963-7049-98C5-1822B7F5D48E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594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EE193-6F56-B04A-BC99-3A3E815FA3A6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525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A1AB0-3F37-2F41-8857-B2D2DDA3E383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861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5839-ACD7-1943-AB9E-9168539C4011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532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BF5DC-0641-3540-A335-6F8BFB9757BC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024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841B9-7643-554A-BECC-8BF17BCC44BA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367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3095-88FB-0245-9883-02C720369A79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191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433F8-74CA-FC42-AF3D-FBB280AFD30F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483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4603D-A2DD-BC49-946B-1CF7E7DC4639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548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CBB51-7BD9-F648-B4EA-BD2E07835051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347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6740525" cy="6562725"/>
            <a:chOff x="0" y="-1"/>
            <a:chExt cx="4246" cy="4134"/>
          </a:xfrm>
        </p:grpSpPr>
        <p:sp>
          <p:nvSpPr>
            <p:cNvPr id="155651" name="Freeform 3"/>
            <p:cNvSpPr>
              <a:spLocks/>
            </p:cNvSpPr>
            <p:nvPr/>
          </p:nvSpPr>
          <p:spPr bwMode="ltGray">
            <a:xfrm>
              <a:off x="2991" y="453"/>
              <a:ext cx="783" cy="707"/>
            </a:xfrm>
            <a:custGeom>
              <a:avLst/>
              <a:gdLst>
                <a:gd name="T0" fmla="*/ 295 w 783"/>
                <a:gd name="T1" fmla="*/ 64 h 707"/>
                <a:gd name="T2" fmla="*/ 391 w 783"/>
                <a:gd name="T3" fmla="*/ 164 h 707"/>
                <a:gd name="T4" fmla="*/ 475 w 783"/>
                <a:gd name="T5" fmla="*/ 216 h 707"/>
                <a:gd name="T6" fmla="*/ 523 w 783"/>
                <a:gd name="T7" fmla="*/ 224 h 707"/>
                <a:gd name="T8" fmla="*/ 583 w 783"/>
                <a:gd name="T9" fmla="*/ 240 h 707"/>
                <a:gd name="T10" fmla="*/ 659 w 783"/>
                <a:gd name="T11" fmla="*/ 168 h 707"/>
                <a:gd name="T12" fmla="*/ 663 w 783"/>
                <a:gd name="T13" fmla="*/ 292 h 707"/>
                <a:gd name="T14" fmla="*/ 679 w 783"/>
                <a:gd name="T15" fmla="*/ 332 h 707"/>
                <a:gd name="T16" fmla="*/ 755 w 783"/>
                <a:gd name="T17" fmla="*/ 316 h 707"/>
                <a:gd name="T18" fmla="*/ 783 w 783"/>
                <a:gd name="T19" fmla="*/ 264 h 707"/>
                <a:gd name="T20" fmla="*/ 751 w 783"/>
                <a:gd name="T21" fmla="*/ 320 h 707"/>
                <a:gd name="T22" fmla="*/ 695 w 783"/>
                <a:gd name="T23" fmla="*/ 364 h 707"/>
                <a:gd name="T24" fmla="*/ 643 w 783"/>
                <a:gd name="T25" fmla="*/ 388 h 707"/>
                <a:gd name="T26" fmla="*/ 579 w 783"/>
                <a:gd name="T27" fmla="*/ 408 h 707"/>
                <a:gd name="T28" fmla="*/ 495 w 783"/>
                <a:gd name="T29" fmla="*/ 448 h 707"/>
                <a:gd name="T30" fmla="*/ 439 w 783"/>
                <a:gd name="T31" fmla="*/ 520 h 707"/>
                <a:gd name="T32" fmla="*/ 439 w 783"/>
                <a:gd name="T33" fmla="*/ 592 h 707"/>
                <a:gd name="T34" fmla="*/ 371 w 783"/>
                <a:gd name="T35" fmla="*/ 564 h 707"/>
                <a:gd name="T36" fmla="*/ 291 w 783"/>
                <a:gd name="T37" fmla="*/ 516 h 707"/>
                <a:gd name="T38" fmla="*/ 213 w 783"/>
                <a:gd name="T39" fmla="*/ 503 h 707"/>
                <a:gd name="T40" fmla="*/ 147 w 783"/>
                <a:gd name="T41" fmla="*/ 551 h 707"/>
                <a:gd name="T42" fmla="*/ 108 w 783"/>
                <a:gd name="T43" fmla="*/ 506 h 707"/>
                <a:gd name="T44" fmla="*/ 66 w 783"/>
                <a:gd name="T45" fmla="*/ 554 h 707"/>
                <a:gd name="T46" fmla="*/ 117 w 783"/>
                <a:gd name="T47" fmla="*/ 578 h 707"/>
                <a:gd name="T48" fmla="*/ 162 w 783"/>
                <a:gd name="T49" fmla="*/ 617 h 707"/>
                <a:gd name="T50" fmla="*/ 162 w 783"/>
                <a:gd name="T51" fmla="*/ 650 h 707"/>
                <a:gd name="T52" fmla="*/ 114 w 783"/>
                <a:gd name="T53" fmla="*/ 632 h 707"/>
                <a:gd name="T54" fmla="*/ 90 w 783"/>
                <a:gd name="T55" fmla="*/ 683 h 707"/>
                <a:gd name="T56" fmla="*/ 42 w 783"/>
                <a:gd name="T57" fmla="*/ 707 h 707"/>
                <a:gd name="T58" fmla="*/ 27 w 783"/>
                <a:gd name="T59" fmla="*/ 665 h 707"/>
                <a:gd name="T60" fmla="*/ 45 w 783"/>
                <a:gd name="T61" fmla="*/ 608 h 707"/>
                <a:gd name="T62" fmla="*/ 0 w 783"/>
                <a:gd name="T63" fmla="*/ 557 h 707"/>
                <a:gd name="T64" fmla="*/ 6 w 783"/>
                <a:gd name="T65" fmla="*/ 509 h 707"/>
                <a:gd name="T66" fmla="*/ 39 w 783"/>
                <a:gd name="T67" fmla="*/ 473 h 707"/>
                <a:gd name="T68" fmla="*/ 81 w 783"/>
                <a:gd name="T69" fmla="*/ 437 h 707"/>
                <a:gd name="T70" fmla="*/ 72 w 783"/>
                <a:gd name="T71" fmla="*/ 371 h 707"/>
                <a:gd name="T72" fmla="*/ 123 w 783"/>
                <a:gd name="T73" fmla="*/ 398 h 707"/>
                <a:gd name="T74" fmla="*/ 156 w 783"/>
                <a:gd name="T75" fmla="*/ 401 h 707"/>
                <a:gd name="T76" fmla="*/ 183 w 783"/>
                <a:gd name="T77" fmla="*/ 356 h 707"/>
                <a:gd name="T78" fmla="*/ 189 w 783"/>
                <a:gd name="T79" fmla="*/ 290 h 707"/>
                <a:gd name="T80" fmla="*/ 210 w 783"/>
                <a:gd name="T81" fmla="*/ 215 h 707"/>
                <a:gd name="T82" fmla="*/ 225 w 783"/>
                <a:gd name="T83" fmla="*/ 152 h 707"/>
                <a:gd name="T84" fmla="*/ 201 w 783"/>
                <a:gd name="T85" fmla="*/ 83 h 707"/>
                <a:gd name="T86" fmla="*/ 195 w 783"/>
                <a:gd name="T87" fmla="*/ 17 h 707"/>
                <a:gd name="T88" fmla="*/ 235 w 783"/>
                <a:gd name="T89" fmla="*/ 0 h 70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83" h="707">
                  <a:moveTo>
                    <a:pt x="235" y="0"/>
                  </a:moveTo>
                  <a:lnTo>
                    <a:pt x="295" y="64"/>
                  </a:lnTo>
                  <a:lnTo>
                    <a:pt x="343" y="124"/>
                  </a:lnTo>
                  <a:lnTo>
                    <a:pt x="391" y="164"/>
                  </a:lnTo>
                  <a:lnTo>
                    <a:pt x="451" y="200"/>
                  </a:lnTo>
                  <a:lnTo>
                    <a:pt x="475" y="216"/>
                  </a:lnTo>
                  <a:lnTo>
                    <a:pt x="499" y="208"/>
                  </a:lnTo>
                  <a:lnTo>
                    <a:pt x="523" y="224"/>
                  </a:lnTo>
                  <a:lnTo>
                    <a:pt x="547" y="236"/>
                  </a:lnTo>
                  <a:lnTo>
                    <a:pt x="583" y="240"/>
                  </a:lnTo>
                  <a:lnTo>
                    <a:pt x="631" y="196"/>
                  </a:lnTo>
                  <a:lnTo>
                    <a:pt x="659" y="168"/>
                  </a:lnTo>
                  <a:lnTo>
                    <a:pt x="627" y="264"/>
                  </a:lnTo>
                  <a:lnTo>
                    <a:pt x="663" y="292"/>
                  </a:lnTo>
                  <a:lnTo>
                    <a:pt x="659" y="316"/>
                  </a:lnTo>
                  <a:lnTo>
                    <a:pt x="679" y="332"/>
                  </a:lnTo>
                  <a:lnTo>
                    <a:pt x="727" y="312"/>
                  </a:lnTo>
                  <a:lnTo>
                    <a:pt x="755" y="316"/>
                  </a:lnTo>
                  <a:lnTo>
                    <a:pt x="763" y="288"/>
                  </a:lnTo>
                  <a:lnTo>
                    <a:pt x="783" y="264"/>
                  </a:lnTo>
                  <a:lnTo>
                    <a:pt x="783" y="288"/>
                  </a:lnTo>
                  <a:lnTo>
                    <a:pt x="751" y="320"/>
                  </a:lnTo>
                  <a:lnTo>
                    <a:pt x="703" y="340"/>
                  </a:lnTo>
                  <a:lnTo>
                    <a:pt x="695" y="364"/>
                  </a:lnTo>
                  <a:lnTo>
                    <a:pt x="667" y="368"/>
                  </a:lnTo>
                  <a:lnTo>
                    <a:pt x="643" y="388"/>
                  </a:lnTo>
                  <a:lnTo>
                    <a:pt x="607" y="408"/>
                  </a:lnTo>
                  <a:lnTo>
                    <a:pt x="579" y="408"/>
                  </a:lnTo>
                  <a:lnTo>
                    <a:pt x="543" y="408"/>
                  </a:lnTo>
                  <a:lnTo>
                    <a:pt x="495" y="448"/>
                  </a:lnTo>
                  <a:lnTo>
                    <a:pt x="451" y="492"/>
                  </a:lnTo>
                  <a:lnTo>
                    <a:pt x="439" y="520"/>
                  </a:lnTo>
                  <a:lnTo>
                    <a:pt x="443" y="576"/>
                  </a:lnTo>
                  <a:lnTo>
                    <a:pt x="439" y="592"/>
                  </a:lnTo>
                  <a:lnTo>
                    <a:pt x="407" y="572"/>
                  </a:lnTo>
                  <a:lnTo>
                    <a:pt x="371" y="564"/>
                  </a:lnTo>
                  <a:lnTo>
                    <a:pt x="331" y="544"/>
                  </a:lnTo>
                  <a:lnTo>
                    <a:pt x="291" y="516"/>
                  </a:lnTo>
                  <a:lnTo>
                    <a:pt x="251" y="500"/>
                  </a:lnTo>
                  <a:lnTo>
                    <a:pt x="213" y="503"/>
                  </a:lnTo>
                  <a:lnTo>
                    <a:pt x="177" y="518"/>
                  </a:lnTo>
                  <a:lnTo>
                    <a:pt x="147" y="551"/>
                  </a:lnTo>
                  <a:lnTo>
                    <a:pt x="132" y="524"/>
                  </a:lnTo>
                  <a:lnTo>
                    <a:pt x="108" y="506"/>
                  </a:lnTo>
                  <a:lnTo>
                    <a:pt x="72" y="524"/>
                  </a:lnTo>
                  <a:lnTo>
                    <a:pt x="66" y="554"/>
                  </a:lnTo>
                  <a:lnTo>
                    <a:pt x="81" y="578"/>
                  </a:lnTo>
                  <a:lnTo>
                    <a:pt x="117" y="578"/>
                  </a:lnTo>
                  <a:lnTo>
                    <a:pt x="141" y="605"/>
                  </a:lnTo>
                  <a:lnTo>
                    <a:pt x="162" y="617"/>
                  </a:lnTo>
                  <a:lnTo>
                    <a:pt x="180" y="629"/>
                  </a:lnTo>
                  <a:lnTo>
                    <a:pt x="162" y="650"/>
                  </a:lnTo>
                  <a:lnTo>
                    <a:pt x="138" y="647"/>
                  </a:lnTo>
                  <a:lnTo>
                    <a:pt x="114" y="632"/>
                  </a:lnTo>
                  <a:lnTo>
                    <a:pt x="99" y="656"/>
                  </a:lnTo>
                  <a:lnTo>
                    <a:pt x="90" y="683"/>
                  </a:lnTo>
                  <a:lnTo>
                    <a:pt x="63" y="695"/>
                  </a:lnTo>
                  <a:lnTo>
                    <a:pt x="42" y="707"/>
                  </a:lnTo>
                  <a:lnTo>
                    <a:pt x="24" y="692"/>
                  </a:lnTo>
                  <a:lnTo>
                    <a:pt x="27" y="665"/>
                  </a:lnTo>
                  <a:lnTo>
                    <a:pt x="45" y="635"/>
                  </a:lnTo>
                  <a:lnTo>
                    <a:pt x="45" y="608"/>
                  </a:lnTo>
                  <a:lnTo>
                    <a:pt x="15" y="593"/>
                  </a:lnTo>
                  <a:lnTo>
                    <a:pt x="0" y="557"/>
                  </a:lnTo>
                  <a:lnTo>
                    <a:pt x="6" y="530"/>
                  </a:lnTo>
                  <a:lnTo>
                    <a:pt x="6" y="509"/>
                  </a:lnTo>
                  <a:lnTo>
                    <a:pt x="15" y="491"/>
                  </a:lnTo>
                  <a:lnTo>
                    <a:pt x="39" y="473"/>
                  </a:lnTo>
                  <a:lnTo>
                    <a:pt x="60" y="458"/>
                  </a:lnTo>
                  <a:lnTo>
                    <a:pt x="81" y="437"/>
                  </a:lnTo>
                  <a:lnTo>
                    <a:pt x="51" y="392"/>
                  </a:lnTo>
                  <a:lnTo>
                    <a:pt x="72" y="371"/>
                  </a:lnTo>
                  <a:lnTo>
                    <a:pt x="93" y="383"/>
                  </a:lnTo>
                  <a:lnTo>
                    <a:pt x="123" y="398"/>
                  </a:lnTo>
                  <a:lnTo>
                    <a:pt x="144" y="392"/>
                  </a:lnTo>
                  <a:lnTo>
                    <a:pt x="156" y="401"/>
                  </a:lnTo>
                  <a:lnTo>
                    <a:pt x="180" y="389"/>
                  </a:lnTo>
                  <a:lnTo>
                    <a:pt x="183" y="356"/>
                  </a:lnTo>
                  <a:lnTo>
                    <a:pt x="180" y="311"/>
                  </a:lnTo>
                  <a:lnTo>
                    <a:pt x="189" y="290"/>
                  </a:lnTo>
                  <a:lnTo>
                    <a:pt x="213" y="263"/>
                  </a:lnTo>
                  <a:lnTo>
                    <a:pt x="210" y="215"/>
                  </a:lnTo>
                  <a:lnTo>
                    <a:pt x="219" y="182"/>
                  </a:lnTo>
                  <a:lnTo>
                    <a:pt x="225" y="152"/>
                  </a:lnTo>
                  <a:lnTo>
                    <a:pt x="216" y="125"/>
                  </a:lnTo>
                  <a:lnTo>
                    <a:pt x="201" y="83"/>
                  </a:lnTo>
                  <a:lnTo>
                    <a:pt x="195" y="47"/>
                  </a:lnTo>
                  <a:lnTo>
                    <a:pt x="195" y="17"/>
                  </a:lnTo>
                  <a:lnTo>
                    <a:pt x="219" y="23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2" name="Freeform 4"/>
            <p:cNvSpPr>
              <a:spLocks/>
            </p:cNvSpPr>
            <p:nvPr/>
          </p:nvSpPr>
          <p:spPr bwMode="ltGray">
            <a:xfrm>
              <a:off x="2940" y="1014"/>
              <a:ext cx="24" cy="50"/>
            </a:xfrm>
            <a:custGeom>
              <a:avLst/>
              <a:gdLst>
                <a:gd name="T0" fmla="*/ 3 w 24"/>
                <a:gd name="T1" fmla="*/ 8 h 50"/>
                <a:gd name="T2" fmla="*/ 24 w 24"/>
                <a:gd name="T3" fmla="*/ 14 h 50"/>
                <a:gd name="T4" fmla="*/ 15 w 24"/>
                <a:gd name="T5" fmla="*/ 50 h 50"/>
                <a:gd name="T6" fmla="*/ 6 w 24"/>
                <a:gd name="T7" fmla="*/ 47 h 50"/>
                <a:gd name="T8" fmla="*/ 0 w 24"/>
                <a:gd name="T9" fmla="*/ 29 h 50"/>
                <a:gd name="T10" fmla="*/ 3 w 24"/>
                <a:gd name="T11" fmla="*/ 8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50">
                  <a:moveTo>
                    <a:pt x="3" y="8"/>
                  </a:moveTo>
                  <a:cubicBezTo>
                    <a:pt x="15" y="0"/>
                    <a:pt x="19" y="0"/>
                    <a:pt x="24" y="14"/>
                  </a:cubicBezTo>
                  <a:cubicBezTo>
                    <a:pt x="21" y="26"/>
                    <a:pt x="19" y="38"/>
                    <a:pt x="15" y="50"/>
                  </a:cubicBezTo>
                  <a:cubicBezTo>
                    <a:pt x="12" y="49"/>
                    <a:pt x="8" y="50"/>
                    <a:pt x="6" y="47"/>
                  </a:cubicBezTo>
                  <a:cubicBezTo>
                    <a:pt x="2" y="42"/>
                    <a:pt x="0" y="29"/>
                    <a:pt x="0" y="29"/>
                  </a:cubicBezTo>
                  <a:cubicBezTo>
                    <a:pt x="3" y="10"/>
                    <a:pt x="3" y="17"/>
                    <a:pt x="3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3" name="Freeform 5"/>
            <p:cNvSpPr>
              <a:spLocks/>
            </p:cNvSpPr>
            <p:nvPr/>
          </p:nvSpPr>
          <p:spPr bwMode="ltGray">
            <a:xfrm>
              <a:off x="3660" y="578"/>
              <a:ext cx="144" cy="153"/>
            </a:xfrm>
            <a:custGeom>
              <a:avLst/>
              <a:gdLst>
                <a:gd name="T0" fmla="*/ 54 w 144"/>
                <a:gd name="T1" fmla="*/ 36 h 153"/>
                <a:gd name="T2" fmla="*/ 78 w 144"/>
                <a:gd name="T3" fmla="*/ 3 h 153"/>
                <a:gd name="T4" fmla="*/ 108 w 144"/>
                <a:gd name="T5" fmla="*/ 6 h 153"/>
                <a:gd name="T6" fmla="*/ 126 w 144"/>
                <a:gd name="T7" fmla="*/ 0 h 153"/>
                <a:gd name="T8" fmla="*/ 117 w 144"/>
                <a:gd name="T9" fmla="*/ 27 h 153"/>
                <a:gd name="T10" fmla="*/ 93 w 144"/>
                <a:gd name="T11" fmla="*/ 48 h 153"/>
                <a:gd name="T12" fmla="*/ 84 w 144"/>
                <a:gd name="T13" fmla="*/ 54 h 153"/>
                <a:gd name="T14" fmla="*/ 54 w 144"/>
                <a:gd name="T15" fmla="*/ 87 h 153"/>
                <a:gd name="T16" fmla="*/ 36 w 144"/>
                <a:gd name="T17" fmla="*/ 114 h 153"/>
                <a:gd name="T18" fmla="*/ 24 w 144"/>
                <a:gd name="T19" fmla="*/ 132 h 153"/>
                <a:gd name="T20" fmla="*/ 15 w 144"/>
                <a:gd name="T21" fmla="*/ 153 h 153"/>
                <a:gd name="T22" fmla="*/ 0 w 144"/>
                <a:gd name="T23" fmla="*/ 126 h 153"/>
                <a:gd name="T24" fmla="*/ 21 w 144"/>
                <a:gd name="T25" fmla="*/ 99 h 153"/>
                <a:gd name="T26" fmla="*/ 48 w 144"/>
                <a:gd name="T27" fmla="*/ 54 h 153"/>
                <a:gd name="T28" fmla="*/ 54 w 144"/>
                <a:gd name="T29" fmla="*/ 36 h 1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153">
                  <a:moveTo>
                    <a:pt x="54" y="36"/>
                  </a:moveTo>
                  <a:cubicBezTo>
                    <a:pt x="61" y="25"/>
                    <a:pt x="67" y="10"/>
                    <a:pt x="78" y="3"/>
                  </a:cubicBezTo>
                  <a:cubicBezTo>
                    <a:pt x="98" y="10"/>
                    <a:pt x="91" y="11"/>
                    <a:pt x="108" y="6"/>
                  </a:cubicBezTo>
                  <a:cubicBezTo>
                    <a:pt x="114" y="4"/>
                    <a:pt x="126" y="0"/>
                    <a:pt x="126" y="0"/>
                  </a:cubicBezTo>
                  <a:cubicBezTo>
                    <a:pt x="144" y="6"/>
                    <a:pt x="127" y="20"/>
                    <a:pt x="117" y="27"/>
                  </a:cubicBezTo>
                  <a:cubicBezTo>
                    <a:pt x="107" y="42"/>
                    <a:pt x="114" y="34"/>
                    <a:pt x="93" y="48"/>
                  </a:cubicBezTo>
                  <a:cubicBezTo>
                    <a:pt x="90" y="50"/>
                    <a:pt x="84" y="54"/>
                    <a:pt x="84" y="54"/>
                  </a:cubicBezTo>
                  <a:cubicBezTo>
                    <a:pt x="76" y="66"/>
                    <a:pt x="66" y="79"/>
                    <a:pt x="54" y="87"/>
                  </a:cubicBezTo>
                  <a:cubicBezTo>
                    <a:pt x="51" y="92"/>
                    <a:pt x="41" y="107"/>
                    <a:pt x="36" y="114"/>
                  </a:cubicBezTo>
                  <a:cubicBezTo>
                    <a:pt x="32" y="120"/>
                    <a:pt x="24" y="132"/>
                    <a:pt x="24" y="132"/>
                  </a:cubicBezTo>
                  <a:cubicBezTo>
                    <a:pt x="28" y="144"/>
                    <a:pt x="28" y="149"/>
                    <a:pt x="15" y="153"/>
                  </a:cubicBezTo>
                  <a:cubicBezTo>
                    <a:pt x="9" y="144"/>
                    <a:pt x="6" y="135"/>
                    <a:pt x="0" y="126"/>
                  </a:cubicBezTo>
                  <a:cubicBezTo>
                    <a:pt x="4" y="111"/>
                    <a:pt x="9" y="107"/>
                    <a:pt x="21" y="99"/>
                  </a:cubicBezTo>
                  <a:cubicBezTo>
                    <a:pt x="27" y="82"/>
                    <a:pt x="38" y="69"/>
                    <a:pt x="48" y="54"/>
                  </a:cubicBezTo>
                  <a:cubicBezTo>
                    <a:pt x="49" y="52"/>
                    <a:pt x="63" y="36"/>
                    <a:pt x="54" y="3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4" name="Freeform 6"/>
            <p:cNvSpPr>
              <a:spLocks/>
            </p:cNvSpPr>
            <p:nvPr/>
          </p:nvSpPr>
          <p:spPr bwMode="ltGray">
            <a:xfrm>
              <a:off x="3795" y="667"/>
              <a:ext cx="61" cy="46"/>
            </a:xfrm>
            <a:custGeom>
              <a:avLst/>
              <a:gdLst>
                <a:gd name="T0" fmla="*/ 20 w 61"/>
                <a:gd name="T1" fmla="*/ 12 h 46"/>
                <a:gd name="T2" fmla="*/ 32 w 61"/>
                <a:gd name="T3" fmla="*/ 3 h 46"/>
                <a:gd name="T4" fmla="*/ 50 w 61"/>
                <a:gd name="T5" fmla="*/ 4 h 46"/>
                <a:gd name="T6" fmla="*/ 18 w 61"/>
                <a:gd name="T7" fmla="*/ 46 h 46"/>
                <a:gd name="T8" fmla="*/ 0 w 61"/>
                <a:gd name="T9" fmla="*/ 33 h 46"/>
                <a:gd name="T10" fmla="*/ 20 w 61"/>
                <a:gd name="T11" fmla="*/ 12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46">
                  <a:moveTo>
                    <a:pt x="20" y="12"/>
                  </a:moveTo>
                  <a:cubicBezTo>
                    <a:pt x="25" y="8"/>
                    <a:pt x="25" y="4"/>
                    <a:pt x="32" y="3"/>
                  </a:cubicBezTo>
                  <a:cubicBezTo>
                    <a:pt x="38" y="0"/>
                    <a:pt x="43" y="3"/>
                    <a:pt x="50" y="4"/>
                  </a:cubicBezTo>
                  <a:cubicBezTo>
                    <a:pt x="61" y="22"/>
                    <a:pt x="34" y="43"/>
                    <a:pt x="18" y="46"/>
                  </a:cubicBezTo>
                  <a:cubicBezTo>
                    <a:pt x="7" y="45"/>
                    <a:pt x="5" y="43"/>
                    <a:pt x="0" y="33"/>
                  </a:cubicBezTo>
                  <a:cubicBezTo>
                    <a:pt x="2" y="27"/>
                    <a:pt x="23" y="3"/>
                    <a:pt x="20" y="1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5" name="Freeform 7"/>
            <p:cNvSpPr>
              <a:spLocks/>
            </p:cNvSpPr>
            <p:nvPr/>
          </p:nvSpPr>
          <p:spPr bwMode="ltGray">
            <a:xfrm>
              <a:off x="3831" y="383"/>
              <a:ext cx="192" cy="204"/>
            </a:xfrm>
            <a:custGeom>
              <a:avLst/>
              <a:gdLst>
                <a:gd name="T0" fmla="*/ 96 w 192"/>
                <a:gd name="T1" fmla="*/ 23 h 204"/>
                <a:gd name="T2" fmla="*/ 128 w 192"/>
                <a:gd name="T3" fmla="*/ 44 h 204"/>
                <a:gd name="T4" fmla="*/ 173 w 192"/>
                <a:gd name="T5" fmla="*/ 0 h 204"/>
                <a:gd name="T6" fmla="*/ 192 w 192"/>
                <a:gd name="T7" fmla="*/ 9 h 204"/>
                <a:gd name="T8" fmla="*/ 185 w 192"/>
                <a:gd name="T9" fmla="*/ 41 h 204"/>
                <a:gd name="T10" fmla="*/ 116 w 192"/>
                <a:gd name="T11" fmla="*/ 87 h 204"/>
                <a:gd name="T12" fmla="*/ 101 w 192"/>
                <a:gd name="T13" fmla="*/ 108 h 204"/>
                <a:gd name="T14" fmla="*/ 81 w 192"/>
                <a:gd name="T15" fmla="*/ 101 h 204"/>
                <a:gd name="T16" fmla="*/ 69 w 192"/>
                <a:gd name="T17" fmla="*/ 129 h 204"/>
                <a:gd name="T18" fmla="*/ 53 w 192"/>
                <a:gd name="T19" fmla="*/ 144 h 204"/>
                <a:gd name="T20" fmla="*/ 44 w 192"/>
                <a:gd name="T21" fmla="*/ 153 h 204"/>
                <a:gd name="T22" fmla="*/ 33 w 192"/>
                <a:gd name="T23" fmla="*/ 165 h 204"/>
                <a:gd name="T24" fmla="*/ 11 w 192"/>
                <a:gd name="T25" fmla="*/ 195 h 204"/>
                <a:gd name="T26" fmla="*/ 0 w 192"/>
                <a:gd name="T27" fmla="*/ 200 h 204"/>
                <a:gd name="T28" fmla="*/ 23 w 192"/>
                <a:gd name="T29" fmla="*/ 158 h 204"/>
                <a:gd name="T30" fmla="*/ 50 w 192"/>
                <a:gd name="T31" fmla="*/ 101 h 204"/>
                <a:gd name="T32" fmla="*/ 59 w 192"/>
                <a:gd name="T33" fmla="*/ 96 h 204"/>
                <a:gd name="T34" fmla="*/ 74 w 192"/>
                <a:gd name="T35" fmla="*/ 83 h 204"/>
                <a:gd name="T36" fmla="*/ 93 w 192"/>
                <a:gd name="T37" fmla="*/ 59 h 204"/>
                <a:gd name="T38" fmla="*/ 96 w 192"/>
                <a:gd name="T39" fmla="*/ 23 h 2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92" h="204">
                  <a:moveTo>
                    <a:pt x="96" y="23"/>
                  </a:moveTo>
                  <a:cubicBezTo>
                    <a:pt x="111" y="14"/>
                    <a:pt x="115" y="39"/>
                    <a:pt x="128" y="44"/>
                  </a:cubicBezTo>
                  <a:cubicBezTo>
                    <a:pt x="145" y="31"/>
                    <a:pt x="153" y="8"/>
                    <a:pt x="173" y="0"/>
                  </a:cubicBezTo>
                  <a:cubicBezTo>
                    <a:pt x="184" y="2"/>
                    <a:pt x="186" y="1"/>
                    <a:pt x="192" y="9"/>
                  </a:cubicBezTo>
                  <a:cubicBezTo>
                    <a:pt x="191" y="20"/>
                    <a:pt x="191" y="31"/>
                    <a:pt x="185" y="41"/>
                  </a:cubicBezTo>
                  <a:cubicBezTo>
                    <a:pt x="153" y="36"/>
                    <a:pt x="134" y="64"/>
                    <a:pt x="116" y="87"/>
                  </a:cubicBezTo>
                  <a:cubicBezTo>
                    <a:pt x="111" y="94"/>
                    <a:pt x="109" y="102"/>
                    <a:pt x="101" y="108"/>
                  </a:cubicBezTo>
                  <a:cubicBezTo>
                    <a:pt x="88" y="107"/>
                    <a:pt x="91" y="103"/>
                    <a:pt x="81" y="101"/>
                  </a:cubicBezTo>
                  <a:cubicBezTo>
                    <a:pt x="65" y="104"/>
                    <a:pt x="78" y="119"/>
                    <a:pt x="69" y="129"/>
                  </a:cubicBezTo>
                  <a:cubicBezTo>
                    <a:pt x="64" y="134"/>
                    <a:pt x="58" y="139"/>
                    <a:pt x="53" y="144"/>
                  </a:cubicBezTo>
                  <a:cubicBezTo>
                    <a:pt x="50" y="147"/>
                    <a:pt x="44" y="153"/>
                    <a:pt x="44" y="153"/>
                  </a:cubicBezTo>
                  <a:cubicBezTo>
                    <a:pt x="42" y="158"/>
                    <a:pt x="33" y="165"/>
                    <a:pt x="33" y="165"/>
                  </a:cubicBezTo>
                  <a:cubicBezTo>
                    <a:pt x="27" y="175"/>
                    <a:pt x="20" y="188"/>
                    <a:pt x="11" y="195"/>
                  </a:cubicBezTo>
                  <a:cubicBezTo>
                    <a:pt x="8" y="202"/>
                    <a:pt x="7" y="204"/>
                    <a:pt x="0" y="200"/>
                  </a:cubicBezTo>
                  <a:cubicBezTo>
                    <a:pt x="1" y="183"/>
                    <a:pt x="2" y="161"/>
                    <a:pt x="23" y="158"/>
                  </a:cubicBezTo>
                  <a:cubicBezTo>
                    <a:pt x="32" y="144"/>
                    <a:pt x="30" y="105"/>
                    <a:pt x="50" y="101"/>
                  </a:cubicBezTo>
                  <a:cubicBezTo>
                    <a:pt x="53" y="99"/>
                    <a:pt x="56" y="98"/>
                    <a:pt x="59" y="96"/>
                  </a:cubicBezTo>
                  <a:cubicBezTo>
                    <a:pt x="66" y="91"/>
                    <a:pt x="64" y="85"/>
                    <a:pt x="74" y="83"/>
                  </a:cubicBezTo>
                  <a:cubicBezTo>
                    <a:pt x="85" y="77"/>
                    <a:pt x="84" y="68"/>
                    <a:pt x="93" y="59"/>
                  </a:cubicBezTo>
                  <a:cubicBezTo>
                    <a:pt x="92" y="47"/>
                    <a:pt x="86" y="33"/>
                    <a:pt x="96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6" name="Freeform 8"/>
            <p:cNvSpPr>
              <a:spLocks/>
            </p:cNvSpPr>
            <p:nvPr/>
          </p:nvSpPr>
          <p:spPr bwMode="ltGray">
            <a:xfrm>
              <a:off x="3108" y="472"/>
              <a:ext cx="56" cy="73"/>
            </a:xfrm>
            <a:custGeom>
              <a:avLst/>
              <a:gdLst>
                <a:gd name="T0" fmla="*/ 15 w 56"/>
                <a:gd name="T1" fmla="*/ 36 h 73"/>
                <a:gd name="T2" fmla="*/ 3 w 56"/>
                <a:gd name="T3" fmla="*/ 21 h 73"/>
                <a:gd name="T4" fmla="*/ 8 w 56"/>
                <a:gd name="T5" fmla="*/ 0 h 73"/>
                <a:gd name="T6" fmla="*/ 20 w 56"/>
                <a:gd name="T7" fmla="*/ 9 h 73"/>
                <a:gd name="T8" fmla="*/ 38 w 56"/>
                <a:gd name="T9" fmla="*/ 31 h 73"/>
                <a:gd name="T10" fmla="*/ 56 w 56"/>
                <a:gd name="T11" fmla="*/ 49 h 73"/>
                <a:gd name="T12" fmla="*/ 47 w 56"/>
                <a:gd name="T13" fmla="*/ 61 h 73"/>
                <a:gd name="T14" fmla="*/ 38 w 56"/>
                <a:gd name="T15" fmla="*/ 73 h 73"/>
                <a:gd name="T16" fmla="*/ 27 w 56"/>
                <a:gd name="T17" fmla="*/ 63 h 73"/>
                <a:gd name="T18" fmla="*/ 18 w 56"/>
                <a:gd name="T19" fmla="*/ 45 h 73"/>
                <a:gd name="T20" fmla="*/ 15 w 56"/>
                <a:gd name="T21" fmla="*/ 36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6" h="73">
                  <a:moveTo>
                    <a:pt x="15" y="36"/>
                  </a:moveTo>
                  <a:cubicBezTo>
                    <a:pt x="9" y="33"/>
                    <a:pt x="7" y="26"/>
                    <a:pt x="3" y="21"/>
                  </a:cubicBezTo>
                  <a:cubicBezTo>
                    <a:pt x="2" y="12"/>
                    <a:pt x="0" y="5"/>
                    <a:pt x="8" y="0"/>
                  </a:cubicBezTo>
                  <a:cubicBezTo>
                    <a:pt x="15" y="1"/>
                    <a:pt x="17" y="2"/>
                    <a:pt x="20" y="9"/>
                  </a:cubicBezTo>
                  <a:cubicBezTo>
                    <a:pt x="22" y="21"/>
                    <a:pt x="25" y="28"/>
                    <a:pt x="38" y="31"/>
                  </a:cubicBezTo>
                  <a:cubicBezTo>
                    <a:pt x="47" y="35"/>
                    <a:pt x="52" y="40"/>
                    <a:pt x="56" y="49"/>
                  </a:cubicBezTo>
                  <a:cubicBezTo>
                    <a:pt x="54" y="55"/>
                    <a:pt x="52" y="57"/>
                    <a:pt x="47" y="61"/>
                  </a:cubicBezTo>
                  <a:cubicBezTo>
                    <a:pt x="45" y="67"/>
                    <a:pt x="43" y="69"/>
                    <a:pt x="38" y="73"/>
                  </a:cubicBezTo>
                  <a:cubicBezTo>
                    <a:pt x="30" y="72"/>
                    <a:pt x="30" y="70"/>
                    <a:pt x="27" y="63"/>
                  </a:cubicBezTo>
                  <a:cubicBezTo>
                    <a:pt x="26" y="56"/>
                    <a:pt x="21" y="51"/>
                    <a:pt x="18" y="45"/>
                  </a:cubicBezTo>
                  <a:cubicBezTo>
                    <a:pt x="17" y="35"/>
                    <a:pt x="20" y="36"/>
                    <a:pt x="15" y="3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7" name="Freeform 9"/>
            <p:cNvSpPr>
              <a:spLocks/>
            </p:cNvSpPr>
            <p:nvPr/>
          </p:nvSpPr>
          <p:spPr bwMode="ltGray">
            <a:xfrm>
              <a:off x="2800" y="1682"/>
              <a:ext cx="67" cy="104"/>
            </a:xfrm>
            <a:custGeom>
              <a:avLst/>
              <a:gdLst>
                <a:gd name="T0" fmla="*/ 11 w 67"/>
                <a:gd name="T1" fmla="*/ 71 h 104"/>
                <a:gd name="T2" fmla="*/ 22 w 67"/>
                <a:gd name="T3" fmla="*/ 27 h 104"/>
                <a:gd name="T4" fmla="*/ 31 w 67"/>
                <a:gd name="T5" fmla="*/ 14 h 104"/>
                <a:gd name="T6" fmla="*/ 40 w 67"/>
                <a:gd name="T7" fmla="*/ 0 h 104"/>
                <a:gd name="T8" fmla="*/ 47 w 67"/>
                <a:gd name="T9" fmla="*/ 11 h 104"/>
                <a:gd name="T10" fmla="*/ 40 w 67"/>
                <a:gd name="T11" fmla="*/ 26 h 104"/>
                <a:gd name="T12" fmla="*/ 49 w 67"/>
                <a:gd name="T13" fmla="*/ 45 h 104"/>
                <a:gd name="T14" fmla="*/ 50 w 67"/>
                <a:gd name="T15" fmla="*/ 66 h 104"/>
                <a:gd name="T16" fmla="*/ 19 w 67"/>
                <a:gd name="T17" fmla="*/ 104 h 104"/>
                <a:gd name="T18" fmla="*/ 4 w 67"/>
                <a:gd name="T19" fmla="*/ 98 h 104"/>
                <a:gd name="T20" fmla="*/ 13 w 67"/>
                <a:gd name="T21" fmla="*/ 83 h 104"/>
                <a:gd name="T22" fmla="*/ 11 w 67"/>
                <a:gd name="T23" fmla="*/ 71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" h="104">
                  <a:moveTo>
                    <a:pt x="11" y="71"/>
                  </a:moveTo>
                  <a:cubicBezTo>
                    <a:pt x="1" y="54"/>
                    <a:pt x="6" y="37"/>
                    <a:pt x="22" y="27"/>
                  </a:cubicBezTo>
                  <a:cubicBezTo>
                    <a:pt x="25" y="23"/>
                    <a:pt x="28" y="18"/>
                    <a:pt x="31" y="14"/>
                  </a:cubicBezTo>
                  <a:cubicBezTo>
                    <a:pt x="32" y="7"/>
                    <a:pt x="37" y="6"/>
                    <a:pt x="40" y="0"/>
                  </a:cubicBezTo>
                  <a:cubicBezTo>
                    <a:pt x="48" y="2"/>
                    <a:pt x="50" y="3"/>
                    <a:pt x="47" y="11"/>
                  </a:cubicBezTo>
                  <a:cubicBezTo>
                    <a:pt x="46" y="18"/>
                    <a:pt x="43" y="20"/>
                    <a:pt x="40" y="26"/>
                  </a:cubicBezTo>
                  <a:cubicBezTo>
                    <a:pt x="41" y="33"/>
                    <a:pt x="41" y="43"/>
                    <a:pt x="49" y="45"/>
                  </a:cubicBezTo>
                  <a:cubicBezTo>
                    <a:pt x="67" y="42"/>
                    <a:pt x="56" y="59"/>
                    <a:pt x="50" y="66"/>
                  </a:cubicBezTo>
                  <a:cubicBezTo>
                    <a:pt x="44" y="92"/>
                    <a:pt x="31" y="83"/>
                    <a:pt x="19" y="104"/>
                  </a:cubicBezTo>
                  <a:cubicBezTo>
                    <a:pt x="13" y="102"/>
                    <a:pt x="9" y="102"/>
                    <a:pt x="4" y="98"/>
                  </a:cubicBezTo>
                  <a:cubicBezTo>
                    <a:pt x="0" y="89"/>
                    <a:pt x="6" y="87"/>
                    <a:pt x="13" y="83"/>
                  </a:cubicBezTo>
                  <a:cubicBezTo>
                    <a:pt x="11" y="72"/>
                    <a:pt x="11" y="76"/>
                    <a:pt x="11" y="7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ltGray">
            <a:xfrm>
              <a:off x="2969" y="2284"/>
              <a:ext cx="24" cy="28"/>
            </a:xfrm>
            <a:custGeom>
              <a:avLst/>
              <a:gdLst>
                <a:gd name="T0" fmla="*/ 7 w 24"/>
                <a:gd name="T1" fmla="*/ 13 h 28"/>
                <a:gd name="T2" fmla="*/ 16 w 24"/>
                <a:gd name="T3" fmla="*/ 3 h 28"/>
                <a:gd name="T4" fmla="*/ 24 w 24"/>
                <a:gd name="T5" fmla="*/ 16 h 28"/>
                <a:gd name="T6" fmla="*/ 13 w 24"/>
                <a:gd name="T7" fmla="*/ 28 h 28"/>
                <a:gd name="T8" fmla="*/ 7 w 24"/>
                <a:gd name="T9" fmla="*/ 13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8">
                  <a:moveTo>
                    <a:pt x="7" y="13"/>
                  </a:moveTo>
                  <a:cubicBezTo>
                    <a:pt x="5" y="4"/>
                    <a:pt x="6" y="0"/>
                    <a:pt x="16" y="3"/>
                  </a:cubicBezTo>
                  <a:cubicBezTo>
                    <a:pt x="19" y="7"/>
                    <a:pt x="22" y="11"/>
                    <a:pt x="24" y="16"/>
                  </a:cubicBezTo>
                  <a:cubicBezTo>
                    <a:pt x="21" y="22"/>
                    <a:pt x="19" y="24"/>
                    <a:pt x="13" y="28"/>
                  </a:cubicBezTo>
                  <a:cubicBezTo>
                    <a:pt x="0" y="26"/>
                    <a:pt x="7" y="2"/>
                    <a:pt x="7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59" name="Freeform 11"/>
            <p:cNvSpPr>
              <a:spLocks/>
            </p:cNvSpPr>
            <p:nvPr/>
          </p:nvSpPr>
          <p:spPr bwMode="ltGray">
            <a:xfrm>
              <a:off x="2964" y="2344"/>
              <a:ext cx="17" cy="28"/>
            </a:xfrm>
            <a:custGeom>
              <a:avLst/>
              <a:gdLst>
                <a:gd name="T0" fmla="*/ 2 w 17"/>
                <a:gd name="T1" fmla="*/ 6 h 28"/>
                <a:gd name="T2" fmla="*/ 17 w 17"/>
                <a:gd name="T3" fmla="*/ 13 h 28"/>
                <a:gd name="T4" fmla="*/ 9 w 17"/>
                <a:gd name="T5" fmla="*/ 28 h 28"/>
                <a:gd name="T6" fmla="*/ 0 w 17"/>
                <a:gd name="T7" fmla="*/ 15 h 28"/>
                <a:gd name="T8" fmla="*/ 2 w 17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8">
                  <a:moveTo>
                    <a:pt x="2" y="6"/>
                  </a:moveTo>
                  <a:cubicBezTo>
                    <a:pt x="10" y="0"/>
                    <a:pt x="12" y="6"/>
                    <a:pt x="17" y="13"/>
                  </a:cubicBezTo>
                  <a:cubicBezTo>
                    <a:pt x="14" y="20"/>
                    <a:pt x="15" y="23"/>
                    <a:pt x="9" y="28"/>
                  </a:cubicBezTo>
                  <a:cubicBezTo>
                    <a:pt x="1" y="24"/>
                    <a:pt x="4" y="22"/>
                    <a:pt x="0" y="15"/>
                  </a:cubicBezTo>
                  <a:cubicBezTo>
                    <a:pt x="2" y="7"/>
                    <a:pt x="2" y="10"/>
                    <a:pt x="2" y="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0" name="Freeform 12"/>
            <p:cNvSpPr>
              <a:spLocks/>
            </p:cNvSpPr>
            <p:nvPr/>
          </p:nvSpPr>
          <p:spPr bwMode="ltGray">
            <a:xfrm>
              <a:off x="2948" y="2378"/>
              <a:ext cx="26" cy="24"/>
            </a:xfrm>
            <a:custGeom>
              <a:avLst/>
              <a:gdLst>
                <a:gd name="T0" fmla="*/ 4 w 26"/>
                <a:gd name="T1" fmla="*/ 11 h 24"/>
                <a:gd name="T2" fmla="*/ 13 w 26"/>
                <a:gd name="T3" fmla="*/ 0 h 24"/>
                <a:gd name="T4" fmla="*/ 7 w 26"/>
                <a:gd name="T5" fmla="*/ 24 h 24"/>
                <a:gd name="T6" fmla="*/ 4 w 26"/>
                <a:gd name="T7" fmla="*/ 11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4">
                  <a:moveTo>
                    <a:pt x="4" y="11"/>
                  </a:moveTo>
                  <a:cubicBezTo>
                    <a:pt x="2" y="3"/>
                    <a:pt x="5" y="2"/>
                    <a:pt x="13" y="0"/>
                  </a:cubicBezTo>
                  <a:cubicBezTo>
                    <a:pt x="26" y="5"/>
                    <a:pt x="15" y="19"/>
                    <a:pt x="7" y="24"/>
                  </a:cubicBezTo>
                  <a:cubicBezTo>
                    <a:pt x="5" y="21"/>
                    <a:pt x="0" y="15"/>
                    <a:pt x="4" y="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1" name="Freeform 13"/>
            <p:cNvSpPr>
              <a:spLocks/>
            </p:cNvSpPr>
            <p:nvPr/>
          </p:nvSpPr>
          <p:spPr bwMode="ltGray">
            <a:xfrm>
              <a:off x="2996" y="2391"/>
              <a:ext cx="26" cy="30"/>
            </a:xfrm>
            <a:custGeom>
              <a:avLst/>
              <a:gdLst>
                <a:gd name="T0" fmla="*/ 4 w 26"/>
                <a:gd name="T1" fmla="*/ 19 h 30"/>
                <a:gd name="T2" fmla="*/ 18 w 26"/>
                <a:gd name="T3" fmla="*/ 2 h 30"/>
                <a:gd name="T4" fmla="*/ 22 w 26"/>
                <a:gd name="T5" fmla="*/ 20 h 30"/>
                <a:gd name="T6" fmla="*/ 6 w 26"/>
                <a:gd name="T7" fmla="*/ 26 h 30"/>
                <a:gd name="T8" fmla="*/ 1 w 26"/>
                <a:gd name="T9" fmla="*/ 23 h 30"/>
                <a:gd name="T10" fmla="*/ 3 w 26"/>
                <a:gd name="T11" fmla="*/ 19 h 30"/>
                <a:gd name="T12" fmla="*/ 4 w 26"/>
                <a:gd name="T13" fmla="*/ 14 h 30"/>
                <a:gd name="T14" fmla="*/ 4 w 26"/>
                <a:gd name="T15" fmla="*/ 19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30">
                  <a:moveTo>
                    <a:pt x="4" y="19"/>
                  </a:moveTo>
                  <a:cubicBezTo>
                    <a:pt x="6" y="5"/>
                    <a:pt x="4" y="0"/>
                    <a:pt x="18" y="2"/>
                  </a:cubicBezTo>
                  <a:cubicBezTo>
                    <a:pt x="25" y="8"/>
                    <a:pt x="26" y="12"/>
                    <a:pt x="22" y="20"/>
                  </a:cubicBezTo>
                  <a:cubicBezTo>
                    <a:pt x="20" y="30"/>
                    <a:pt x="15" y="28"/>
                    <a:pt x="6" y="26"/>
                  </a:cubicBezTo>
                  <a:cubicBezTo>
                    <a:pt x="4" y="25"/>
                    <a:pt x="2" y="25"/>
                    <a:pt x="1" y="23"/>
                  </a:cubicBezTo>
                  <a:cubicBezTo>
                    <a:pt x="0" y="22"/>
                    <a:pt x="3" y="20"/>
                    <a:pt x="3" y="19"/>
                  </a:cubicBezTo>
                  <a:cubicBezTo>
                    <a:pt x="4" y="17"/>
                    <a:pt x="2" y="14"/>
                    <a:pt x="4" y="14"/>
                  </a:cubicBezTo>
                  <a:cubicBezTo>
                    <a:pt x="6" y="14"/>
                    <a:pt x="4" y="17"/>
                    <a:pt x="4" y="1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2" name="Freeform 14"/>
            <p:cNvSpPr>
              <a:spLocks/>
            </p:cNvSpPr>
            <p:nvPr/>
          </p:nvSpPr>
          <p:spPr bwMode="ltGray">
            <a:xfrm>
              <a:off x="3013" y="2432"/>
              <a:ext cx="17" cy="23"/>
            </a:xfrm>
            <a:custGeom>
              <a:avLst/>
              <a:gdLst>
                <a:gd name="T0" fmla="*/ 4 w 17"/>
                <a:gd name="T1" fmla="*/ 17 h 23"/>
                <a:gd name="T2" fmla="*/ 10 w 17"/>
                <a:gd name="T3" fmla="*/ 0 h 23"/>
                <a:gd name="T4" fmla="*/ 17 w 17"/>
                <a:gd name="T5" fmla="*/ 11 h 23"/>
                <a:gd name="T6" fmla="*/ 10 w 17"/>
                <a:gd name="T7" fmla="*/ 23 h 23"/>
                <a:gd name="T8" fmla="*/ 4 w 17"/>
                <a:gd name="T9" fmla="*/ 1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3">
                  <a:moveTo>
                    <a:pt x="4" y="17"/>
                  </a:moveTo>
                  <a:cubicBezTo>
                    <a:pt x="0" y="7"/>
                    <a:pt x="1" y="5"/>
                    <a:pt x="10" y="0"/>
                  </a:cubicBezTo>
                  <a:cubicBezTo>
                    <a:pt x="12" y="9"/>
                    <a:pt x="15" y="2"/>
                    <a:pt x="17" y="11"/>
                  </a:cubicBezTo>
                  <a:cubicBezTo>
                    <a:pt x="16" y="18"/>
                    <a:pt x="16" y="20"/>
                    <a:pt x="10" y="23"/>
                  </a:cubicBezTo>
                  <a:cubicBezTo>
                    <a:pt x="8" y="21"/>
                    <a:pt x="6" y="19"/>
                    <a:pt x="4" y="1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3" name="Freeform 15"/>
            <p:cNvSpPr>
              <a:spLocks/>
            </p:cNvSpPr>
            <p:nvPr/>
          </p:nvSpPr>
          <p:spPr bwMode="ltGray">
            <a:xfrm>
              <a:off x="3041" y="2557"/>
              <a:ext cx="38" cy="29"/>
            </a:xfrm>
            <a:custGeom>
              <a:avLst/>
              <a:gdLst>
                <a:gd name="T0" fmla="*/ 18 w 38"/>
                <a:gd name="T1" fmla="*/ 25 h 29"/>
                <a:gd name="T2" fmla="*/ 6 w 38"/>
                <a:gd name="T3" fmla="*/ 15 h 29"/>
                <a:gd name="T4" fmla="*/ 15 w 38"/>
                <a:gd name="T5" fmla="*/ 0 h 29"/>
                <a:gd name="T6" fmla="*/ 31 w 38"/>
                <a:gd name="T7" fmla="*/ 7 h 29"/>
                <a:gd name="T8" fmla="*/ 27 w 38"/>
                <a:gd name="T9" fmla="*/ 28 h 29"/>
                <a:gd name="T10" fmla="*/ 18 w 38"/>
                <a:gd name="T11" fmla="*/ 25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9">
                  <a:moveTo>
                    <a:pt x="18" y="25"/>
                  </a:moveTo>
                  <a:cubicBezTo>
                    <a:pt x="13" y="22"/>
                    <a:pt x="11" y="18"/>
                    <a:pt x="6" y="15"/>
                  </a:cubicBezTo>
                  <a:cubicBezTo>
                    <a:pt x="0" y="5"/>
                    <a:pt x="5" y="2"/>
                    <a:pt x="15" y="0"/>
                  </a:cubicBezTo>
                  <a:cubicBezTo>
                    <a:pt x="21" y="4"/>
                    <a:pt x="24" y="6"/>
                    <a:pt x="31" y="7"/>
                  </a:cubicBezTo>
                  <a:cubicBezTo>
                    <a:pt x="38" y="18"/>
                    <a:pt x="34" y="19"/>
                    <a:pt x="27" y="28"/>
                  </a:cubicBezTo>
                  <a:cubicBezTo>
                    <a:pt x="18" y="27"/>
                    <a:pt x="20" y="29"/>
                    <a:pt x="18" y="2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4" name="Freeform 16"/>
            <p:cNvSpPr>
              <a:spLocks/>
            </p:cNvSpPr>
            <p:nvPr/>
          </p:nvSpPr>
          <p:spPr bwMode="ltGray">
            <a:xfrm>
              <a:off x="1928" y="2365"/>
              <a:ext cx="400" cy="285"/>
            </a:xfrm>
            <a:custGeom>
              <a:avLst/>
              <a:gdLst>
                <a:gd name="T0" fmla="*/ 216 w 400"/>
                <a:gd name="T1" fmla="*/ 168 h 285"/>
                <a:gd name="T2" fmla="*/ 246 w 400"/>
                <a:gd name="T3" fmla="*/ 150 h 285"/>
                <a:gd name="T4" fmla="*/ 274 w 400"/>
                <a:gd name="T5" fmla="*/ 154 h 285"/>
                <a:gd name="T6" fmla="*/ 298 w 400"/>
                <a:gd name="T7" fmla="*/ 175 h 285"/>
                <a:gd name="T8" fmla="*/ 315 w 400"/>
                <a:gd name="T9" fmla="*/ 202 h 285"/>
                <a:gd name="T10" fmla="*/ 328 w 400"/>
                <a:gd name="T11" fmla="*/ 172 h 285"/>
                <a:gd name="T12" fmla="*/ 342 w 400"/>
                <a:gd name="T13" fmla="*/ 141 h 285"/>
                <a:gd name="T14" fmla="*/ 370 w 400"/>
                <a:gd name="T15" fmla="*/ 121 h 285"/>
                <a:gd name="T16" fmla="*/ 400 w 400"/>
                <a:gd name="T17" fmla="*/ 105 h 285"/>
                <a:gd name="T18" fmla="*/ 397 w 400"/>
                <a:gd name="T19" fmla="*/ 81 h 285"/>
                <a:gd name="T20" fmla="*/ 378 w 400"/>
                <a:gd name="T21" fmla="*/ 69 h 285"/>
                <a:gd name="T22" fmla="*/ 396 w 400"/>
                <a:gd name="T23" fmla="*/ 43 h 285"/>
                <a:gd name="T24" fmla="*/ 369 w 400"/>
                <a:gd name="T25" fmla="*/ 30 h 285"/>
                <a:gd name="T26" fmla="*/ 346 w 400"/>
                <a:gd name="T27" fmla="*/ 21 h 285"/>
                <a:gd name="T28" fmla="*/ 316 w 400"/>
                <a:gd name="T29" fmla="*/ 0 h 285"/>
                <a:gd name="T30" fmla="*/ 297 w 400"/>
                <a:gd name="T31" fmla="*/ 7 h 285"/>
                <a:gd name="T32" fmla="*/ 262 w 400"/>
                <a:gd name="T33" fmla="*/ 15 h 285"/>
                <a:gd name="T34" fmla="*/ 234 w 400"/>
                <a:gd name="T35" fmla="*/ 18 h 285"/>
                <a:gd name="T36" fmla="*/ 246 w 400"/>
                <a:gd name="T37" fmla="*/ 43 h 285"/>
                <a:gd name="T38" fmla="*/ 214 w 400"/>
                <a:gd name="T39" fmla="*/ 61 h 285"/>
                <a:gd name="T40" fmla="*/ 183 w 400"/>
                <a:gd name="T41" fmla="*/ 72 h 285"/>
                <a:gd name="T42" fmla="*/ 163 w 400"/>
                <a:gd name="T43" fmla="*/ 61 h 285"/>
                <a:gd name="T44" fmla="*/ 154 w 400"/>
                <a:gd name="T45" fmla="*/ 34 h 285"/>
                <a:gd name="T46" fmla="*/ 139 w 400"/>
                <a:gd name="T47" fmla="*/ 49 h 285"/>
                <a:gd name="T48" fmla="*/ 112 w 400"/>
                <a:gd name="T49" fmla="*/ 79 h 285"/>
                <a:gd name="T50" fmla="*/ 106 w 400"/>
                <a:gd name="T51" fmla="*/ 105 h 285"/>
                <a:gd name="T52" fmla="*/ 76 w 400"/>
                <a:gd name="T53" fmla="*/ 123 h 285"/>
                <a:gd name="T54" fmla="*/ 60 w 400"/>
                <a:gd name="T55" fmla="*/ 141 h 285"/>
                <a:gd name="T56" fmla="*/ 34 w 400"/>
                <a:gd name="T57" fmla="*/ 153 h 285"/>
                <a:gd name="T58" fmla="*/ 10 w 400"/>
                <a:gd name="T59" fmla="*/ 160 h 285"/>
                <a:gd name="T60" fmla="*/ 15 w 400"/>
                <a:gd name="T61" fmla="*/ 166 h 285"/>
                <a:gd name="T62" fmla="*/ 39 w 400"/>
                <a:gd name="T63" fmla="*/ 157 h 285"/>
                <a:gd name="T64" fmla="*/ 58 w 400"/>
                <a:gd name="T65" fmla="*/ 166 h 285"/>
                <a:gd name="T66" fmla="*/ 64 w 400"/>
                <a:gd name="T67" fmla="*/ 187 h 285"/>
                <a:gd name="T68" fmla="*/ 69 w 400"/>
                <a:gd name="T69" fmla="*/ 202 h 285"/>
                <a:gd name="T70" fmla="*/ 58 w 400"/>
                <a:gd name="T71" fmla="*/ 220 h 285"/>
                <a:gd name="T72" fmla="*/ 67 w 400"/>
                <a:gd name="T73" fmla="*/ 243 h 285"/>
                <a:gd name="T74" fmla="*/ 97 w 400"/>
                <a:gd name="T75" fmla="*/ 250 h 285"/>
                <a:gd name="T76" fmla="*/ 106 w 400"/>
                <a:gd name="T77" fmla="*/ 274 h 285"/>
                <a:gd name="T78" fmla="*/ 133 w 400"/>
                <a:gd name="T79" fmla="*/ 273 h 285"/>
                <a:gd name="T80" fmla="*/ 145 w 400"/>
                <a:gd name="T81" fmla="*/ 265 h 285"/>
                <a:gd name="T82" fmla="*/ 156 w 400"/>
                <a:gd name="T83" fmla="*/ 240 h 285"/>
                <a:gd name="T84" fmla="*/ 180 w 400"/>
                <a:gd name="T85" fmla="*/ 211 h 285"/>
                <a:gd name="T86" fmla="*/ 189 w 400"/>
                <a:gd name="T87" fmla="*/ 184 h 2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285">
                  <a:moveTo>
                    <a:pt x="201" y="174"/>
                  </a:moveTo>
                  <a:lnTo>
                    <a:pt x="216" y="168"/>
                  </a:lnTo>
                  <a:lnTo>
                    <a:pt x="232" y="154"/>
                  </a:lnTo>
                  <a:lnTo>
                    <a:pt x="246" y="150"/>
                  </a:lnTo>
                  <a:lnTo>
                    <a:pt x="259" y="150"/>
                  </a:lnTo>
                  <a:lnTo>
                    <a:pt x="274" y="154"/>
                  </a:lnTo>
                  <a:lnTo>
                    <a:pt x="286" y="162"/>
                  </a:lnTo>
                  <a:lnTo>
                    <a:pt x="298" y="175"/>
                  </a:lnTo>
                  <a:lnTo>
                    <a:pt x="307" y="187"/>
                  </a:lnTo>
                  <a:lnTo>
                    <a:pt x="315" y="202"/>
                  </a:lnTo>
                  <a:lnTo>
                    <a:pt x="328" y="189"/>
                  </a:lnTo>
                  <a:lnTo>
                    <a:pt x="328" y="172"/>
                  </a:lnTo>
                  <a:lnTo>
                    <a:pt x="336" y="156"/>
                  </a:lnTo>
                  <a:lnTo>
                    <a:pt x="342" y="141"/>
                  </a:lnTo>
                  <a:lnTo>
                    <a:pt x="355" y="130"/>
                  </a:lnTo>
                  <a:lnTo>
                    <a:pt x="370" y="121"/>
                  </a:lnTo>
                  <a:lnTo>
                    <a:pt x="387" y="112"/>
                  </a:lnTo>
                  <a:lnTo>
                    <a:pt x="400" y="105"/>
                  </a:lnTo>
                  <a:lnTo>
                    <a:pt x="397" y="94"/>
                  </a:lnTo>
                  <a:lnTo>
                    <a:pt x="397" y="81"/>
                  </a:lnTo>
                  <a:lnTo>
                    <a:pt x="388" y="76"/>
                  </a:lnTo>
                  <a:lnTo>
                    <a:pt x="378" y="69"/>
                  </a:lnTo>
                  <a:lnTo>
                    <a:pt x="382" y="52"/>
                  </a:lnTo>
                  <a:lnTo>
                    <a:pt x="396" y="43"/>
                  </a:lnTo>
                  <a:lnTo>
                    <a:pt x="394" y="33"/>
                  </a:lnTo>
                  <a:lnTo>
                    <a:pt x="369" y="30"/>
                  </a:lnTo>
                  <a:lnTo>
                    <a:pt x="354" y="27"/>
                  </a:lnTo>
                  <a:lnTo>
                    <a:pt x="346" y="21"/>
                  </a:lnTo>
                  <a:lnTo>
                    <a:pt x="331" y="12"/>
                  </a:lnTo>
                  <a:lnTo>
                    <a:pt x="316" y="0"/>
                  </a:lnTo>
                  <a:lnTo>
                    <a:pt x="306" y="1"/>
                  </a:lnTo>
                  <a:lnTo>
                    <a:pt x="297" y="7"/>
                  </a:lnTo>
                  <a:lnTo>
                    <a:pt x="279" y="6"/>
                  </a:lnTo>
                  <a:lnTo>
                    <a:pt x="262" y="15"/>
                  </a:lnTo>
                  <a:lnTo>
                    <a:pt x="250" y="19"/>
                  </a:lnTo>
                  <a:lnTo>
                    <a:pt x="234" y="18"/>
                  </a:lnTo>
                  <a:lnTo>
                    <a:pt x="243" y="27"/>
                  </a:lnTo>
                  <a:lnTo>
                    <a:pt x="246" y="43"/>
                  </a:lnTo>
                  <a:lnTo>
                    <a:pt x="232" y="57"/>
                  </a:lnTo>
                  <a:lnTo>
                    <a:pt x="214" y="61"/>
                  </a:lnTo>
                  <a:lnTo>
                    <a:pt x="195" y="66"/>
                  </a:lnTo>
                  <a:lnTo>
                    <a:pt x="183" y="72"/>
                  </a:lnTo>
                  <a:lnTo>
                    <a:pt x="171" y="69"/>
                  </a:lnTo>
                  <a:lnTo>
                    <a:pt x="163" y="61"/>
                  </a:lnTo>
                  <a:lnTo>
                    <a:pt x="165" y="42"/>
                  </a:lnTo>
                  <a:lnTo>
                    <a:pt x="154" y="34"/>
                  </a:lnTo>
                  <a:lnTo>
                    <a:pt x="148" y="43"/>
                  </a:lnTo>
                  <a:lnTo>
                    <a:pt x="139" y="49"/>
                  </a:lnTo>
                  <a:lnTo>
                    <a:pt x="129" y="57"/>
                  </a:lnTo>
                  <a:lnTo>
                    <a:pt x="112" y="79"/>
                  </a:lnTo>
                  <a:lnTo>
                    <a:pt x="108" y="88"/>
                  </a:lnTo>
                  <a:lnTo>
                    <a:pt x="106" y="105"/>
                  </a:lnTo>
                  <a:lnTo>
                    <a:pt x="93" y="114"/>
                  </a:lnTo>
                  <a:lnTo>
                    <a:pt x="76" y="123"/>
                  </a:lnTo>
                  <a:lnTo>
                    <a:pt x="73" y="133"/>
                  </a:lnTo>
                  <a:lnTo>
                    <a:pt x="60" y="141"/>
                  </a:lnTo>
                  <a:lnTo>
                    <a:pt x="49" y="150"/>
                  </a:lnTo>
                  <a:lnTo>
                    <a:pt x="34" y="153"/>
                  </a:lnTo>
                  <a:lnTo>
                    <a:pt x="21" y="159"/>
                  </a:lnTo>
                  <a:lnTo>
                    <a:pt x="10" y="160"/>
                  </a:lnTo>
                  <a:lnTo>
                    <a:pt x="0" y="162"/>
                  </a:lnTo>
                  <a:lnTo>
                    <a:pt x="15" y="166"/>
                  </a:lnTo>
                  <a:lnTo>
                    <a:pt x="28" y="163"/>
                  </a:lnTo>
                  <a:lnTo>
                    <a:pt x="39" y="157"/>
                  </a:lnTo>
                  <a:lnTo>
                    <a:pt x="49" y="157"/>
                  </a:lnTo>
                  <a:lnTo>
                    <a:pt x="58" y="166"/>
                  </a:lnTo>
                  <a:lnTo>
                    <a:pt x="64" y="175"/>
                  </a:lnTo>
                  <a:lnTo>
                    <a:pt x="64" y="187"/>
                  </a:lnTo>
                  <a:lnTo>
                    <a:pt x="58" y="198"/>
                  </a:lnTo>
                  <a:lnTo>
                    <a:pt x="69" y="202"/>
                  </a:lnTo>
                  <a:lnTo>
                    <a:pt x="73" y="211"/>
                  </a:lnTo>
                  <a:lnTo>
                    <a:pt x="58" y="220"/>
                  </a:lnTo>
                  <a:lnTo>
                    <a:pt x="70" y="232"/>
                  </a:lnTo>
                  <a:lnTo>
                    <a:pt x="67" y="243"/>
                  </a:lnTo>
                  <a:lnTo>
                    <a:pt x="78" y="253"/>
                  </a:lnTo>
                  <a:lnTo>
                    <a:pt x="97" y="250"/>
                  </a:lnTo>
                  <a:lnTo>
                    <a:pt x="93" y="268"/>
                  </a:lnTo>
                  <a:lnTo>
                    <a:pt x="106" y="274"/>
                  </a:lnTo>
                  <a:lnTo>
                    <a:pt x="120" y="282"/>
                  </a:lnTo>
                  <a:lnTo>
                    <a:pt x="133" y="273"/>
                  </a:lnTo>
                  <a:lnTo>
                    <a:pt x="150" y="285"/>
                  </a:lnTo>
                  <a:lnTo>
                    <a:pt x="145" y="265"/>
                  </a:lnTo>
                  <a:lnTo>
                    <a:pt x="150" y="256"/>
                  </a:lnTo>
                  <a:lnTo>
                    <a:pt x="156" y="240"/>
                  </a:lnTo>
                  <a:lnTo>
                    <a:pt x="168" y="225"/>
                  </a:lnTo>
                  <a:lnTo>
                    <a:pt x="180" y="211"/>
                  </a:lnTo>
                  <a:lnTo>
                    <a:pt x="192" y="198"/>
                  </a:lnTo>
                  <a:lnTo>
                    <a:pt x="189" y="184"/>
                  </a:lnTo>
                  <a:lnTo>
                    <a:pt x="201" y="17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5" name="Freeform 17"/>
            <p:cNvSpPr>
              <a:spLocks/>
            </p:cNvSpPr>
            <p:nvPr/>
          </p:nvSpPr>
          <p:spPr bwMode="ltGray">
            <a:xfrm>
              <a:off x="2327" y="2330"/>
              <a:ext cx="43" cy="80"/>
            </a:xfrm>
            <a:custGeom>
              <a:avLst/>
              <a:gdLst>
                <a:gd name="T0" fmla="*/ 0 w 43"/>
                <a:gd name="T1" fmla="*/ 54 h 80"/>
                <a:gd name="T2" fmla="*/ 3 w 43"/>
                <a:gd name="T3" fmla="*/ 33 h 80"/>
                <a:gd name="T4" fmla="*/ 22 w 43"/>
                <a:gd name="T5" fmla="*/ 23 h 80"/>
                <a:gd name="T6" fmla="*/ 30 w 43"/>
                <a:gd name="T7" fmla="*/ 12 h 80"/>
                <a:gd name="T8" fmla="*/ 33 w 43"/>
                <a:gd name="T9" fmla="*/ 0 h 80"/>
                <a:gd name="T10" fmla="*/ 43 w 43"/>
                <a:gd name="T11" fmla="*/ 6 h 80"/>
                <a:gd name="T12" fmla="*/ 40 w 43"/>
                <a:gd name="T13" fmla="*/ 18 h 80"/>
                <a:gd name="T14" fmla="*/ 33 w 43"/>
                <a:gd name="T15" fmla="*/ 35 h 80"/>
                <a:gd name="T16" fmla="*/ 37 w 43"/>
                <a:gd name="T17" fmla="*/ 51 h 80"/>
                <a:gd name="T18" fmla="*/ 39 w 43"/>
                <a:gd name="T19" fmla="*/ 62 h 80"/>
                <a:gd name="T20" fmla="*/ 30 w 43"/>
                <a:gd name="T21" fmla="*/ 71 h 80"/>
                <a:gd name="T22" fmla="*/ 19 w 43"/>
                <a:gd name="T23" fmla="*/ 75 h 80"/>
                <a:gd name="T24" fmla="*/ 7 w 43"/>
                <a:gd name="T25" fmla="*/ 80 h 80"/>
                <a:gd name="T26" fmla="*/ 0 w 43"/>
                <a:gd name="T27" fmla="*/ 54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" h="80">
                  <a:moveTo>
                    <a:pt x="0" y="54"/>
                  </a:moveTo>
                  <a:lnTo>
                    <a:pt x="3" y="33"/>
                  </a:lnTo>
                  <a:lnTo>
                    <a:pt x="22" y="23"/>
                  </a:lnTo>
                  <a:lnTo>
                    <a:pt x="30" y="12"/>
                  </a:lnTo>
                  <a:lnTo>
                    <a:pt x="33" y="0"/>
                  </a:lnTo>
                  <a:lnTo>
                    <a:pt x="43" y="6"/>
                  </a:lnTo>
                  <a:lnTo>
                    <a:pt x="40" y="18"/>
                  </a:lnTo>
                  <a:lnTo>
                    <a:pt x="33" y="35"/>
                  </a:lnTo>
                  <a:lnTo>
                    <a:pt x="37" y="51"/>
                  </a:lnTo>
                  <a:lnTo>
                    <a:pt x="39" y="62"/>
                  </a:lnTo>
                  <a:lnTo>
                    <a:pt x="30" y="71"/>
                  </a:lnTo>
                  <a:lnTo>
                    <a:pt x="19" y="75"/>
                  </a:lnTo>
                  <a:lnTo>
                    <a:pt x="7" y="8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6" name="Freeform 18"/>
            <p:cNvSpPr>
              <a:spLocks/>
            </p:cNvSpPr>
            <p:nvPr/>
          </p:nvSpPr>
          <p:spPr bwMode="ltGray">
            <a:xfrm>
              <a:off x="1562" y="2413"/>
              <a:ext cx="388" cy="502"/>
            </a:xfrm>
            <a:custGeom>
              <a:avLst/>
              <a:gdLst>
                <a:gd name="T0" fmla="*/ 170 w 388"/>
                <a:gd name="T1" fmla="*/ 214 h 502"/>
                <a:gd name="T2" fmla="*/ 126 w 388"/>
                <a:gd name="T3" fmla="*/ 239 h 502"/>
                <a:gd name="T4" fmla="*/ 170 w 388"/>
                <a:gd name="T5" fmla="*/ 240 h 502"/>
                <a:gd name="T6" fmla="*/ 156 w 388"/>
                <a:gd name="T7" fmla="*/ 276 h 502"/>
                <a:gd name="T8" fmla="*/ 132 w 388"/>
                <a:gd name="T9" fmla="*/ 312 h 502"/>
                <a:gd name="T10" fmla="*/ 110 w 388"/>
                <a:gd name="T11" fmla="*/ 330 h 502"/>
                <a:gd name="T12" fmla="*/ 106 w 388"/>
                <a:gd name="T13" fmla="*/ 356 h 502"/>
                <a:gd name="T14" fmla="*/ 110 w 388"/>
                <a:gd name="T15" fmla="*/ 382 h 502"/>
                <a:gd name="T16" fmla="*/ 124 w 388"/>
                <a:gd name="T17" fmla="*/ 410 h 502"/>
                <a:gd name="T18" fmla="*/ 92 w 388"/>
                <a:gd name="T19" fmla="*/ 434 h 502"/>
                <a:gd name="T20" fmla="*/ 110 w 388"/>
                <a:gd name="T21" fmla="*/ 462 h 502"/>
                <a:gd name="T22" fmla="*/ 146 w 388"/>
                <a:gd name="T23" fmla="*/ 470 h 502"/>
                <a:gd name="T24" fmla="*/ 176 w 388"/>
                <a:gd name="T25" fmla="*/ 472 h 502"/>
                <a:gd name="T26" fmla="*/ 160 w 388"/>
                <a:gd name="T27" fmla="*/ 416 h 502"/>
                <a:gd name="T28" fmla="*/ 176 w 388"/>
                <a:gd name="T29" fmla="*/ 380 h 502"/>
                <a:gd name="T30" fmla="*/ 194 w 388"/>
                <a:gd name="T31" fmla="*/ 404 h 502"/>
                <a:gd name="T32" fmla="*/ 172 w 388"/>
                <a:gd name="T33" fmla="*/ 430 h 502"/>
                <a:gd name="T34" fmla="*/ 188 w 388"/>
                <a:gd name="T35" fmla="*/ 460 h 502"/>
                <a:gd name="T36" fmla="*/ 172 w 388"/>
                <a:gd name="T37" fmla="*/ 490 h 502"/>
                <a:gd name="T38" fmla="*/ 198 w 388"/>
                <a:gd name="T39" fmla="*/ 494 h 502"/>
                <a:gd name="T40" fmla="*/ 228 w 388"/>
                <a:gd name="T41" fmla="*/ 478 h 502"/>
                <a:gd name="T42" fmla="*/ 240 w 388"/>
                <a:gd name="T43" fmla="*/ 454 h 502"/>
                <a:gd name="T44" fmla="*/ 240 w 388"/>
                <a:gd name="T45" fmla="*/ 434 h 502"/>
                <a:gd name="T46" fmla="*/ 260 w 388"/>
                <a:gd name="T47" fmla="*/ 456 h 502"/>
                <a:gd name="T48" fmla="*/ 286 w 388"/>
                <a:gd name="T49" fmla="*/ 424 h 502"/>
                <a:gd name="T50" fmla="*/ 296 w 388"/>
                <a:gd name="T51" fmla="*/ 392 h 502"/>
                <a:gd name="T52" fmla="*/ 300 w 388"/>
                <a:gd name="T53" fmla="*/ 348 h 502"/>
                <a:gd name="T54" fmla="*/ 318 w 388"/>
                <a:gd name="T55" fmla="*/ 310 h 502"/>
                <a:gd name="T56" fmla="*/ 330 w 388"/>
                <a:gd name="T57" fmla="*/ 278 h 502"/>
                <a:gd name="T58" fmla="*/ 334 w 388"/>
                <a:gd name="T59" fmla="*/ 258 h 502"/>
                <a:gd name="T60" fmla="*/ 372 w 388"/>
                <a:gd name="T61" fmla="*/ 218 h 502"/>
                <a:gd name="T62" fmla="*/ 388 w 388"/>
                <a:gd name="T63" fmla="*/ 196 h 502"/>
                <a:gd name="T64" fmla="*/ 378 w 388"/>
                <a:gd name="T65" fmla="*/ 170 h 502"/>
                <a:gd name="T66" fmla="*/ 366 w 388"/>
                <a:gd name="T67" fmla="*/ 142 h 502"/>
                <a:gd name="T68" fmla="*/ 352 w 388"/>
                <a:gd name="T69" fmla="*/ 126 h 502"/>
                <a:gd name="T70" fmla="*/ 322 w 388"/>
                <a:gd name="T71" fmla="*/ 118 h 502"/>
                <a:gd name="T72" fmla="*/ 346 w 388"/>
                <a:gd name="T73" fmla="*/ 94 h 502"/>
                <a:gd name="T74" fmla="*/ 340 w 388"/>
                <a:gd name="T75" fmla="*/ 66 h 502"/>
                <a:gd name="T76" fmla="*/ 304 w 388"/>
                <a:gd name="T77" fmla="*/ 62 h 502"/>
                <a:gd name="T78" fmla="*/ 274 w 388"/>
                <a:gd name="T79" fmla="*/ 76 h 502"/>
                <a:gd name="T80" fmla="*/ 248 w 388"/>
                <a:gd name="T81" fmla="*/ 38 h 502"/>
                <a:gd name="T82" fmla="*/ 230 w 388"/>
                <a:gd name="T83" fmla="*/ 16 h 502"/>
                <a:gd name="T84" fmla="*/ 209 w 388"/>
                <a:gd name="T85" fmla="*/ 11 h 502"/>
                <a:gd name="T86" fmla="*/ 174 w 388"/>
                <a:gd name="T87" fmla="*/ 12 h 502"/>
                <a:gd name="T88" fmla="*/ 160 w 388"/>
                <a:gd name="T89" fmla="*/ 48 h 502"/>
                <a:gd name="T90" fmla="*/ 154 w 388"/>
                <a:gd name="T91" fmla="*/ 80 h 502"/>
                <a:gd name="T92" fmla="*/ 134 w 388"/>
                <a:gd name="T93" fmla="*/ 50 h 502"/>
                <a:gd name="T94" fmla="*/ 104 w 388"/>
                <a:gd name="T95" fmla="*/ 59 h 502"/>
                <a:gd name="T96" fmla="*/ 75 w 388"/>
                <a:gd name="T97" fmla="*/ 61 h 502"/>
                <a:gd name="T98" fmla="*/ 53 w 388"/>
                <a:gd name="T99" fmla="*/ 83 h 502"/>
                <a:gd name="T100" fmla="*/ 12 w 388"/>
                <a:gd name="T101" fmla="*/ 101 h 502"/>
                <a:gd name="T102" fmla="*/ 2 w 388"/>
                <a:gd name="T103" fmla="*/ 130 h 502"/>
                <a:gd name="T104" fmla="*/ 36 w 388"/>
                <a:gd name="T105" fmla="*/ 130 h 502"/>
                <a:gd name="T106" fmla="*/ 75 w 388"/>
                <a:gd name="T107" fmla="*/ 153 h 502"/>
                <a:gd name="T108" fmla="*/ 87 w 388"/>
                <a:gd name="T109" fmla="*/ 195 h 502"/>
                <a:gd name="T110" fmla="*/ 102 w 388"/>
                <a:gd name="T111" fmla="*/ 177 h 502"/>
                <a:gd name="T112" fmla="*/ 94 w 388"/>
                <a:gd name="T113" fmla="*/ 132 h 502"/>
                <a:gd name="T114" fmla="*/ 128 w 388"/>
                <a:gd name="T115" fmla="*/ 102 h 502"/>
                <a:gd name="T116" fmla="*/ 152 w 388"/>
                <a:gd name="T117" fmla="*/ 118 h 502"/>
                <a:gd name="T118" fmla="*/ 150 w 388"/>
                <a:gd name="T119" fmla="*/ 150 h 502"/>
                <a:gd name="T120" fmla="*/ 172 w 388"/>
                <a:gd name="T121" fmla="*/ 200 h 5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88" h="502">
                  <a:moveTo>
                    <a:pt x="172" y="200"/>
                  </a:moveTo>
                  <a:lnTo>
                    <a:pt x="170" y="214"/>
                  </a:lnTo>
                  <a:lnTo>
                    <a:pt x="141" y="220"/>
                  </a:lnTo>
                  <a:lnTo>
                    <a:pt x="126" y="239"/>
                  </a:lnTo>
                  <a:lnTo>
                    <a:pt x="140" y="242"/>
                  </a:lnTo>
                  <a:lnTo>
                    <a:pt x="170" y="240"/>
                  </a:lnTo>
                  <a:lnTo>
                    <a:pt x="166" y="260"/>
                  </a:lnTo>
                  <a:lnTo>
                    <a:pt x="156" y="276"/>
                  </a:lnTo>
                  <a:lnTo>
                    <a:pt x="142" y="294"/>
                  </a:lnTo>
                  <a:lnTo>
                    <a:pt x="132" y="312"/>
                  </a:lnTo>
                  <a:lnTo>
                    <a:pt x="114" y="316"/>
                  </a:lnTo>
                  <a:lnTo>
                    <a:pt x="110" y="330"/>
                  </a:lnTo>
                  <a:lnTo>
                    <a:pt x="110" y="342"/>
                  </a:lnTo>
                  <a:lnTo>
                    <a:pt x="106" y="356"/>
                  </a:lnTo>
                  <a:lnTo>
                    <a:pt x="102" y="370"/>
                  </a:lnTo>
                  <a:lnTo>
                    <a:pt x="110" y="382"/>
                  </a:lnTo>
                  <a:lnTo>
                    <a:pt x="120" y="396"/>
                  </a:lnTo>
                  <a:lnTo>
                    <a:pt x="124" y="410"/>
                  </a:lnTo>
                  <a:lnTo>
                    <a:pt x="116" y="426"/>
                  </a:lnTo>
                  <a:lnTo>
                    <a:pt x="92" y="434"/>
                  </a:lnTo>
                  <a:lnTo>
                    <a:pt x="102" y="450"/>
                  </a:lnTo>
                  <a:lnTo>
                    <a:pt x="110" y="462"/>
                  </a:lnTo>
                  <a:lnTo>
                    <a:pt x="128" y="462"/>
                  </a:lnTo>
                  <a:lnTo>
                    <a:pt x="146" y="470"/>
                  </a:lnTo>
                  <a:lnTo>
                    <a:pt x="156" y="478"/>
                  </a:lnTo>
                  <a:lnTo>
                    <a:pt x="176" y="472"/>
                  </a:lnTo>
                  <a:lnTo>
                    <a:pt x="164" y="446"/>
                  </a:lnTo>
                  <a:lnTo>
                    <a:pt x="160" y="416"/>
                  </a:lnTo>
                  <a:lnTo>
                    <a:pt x="164" y="398"/>
                  </a:lnTo>
                  <a:lnTo>
                    <a:pt x="176" y="380"/>
                  </a:lnTo>
                  <a:lnTo>
                    <a:pt x="194" y="390"/>
                  </a:lnTo>
                  <a:lnTo>
                    <a:pt x="194" y="404"/>
                  </a:lnTo>
                  <a:lnTo>
                    <a:pt x="178" y="418"/>
                  </a:lnTo>
                  <a:lnTo>
                    <a:pt x="172" y="430"/>
                  </a:lnTo>
                  <a:lnTo>
                    <a:pt x="184" y="442"/>
                  </a:lnTo>
                  <a:lnTo>
                    <a:pt x="188" y="460"/>
                  </a:lnTo>
                  <a:lnTo>
                    <a:pt x="186" y="476"/>
                  </a:lnTo>
                  <a:lnTo>
                    <a:pt x="172" y="490"/>
                  </a:lnTo>
                  <a:lnTo>
                    <a:pt x="168" y="502"/>
                  </a:lnTo>
                  <a:lnTo>
                    <a:pt x="198" y="494"/>
                  </a:lnTo>
                  <a:lnTo>
                    <a:pt x="214" y="496"/>
                  </a:lnTo>
                  <a:lnTo>
                    <a:pt x="228" y="478"/>
                  </a:lnTo>
                  <a:lnTo>
                    <a:pt x="242" y="470"/>
                  </a:lnTo>
                  <a:lnTo>
                    <a:pt x="240" y="454"/>
                  </a:lnTo>
                  <a:lnTo>
                    <a:pt x="228" y="450"/>
                  </a:lnTo>
                  <a:lnTo>
                    <a:pt x="240" y="434"/>
                  </a:lnTo>
                  <a:lnTo>
                    <a:pt x="256" y="444"/>
                  </a:lnTo>
                  <a:lnTo>
                    <a:pt x="260" y="456"/>
                  </a:lnTo>
                  <a:lnTo>
                    <a:pt x="276" y="446"/>
                  </a:lnTo>
                  <a:lnTo>
                    <a:pt x="286" y="424"/>
                  </a:lnTo>
                  <a:lnTo>
                    <a:pt x="286" y="410"/>
                  </a:lnTo>
                  <a:lnTo>
                    <a:pt x="296" y="392"/>
                  </a:lnTo>
                  <a:lnTo>
                    <a:pt x="296" y="370"/>
                  </a:lnTo>
                  <a:lnTo>
                    <a:pt x="300" y="348"/>
                  </a:lnTo>
                  <a:lnTo>
                    <a:pt x="306" y="332"/>
                  </a:lnTo>
                  <a:lnTo>
                    <a:pt x="318" y="310"/>
                  </a:lnTo>
                  <a:lnTo>
                    <a:pt x="324" y="290"/>
                  </a:lnTo>
                  <a:lnTo>
                    <a:pt x="330" y="278"/>
                  </a:lnTo>
                  <a:lnTo>
                    <a:pt x="342" y="272"/>
                  </a:lnTo>
                  <a:lnTo>
                    <a:pt x="334" y="258"/>
                  </a:lnTo>
                  <a:lnTo>
                    <a:pt x="344" y="244"/>
                  </a:lnTo>
                  <a:lnTo>
                    <a:pt x="372" y="218"/>
                  </a:lnTo>
                  <a:lnTo>
                    <a:pt x="382" y="208"/>
                  </a:lnTo>
                  <a:lnTo>
                    <a:pt x="388" y="196"/>
                  </a:lnTo>
                  <a:lnTo>
                    <a:pt x="384" y="180"/>
                  </a:lnTo>
                  <a:lnTo>
                    <a:pt x="378" y="170"/>
                  </a:lnTo>
                  <a:lnTo>
                    <a:pt x="386" y="152"/>
                  </a:lnTo>
                  <a:lnTo>
                    <a:pt x="366" y="142"/>
                  </a:lnTo>
                  <a:lnTo>
                    <a:pt x="368" y="128"/>
                  </a:lnTo>
                  <a:lnTo>
                    <a:pt x="352" y="126"/>
                  </a:lnTo>
                  <a:lnTo>
                    <a:pt x="332" y="126"/>
                  </a:lnTo>
                  <a:lnTo>
                    <a:pt x="322" y="118"/>
                  </a:lnTo>
                  <a:lnTo>
                    <a:pt x="334" y="106"/>
                  </a:lnTo>
                  <a:lnTo>
                    <a:pt x="346" y="94"/>
                  </a:lnTo>
                  <a:lnTo>
                    <a:pt x="350" y="82"/>
                  </a:lnTo>
                  <a:lnTo>
                    <a:pt x="340" y="66"/>
                  </a:lnTo>
                  <a:lnTo>
                    <a:pt x="320" y="54"/>
                  </a:lnTo>
                  <a:lnTo>
                    <a:pt x="304" y="62"/>
                  </a:lnTo>
                  <a:lnTo>
                    <a:pt x="292" y="72"/>
                  </a:lnTo>
                  <a:lnTo>
                    <a:pt x="274" y="76"/>
                  </a:lnTo>
                  <a:lnTo>
                    <a:pt x="254" y="56"/>
                  </a:lnTo>
                  <a:lnTo>
                    <a:pt x="248" y="38"/>
                  </a:lnTo>
                  <a:lnTo>
                    <a:pt x="248" y="20"/>
                  </a:lnTo>
                  <a:lnTo>
                    <a:pt x="230" y="16"/>
                  </a:lnTo>
                  <a:lnTo>
                    <a:pt x="230" y="0"/>
                  </a:lnTo>
                  <a:lnTo>
                    <a:pt x="209" y="11"/>
                  </a:lnTo>
                  <a:lnTo>
                    <a:pt x="188" y="8"/>
                  </a:lnTo>
                  <a:lnTo>
                    <a:pt x="174" y="12"/>
                  </a:lnTo>
                  <a:lnTo>
                    <a:pt x="156" y="30"/>
                  </a:lnTo>
                  <a:lnTo>
                    <a:pt x="160" y="48"/>
                  </a:lnTo>
                  <a:lnTo>
                    <a:pt x="172" y="58"/>
                  </a:lnTo>
                  <a:lnTo>
                    <a:pt x="154" y="80"/>
                  </a:lnTo>
                  <a:lnTo>
                    <a:pt x="144" y="64"/>
                  </a:lnTo>
                  <a:lnTo>
                    <a:pt x="134" y="50"/>
                  </a:lnTo>
                  <a:lnTo>
                    <a:pt x="118" y="56"/>
                  </a:lnTo>
                  <a:lnTo>
                    <a:pt x="104" y="59"/>
                  </a:lnTo>
                  <a:lnTo>
                    <a:pt x="89" y="59"/>
                  </a:lnTo>
                  <a:lnTo>
                    <a:pt x="75" y="61"/>
                  </a:lnTo>
                  <a:lnTo>
                    <a:pt x="69" y="73"/>
                  </a:lnTo>
                  <a:lnTo>
                    <a:pt x="53" y="83"/>
                  </a:lnTo>
                  <a:lnTo>
                    <a:pt x="33" y="89"/>
                  </a:lnTo>
                  <a:lnTo>
                    <a:pt x="12" y="101"/>
                  </a:lnTo>
                  <a:lnTo>
                    <a:pt x="0" y="116"/>
                  </a:lnTo>
                  <a:lnTo>
                    <a:pt x="2" y="130"/>
                  </a:lnTo>
                  <a:lnTo>
                    <a:pt x="35" y="119"/>
                  </a:lnTo>
                  <a:lnTo>
                    <a:pt x="36" y="130"/>
                  </a:lnTo>
                  <a:lnTo>
                    <a:pt x="55" y="138"/>
                  </a:lnTo>
                  <a:lnTo>
                    <a:pt x="75" y="153"/>
                  </a:lnTo>
                  <a:lnTo>
                    <a:pt x="72" y="178"/>
                  </a:lnTo>
                  <a:lnTo>
                    <a:pt x="87" y="195"/>
                  </a:lnTo>
                  <a:lnTo>
                    <a:pt x="102" y="195"/>
                  </a:lnTo>
                  <a:lnTo>
                    <a:pt x="102" y="177"/>
                  </a:lnTo>
                  <a:lnTo>
                    <a:pt x="117" y="163"/>
                  </a:lnTo>
                  <a:lnTo>
                    <a:pt x="94" y="132"/>
                  </a:lnTo>
                  <a:lnTo>
                    <a:pt x="109" y="115"/>
                  </a:lnTo>
                  <a:lnTo>
                    <a:pt x="128" y="102"/>
                  </a:lnTo>
                  <a:lnTo>
                    <a:pt x="136" y="118"/>
                  </a:lnTo>
                  <a:lnTo>
                    <a:pt x="152" y="118"/>
                  </a:lnTo>
                  <a:lnTo>
                    <a:pt x="150" y="136"/>
                  </a:lnTo>
                  <a:lnTo>
                    <a:pt x="150" y="150"/>
                  </a:lnTo>
                  <a:lnTo>
                    <a:pt x="156" y="181"/>
                  </a:lnTo>
                  <a:lnTo>
                    <a:pt x="172" y="2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7" name="Freeform 19"/>
            <p:cNvSpPr>
              <a:spLocks/>
            </p:cNvSpPr>
            <p:nvPr/>
          </p:nvSpPr>
          <p:spPr bwMode="ltGray">
            <a:xfrm>
              <a:off x="1577" y="2767"/>
              <a:ext cx="56" cy="45"/>
            </a:xfrm>
            <a:custGeom>
              <a:avLst/>
              <a:gdLst>
                <a:gd name="T0" fmla="*/ 18 w 56"/>
                <a:gd name="T1" fmla="*/ 19 h 45"/>
                <a:gd name="T2" fmla="*/ 36 w 56"/>
                <a:gd name="T3" fmla="*/ 7 h 45"/>
                <a:gd name="T4" fmla="*/ 48 w 56"/>
                <a:gd name="T5" fmla="*/ 0 h 45"/>
                <a:gd name="T6" fmla="*/ 36 w 56"/>
                <a:gd name="T7" fmla="*/ 22 h 45"/>
                <a:gd name="T8" fmla="*/ 18 w 56"/>
                <a:gd name="T9" fmla="*/ 45 h 45"/>
                <a:gd name="T10" fmla="*/ 3 w 56"/>
                <a:gd name="T11" fmla="*/ 39 h 45"/>
                <a:gd name="T12" fmla="*/ 13 w 56"/>
                <a:gd name="T13" fmla="*/ 25 h 45"/>
                <a:gd name="T14" fmla="*/ 18 w 56"/>
                <a:gd name="T15" fmla="*/ 19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45">
                  <a:moveTo>
                    <a:pt x="18" y="19"/>
                  </a:moveTo>
                  <a:cubicBezTo>
                    <a:pt x="24" y="15"/>
                    <a:pt x="30" y="11"/>
                    <a:pt x="36" y="7"/>
                  </a:cubicBezTo>
                  <a:cubicBezTo>
                    <a:pt x="40" y="2"/>
                    <a:pt x="42" y="1"/>
                    <a:pt x="48" y="0"/>
                  </a:cubicBezTo>
                  <a:cubicBezTo>
                    <a:pt x="56" y="11"/>
                    <a:pt x="45" y="16"/>
                    <a:pt x="36" y="22"/>
                  </a:cubicBezTo>
                  <a:cubicBezTo>
                    <a:pt x="32" y="33"/>
                    <a:pt x="29" y="40"/>
                    <a:pt x="18" y="45"/>
                  </a:cubicBezTo>
                  <a:cubicBezTo>
                    <a:pt x="12" y="43"/>
                    <a:pt x="8" y="43"/>
                    <a:pt x="3" y="39"/>
                  </a:cubicBezTo>
                  <a:cubicBezTo>
                    <a:pt x="0" y="30"/>
                    <a:pt x="6" y="29"/>
                    <a:pt x="13" y="25"/>
                  </a:cubicBezTo>
                  <a:cubicBezTo>
                    <a:pt x="17" y="20"/>
                    <a:pt x="15" y="22"/>
                    <a:pt x="18" y="1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8" name="Freeform 20"/>
            <p:cNvSpPr>
              <a:spLocks/>
            </p:cNvSpPr>
            <p:nvPr/>
          </p:nvSpPr>
          <p:spPr bwMode="ltGray">
            <a:xfrm>
              <a:off x="1637" y="2656"/>
              <a:ext cx="55" cy="81"/>
            </a:xfrm>
            <a:custGeom>
              <a:avLst/>
              <a:gdLst>
                <a:gd name="T0" fmla="*/ 21 w 55"/>
                <a:gd name="T1" fmla="*/ 76 h 81"/>
                <a:gd name="T2" fmla="*/ 0 w 55"/>
                <a:gd name="T3" fmla="*/ 63 h 81"/>
                <a:gd name="T4" fmla="*/ 6 w 55"/>
                <a:gd name="T5" fmla="*/ 49 h 81"/>
                <a:gd name="T6" fmla="*/ 7 w 55"/>
                <a:gd name="T7" fmla="*/ 34 h 81"/>
                <a:gd name="T8" fmla="*/ 1 w 55"/>
                <a:gd name="T9" fmla="*/ 19 h 81"/>
                <a:gd name="T10" fmla="*/ 24 w 55"/>
                <a:gd name="T11" fmla="*/ 0 h 81"/>
                <a:gd name="T12" fmla="*/ 43 w 55"/>
                <a:gd name="T13" fmla="*/ 4 h 81"/>
                <a:gd name="T14" fmla="*/ 55 w 55"/>
                <a:gd name="T15" fmla="*/ 15 h 81"/>
                <a:gd name="T16" fmla="*/ 39 w 55"/>
                <a:gd name="T17" fmla="*/ 33 h 81"/>
                <a:gd name="T18" fmla="*/ 34 w 55"/>
                <a:gd name="T19" fmla="*/ 22 h 81"/>
                <a:gd name="T20" fmla="*/ 34 w 55"/>
                <a:gd name="T21" fmla="*/ 37 h 81"/>
                <a:gd name="T22" fmla="*/ 24 w 55"/>
                <a:gd name="T23" fmla="*/ 45 h 81"/>
                <a:gd name="T24" fmla="*/ 22 w 55"/>
                <a:gd name="T25" fmla="*/ 57 h 81"/>
                <a:gd name="T26" fmla="*/ 16 w 55"/>
                <a:gd name="T27" fmla="*/ 67 h 81"/>
                <a:gd name="T28" fmla="*/ 21 w 55"/>
                <a:gd name="T29" fmla="*/ 76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5" h="81">
                  <a:moveTo>
                    <a:pt x="21" y="76"/>
                  </a:moveTo>
                  <a:cubicBezTo>
                    <a:pt x="9" y="81"/>
                    <a:pt x="6" y="71"/>
                    <a:pt x="0" y="63"/>
                  </a:cubicBezTo>
                  <a:cubicBezTo>
                    <a:pt x="1" y="57"/>
                    <a:pt x="3" y="54"/>
                    <a:pt x="6" y="49"/>
                  </a:cubicBezTo>
                  <a:cubicBezTo>
                    <a:pt x="3" y="43"/>
                    <a:pt x="6" y="40"/>
                    <a:pt x="7" y="34"/>
                  </a:cubicBezTo>
                  <a:cubicBezTo>
                    <a:pt x="6" y="28"/>
                    <a:pt x="3" y="25"/>
                    <a:pt x="1" y="19"/>
                  </a:cubicBezTo>
                  <a:cubicBezTo>
                    <a:pt x="7" y="8"/>
                    <a:pt x="11" y="2"/>
                    <a:pt x="24" y="0"/>
                  </a:cubicBezTo>
                  <a:cubicBezTo>
                    <a:pt x="31" y="1"/>
                    <a:pt x="36" y="3"/>
                    <a:pt x="43" y="4"/>
                  </a:cubicBezTo>
                  <a:cubicBezTo>
                    <a:pt x="50" y="8"/>
                    <a:pt x="54" y="6"/>
                    <a:pt x="55" y="15"/>
                  </a:cubicBezTo>
                  <a:cubicBezTo>
                    <a:pt x="51" y="21"/>
                    <a:pt x="45" y="30"/>
                    <a:pt x="39" y="33"/>
                  </a:cubicBezTo>
                  <a:cubicBezTo>
                    <a:pt x="34" y="25"/>
                    <a:pt x="43" y="26"/>
                    <a:pt x="34" y="22"/>
                  </a:cubicBezTo>
                  <a:cubicBezTo>
                    <a:pt x="27" y="27"/>
                    <a:pt x="27" y="32"/>
                    <a:pt x="34" y="37"/>
                  </a:cubicBezTo>
                  <a:cubicBezTo>
                    <a:pt x="33" y="44"/>
                    <a:pt x="30" y="42"/>
                    <a:pt x="24" y="45"/>
                  </a:cubicBezTo>
                  <a:cubicBezTo>
                    <a:pt x="30" y="50"/>
                    <a:pt x="29" y="54"/>
                    <a:pt x="22" y="57"/>
                  </a:cubicBezTo>
                  <a:cubicBezTo>
                    <a:pt x="14" y="53"/>
                    <a:pt x="20" y="61"/>
                    <a:pt x="16" y="67"/>
                  </a:cubicBezTo>
                  <a:cubicBezTo>
                    <a:pt x="18" y="74"/>
                    <a:pt x="17" y="72"/>
                    <a:pt x="21" y="7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69" name="Freeform 21"/>
            <p:cNvSpPr>
              <a:spLocks/>
            </p:cNvSpPr>
            <p:nvPr/>
          </p:nvSpPr>
          <p:spPr bwMode="ltGray">
            <a:xfrm>
              <a:off x="1592" y="2559"/>
              <a:ext cx="116" cy="94"/>
            </a:xfrm>
            <a:custGeom>
              <a:avLst/>
              <a:gdLst>
                <a:gd name="T0" fmla="*/ 3 w 116"/>
                <a:gd name="T1" fmla="*/ 13 h 94"/>
                <a:gd name="T2" fmla="*/ 15 w 116"/>
                <a:gd name="T3" fmla="*/ 2 h 94"/>
                <a:gd name="T4" fmla="*/ 28 w 116"/>
                <a:gd name="T5" fmla="*/ 17 h 94"/>
                <a:gd name="T6" fmla="*/ 28 w 116"/>
                <a:gd name="T7" fmla="*/ 32 h 94"/>
                <a:gd name="T8" fmla="*/ 39 w 116"/>
                <a:gd name="T9" fmla="*/ 49 h 94"/>
                <a:gd name="T10" fmla="*/ 57 w 116"/>
                <a:gd name="T11" fmla="*/ 59 h 94"/>
                <a:gd name="T12" fmla="*/ 72 w 116"/>
                <a:gd name="T13" fmla="*/ 59 h 94"/>
                <a:gd name="T14" fmla="*/ 96 w 116"/>
                <a:gd name="T15" fmla="*/ 46 h 94"/>
                <a:gd name="T16" fmla="*/ 93 w 116"/>
                <a:gd name="T17" fmla="*/ 71 h 94"/>
                <a:gd name="T18" fmla="*/ 79 w 116"/>
                <a:gd name="T19" fmla="*/ 92 h 94"/>
                <a:gd name="T20" fmla="*/ 73 w 116"/>
                <a:gd name="T21" fmla="*/ 79 h 94"/>
                <a:gd name="T22" fmla="*/ 67 w 116"/>
                <a:gd name="T23" fmla="*/ 64 h 94"/>
                <a:gd name="T24" fmla="*/ 49 w 116"/>
                <a:gd name="T25" fmla="*/ 74 h 94"/>
                <a:gd name="T26" fmla="*/ 27 w 116"/>
                <a:gd name="T27" fmla="*/ 94 h 94"/>
                <a:gd name="T28" fmla="*/ 30 w 116"/>
                <a:gd name="T29" fmla="*/ 79 h 94"/>
                <a:gd name="T30" fmla="*/ 31 w 116"/>
                <a:gd name="T31" fmla="*/ 65 h 94"/>
                <a:gd name="T32" fmla="*/ 16 w 116"/>
                <a:gd name="T33" fmla="*/ 53 h 94"/>
                <a:gd name="T34" fmla="*/ 1 w 116"/>
                <a:gd name="T35" fmla="*/ 34 h 94"/>
                <a:gd name="T36" fmla="*/ 3 w 116"/>
                <a:gd name="T37" fmla="*/ 13 h 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6" h="94">
                  <a:moveTo>
                    <a:pt x="3" y="13"/>
                  </a:moveTo>
                  <a:cubicBezTo>
                    <a:pt x="4" y="4"/>
                    <a:pt x="5" y="0"/>
                    <a:pt x="15" y="2"/>
                  </a:cubicBezTo>
                  <a:cubicBezTo>
                    <a:pt x="18" y="7"/>
                    <a:pt x="23" y="13"/>
                    <a:pt x="28" y="17"/>
                  </a:cubicBezTo>
                  <a:cubicBezTo>
                    <a:pt x="32" y="23"/>
                    <a:pt x="31" y="26"/>
                    <a:pt x="28" y="32"/>
                  </a:cubicBezTo>
                  <a:cubicBezTo>
                    <a:pt x="26" y="41"/>
                    <a:pt x="32" y="45"/>
                    <a:pt x="39" y="49"/>
                  </a:cubicBezTo>
                  <a:cubicBezTo>
                    <a:pt x="44" y="55"/>
                    <a:pt x="50" y="58"/>
                    <a:pt x="57" y="59"/>
                  </a:cubicBezTo>
                  <a:cubicBezTo>
                    <a:pt x="63" y="55"/>
                    <a:pt x="65" y="58"/>
                    <a:pt x="72" y="59"/>
                  </a:cubicBezTo>
                  <a:cubicBezTo>
                    <a:pt x="82" y="67"/>
                    <a:pt x="87" y="51"/>
                    <a:pt x="96" y="46"/>
                  </a:cubicBezTo>
                  <a:cubicBezTo>
                    <a:pt x="116" y="49"/>
                    <a:pt x="102" y="64"/>
                    <a:pt x="93" y="71"/>
                  </a:cubicBezTo>
                  <a:cubicBezTo>
                    <a:pt x="90" y="79"/>
                    <a:pt x="87" y="87"/>
                    <a:pt x="79" y="92"/>
                  </a:cubicBezTo>
                  <a:cubicBezTo>
                    <a:pt x="73" y="88"/>
                    <a:pt x="72" y="87"/>
                    <a:pt x="73" y="79"/>
                  </a:cubicBezTo>
                  <a:cubicBezTo>
                    <a:pt x="72" y="73"/>
                    <a:pt x="71" y="69"/>
                    <a:pt x="67" y="64"/>
                  </a:cubicBezTo>
                  <a:cubicBezTo>
                    <a:pt x="61" y="68"/>
                    <a:pt x="56" y="73"/>
                    <a:pt x="49" y="74"/>
                  </a:cubicBezTo>
                  <a:cubicBezTo>
                    <a:pt x="40" y="81"/>
                    <a:pt x="38" y="89"/>
                    <a:pt x="27" y="94"/>
                  </a:cubicBezTo>
                  <a:cubicBezTo>
                    <a:pt x="18" y="91"/>
                    <a:pt x="26" y="85"/>
                    <a:pt x="30" y="79"/>
                  </a:cubicBezTo>
                  <a:cubicBezTo>
                    <a:pt x="27" y="73"/>
                    <a:pt x="30" y="72"/>
                    <a:pt x="31" y="65"/>
                  </a:cubicBezTo>
                  <a:cubicBezTo>
                    <a:pt x="30" y="57"/>
                    <a:pt x="23" y="57"/>
                    <a:pt x="16" y="53"/>
                  </a:cubicBezTo>
                  <a:cubicBezTo>
                    <a:pt x="11" y="46"/>
                    <a:pt x="6" y="41"/>
                    <a:pt x="1" y="34"/>
                  </a:cubicBezTo>
                  <a:cubicBezTo>
                    <a:pt x="0" y="27"/>
                    <a:pt x="0" y="20"/>
                    <a:pt x="3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0" name="Freeform 22"/>
            <p:cNvSpPr>
              <a:spLocks/>
            </p:cNvSpPr>
            <p:nvPr/>
          </p:nvSpPr>
          <p:spPr bwMode="ltGray">
            <a:xfrm>
              <a:off x="1449" y="2584"/>
              <a:ext cx="54" cy="56"/>
            </a:xfrm>
            <a:custGeom>
              <a:avLst/>
              <a:gdLst>
                <a:gd name="T0" fmla="*/ 29 w 54"/>
                <a:gd name="T1" fmla="*/ 18 h 56"/>
                <a:gd name="T2" fmla="*/ 14 w 54"/>
                <a:gd name="T3" fmla="*/ 13 h 56"/>
                <a:gd name="T4" fmla="*/ 14 w 54"/>
                <a:gd name="T5" fmla="*/ 30 h 56"/>
                <a:gd name="T6" fmla="*/ 0 w 54"/>
                <a:gd name="T7" fmla="*/ 46 h 56"/>
                <a:gd name="T8" fmla="*/ 24 w 54"/>
                <a:gd name="T9" fmla="*/ 51 h 56"/>
                <a:gd name="T10" fmla="*/ 38 w 54"/>
                <a:gd name="T11" fmla="*/ 43 h 56"/>
                <a:gd name="T12" fmla="*/ 47 w 54"/>
                <a:gd name="T13" fmla="*/ 34 h 56"/>
                <a:gd name="T14" fmla="*/ 51 w 54"/>
                <a:gd name="T15" fmla="*/ 16 h 56"/>
                <a:gd name="T16" fmla="*/ 42 w 54"/>
                <a:gd name="T17" fmla="*/ 3 h 56"/>
                <a:gd name="T18" fmla="*/ 29 w 54"/>
                <a:gd name="T19" fmla="*/ 18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56">
                  <a:moveTo>
                    <a:pt x="29" y="18"/>
                  </a:moveTo>
                  <a:cubicBezTo>
                    <a:pt x="24" y="16"/>
                    <a:pt x="19" y="15"/>
                    <a:pt x="14" y="13"/>
                  </a:cubicBezTo>
                  <a:cubicBezTo>
                    <a:pt x="10" y="20"/>
                    <a:pt x="11" y="23"/>
                    <a:pt x="14" y="30"/>
                  </a:cubicBezTo>
                  <a:cubicBezTo>
                    <a:pt x="9" y="36"/>
                    <a:pt x="7" y="42"/>
                    <a:pt x="0" y="46"/>
                  </a:cubicBezTo>
                  <a:cubicBezTo>
                    <a:pt x="6" y="56"/>
                    <a:pt x="12" y="52"/>
                    <a:pt x="24" y="51"/>
                  </a:cubicBezTo>
                  <a:cubicBezTo>
                    <a:pt x="29" y="48"/>
                    <a:pt x="33" y="45"/>
                    <a:pt x="38" y="43"/>
                  </a:cubicBezTo>
                  <a:cubicBezTo>
                    <a:pt x="47" y="48"/>
                    <a:pt x="48" y="43"/>
                    <a:pt x="47" y="34"/>
                  </a:cubicBezTo>
                  <a:cubicBezTo>
                    <a:pt x="49" y="22"/>
                    <a:pt x="54" y="28"/>
                    <a:pt x="51" y="16"/>
                  </a:cubicBezTo>
                  <a:cubicBezTo>
                    <a:pt x="50" y="7"/>
                    <a:pt x="52" y="0"/>
                    <a:pt x="42" y="3"/>
                  </a:cubicBezTo>
                  <a:cubicBezTo>
                    <a:pt x="40" y="16"/>
                    <a:pt x="38" y="12"/>
                    <a:pt x="29" y="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1" name="Freeform 23"/>
            <p:cNvSpPr>
              <a:spLocks/>
            </p:cNvSpPr>
            <p:nvPr/>
          </p:nvSpPr>
          <p:spPr bwMode="ltGray">
            <a:xfrm>
              <a:off x="1504" y="2513"/>
              <a:ext cx="49" cy="89"/>
            </a:xfrm>
            <a:custGeom>
              <a:avLst/>
              <a:gdLst>
                <a:gd name="T0" fmla="*/ 8 w 49"/>
                <a:gd name="T1" fmla="*/ 74 h 89"/>
                <a:gd name="T2" fmla="*/ 4 w 49"/>
                <a:gd name="T3" fmla="*/ 63 h 89"/>
                <a:gd name="T4" fmla="*/ 22 w 49"/>
                <a:gd name="T5" fmla="*/ 44 h 89"/>
                <a:gd name="T6" fmla="*/ 20 w 49"/>
                <a:gd name="T7" fmla="*/ 6 h 89"/>
                <a:gd name="T8" fmla="*/ 34 w 49"/>
                <a:gd name="T9" fmla="*/ 5 h 89"/>
                <a:gd name="T10" fmla="*/ 31 w 49"/>
                <a:gd name="T11" fmla="*/ 17 h 89"/>
                <a:gd name="T12" fmla="*/ 31 w 49"/>
                <a:gd name="T13" fmla="*/ 30 h 89"/>
                <a:gd name="T14" fmla="*/ 44 w 49"/>
                <a:gd name="T15" fmla="*/ 50 h 89"/>
                <a:gd name="T16" fmla="*/ 26 w 49"/>
                <a:gd name="T17" fmla="*/ 72 h 89"/>
                <a:gd name="T18" fmla="*/ 22 w 49"/>
                <a:gd name="T19" fmla="*/ 86 h 89"/>
                <a:gd name="T20" fmla="*/ 5 w 49"/>
                <a:gd name="T21" fmla="*/ 89 h 89"/>
                <a:gd name="T22" fmla="*/ 8 w 49"/>
                <a:gd name="T23" fmla="*/ 74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9" h="89">
                  <a:moveTo>
                    <a:pt x="8" y="74"/>
                  </a:moveTo>
                  <a:cubicBezTo>
                    <a:pt x="2" y="71"/>
                    <a:pt x="1" y="69"/>
                    <a:pt x="4" y="63"/>
                  </a:cubicBezTo>
                  <a:cubicBezTo>
                    <a:pt x="6" y="53"/>
                    <a:pt x="13" y="49"/>
                    <a:pt x="22" y="44"/>
                  </a:cubicBezTo>
                  <a:cubicBezTo>
                    <a:pt x="28" y="35"/>
                    <a:pt x="24" y="17"/>
                    <a:pt x="20" y="6"/>
                  </a:cubicBezTo>
                  <a:cubicBezTo>
                    <a:pt x="25" y="0"/>
                    <a:pt x="28" y="2"/>
                    <a:pt x="34" y="5"/>
                  </a:cubicBezTo>
                  <a:cubicBezTo>
                    <a:pt x="38" y="11"/>
                    <a:pt x="37" y="13"/>
                    <a:pt x="31" y="17"/>
                  </a:cubicBezTo>
                  <a:cubicBezTo>
                    <a:pt x="28" y="23"/>
                    <a:pt x="27" y="25"/>
                    <a:pt x="31" y="30"/>
                  </a:cubicBezTo>
                  <a:cubicBezTo>
                    <a:pt x="27" y="43"/>
                    <a:pt x="36" y="44"/>
                    <a:pt x="44" y="50"/>
                  </a:cubicBezTo>
                  <a:cubicBezTo>
                    <a:pt x="49" y="61"/>
                    <a:pt x="34" y="67"/>
                    <a:pt x="26" y="72"/>
                  </a:cubicBezTo>
                  <a:cubicBezTo>
                    <a:pt x="29" y="82"/>
                    <a:pt x="24" y="77"/>
                    <a:pt x="22" y="86"/>
                  </a:cubicBezTo>
                  <a:cubicBezTo>
                    <a:pt x="13" y="84"/>
                    <a:pt x="13" y="84"/>
                    <a:pt x="5" y="89"/>
                  </a:cubicBezTo>
                  <a:cubicBezTo>
                    <a:pt x="0" y="80"/>
                    <a:pt x="8" y="84"/>
                    <a:pt x="8" y="7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2" name="Freeform 24"/>
            <p:cNvSpPr>
              <a:spLocks/>
            </p:cNvSpPr>
            <p:nvPr/>
          </p:nvSpPr>
          <p:spPr bwMode="ltGray">
            <a:xfrm>
              <a:off x="1674" y="3005"/>
              <a:ext cx="54" cy="48"/>
            </a:xfrm>
            <a:custGeom>
              <a:avLst/>
              <a:gdLst>
                <a:gd name="T0" fmla="*/ 15 w 54"/>
                <a:gd name="T1" fmla="*/ 11 h 48"/>
                <a:gd name="T2" fmla="*/ 27 w 54"/>
                <a:gd name="T3" fmla="*/ 0 h 48"/>
                <a:gd name="T4" fmla="*/ 41 w 54"/>
                <a:gd name="T5" fmla="*/ 14 h 48"/>
                <a:gd name="T6" fmla="*/ 51 w 54"/>
                <a:gd name="T7" fmla="*/ 20 h 48"/>
                <a:gd name="T8" fmla="*/ 44 w 54"/>
                <a:gd name="T9" fmla="*/ 35 h 48"/>
                <a:gd name="T10" fmla="*/ 30 w 54"/>
                <a:gd name="T11" fmla="*/ 48 h 48"/>
                <a:gd name="T12" fmla="*/ 0 w 54"/>
                <a:gd name="T13" fmla="*/ 29 h 48"/>
                <a:gd name="T14" fmla="*/ 2 w 54"/>
                <a:gd name="T15" fmla="*/ 17 h 48"/>
                <a:gd name="T16" fmla="*/ 15 w 54"/>
                <a:gd name="T17" fmla="*/ 11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48">
                  <a:moveTo>
                    <a:pt x="15" y="11"/>
                  </a:moveTo>
                  <a:cubicBezTo>
                    <a:pt x="19" y="7"/>
                    <a:pt x="22" y="3"/>
                    <a:pt x="27" y="0"/>
                  </a:cubicBezTo>
                  <a:cubicBezTo>
                    <a:pt x="36" y="4"/>
                    <a:pt x="35" y="8"/>
                    <a:pt x="41" y="14"/>
                  </a:cubicBezTo>
                  <a:cubicBezTo>
                    <a:pt x="44" y="17"/>
                    <a:pt x="48" y="18"/>
                    <a:pt x="51" y="20"/>
                  </a:cubicBezTo>
                  <a:cubicBezTo>
                    <a:pt x="54" y="27"/>
                    <a:pt x="50" y="32"/>
                    <a:pt x="44" y="35"/>
                  </a:cubicBezTo>
                  <a:cubicBezTo>
                    <a:pt x="39" y="42"/>
                    <a:pt x="39" y="46"/>
                    <a:pt x="30" y="48"/>
                  </a:cubicBezTo>
                  <a:cubicBezTo>
                    <a:pt x="15" y="47"/>
                    <a:pt x="11" y="38"/>
                    <a:pt x="0" y="29"/>
                  </a:cubicBezTo>
                  <a:cubicBezTo>
                    <a:pt x="1" y="25"/>
                    <a:pt x="0" y="21"/>
                    <a:pt x="2" y="17"/>
                  </a:cubicBezTo>
                  <a:cubicBezTo>
                    <a:pt x="3" y="14"/>
                    <a:pt x="15" y="8"/>
                    <a:pt x="15" y="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3" name="Freeform 25"/>
            <p:cNvSpPr>
              <a:spLocks/>
            </p:cNvSpPr>
            <p:nvPr/>
          </p:nvSpPr>
          <p:spPr bwMode="ltGray">
            <a:xfrm>
              <a:off x="1752" y="2947"/>
              <a:ext cx="41" cy="85"/>
            </a:xfrm>
            <a:custGeom>
              <a:avLst/>
              <a:gdLst>
                <a:gd name="T0" fmla="*/ 0 w 41"/>
                <a:gd name="T1" fmla="*/ 78 h 85"/>
                <a:gd name="T2" fmla="*/ 8 w 41"/>
                <a:gd name="T3" fmla="*/ 55 h 85"/>
                <a:gd name="T4" fmla="*/ 26 w 41"/>
                <a:gd name="T5" fmla="*/ 10 h 85"/>
                <a:gd name="T6" fmla="*/ 38 w 41"/>
                <a:gd name="T7" fmla="*/ 1 h 85"/>
                <a:gd name="T8" fmla="*/ 38 w 41"/>
                <a:gd name="T9" fmla="*/ 21 h 85"/>
                <a:gd name="T10" fmla="*/ 24 w 41"/>
                <a:gd name="T11" fmla="*/ 52 h 85"/>
                <a:gd name="T12" fmla="*/ 11 w 41"/>
                <a:gd name="T13" fmla="*/ 85 h 85"/>
                <a:gd name="T14" fmla="*/ 0 w 41"/>
                <a:gd name="T15" fmla="*/ 78 h 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85">
                  <a:moveTo>
                    <a:pt x="0" y="78"/>
                  </a:moveTo>
                  <a:cubicBezTo>
                    <a:pt x="2" y="64"/>
                    <a:pt x="2" y="65"/>
                    <a:pt x="8" y="55"/>
                  </a:cubicBezTo>
                  <a:cubicBezTo>
                    <a:pt x="4" y="28"/>
                    <a:pt x="14" y="30"/>
                    <a:pt x="26" y="10"/>
                  </a:cubicBezTo>
                  <a:cubicBezTo>
                    <a:pt x="28" y="0"/>
                    <a:pt x="28" y="0"/>
                    <a:pt x="38" y="1"/>
                  </a:cubicBezTo>
                  <a:cubicBezTo>
                    <a:pt x="40" y="10"/>
                    <a:pt x="40" y="12"/>
                    <a:pt x="38" y="21"/>
                  </a:cubicBezTo>
                  <a:cubicBezTo>
                    <a:pt x="41" y="37"/>
                    <a:pt x="35" y="43"/>
                    <a:pt x="24" y="52"/>
                  </a:cubicBezTo>
                  <a:cubicBezTo>
                    <a:pt x="18" y="63"/>
                    <a:pt x="21" y="78"/>
                    <a:pt x="11" y="85"/>
                  </a:cubicBezTo>
                  <a:cubicBezTo>
                    <a:pt x="3" y="84"/>
                    <a:pt x="0" y="73"/>
                    <a:pt x="0" y="7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4" name="Freeform 26"/>
            <p:cNvSpPr>
              <a:spLocks/>
            </p:cNvSpPr>
            <p:nvPr/>
          </p:nvSpPr>
          <p:spPr bwMode="ltGray">
            <a:xfrm>
              <a:off x="450" y="3925"/>
              <a:ext cx="32" cy="27"/>
            </a:xfrm>
            <a:custGeom>
              <a:avLst/>
              <a:gdLst>
                <a:gd name="T0" fmla="*/ 5 w 32"/>
                <a:gd name="T1" fmla="*/ 13 h 27"/>
                <a:gd name="T2" fmla="*/ 17 w 32"/>
                <a:gd name="T3" fmla="*/ 0 h 27"/>
                <a:gd name="T4" fmla="*/ 32 w 32"/>
                <a:gd name="T5" fmla="*/ 9 h 27"/>
                <a:gd name="T6" fmla="*/ 26 w 32"/>
                <a:gd name="T7" fmla="*/ 27 h 27"/>
                <a:gd name="T8" fmla="*/ 3 w 32"/>
                <a:gd name="T9" fmla="*/ 15 h 27"/>
                <a:gd name="T10" fmla="*/ 5 w 32"/>
                <a:gd name="T11" fmla="*/ 13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27">
                  <a:moveTo>
                    <a:pt x="5" y="13"/>
                  </a:moveTo>
                  <a:cubicBezTo>
                    <a:pt x="0" y="3"/>
                    <a:pt x="9" y="1"/>
                    <a:pt x="17" y="0"/>
                  </a:cubicBezTo>
                  <a:cubicBezTo>
                    <a:pt x="25" y="1"/>
                    <a:pt x="28" y="2"/>
                    <a:pt x="32" y="9"/>
                  </a:cubicBezTo>
                  <a:cubicBezTo>
                    <a:pt x="29" y="15"/>
                    <a:pt x="30" y="21"/>
                    <a:pt x="26" y="27"/>
                  </a:cubicBezTo>
                  <a:cubicBezTo>
                    <a:pt x="11" y="24"/>
                    <a:pt x="11" y="25"/>
                    <a:pt x="3" y="15"/>
                  </a:cubicBezTo>
                  <a:cubicBezTo>
                    <a:pt x="5" y="9"/>
                    <a:pt x="5" y="8"/>
                    <a:pt x="5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5" name="Freeform 27"/>
            <p:cNvSpPr>
              <a:spLocks/>
            </p:cNvSpPr>
            <p:nvPr/>
          </p:nvSpPr>
          <p:spPr bwMode="ltGray">
            <a:xfrm>
              <a:off x="572" y="3947"/>
              <a:ext cx="54" cy="51"/>
            </a:xfrm>
            <a:custGeom>
              <a:avLst/>
              <a:gdLst>
                <a:gd name="T0" fmla="*/ 4 w 54"/>
                <a:gd name="T1" fmla="*/ 23 h 51"/>
                <a:gd name="T2" fmla="*/ 15 w 54"/>
                <a:gd name="T3" fmla="*/ 11 h 51"/>
                <a:gd name="T4" fmla="*/ 28 w 54"/>
                <a:gd name="T5" fmla="*/ 2 h 51"/>
                <a:gd name="T6" fmla="*/ 45 w 54"/>
                <a:gd name="T7" fmla="*/ 12 h 51"/>
                <a:gd name="T8" fmla="*/ 54 w 54"/>
                <a:gd name="T9" fmla="*/ 24 h 51"/>
                <a:gd name="T10" fmla="*/ 45 w 54"/>
                <a:gd name="T11" fmla="*/ 35 h 51"/>
                <a:gd name="T12" fmla="*/ 31 w 54"/>
                <a:gd name="T13" fmla="*/ 51 h 51"/>
                <a:gd name="T14" fmla="*/ 7 w 54"/>
                <a:gd name="T15" fmla="*/ 38 h 51"/>
                <a:gd name="T16" fmla="*/ 0 w 54"/>
                <a:gd name="T17" fmla="*/ 24 h 51"/>
                <a:gd name="T18" fmla="*/ 4 w 54"/>
                <a:gd name="T19" fmla="*/ 23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51">
                  <a:moveTo>
                    <a:pt x="4" y="23"/>
                  </a:moveTo>
                  <a:cubicBezTo>
                    <a:pt x="10" y="20"/>
                    <a:pt x="11" y="16"/>
                    <a:pt x="15" y="11"/>
                  </a:cubicBezTo>
                  <a:cubicBezTo>
                    <a:pt x="17" y="0"/>
                    <a:pt x="17" y="0"/>
                    <a:pt x="28" y="2"/>
                  </a:cubicBezTo>
                  <a:cubicBezTo>
                    <a:pt x="32" y="8"/>
                    <a:pt x="38" y="11"/>
                    <a:pt x="45" y="12"/>
                  </a:cubicBezTo>
                  <a:cubicBezTo>
                    <a:pt x="50" y="15"/>
                    <a:pt x="51" y="19"/>
                    <a:pt x="54" y="24"/>
                  </a:cubicBezTo>
                  <a:cubicBezTo>
                    <a:pt x="52" y="30"/>
                    <a:pt x="50" y="32"/>
                    <a:pt x="45" y="35"/>
                  </a:cubicBezTo>
                  <a:cubicBezTo>
                    <a:pt x="40" y="42"/>
                    <a:pt x="41" y="49"/>
                    <a:pt x="31" y="51"/>
                  </a:cubicBezTo>
                  <a:cubicBezTo>
                    <a:pt x="22" y="46"/>
                    <a:pt x="18" y="40"/>
                    <a:pt x="7" y="38"/>
                  </a:cubicBezTo>
                  <a:cubicBezTo>
                    <a:pt x="3" y="33"/>
                    <a:pt x="1" y="30"/>
                    <a:pt x="0" y="24"/>
                  </a:cubicBezTo>
                  <a:cubicBezTo>
                    <a:pt x="5" y="21"/>
                    <a:pt x="4" y="19"/>
                    <a:pt x="4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6" name="Freeform 28"/>
            <p:cNvSpPr>
              <a:spLocks/>
            </p:cNvSpPr>
            <p:nvPr/>
          </p:nvSpPr>
          <p:spPr bwMode="ltGray">
            <a:xfrm>
              <a:off x="638" y="3929"/>
              <a:ext cx="58" cy="54"/>
            </a:xfrm>
            <a:custGeom>
              <a:avLst/>
              <a:gdLst>
                <a:gd name="T0" fmla="*/ 3 w 58"/>
                <a:gd name="T1" fmla="*/ 35 h 54"/>
                <a:gd name="T2" fmla="*/ 13 w 58"/>
                <a:gd name="T3" fmla="*/ 29 h 54"/>
                <a:gd name="T4" fmla="*/ 36 w 58"/>
                <a:gd name="T5" fmla="*/ 14 h 54"/>
                <a:gd name="T6" fmla="*/ 52 w 58"/>
                <a:gd name="T7" fmla="*/ 0 h 54"/>
                <a:gd name="T8" fmla="*/ 40 w 58"/>
                <a:gd name="T9" fmla="*/ 24 h 54"/>
                <a:gd name="T10" fmla="*/ 42 w 58"/>
                <a:gd name="T11" fmla="*/ 44 h 54"/>
                <a:gd name="T12" fmla="*/ 25 w 58"/>
                <a:gd name="T13" fmla="*/ 54 h 54"/>
                <a:gd name="T14" fmla="*/ 7 w 58"/>
                <a:gd name="T15" fmla="*/ 53 h 54"/>
                <a:gd name="T16" fmla="*/ 3 w 58"/>
                <a:gd name="T17" fmla="*/ 35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54">
                  <a:moveTo>
                    <a:pt x="3" y="35"/>
                  </a:moveTo>
                  <a:cubicBezTo>
                    <a:pt x="4" y="28"/>
                    <a:pt x="7" y="24"/>
                    <a:pt x="13" y="29"/>
                  </a:cubicBezTo>
                  <a:cubicBezTo>
                    <a:pt x="22" y="25"/>
                    <a:pt x="26" y="16"/>
                    <a:pt x="36" y="14"/>
                  </a:cubicBezTo>
                  <a:cubicBezTo>
                    <a:pt x="42" y="11"/>
                    <a:pt x="46" y="4"/>
                    <a:pt x="52" y="0"/>
                  </a:cubicBezTo>
                  <a:cubicBezTo>
                    <a:pt x="58" y="10"/>
                    <a:pt x="48" y="19"/>
                    <a:pt x="40" y="24"/>
                  </a:cubicBezTo>
                  <a:cubicBezTo>
                    <a:pt x="35" y="32"/>
                    <a:pt x="38" y="36"/>
                    <a:pt x="42" y="44"/>
                  </a:cubicBezTo>
                  <a:cubicBezTo>
                    <a:pt x="38" y="51"/>
                    <a:pt x="33" y="53"/>
                    <a:pt x="25" y="54"/>
                  </a:cubicBezTo>
                  <a:cubicBezTo>
                    <a:pt x="18" y="53"/>
                    <a:pt x="13" y="54"/>
                    <a:pt x="7" y="53"/>
                  </a:cubicBezTo>
                  <a:cubicBezTo>
                    <a:pt x="5" y="49"/>
                    <a:pt x="0" y="35"/>
                    <a:pt x="3" y="3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7" name="Freeform 29"/>
            <p:cNvSpPr>
              <a:spLocks/>
            </p:cNvSpPr>
            <p:nvPr/>
          </p:nvSpPr>
          <p:spPr bwMode="ltGray">
            <a:xfrm>
              <a:off x="830" y="3903"/>
              <a:ext cx="48" cy="41"/>
            </a:xfrm>
            <a:custGeom>
              <a:avLst/>
              <a:gdLst>
                <a:gd name="T0" fmla="*/ 1 w 48"/>
                <a:gd name="T1" fmla="*/ 22 h 41"/>
                <a:gd name="T2" fmla="*/ 15 w 48"/>
                <a:gd name="T3" fmla="*/ 4 h 41"/>
                <a:gd name="T4" fmla="*/ 42 w 48"/>
                <a:gd name="T5" fmla="*/ 23 h 41"/>
                <a:gd name="T6" fmla="*/ 31 w 48"/>
                <a:gd name="T7" fmla="*/ 41 h 41"/>
                <a:gd name="T8" fmla="*/ 1 w 48"/>
                <a:gd name="T9" fmla="*/ 34 h 41"/>
                <a:gd name="T10" fmla="*/ 1 w 48"/>
                <a:gd name="T11" fmla="*/ 22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41">
                  <a:moveTo>
                    <a:pt x="1" y="22"/>
                  </a:moveTo>
                  <a:cubicBezTo>
                    <a:pt x="3" y="6"/>
                    <a:pt x="0" y="0"/>
                    <a:pt x="15" y="4"/>
                  </a:cubicBezTo>
                  <a:cubicBezTo>
                    <a:pt x="26" y="15"/>
                    <a:pt x="25" y="21"/>
                    <a:pt x="42" y="23"/>
                  </a:cubicBezTo>
                  <a:cubicBezTo>
                    <a:pt x="48" y="33"/>
                    <a:pt x="41" y="39"/>
                    <a:pt x="31" y="41"/>
                  </a:cubicBezTo>
                  <a:cubicBezTo>
                    <a:pt x="20" y="40"/>
                    <a:pt x="10" y="41"/>
                    <a:pt x="1" y="34"/>
                  </a:cubicBezTo>
                  <a:cubicBezTo>
                    <a:pt x="1" y="32"/>
                    <a:pt x="1" y="14"/>
                    <a:pt x="1" y="2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8" name="Freeform 30"/>
            <p:cNvSpPr>
              <a:spLocks/>
            </p:cNvSpPr>
            <p:nvPr/>
          </p:nvSpPr>
          <p:spPr bwMode="ltGray">
            <a:xfrm>
              <a:off x="1214" y="3602"/>
              <a:ext cx="142" cy="138"/>
            </a:xfrm>
            <a:custGeom>
              <a:avLst/>
              <a:gdLst>
                <a:gd name="T0" fmla="*/ 57 w 142"/>
                <a:gd name="T1" fmla="*/ 48 h 138"/>
                <a:gd name="T2" fmla="*/ 69 w 142"/>
                <a:gd name="T3" fmla="*/ 21 h 138"/>
                <a:gd name="T4" fmla="*/ 88 w 142"/>
                <a:gd name="T5" fmla="*/ 32 h 138"/>
                <a:gd name="T6" fmla="*/ 99 w 142"/>
                <a:gd name="T7" fmla="*/ 29 h 138"/>
                <a:gd name="T8" fmla="*/ 114 w 142"/>
                <a:gd name="T9" fmla="*/ 15 h 138"/>
                <a:gd name="T10" fmla="*/ 123 w 142"/>
                <a:gd name="T11" fmla="*/ 0 h 138"/>
                <a:gd name="T12" fmla="*/ 139 w 142"/>
                <a:gd name="T13" fmla="*/ 9 h 138"/>
                <a:gd name="T14" fmla="*/ 142 w 142"/>
                <a:gd name="T15" fmla="*/ 23 h 138"/>
                <a:gd name="T16" fmla="*/ 109 w 142"/>
                <a:gd name="T17" fmla="*/ 48 h 138"/>
                <a:gd name="T18" fmla="*/ 87 w 142"/>
                <a:gd name="T19" fmla="*/ 63 h 138"/>
                <a:gd name="T20" fmla="*/ 66 w 142"/>
                <a:gd name="T21" fmla="*/ 74 h 138"/>
                <a:gd name="T22" fmla="*/ 69 w 142"/>
                <a:gd name="T23" fmla="*/ 95 h 138"/>
                <a:gd name="T24" fmla="*/ 58 w 142"/>
                <a:gd name="T25" fmla="*/ 107 h 138"/>
                <a:gd name="T26" fmla="*/ 46 w 142"/>
                <a:gd name="T27" fmla="*/ 102 h 138"/>
                <a:gd name="T28" fmla="*/ 27 w 142"/>
                <a:gd name="T29" fmla="*/ 123 h 138"/>
                <a:gd name="T30" fmla="*/ 13 w 142"/>
                <a:gd name="T31" fmla="*/ 131 h 138"/>
                <a:gd name="T32" fmla="*/ 1 w 142"/>
                <a:gd name="T33" fmla="*/ 122 h 138"/>
                <a:gd name="T34" fmla="*/ 18 w 142"/>
                <a:gd name="T35" fmla="*/ 98 h 138"/>
                <a:gd name="T36" fmla="*/ 36 w 142"/>
                <a:gd name="T37" fmla="*/ 63 h 138"/>
                <a:gd name="T38" fmla="*/ 54 w 142"/>
                <a:gd name="T39" fmla="*/ 65 h 138"/>
                <a:gd name="T40" fmla="*/ 57 w 142"/>
                <a:gd name="T41" fmla="*/ 48 h 1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2" h="138">
                  <a:moveTo>
                    <a:pt x="57" y="48"/>
                  </a:moveTo>
                  <a:cubicBezTo>
                    <a:pt x="45" y="31"/>
                    <a:pt x="55" y="26"/>
                    <a:pt x="69" y="21"/>
                  </a:cubicBezTo>
                  <a:cubicBezTo>
                    <a:pt x="81" y="23"/>
                    <a:pt x="82" y="22"/>
                    <a:pt x="88" y="32"/>
                  </a:cubicBezTo>
                  <a:cubicBezTo>
                    <a:pt x="92" y="31"/>
                    <a:pt x="96" y="31"/>
                    <a:pt x="99" y="29"/>
                  </a:cubicBezTo>
                  <a:cubicBezTo>
                    <a:pt x="105" y="25"/>
                    <a:pt x="106" y="18"/>
                    <a:pt x="114" y="15"/>
                  </a:cubicBezTo>
                  <a:cubicBezTo>
                    <a:pt x="117" y="8"/>
                    <a:pt x="116" y="3"/>
                    <a:pt x="123" y="0"/>
                  </a:cubicBezTo>
                  <a:cubicBezTo>
                    <a:pt x="130" y="2"/>
                    <a:pt x="134" y="4"/>
                    <a:pt x="139" y="9"/>
                  </a:cubicBezTo>
                  <a:cubicBezTo>
                    <a:pt x="138" y="16"/>
                    <a:pt x="141" y="17"/>
                    <a:pt x="142" y="23"/>
                  </a:cubicBezTo>
                  <a:cubicBezTo>
                    <a:pt x="135" y="32"/>
                    <a:pt x="119" y="42"/>
                    <a:pt x="109" y="48"/>
                  </a:cubicBezTo>
                  <a:cubicBezTo>
                    <a:pt x="102" y="57"/>
                    <a:pt x="98" y="61"/>
                    <a:pt x="87" y="63"/>
                  </a:cubicBezTo>
                  <a:cubicBezTo>
                    <a:pt x="80" y="67"/>
                    <a:pt x="74" y="72"/>
                    <a:pt x="66" y="74"/>
                  </a:cubicBezTo>
                  <a:cubicBezTo>
                    <a:pt x="60" y="82"/>
                    <a:pt x="66" y="87"/>
                    <a:pt x="69" y="95"/>
                  </a:cubicBezTo>
                  <a:cubicBezTo>
                    <a:pt x="65" y="100"/>
                    <a:pt x="61" y="102"/>
                    <a:pt x="58" y="107"/>
                  </a:cubicBezTo>
                  <a:cubicBezTo>
                    <a:pt x="54" y="106"/>
                    <a:pt x="50" y="102"/>
                    <a:pt x="46" y="102"/>
                  </a:cubicBezTo>
                  <a:cubicBezTo>
                    <a:pt x="39" y="102"/>
                    <a:pt x="31" y="118"/>
                    <a:pt x="27" y="123"/>
                  </a:cubicBezTo>
                  <a:cubicBezTo>
                    <a:pt x="24" y="133"/>
                    <a:pt x="23" y="133"/>
                    <a:pt x="13" y="131"/>
                  </a:cubicBezTo>
                  <a:cubicBezTo>
                    <a:pt x="4" y="138"/>
                    <a:pt x="4" y="129"/>
                    <a:pt x="1" y="122"/>
                  </a:cubicBezTo>
                  <a:cubicBezTo>
                    <a:pt x="4" y="107"/>
                    <a:pt x="0" y="101"/>
                    <a:pt x="18" y="98"/>
                  </a:cubicBezTo>
                  <a:cubicBezTo>
                    <a:pt x="33" y="91"/>
                    <a:pt x="19" y="70"/>
                    <a:pt x="36" y="63"/>
                  </a:cubicBezTo>
                  <a:cubicBezTo>
                    <a:pt x="43" y="65"/>
                    <a:pt x="47" y="66"/>
                    <a:pt x="54" y="65"/>
                  </a:cubicBezTo>
                  <a:cubicBezTo>
                    <a:pt x="60" y="57"/>
                    <a:pt x="60" y="57"/>
                    <a:pt x="57" y="4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79" name="Freeform 31"/>
            <p:cNvSpPr>
              <a:spLocks/>
            </p:cNvSpPr>
            <p:nvPr/>
          </p:nvSpPr>
          <p:spPr bwMode="ltGray">
            <a:xfrm>
              <a:off x="1476" y="3342"/>
              <a:ext cx="87" cy="74"/>
            </a:xfrm>
            <a:custGeom>
              <a:avLst/>
              <a:gdLst>
                <a:gd name="T0" fmla="*/ 8 w 87"/>
                <a:gd name="T1" fmla="*/ 38 h 74"/>
                <a:gd name="T2" fmla="*/ 32 w 87"/>
                <a:gd name="T3" fmla="*/ 25 h 74"/>
                <a:gd name="T4" fmla="*/ 47 w 87"/>
                <a:gd name="T5" fmla="*/ 19 h 74"/>
                <a:gd name="T6" fmla="*/ 65 w 87"/>
                <a:gd name="T7" fmla="*/ 7 h 74"/>
                <a:gd name="T8" fmla="*/ 78 w 87"/>
                <a:gd name="T9" fmla="*/ 7 h 74"/>
                <a:gd name="T10" fmla="*/ 44 w 87"/>
                <a:gd name="T11" fmla="*/ 46 h 74"/>
                <a:gd name="T12" fmla="*/ 29 w 87"/>
                <a:gd name="T13" fmla="*/ 74 h 74"/>
                <a:gd name="T14" fmla="*/ 15 w 87"/>
                <a:gd name="T15" fmla="*/ 67 h 74"/>
                <a:gd name="T16" fmla="*/ 11 w 87"/>
                <a:gd name="T17" fmla="*/ 53 h 74"/>
                <a:gd name="T18" fmla="*/ 8 w 87"/>
                <a:gd name="T19" fmla="*/ 38 h 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7" h="74">
                  <a:moveTo>
                    <a:pt x="8" y="38"/>
                  </a:moveTo>
                  <a:cubicBezTo>
                    <a:pt x="10" y="27"/>
                    <a:pt x="22" y="27"/>
                    <a:pt x="32" y="25"/>
                  </a:cubicBezTo>
                  <a:cubicBezTo>
                    <a:pt x="37" y="22"/>
                    <a:pt x="41" y="20"/>
                    <a:pt x="47" y="19"/>
                  </a:cubicBezTo>
                  <a:cubicBezTo>
                    <a:pt x="52" y="11"/>
                    <a:pt x="56" y="9"/>
                    <a:pt x="65" y="7"/>
                  </a:cubicBezTo>
                  <a:cubicBezTo>
                    <a:pt x="70" y="0"/>
                    <a:pt x="72" y="2"/>
                    <a:pt x="78" y="7"/>
                  </a:cubicBezTo>
                  <a:cubicBezTo>
                    <a:pt x="87" y="25"/>
                    <a:pt x="57" y="39"/>
                    <a:pt x="44" y="46"/>
                  </a:cubicBezTo>
                  <a:cubicBezTo>
                    <a:pt x="35" y="64"/>
                    <a:pt x="46" y="61"/>
                    <a:pt x="29" y="74"/>
                  </a:cubicBezTo>
                  <a:cubicBezTo>
                    <a:pt x="23" y="73"/>
                    <a:pt x="20" y="70"/>
                    <a:pt x="15" y="67"/>
                  </a:cubicBezTo>
                  <a:cubicBezTo>
                    <a:pt x="10" y="61"/>
                    <a:pt x="8" y="60"/>
                    <a:pt x="11" y="53"/>
                  </a:cubicBezTo>
                  <a:cubicBezTo>
                    <a:pt x="10" y="50"/>
                    <a:pt x="0" y="38"/>
                    <a:pt x="8" y="3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0" name="Freeform 32"/>
            <p:cNvSpPr>
              <a:spLocks/>
            </p:cNvSpPr>
            <p:nvPr/>
          </p:nvSpPr>
          <p:spPr bwMode="ltGray">
            <a:xfrm>
              <a:off x="1430" y="3436"/>
              <a:ext cx="37" cy="60"/>
            </a:xfrm>
            <a:custGeom>
              <a:avLst/>
              <a:gdLst>
                <a:gd name="T0" fmla="*/ 1 w 37"/>
                <a:gd name="T1" fmla="*/ 25 h 60"/>
                <a:gd name="T2" fmla="*/ 15 w 37"/>
                <a:gd name="T3" fmla="*/ 0 h 60"/>
                <a:gd name="T4" fmla="*/ 27 w 37"/>
                <a:gd name="T5" fmla="*/ 10 h 60"/>
                <a:gd name="T6" fmla="*/ 28 w 37"/>
                <a:gd name="T7" fmla="*/ 25 h 60"/>
                <a:gd name="T8" fmla="*/ 34 w 37"/>
                <a:gd name="T9" fmla="*/ 33 h 60"/>
                <a:gd name="T10" fmla="*/ 10 w 37"/>
                <a:gd name="T11" fmla="*/ 60 h 60"/>
                <a:gd name="T12" fmla="*/ 1 w 37"/>
                <a:gd name="T13" fmla="*/ 45 h 60"/>
                <a:gd name="T14" fmla="*/ 1 w 37"/>
                <a:gd name="T15" fmla="*/ 25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" h="60">
                  <a:moveTo>
                    <a:pt x="1" y="25"/>
                  </a:moveTo>
                  <a:cubicBezTo>
                    <a:pt x="3" y="9"/>
                    <a:pt x="3" y="7"/>
                    <a:pt x="15" y="0"/>
                  </a:cubicBezTo>
                  <a:cubicBezTo>
                    <a:pt x="22" y="1"/>
                    <a:pt x="24" y="3"/>
                    <a:pt x="27" y="10"/>
                  </a:cubicBezTo>
                  <a:cubicBezTo>
                    <a:pt x="28" y="17"/>
                    <a:pt x="30" y="18"/>
                    <a:pt x="28" y="25"/>
                  </a:cubicBezTo>
                  <a:cubicBezTo>
                    <a:pt x="29" y="28"/>
                    <a:pt x="33" y="30"/>
                    <a:pt x="34" y="33"/>
                  </a:cubicBezTo>
                  <a:cubicBezTo>
                    <a:pt x="37" y="48"/>
                    <a:pt x="20" y="55"/>
                    <a:pt x="10" y="60"/>
                  </a:cubicBezTo>
                  <a:cubicBezTo>
                    <a:pt x="3" y="57"/>
                    <a:pt x="4" y="51"/>
                    <a:pt x="1" y="45"/>
                  </a:cubicBezTo>
                  <a:cubicBezTo>
                    <a:pt x="0" y="38"/>
                    <a:pt x="1" y="25"/>
                    <a:pt x="1" y="2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1" name="Freeform 33"/>
            <p:cNvSpPr>
              <a:spLocks/>
            </p:cNvSpPr>
            <p:nvPr/>
          </p:nvSpPr>
          <p:spPr bwMode="ltGray">
            <a:xfrm>
              <a:off x="1367" y="3520"/>
              <a:ext cx="43" cy="21"/>
            </a:xfrm>
            <a:custGeom>
              <a:avLst/>
              <a:gdLst>
                <a:gd name="T0" fmla="*/ 12 w 43"/>
                <a:gd name="T1" fmla="*/ 10 h 21"/>
                <a:gd name="T2" fmla="*/ 28 w 43"/>
                <a:gd name="T3" fmla="*/ 0 h 21"/>
                <a:gd name="T4" fmla="*/ 33 w 43"/>
                <a:gd name="T5" fmla="*/ 13 h 21"/>
                <a:gd name="T6" fmla="*/ 16 w 43"/>
                <a:gd name="T7" fmla="*/ 21 h 21"/>
                <a:gd name="T8" fmla="*/ 12 w 43"/>
                <a:gd name="T9" fmla="*/ 6 h 21"/>
                <a:gd name="T10" fmla="*/ 12 w 43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1">
                  <a:moveTo>
                    <a:pt x="12" y="10"/>
                  </a:moveTo>
                  <a:cubicBezTo>
                    <a:pt x="14" y="0"/>
                    <a:pt x="18" y="1"/>
                    <a:pt x="28" y="0"/>
                  </a:cubicBezTo>
                  <a:cubicBezTo>
                    <a:pt x="39" y="1"/>
                    <a:pt x="43" y="6"/>
                    <a:pt x="33" y="13"/>
                  </a:cubicBezTo>
                  <a:cubicBezTo>
                    <a:pt x="29" y="20"/>
                    <a:pt x="24" y="19"/>
                    <a:pt x="16" y="21"/>
                  </a:cubicBezTo>
                  <a:cubicBezTo>
                    <a:pt x="0" y="17"/>
                    <a:pt x="11" y="6"/>
                    <a:pt x="12" y="6"/>
                  </a:cubicBezTo>
                  <a:cubicBezTo>
                    <a:pt x="13" y="6"/>
                    <a:pt x="12" y="9"/>
                    <a:pt x="12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2" name="Freeform 34"/>
            <p:cNvSpPr>
              <a:spLocks/>
            </p:cNvSpPr>
            <p:nvPr/>
          </p:nvSpPr>
          <p:spPr bwMode="ltGray">
            <a:xfrm>
              <a:off x="1786" y="1127"/>
              <a:ext cx="1520" cy="1402"/>
            </a:xfrm>
            <a:custGeom>
              <a:avLst/>
              <a:gdLst>
                <a:gd name="T0" fmla="*/ 1254 w 1520"/>
                <a:gd name="T1" fmla="*/ 328 h 1402"/>
                <a:gd name="T2" fmla="*/ 1204 w 1520"/>
                <a:gd name="T3" fmla="*/ 272 h 1402"/>
                <a:gd name="T4" fmla="*/ 1228 w 1520"/>
                <a:gd name="T5" fmla="*/ 174 h 1402"/>
                <a:gd name="T6" fmla="*/ 1272 w 1520"/>
                <a:gd name="T7" fmla="*/ 108 h 1402"/>
                <a:gd name="T8" fmla="*/ 1308 w 1520"/>
                <a:gd name="T9" fmla="*/ 56 h 1402"/>
                <a:gd name="T10" fmla="*/ 1350 w 1520"/>
                <a:gd name="T11" fmla="*/ 92 h 1402"/>
                <a:gd name="T12" fmla="*/ 1394 w 1520"/>
                <a:gd name="T13" fmla="*/ 48 h 1402"/>
                <a:gd name="T14" fmla="*/ 1344 w 1520"/>
                <a:gd name="T15" fmla="*/ 30 h 1402"/>
                <a:gd name="T16" fmla="*/ 1418 w 1520"/>
                <a:gd name="T17" fmla="*/ 104 h 1402"/>
                <a:gd name="T18" fmla="*/ 1490 w 1520"/>
                <a:gd name="T19" fmla="*/ 246 h 1402"/>
                <a:gd name="T20" fmla="*/ 1510 w 1520"/>
                <a:gd name="T21" fmla="*/ 392 h 1402"/>
                <a:gd name="T22" fmla="*/ 1451 w 1520"/>
                <a:gd name="T23" fmla="*/ 555 h 1402"/>
                <a:gd name="T24" fmla="*/ 1400 w 1520"/>
                <a:gd name="T25" fmla="*/ 684 h 1402"/>
                <a:gd name="T26" fmla="*/ 1352 w 1520"/>
                <a:gd name="T27" fmla="*/ 891 h 1402"/>
                <a:gd name="T28" fmla="*/ 1334 w 1520"/>
                <a:gd name="T29" fmla="*/ 1038 h 1402"/>
                <a:gd name="T30" fmla="*/ 1265 w 1520"/>
                <a:gd name="T31" fmla="*/ 1050 h 1402"/>
                <a:gd name="T32" fmla="*/ 1235 w 1520"/>
                <a:gd name="T33" fmla="*/ 1056 h 1402"/>
                <a:gd name="T34" fmla="*/ 1139 w 1520"/>
                <a:gd name="T35" fmla="*/ 1173 h 1402"/>
                <a:gd name="T36" fmla="*/ 1085 w 1520"/>
                <a:gd name="T37" fmla="*/ 1104 h 1402"/>
                <a:gd name="T38" fmla="*/ 998 w 1520"/>
                <a:gd name="T39" fmla="*/ 1200 h 1402"/>
                <a:gd name="T40" fmla="*/ 914 w 1520"/>
                <a:gd name="T41" fmla="*/ 1194 h 1402"/>
                <a:gd name="T42" fmla="*/ 848 w 1520"/>
                <a:gd name="T43" fmla="*/ 1188 h 1402"/>
                <a:gd name="T44" fmla="*/ 809 w 1520"/>
                <a:gd name="T45" fmla="*/ 1149 h 1402"/>
                <a:gd name="T46" fmla="*/ 791 w 1520"/>
                <a:gd name="T47" fmla="*/ 1278 h 1402"/>
                <a:gd name="T48" fmla="*/ 690 w 1520"/>
                <a:gd name="T49" fmla="*/ 1402 h 1402"/>
                <a:gd name="T50" fmla="*/ 596 w 1520"/>
                <a:gd name="T51" fmla="*/ 1317 h 1402"/>
                <a:gd name="T52" fmla="*/ 626 w 1520"/>
                <a:gd name="T53" fmla="*/ 1236 h 1402"/>
                <a:gd name="T54" fmla="*/ 586 w 1520"/>
                <a:gd name="T55" fmla="*/ 1200 h 1402"/>
                <a:gd name="T56" fmla="*/ 468 w 1520"/>
                <a:gd name="T57" fmla="*/ 1200 h 1402"/>
                <a:gd name="T58" fmla="*/ 462 w 1520"/>
                <a:gd name="T59" fmla="*/ 1216 h 1402"/>
                <a:gd name="T60" fmla="*/ 346 w 1520"/>
                <a:gd name="T61" fmla="*/ 1238 h 1402"/>
                <a:gd name="T62" fmla="*/ 282 w 1520"/>
                <a:gd name="T63" fmla="*/ 1248 h 1402"/>
                <a:gd name="T64" fmla="*/ 224 w 1520"/>
                <a:gd name="T65" fmla="*/ 1252 h 1402"/>
                <a:gd name="T66" fmla="*/ 214 w 1520"/>
                <a:gd name="T67" fmla="*/ 1320 h 1402"/>
                <a:gd name="T68" fmla="*/ 140 w 1520"/>
                <a:gd name="T69" fmla="*/ 1300 h 1402"/>
                <a:gd name="T70" fmla="*/ 40 w 1520"/>
                <a:gd name="T71" fmla="*/ 1294 h 1402"/>
                <a:gd name="T72" fmla="*/ 4 w 1520"/>
                <a:gd name="T73" fmla="*/ 1242 h 1402"/>
                <a:gd name="T74" fmla="*/ 90 w 1520"/>
                <a:gd name="T75" fmla="*/ 1188 h 1402"/>
                <a:gd name="T76" fmla="*/ 230 w 1520"/>
                <a:gd name="T77" fmla="*/ 1084 h 1402"/>
                <a:gd name="T78" fmla="*/ 322 w 1520"/>
                <a:gd name="T79" fmla="*/ 1024 h 1402"/>
                <a:gd name="T80" fmla="*/ 390 w 1520"/>
                <a:gd name="T81" fmla="*/ 1038 h 1402"/>
                <a:gd name="T82" fmla="*/ 508 w 1520"/>
                <a:gd name="T83" fmla="*/ 1024 h 1402"/>
                <a:gd name="T84" fmla="*/ 644 w 1520"/>
                <a:gd name="T85" fmla="*/ 1035 h 1402"/>
                <a:gd name="T86" fmla="*/ 728 w 1520"/>
                <a:gd name="T87" fmla="*/ 1017 h 1402"/>
                <a:gd name="T88" fmla="*/ 770 w 1520"/>
                <a:gd name="T89" fmla="*/ 888 h 1402"/>
                <a:gd name="T90" fmla="*/ 857 w 1520"/>
                <a:gd name="T91" fmla="*/ 723 h 1402"/>
                <a:gd name="T92" fmla="*/ 857 w 1520"/>
                <a:gd name="T93" fmla="*/ 753 h 1402"/>
                <a:gd name="T94" fmla="*/ 899 w 1520"/>
                <a:gd name="T95" fmla="*/ 822 h 1402"/>
                <a:gd name="T96" fmla="*/ 1070 w 1520"/>
                <a:gd name="T97" fmla="*/ 705 h 1402"/>
                <a:gd name="T98" fmla="*/ 1166 w 1520"/>
                <a:gd name="T99" fmla="*/ 609 h 1402"/>
                <a:gd name="T100" fmla="*/ 1223 w 1520"/>
                <a:gd name="T101" fmla="*/ 465 h 1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520" h="1402">
                  <a:moveTo>
                    <a:pt x="1232" y="435"/>
                  </a:moveTo>
                  <a:lnTo>
                    <a:pt x="1232" y="400"/>
                  </a:lnTo>
                  <a:lnTo>
                    <a:pt x="1244" y="384"/>
                  </a:lnTo>
                  <a:lnTo>
                    <a:pt x="1250" y="362"/>
                  </a:lnTo>
                  <a:lnTo>
                    <a:pt x="1254" y="328"/>
                  </a:lnTo>
                  <a:lnTo>
                    <a:pt x="1248" y="310"/>
                  </a:lnTo>
                  <a:lnTo>
                    <a:pt x="1240" y="284"/>
                  </a:lnTo>
                  <a:lnTo>
                    <a:pt x="1216" y="304"/>
                  </a:lnTo>
                  <a:lnTo>
                    <a:pt x="1206" y="288"/>
                  </a:lnTo>
                  <a:lnTo>
                    <a:pt x="1204" y="272"/>
                  </a:lnTo>
                  <a:lnTo>
                    <a:pt x="1228" y="268"/>
                  </a:lnTo>
                  <a:lnTo>
                    <a:pt x="1240" y="250"/>
                  </a:lnTo>
                  <a:lnTo>
                    <a:pt x="1244" y="222"/>
                  </a:lnTo>
                  <a:lnTo>
                    <a:pt x="1238" y="192"/>
                  </a:lnTo>
                  <a:lnTo>
                    <a:pt x="1228" y="174"/>
                  </a:lnTo>
                  <a:lnTo>
                    <a:pt x="1232" y="160"/>
                  </a:lnTo>
                  <a:lnTo>
                    <a:pt x="1238" y="144"/>
                  </a:lnTo>
                  <a:lnTo>
                    <a:pt x="1262" y="142"/>
                  </a:lnTo>
                  <a:lnTo>
                    <a:pt x="1274" y="128"/>
                  </a:lnTo>
                  <a:lnTo>
                    <a:pt x="1272" y="108"/>
                  </a:lnTo>
                  <a:lnTo>
                    <a:pt x="1280" y="92"/>
                  </a:lnTo>
                  <a:lnTo>
                    <a:pt x="1272" y="82"/>
                  </a:lnTo>
                  <a:lnTo>
                    <a:pt x="1278" y="66"/>
                  </a:lnTo>
                  <a:lnTo>
                    <a:pt x="1286" y="54"/>
                  </a:lnTo>
                  <a:lnTo>
                    <a:pt x="1308" y="56"/>
                  </a:lnTo>
                  <a:lnTo>
                    <a:pt x="1320" y="74"/>
                  </a:lnTo>
                  <a:lnTo>
                    <a:pt x="1322" y="100"/>
                  </a:lnTo>
                  <a:lnTo>
                    <a:pt x="1336" y="124"/>
                  </a:lnTo>
                  <a:lnTo>
                    <a:pt x="1342" y="112"/>
                  </a:lnTo>
                  <a:lnTo>
                    <a:pt x="1350" y="92"/>
                  </a:lnTo>
                  <a:lnTo>
                    <a:pt x="1368" y="102"/>
                  </a:lnTo>
                  <a:lnTo>
                    <a:pt x="1384" y="116"/>
                  </a:lnTo>
                  <a:lnTo>
                    <a:pt x="1396" y="96"/>
                  </a:lnTo>
                  <a:lnTo>
                    <a:pt x="1400" y="70"/>
                  </a:lnTo>
                  <a:lnTo>
                    <a:pt x="1394" y="48"/>
                  </a:lnTo>
                  <a:lnTo>
                    <a:pt x="1378" y="64"/>
                  </a:lnTo>
                  <a:lnTo>
                    <a:pt x="1354" y="74"/>
                  </a:lnTo>
                  <a:lnTo>
                    <a:pt x="1334" y="74"/>
                  </a:lnTo>
                  <a:lnTo>
                    <a:pt x="1332" y="56"/>
                  </a:lnTo>
                  <a:lnTo>
                    <a:pt x="1344" y="30"/>
                  </a:lnTo>
                  <a:lnTo>
                    <a:pt x="1350" y="0"/>
                  </a:lnTo>
                  <a:lnTo>
                    <a:pt x="1382" y="14"/>
                  </a:lnTo>
                  <a:lnTo>
                    <a:pt x="1404" y="28"/>
                  </a:lnTo>
                  <a:lnTo>
                    <a:pt x="1420" y="26"/>
                  </a:lnTo>
                  <a:lnTo>
                    <a:pt x="1418" y="104"/>
                  </a:lnTo>
                  <a:lnTo>
                    <a:pt x="1424" y="136"/>
                  </a:lnTo>
                  <a:lnTo>
                    <a:pt x="1438" y="162"/>
                  </a:lnTo>
                  <a:lnTo>
                    <a:pt x="1466" y="182"/>
                  </a:lnTo>
                  <a:lnTo>
                    <a:pt x="1488" y="214"/>
                  </a:lnTo>
                  <a:lnTo>
                    <a:pt x="1490" y="246"/>
                  </a:lnTo>
                  <a:lnTo>
                    <a:pt x="1508" y="270"/>
                  </a:lnTo>
                  <a:lnTo>
                    <a:pt x="1510" y="310"/>
                  </a:lnTo>
                  <a:lnTo>
                    <a:pt x="1520" y="334"/>
                  </a:lnTo>
                  <a:lnTo>
                    <a:pt x="1512" y="366"/>
                  </a:lnTo>
                  <a:lnTo>
                    <a:pt x="1510" y="392"/>
                  </a:lnTo>
                  <a:lnTo>
                    <a:pt x="1502" y="416"/>
                  </a:lnTo>
                  <a:lnTo>
                    <a:pt x="1478" y="432"/>
                  </a:lnTo>
                  <a:lnTo>
                    <a:pt x="1464" y="462"/>
                  </a:lnTo>
                  <a:lnTo>
                    <a:pt x="1457" y="504"/>
                  </a:lnTo>
                  <a:lnTo>
                    <a:pt x="1451" y="555"/>
                  </a:lnTo>
                  <a:lnTo>
                    <a:pt x="1436" y="537"/>
                  </a:lnTo>
                  <a:lnTo>
                    <a:pt x="1406" y="552"/>
                  </a:lnTo>
                  <a:lnTo>
                    <a:pt x="1388" y="582"/>
                  </a:lnTo>
                  <a:lnTo>
                    <a:pt x="1385" y="612"/>
                  </a:lnTo>
                  <a:lnTo>
                    <a:pt x="1400" y="684"/>
                  </a:lnTo>
                  <a:lnTo>
                    <a:pt x="1406" y="738"/>
                  </a:lnTo>
                  <a:lnTo>
                    <a:pt x="1397" y="783"/>
                  </a:lnTo>
                  <a:lnTo>
                    <a:pt x="1370" y="798"/>
                  </a:lnTo>
                  <a:lnTo>
                    <a:pt x="1364" y="843"/>
                  </a:lnTo>
                  <a:lnTo>
                    <a:pt x="1352" y="891"/>
                  </a:lnTo>
                  <a:lnTo>
                    <a:pt x="1352" y="912"/>
                  </a:lnTo>
                  <a:lnTo>
                    <a:pt x="1361" y="936"/>
                  </a:lnTo>
                  <a:cubicBezTo>
                    <a:pt x="1377" y="974"/>
                    <a:pt x="1375" y="963"/>
                    <a:pt x="1391" y="987"/>
                  </a:cubicBezTo>
                  <a:cubicBezTo>
                    <a:pt x="1386" y="1006"/>
                    <a:pt x="1378" y="1002"/>
                    <a:pt x="1358" y="1005"/>
                  </a:cubicBezTo>
                  <a:cubicBezTo>
                    <a:pt x="1351" y="1016"/>
                    <a:pt x="1345" y="1031"/>
                    <a:pt x="1334" y="1038"/>
                  </a:cubicBezTo>
                  <a:cubicBezTo>
                    <a:pt x="1316" y="1065"/>
                    <a:pt x="1337" y="1092"/>
                    <a:pt x="1301" y="1104"/>
                  </a:cubicBezTo>
                  <a:cubicBezTo>
                    <a:pt x="1293" y="1112"/>
                    <a:pt x="1274" y="1125"/>
                    <a:pt x="1274" y="1125"/>
                  </a:cubicBezTo>
                  <a:cubicBezTo>
                    <a:pt x="1265" y="1138"/>
                    <a:pt x="1271" y="1144"/>
                    <a:pt x="1253" y="1140"/>
                  </a:cubicBezTo>
                  <a:cubicBezTo>
                    <a:pt x="1235" y="1128"/>
                    <a:pt x="1244" y="1108"/>
                    <a:pt x="1250" y="1089"/>
                  </a:cubicBezTo>
                  <a:cubicBezTo>
                    <a:pt x="1244" y="1072"/>
                    <a:pt x="1248" y="1056"/>
                    <a:pt x="1265" y="1050"/>
                  </a:cubicBezTo>
                  <a:cubicBezTo>
                    <a:pt x="1279" y="1029"/>
                    <a:pt x="1271" y="1036"/>
                    <a:pt x="1286" y="1026"/>
                  </a:cubicBezTo>
                  <a:cubicBezTo>
                    <a:pt x="1283" y="1004"/>
                    <a:pt x="1282" y="1001"/>
                    <a:pt x="1265" y="990"/>
                  </a:cubicBezTo>
                  <a:cubicBezTo>
                    <a:pt x="1257" y="992"/>
                    <a:pt x="1246" y="990"/>
                    <a:pt x="1244" y="1002"/>
                  </a:cubicBezTo>
                  <a:cubicBezTo>
                    <a:pt x="1243" y="1012"/>
                    <a:pt x="1253" y="1032"/>
                    <a:pt x="1253" y="1032"/>
                  </a:cubicBezTo>
                  <a:cubicBezTo>
                    <a:pt x="1249" y="1043"/>
                    <a:pt x="1242" y="1046"/>
                    <a:pt x="1235" y="1056"/>
                  </a:cubicBezTo>
                  <a:cubicBezTo>
                    <a:pt x="1234" y="1066"/>
                    <a:pt x="1234" y="1076"/>
                    <a:pt x="1232" y="1086"/>
                  </a:cubicBezTo>
                  <a:cubicBezTo>
                    <a:pt x="1231" y="1092"/>
                    <a:pt x="1226" y="1104"/>
                    <a:pt x="1226" y="1104"/>
                  </a:cubicBezTo>
                  <a:cubicBezTo>
                    <a:pt x="1209" y="1098"/>
                    <a:pt x="1218" y="1080"/>
                    <a:pt x="1199" y="1074"/>
                  </a:cubicBezTo>
                  <a:cubicBezTo>
                    <a:pt x="1185" y="1076"/>
                    <a:pt x="1173" y="1079"/>
                    <a:pt x="1160" y="1083"/>
                  </a:cubicBezTo>
                  <a:cubicBezTo>
                    <a:pt x="1149" y="1115"/>
                    <a:pt x="1179" y="1160"/>
                    <a:pt x="1139" y="1173"/>
                  </a:cubicBezTo>
                  <a:cubicBezTo>
                    <a:pt x="1130" y="1182"/>
                    <a:pt x="1128" y="1190"/>
                    <a:pt x="1121" y="1200"/>
                  </a:cubicBezTo>
                  <a:cubicBezTo>
                    <a:pt x="1107" y="1196"/>
                    <a:pt x="1102" y="1193"/>
                    <a:pt x="1097" y="1179"/>
                  </a:cubicBezTo>
                  <a:cubicBezTo>
                    <a:pt x="1100" y="1167"/>
                    <a:pt x="1104" y="1161"/>
                    <a:pt x="1100" y="1149"/>
                  </a:cubicBezTo>
                  <a:cubicBezTo>
                    <a:pt x="1103" y="1133"/>
                    <a:pt x="1113" y="1122"/>
                    <a:pt x="1118" y="1107"/>
                  </a:cubicBezTo>
                  <a:cubicBezTo>
                    <a:pt x="1095" y="1099"/>
                    <a:pt x="1106" y="1100"/>
                    <a:pt x="1085" y="1104"/>
                  </a:cubicBezTo>
                  <a:cubicBezTo>
                    <a:pt x="1068" y="1115"/>
                    <a:pt x="1082" y="1104"/>
                    <a:pt x="1073" y="1119"/>
                  </a:cubicBezTo>
                  <a:cubicBezTo>
                    <a:pt x="1069" y="1125"/>
                    <a:pt x="1061" y="1137"/>
                    <a:pt x="1061" y="1137"/>
                  </a:cubicBezTo>
                  <a:cubicBezTo>
                    <a:pt x="1058" y="1158"/>
                    <a:pt x="1057" y="1162"/>
                    <a:pt x="1043" y="1176"/>
                  </a:cubicBezTo>
                  <a:cubicBezTo>
                    <a:pt x="1039" y="1191"/>
                    <a:pt x="1041" y="1204"/>
                    <a:pt x="1025" y="1209"/>
                  </a:cubicBezTo>
                  <a:cubicBezTo>
                    <a:pt x="984" y="1202"/>
                    <a:pt x="1023" y="1211"/>
                    <a:pt x="998" y="1200"/>
                  </a:cubicBezTo>
                  <a:cubicBezTo>
                    <a:pt x="992" y="1197"/>
                    <a:pt x="980" y="1194"/>
                    <a:pt x="980" y="1194"/>
                  </a:cubicBezTo>
                  <a:cubicBezTo>
                    <a:pt x="967" y="1198"/>
                    <a:pt x="962" y="1201"/>
                    <a:pt x="944" y="1194"/>
                  </a:cubicBezTo>
                  <a:cubicBezTo>
                    <a:pt x="941" y="1193"/>
                    <a:pt x="943" y="1187"/>
                    <a:pt x="941" y="1185"/>
                  </a:cubicBezTo>
                  <a:cubicBezTo>
                    <a:pt x="939" y="1183"/>
                    <a:pt x="935" y="1183"/>
                    <a:pt x="932" y="1182"/>
                  </a:cubicBezTo>
                  <a:cubicBezTo>
                    <a:pt x="926" y="1186"/>
                    <a:pt x="920" y="1190"/>
                    <a:pt x="914" y="1194"/>
                  </a:cubicBezTo>
                  <a:cubicBezTo>
                    <a:pt x="911" y="1196"/>
                    <a:pt x="905" y="1200"/>
                    <a:pt x="905" y="1200"/>
                  </a:cubicBezTo>
                  <a:cubicBezTo>
                    <a:pt x="890" y="1190"/>
                    <a:pt x="884" y="1201"/>
                    <a:pt x="869" y="1206"/>
                  </a:cubicBezTo>
                  <a:cubicBezTo>
                    <a:pt x="863" y="1188"/>
                    <a:pt x="870" y="1182"/>
                    <a:pt x="887" y="1176"/>
                  </a:cubicBezTo>
                  <a:cubicBezTo>
                    <a:pt x="857" y="1156"/>
                    <a:pt x="876" y="1175"/>
                    <a:pt x="866" y="1182"/>
                  </a:cubicBezTo>
                  <a:cubicBezTo>
                    <a:pt x="861" y="1186"/>
                    <a:pt x="848" y="1188"/>
                    <a:pt x="848" y="1188"/>
                  </a:cubicBezTo>
                  <a:cubicBezTo>
                    <a:pt x="844" y="1176"/>
                    <a:pt x="839" y="1162"/>
                    <a:pt x="827" y="1158"/>
                  </a:cubicBezTo>
                  <a:cubicBezTo>
                    <a:pt x="828" y="1153"/>
                    <a:pt x="829" y="1137"/>
                    <a:pt x="833" y="1131"/>
                  </a:cubicBezTo>
                  <a:cubicBezTo>
                    <a:pt x="837" y="1125"/>
                    <a:pt x="845" y="1113"/>
                    <a:pt x="845" y="1113"/>
                  </a:cubicBezTo>
                  <a:cubicBezTo>
                    <a:pt x="837" y="1102"/>
                    <a:pt x="834" y="1100"/>
                    <a:pt x="821" y="1104"/>
                  </a:cubicBezTo>
                  <a:cubicBezTo>
                    <a:pt x="817" y="1121"/>
                    <a:pt x="829" y="1142"/>
                    <a:pt x="809" y="1149"/>
                  </a:cubicBezTo>
                  <a:cubicBezTo>
                    <a:pt x="798" y="1165"/>
                    <a:pt x="800" y="1182"/>
                    <a:pt x="794" y="1200"/>
                  </a:cubicBezTo>
                  <a:cubicBezTo>
                    <a:pt x="800" y="1229"/>
                    <a:pt x="820" y="1215"/>
                    <a:pt x="842" y="1230"/>
                  </a:cubicBezTo>
                  <a:cubicBezTo>
                    <a:pt x="845" y="1238"/>
                    <a:pt x="847" y="1257"/>
                    <a:pt x="839" y="1263"/>
                  </a:cubicBezTo>
                  <a:cubicBezTo>
                    <a:pt x="834" y="1267"/>
                    <a:pt x="816" y="1270"/>
                    <a:pt x="809" y="1272"/>
                  </a:cubicBezTo>
                  <a:cubicBezTo>
                    <a:pt x="803" y="1274"/>
                    <a:pt x="791" y="1278"/>
                    <a:pt x="791" y="1278"/>
                  </a:cubicBezTo>
                  <a:cubicBezTo>
                    <a:pt x="777" y="1273"/>
                    <a:pt x="774" y="1280"/>
                    <a:pt x="764" y="1290"/>
                  </a:cubicBezTo>
                  <a:cubicBezTo>
                    <a:pt x="757" y="1310"/>
                    <a:pt x="753" y="1324"/>
                    <a:pt x="731" y="1329"/>
                  </a:cubicBezTo>
                  <a:cubicBezTo>
                    <a:pt x="727" y="1335"/>
                    <a:pt x="728" y="1351"/>
                    <a:pt x="726" y="1358"/>
                  </a:cubicBezTo>
                  <a:lnTo>
                    <a:pt x="718" y="1374"/>
                  </a:lnTo>
                  <a:lnTo>
                    <a:pt x="690" y="1402"/>
                  </a:lnTo>
                  <a:lnTo>
                    <a:pt x="646" y="1390"/>
                  </a:lnTo>
                  <a:lnTo>
                    <a:pt x="630" y="1374"/>
                  </a:lnTo>
                  <a:lnTo>
                    <a:pt x="623" y="1359"/>
                  </a:lnTo>
                  <a:cubicBezTo>
                    <a:pt x="614" y="1349"/>
                    <a:pt x="597" y="1338"/>
                    <a:pt x="593" y="1326"/>
                  </a:cubicBezTo>
                  <a:cubicBezTo>
                    <a:pt x="594" y="1323"/>
                    <a:pt x="596" y="1320"/>
                    <a:pt x="596" y="1317"/>
                  </a:cubicBezTo>
                  <a:cubicBezTo>
                    <a:pt x="596" y="1314"/>
                    <a:pt x="593" y="1311"/>
                    <a:pt x="593" y="1308"/>
                  </a:cubicBezTo>
                  <a:cubicBezTo>
                    <a:pt x="594" y="1302"/>
                    <a:pt x="597" y="1296"/>
                    <a:pt x="599" y="1290"/>
                  </a:cubicBezTo>
                  <a:cubicBezTo>
                    <a:pt x="600" y="1287"/>
                    <a:pt x="602" y="1281"/>
                    <a:pt x="602" y="1281"/>
                  </a:cubicBezTo>
                  <a:cubicBezTo>
                    <a:pt x="600" y="1273"/>
                    <a:pt x="592" y="1257"/>
                    <a:pt x="599" y="1248"/>
                  </a:cubicBezTo>
                  <a:cubicBezTo>
                    <a:pt x="605" y="1240"/>
                    <a:pt x="626" y="1236"/>
                    <a:pt x="626" y="1236"/>
                  </a:cubicBezTo>
                  <a:cubicBezTo>
                    <a:pt x="637" y="1220"/>
                    <a:pt x="640" y="1206"/>
                    <a:pt x="659" y="1200"/>
                  </a:cubicBezTo>
                  <a:cubicBezTo>
                    <a:pt x="664" y="1186"/>
                    <a:pt x="656" y="1184"/>
                    <a:pt x="644" y="1188"/>
                  </a:cubicBezTo>
                  <a:cubicBezTo>
                    <a:pt x="642" y="1191"/>
                    <a:pt x="642" y="1197"/>
                    <a:pt x="638" y="1197"/>
                  </a:cubicBezTo>
                  <a:cubicBezTo>
                    <a:pt x="626" y="1198"/>
                    <a:pt x="602" y="1191"/>
                    <a:pt x="602" y="1191"/>
                  </a:cubicBezTo>
                  <a:lnTo>
                    <a:pt x="586" y="1200"/>
                  </a:lnTo>
                  <a:lnTo>
                    <a:pt x="554" y="1182"/>
                  </a:lnTo>
                  <a:lnTo>
                    <a:pt x="524" y="1173"/>
                  </a:lnTo>
                  <a:lnTo>
                    <a:pt x="496" y="1178"/>
                  </a:lnTo>
                  <a:lnTo>
                    <a:pt x="476" y="1190"/>
                  </a:lnTo>
                  <a:lnTo>
                    <a:pt x="468" y="1200"/>
                  </a:lnTo>
                  <a:lnTo>
                    <a:pt x="488" y="1206"/>
                  </a:lnTo>
                  <a:lnTo>
                    <a:pt x="496" y="1222"/>
                  </a:lnTo>
                  <a:lnTo>
                    <a:pt x="482" y="1230"/>
                  </a:lnTo>
                  <a:lnTo>
                    <a:pt x="466" y="1228"/>
                  </a:lnTo>
                  <a:lnTo>
                    <a:pt x="462" y="1216"/>
                  </a:lnTo>
                  <a:lnTo>
                    <a:pt x="442" y="1220"/>
                  </a:lnTo>
                  <a:lnTo>
                    <a:pt x="408" y="1218"/>
                  </a:lnTo>
                  <a:lnTo>
                    <a:pt x="382" y="1222"/>
                  </a:lnTo>
                  <a:lnTo>
                    <a:pt x="366" y="1240"/>
                  </a:lnTo>
                  <a:lnTo>
                    <a:pt x="346" y="1238"/>
                  </a:lnTo>
                  <a:lnTo>
                    <a:pt x="336" y="1256"/>
                  </a:lnTo>
                  <a:lnTo>
                    <a:pt x="318" y="1274"/>
                  </a:lnTo>
                  <a:lnTo>
                    <a:pt x="306" y="1266"/>
                  </a:lnTo>
                  <a:lnTo>
                    <a:pt x="294" y="1256"/>
                  </a:lnTo>
                  <a:lnTo>
                    <a:pt x="282" y="1248"/>
                  </a:lnTo>
                  <a:lnTo>
                    <a:pt x="264" y="1258"/>
                  </a:lnTo>
                  <a:lnTo>
                    <a:pt x="248" y="1272"/>
                  </a:lnTo>
                  <a:lnTo>
                    <a:pt x="228" y="1288"/>
                  </a:lnTo>
                  <a:lnTo>
                    <a:pt x="222" y="1270"/>
                  </a:lnTo>
                  <a:lnTo>
                    <a:pt x="224" y="1252"/>
                  </a:lnTo>
                  <a:lnTo>
                    <a:pt x="206" y="1252"/>
                  </a:lnTo>
                  <a:lnTo>
                    <a:pt x="198" y="1270"/>
                  </a:lnTo>
                  <a:lnTo>
                    <a:pt x="188" y="1286"/>
                  </a:lnTo>
                  <a:lnTo>
                    <a:pt x="190" y="1316"/>
                  </a:lnTo>
                  <a:lnTo>
                    <a:pt x="214" y="1320"/>
                  </a:lnTo>
                  <a:lnTo>
                    <a:pt x="210" y="1332"/>
                  </a:lnTo>
                  <a:lnTo>
                    <a:pt x="182" y="1332"/>
                  </a:lnTo>
                  <a:lnTo>
                    <a:pt x="172" y="1316"/>
                  </a:lnTo>
                  <a:lnTo>
                    <a:pt x="152" y="1310"/>
                  </a:lnTo>
                  <a:lnTo>
                    <a:pt x="140" y="1300"/>
                  </a:lnTo>
                  <a:lnTo>
                    <a:pt x="124" y="1288"/>
                  </a:lnTo>
                  <a:lnTo>
                    <a:pt x="96" y="1298"/>
                  </a:lnTo>
                  <a:lnTo>
                    <a:pt x="76" y="1280"/>
                  </a:lnTo>
                  <a:lnTo>
                    <a:pt x="60" y="1302"/>
                  </a:lnTo>
                  <a:lnTo>
                    <a:pt x="40" y="1294"/>
                  </a:lnTo>
                  <a:lnTo>
                    <a:pt x="30" y="1276"/>
                  </a:lnTo>
                  <a:lnTo>
                    <a:pt x="16" y="1284"/>
                  </a:lnTo>
                  <a:lnTo>
                    <a:pt x="0" y="1270"/>
                  </a:lnTo>
                  <a:lnTo>
                    <a:pt x="6" y="1260"/>
                  </a:lnTo>
                  <a:lnTo>
                    <a:pt x="4" y="1242"/>
                  </a:lnTo>
                  <a:lnTo>
                    <a:pt x="0" y="1228"/>
                  </a:lnTo>
                  <a:lnTo>
                    <a:pt x="8" y="1214"/>
                  </a:lnTo>
                  <a:lnTo>
                    <a:pt x="50" y="1216"/>
                  </a:lnTo>
                  <a:lnTo>
                    <a:pt x="74" y="1212"/>
                  </a:lnTo>
                  <a:lnTo>
                    <a:pt x="90" y="1188"/>
                  </a:lnTo>
                  <a:lnTo>
                    <a:pt x="118" y="1180"/>
                  </a:lnTo>
                  <a:lnTo>
                    <a:pt x="136" y="1168"/>
                  </a:lnTo>
                  <a:lnTo>
                    <a:pt x="166" y="1138"/>
                  </a:lnTo>
                  <a:lnTo>
                    <a:pt x="198" y="1108"/>
                  </a:lnTo>
                  <a:lnTo>
                    <a:pt x="230" y="1084"/>
                  </a:lnTo>
                  <a:lnTo>
                    <a:pt x="250" y="1074"/>
                  </a:lnTo>
                  <a:lnTo>
                    <a:pt x="254" y="1056"/>
                  </a:lnTo>
                  <a:lnTo>
                    <a:pt x="264" y="1046"/>
                  </a:lnTo>
                  <a:lnTo>
                    <a:pt x="288" y="1034"/>
                  </a:lnTo>
                  <a:lnTo>
                    <a:pt x="322" y="1024"/>
                  </a:lnTo>
                  <a:lnTo>
                    <a:pt x="338" y="1026"/>
                  </a:lnTo>
                  <a:lnTo>
                    <a:pt x="352" y="1028"/>
                  </a:lnTo>
                  <a:lnTo>
                    <a:pt x="354" y="1048"/>
                  </a:lnTo>
                  <a:lnTo>
                    <a:pt x="370" y="1042"/>
                  </a:lnTo>
                  <a:lnTo>
                    <a:pt x="390" y="1038"/>
                  </a:lnTo>
                  <a:lnTo>
                    <a:pt x="404" y="1042"/>
                  </a:lnTo>
                  <a:lnTo>
                    <a:pt x="418" y="1044"/>
                  </a:lnTo>
                  <a:lnTo>
                    <a:pt x="444" y="1042"/>
                  </a:lnTo>
                  <a:lnTo>
                    <a:pt x="478" y="1038"/>
                  </a:lnTo>
                  <a:cubicBezTo>
                    <a:pt x="489" y="1035"/>
                    <a:pt x="499" y="1028"/>
                    <a:pt x="508" y="1024"/>
                  </a:cubicBezTo>
                  <a:cubicBezTo>
                    <a:pt x="517" y="1020"/>
                    <a:pt x="522" y="1014"/>
                    <a:pt x="530" y="1014"/>
                  </a:cubicBezTo>
                  <a:cubicBezTo>
                    <a:pt x="531" y="1005"/>
                    <a:pt x="557" y="1023"/>
                    <a:pt x="557" y="1023"/>
                  </a:cubicBezTo>
                  <a:cubicBezTo>
                    <a:pt x="594" y="1018"/>
                    <a:pt x="580" y="1015"/>
                    <a:pt x="605" y="999"/>
                  </a:cubicBezTo>
                  <a:cubicBezTo>
                    <a:pt x="632" y="1004"/>
                    <a:pt x="628" y="1008"/>
                    <a:pt x="623" y="1032"/>
                  </a:cubicBezTo>
                  <a:cubicBezTo>
                    <a:pt x="628" y="1051"/>
                    <a:pt x="629" y="1040"/>
                    <a:pt x="644" y="1035"/>
                  </a:cubicBezTo>
                  <a:cubicBezTo>
                    <a:pt x="652" y="1047"/>
                    <a:pt x="657" y="1047"/>
                    <a:pt x="671" y="1050"/>
                  </a:cubicBezTo>
                  <a:cubicBezTo>
                    <a:pt x="677" y="1048"/>
                    <a:pt x="684" y="1048"/>
                    <a:pt x="689" y="1044"/>
                  </a:cubicBezTo>
                  <a:cubicBezTo>
                    <a:pt x="695" y="1040"/>
                    <a:pt x="707" y="1032"/>
                    <a:pt x="707" y="1032"/>
                  </a:cubicBezTo>
                  <a:cubicBezTo>
                    <a:pt x="708" y="1029"/>
                    <a:pt x="707" y="1025"/>
                    <a:pt x="710" y="1023"/>
                  </a:cubicBezTo>
                  <a:cubicBezTo>
                    <a:pt x="715" y="1019"/>
                    <a:pt x="728" y="1017"/>
                    <a:pt x="728" y="1017"/>
                  </a:cubicBezTo>
                  <a:cubicBezTo>
                    <a:pt x="724" y="1004"/>
                    <a:pt x="717" y="994"/>
                    <a:pt x="713" y="981"/>
                  </a:cubicBezTo>
                  <a:cubicBezTo>
                    <a:pt x="721" y="958"/>
                    <a:pt x="714" y="986"/>
                    <a:pt x="710" y="963"/>
                  </a:cubicBezTo>
                  <a:cubicBezTo>
                    <a:pt x="708" y="950"/>
                    <a:pt x="724" y="937"/>
                    <a:pt x="734" y="930"/>
                  </a:cubicBezTo>
                  <a:cubicBezTo>
                    <a:pt x="738" y="917"/>
                    <a:pt x="742" y="915"/>
                    <a:pt x="752" y="906"/>
                  </a:cubicBezTo>
                  <a:cubicBezTo>
                    <a:pt x="758" y="900"/>
                    <a:pt x="770" y="888"/>
                    <a:pt x="770" y="888"/>
                  </a:cubicBezTo>
                  <a:lnTo>
                    <a:pt x="818" y="828"/>
                  </a:lnTo>
                  <a:lnTo>
                    <a:pt x="824" y="807"/>
                  </a:lnTo>
                  <a:lnTo>
                    <a:pt x="818" y="777"/>
                  </a:lnTo>
                  <a:cubicBezTo>
                    <a:pt x="817" y="763"/>
                    <a:pt x="807" y="744"/>
                    <a:pt x="818" y="735"/>
                  </a:cubicBezTo>
                  <a:cubicBezTo>
                    <a:pt x="825" y="729"/>
                    <a:pt x="847" y="725"/>
                    <a:pt x="857" y="723"/>
                  </a:cubicBezTo>
                  <a:cubicBezTo>
                    <a:pt x="860" y="721"/>
                    <a:pt x="864" y="720"/>
                    <a:pt x="866" y="717"/>
                  </a:cubicBezTo>
                  <a:cubicBezTo>
                    <a:pt x="868" y="715"/>
                    <a:pt x="866" y="710"/>
                    <a:pt x="869" y="708"/>
                  </a:cubicBezTo>
                  <a:cubicBezTo>
                    <a:pt x="874" y="704"/>
                    <a:pt x="887" y="702"/>
                    <a:pt x="887" y="702"/>
                  </a:cubicBezTo>
                  <a:cubicBezTo>
                    <a:pt x="909" y="706"/>
                    <a:pt x="912" y="716"/>
                    <a:pt x="890" y="723"/>
                  </a:cubicBezTo>
                  <a:cubicBezTo>
                    <a:pt x="881" y="751"/>
                    <a:pt x="879" y="738"/>
                    <a:pt x="857" y="753"/>
                  </a:cubicBezTo>
                  <a:cubicBezTo>
                    <a:pt x="858" y="758"/>
                    <a:pt x="857" y="764"/>
                    <a:pt x="860" y="768"/>
                  </a:cubicBezTo>
                  <a:cubicBezTo>
                    <a:pt x="862" y="771"/>
                    <a:pt x="868" y="768"/>
                    <a:pt x="869" y="771"/>
                  </a:cubicBezTo>
                  <a:cubicBezTo>
                    <a:pt x="871" y="781"/>
                    <a:pt x="866" y="794"/>
                    <a:pt x="863" y="804"/>
                  </a:cubicBezTo>
                  <a:cubicBezTo>
                    <a:pt x="867" y="816"/>
                    <a:pt x="870" y="811"/>
                    <a:pt x="878" y="819"/>
                  </a:cubicBezTo>
                  <a:lnTo>
                    <a:pt x="899" y="822"/>
                  </a:lnTo>
                  <a:lnTo>
                    <a:pt x="926" y="804"/>
                  </a:lnTo>
                  <a:lnTo>
                    <a:pt x="986" y="765"/>
                  </a:lnTo>
                  <a:cubicBezTo>
                    <a:pt x="1007" y="747"/>
                    <a:pt x="996" y="750"/>
                    <a:pt x="1016" y="750"/>
                  </a:cubicBezTo>
                  <a:lnTo>
                    <a:pt x="1037" y="744"/>
                  </a:lnTo>
                  <a:lnTo>
                    <a:pt x="1070" y="705"/>
                  </a:lnTo>
                  <a:lnTo>
                    <a:pt x="1091" y="678"/>
                  </a:lnTo>
                  <a:lnTo>
                    <a:pt x="1106" y="648"/>
                  </a:lnTo>
                  <a:lnTo>
                    <a:pt x="1121" y="630"/>
                  </a:lnTo>
                  <a:lnTo>
                    <a:pt x="1142" y="618"/>
                  </a:lnTo>
                  <a:lnTo>
                    <a:pt x="1166" y="609"/>
                  </a:lnTo>
                  <a:lnTo>
                    <a:pt x="1184" y="585"/>
                  </a:lnTo>
                  <a:lnTo>
                    <a:pt x="1184" y="546"/>
                  </a:lnTo>
                  <a:lnTo>
                    <a:pt x="1193" y="522"/>
                  </a:lnTo>
                  <a:lnTo>
                    <a:pt x="1202" y="492"/>
                  </a:lnTo>
                  <a:lnTo>
                    <a:pt x="1223" y="465"/>
                  </a:lnTo>
                  <a:lnTo>
                    <a:pt x="1232" y="43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3" name="Freeform 35"/>
            <p:cNvSpPr>
              <a:spLocks/>
            </p:cNvSpPr>
            <p:nvPr/>
          </p:nvSpPr>
          <p:spPr bwMode="ltGray">
            <a:xfrm>
              <a:off x="2084" y="2045"/>
              <a:ext cx="38" cy="34"/>
            </a:xfrm>
            <a:custGeom>
              <a:avLst/>
              <a:gdLst>
                <a:gd name="T0" fmla="*/ 4 w 38"/>
                <a:gd name="T1" fmla="*/ 12 h 34"/>
                <a:gd name="T2" fmla="*/ 18 w 38"/>
                <a:gd name="T3" fmla="*/ 0 h 34"/>
                <a:gd name="T4" fmla="*/ 38 w 38"/>
                <a:gd name="T5" fmla="*/ 8 h 34"/>
                <a:gd name="T6" fmla="*/ 30 w 38"/>
                <a:gd name="T7" fmla="*/ 34 h 34"/>
                <a:gd name="T8" fmla="*/ 14 w 38"/>
                <a:gd name="T9" fmla="*/ 20 h 34"/>
                <a:gd name="T10" fmla="*/ 0 w 38"/>
                <a:gd name="T11" fmla="*/ 18 h 34"/>
                <a:gd name="T12" fmla="*/ 4 w 38"/>
                <a:gd name="T13" fmla="*/ 12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4">
                  <a:moveTo>
                    <a:pt x="4" y="12"/>
                  </a:moveTo>
                  <a:cubicBezTo>
                    <a:pt x="7" y="4"/>
                    <a:pt x="10" y="3"/>
                    <a:pt x="18" y="0"/>
                  </a:cubicBezTo>
                  <a:cubicBezTo>
                    <a:pt x="25" y="2"/>
                    <a:pt x="30" y="6"/>
                    <a:pt x="38" y="8"/>
                  </a:cubicBezTo>
                  <a:cubicBezTo>
                    <a:pt x="36" y="20"/>
                    <a:pt x="33" y="24"/>
                    <a:pt x="30" y="34"/>
                  </a:cubicBezTo>
                  <a:cubicBezTo>
                    <a:pt x="23" y="30"/>
                    <a:pt x="21" y="24"/>
                    <a:pt x="14" y="20"/>
                  </a:cubicBezTo>
                  <a:cubicBezTo>
                    <a:pt x="8" y="29"/>
                    <a:pt x="5" y="26"/>
                    <a:pt x="0" y="18"/>
                  </a:cubicBezTo>
                  <a:cubicBezTo>
                    <a:pt x="7" y="13"/>
                    <a:pt x="8" y="16"/>
                    <a:pt x="4" y="1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4" name="Freeform 36"/>
            <p:cNvSpPr>
              <a:spLocks/>
            </p:cNvSpPr>
            <p:nvPr/>
          </p:nvSpPr>
          <p:spPr bwMode="ltGray">
            <a:xfrm>
              <a:off x="2118" y="2015"/>
              <a:ext cx="32" cy="39"/>
            </a:xfrm>
            <a:custGeom>
              <a:avLst/>
              <a:gdLst>
                <a:gd name="T0" fmla="*/ 6 w 32"/>
                <a:gd name="T1" fmla="*/ 16 h 39"/>
                <a:gd name="T2" fmla="*/ 20 w 32"/>
                <a:gd name="T3" fmla="*/ 4 h 39"/>
                <a:gd name="T4" fmla="*/ 30 w 32"/>
                <a:gd name="T5" fmla="*/ 22 h 39"/>
                <a:gd name="T6" fmla="*/ 32 w 32"/>
                <a:gd name="T7" fmla="*/ 28 h 39"/>
                <a:gd name="T8" fmla="*/ 16 w 32"/>
                <a:gd name="T9" fmla="*/ 36 h 39"/>
                <a:gd name="T10" fmla="*/ 0 w 32"/>
                <a:gd name="T11" fmla="*/ 30 h 39"/>
                <a:gd name="T12" fmla="*/ 6 w 32"/>
                <a:gd name="T13" fmla="*/ 16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39">
                  <a:moveTo>
                    <a:pt x="6" y="16"/>
                  </a:moveTo>
                  <a:cubicBezTo>
                    <a:pt x="9" y="8"/>
                    <a:pt x="12" y="7"/>
                    <a:pt x="20" y="4"/>
                  </a:cubicBezTo>
                  <a:cubicBezTo>
                    <a:pt x="29" y="13"/>
                    <a:pt x="25" y="7"/>
                    <a:pt x="30" y="22"/>
                  </a:cubicBezTo>
                  <a:cubicBezTo>
                    <a:pt x="31" y="24"/>
                    <a:pt x="32" y="28"/>
                    <a:pt x="32" y="28"/>
                  </a:cubicBezTo>
                  <a:cubicBezTo>
                    <a:pt x="27" y="35"/>
                    <a:pt x="25" y="39"/>
                    <a:pt x="16" y="36"/>
                  </a:cubicBezTo>
                  <a:cubicBezTo>
                    <a:pt x="7" y="39"/>
                    <a:pt x="5" y="38"/>
                    <a:pt x="0" y="30"/>
                  </a:cubicBezTo>
                  <a:cubicBezTo>
                    <a:pt x="1" y="27"/>
                    <a:pt x="11" y="0"/>
                    <a:pt x="6" y="1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9F8B4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5" name="Freeform 37"/>
            <p:cNvSpPr>
              <a:spLocks/>
            </p:cNvSpPr>
            <p:nvPr/>
          </p:nvSpPr>
          <p:spPr bwMode="ltGray">
            <a:xfrm>
              <a:off x="1610" y="2420"/>
              <a:ext cx="35" cy="38"/>
            </a:xfrm>
            <a:custGeom>
              <a:avLst/>
              <a:gdLst>
                <a:gd name="T0" fmla="*/ 10 w 35"/>
                <a:gd name="T1" fmla="*/ 32 h 38"/>
                <a:gd name="T2" fmla="*/ 1 w 35"/>
                <a:gd name="T3" fmla="*/ 20 h 38"/>
                <a:gd name="T4" fmla="*/ 9 w 35"/>
                <a:gd name="T5" fmla="*/ 0 h 38"/>
                <a:gd name="T6" fmla="*/ 31 w 35"/>
                <a:gd name="T7" fmla="*/ 20 h 38"/>
                <a:gd name="T8" fmla="*/ 21 w 35"/>
                <a:gd name="T9" fmla="*/ 38 h 38"/>
                <a:gd name="T10" fmla="*/ 10 w 35"/>
                <a:gd name="T11" fmla="*/ 32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8">
                  <a:moveTo>
                    <a:pt x="10" y="32"/>
                  </a:moveTo>
                  <a:cubicBezTo>
                    <a:pt x="5" y="28"/>
                    <a:pt x="4" y="25"/>
                    <a:pt x="1" y="20"/>
                  </a:cubicBezTo>
                  <a:cubicBezTo>
                    <a:pt x="0" y="13"/>
                    <a:pt x="3" y="4"/>
                    <a:pt x="9" y="0"/>
                  </a:cubicBezTo>
                  <a:cubicBezTo>
                    <a:pt x="35" y="4"/>
                    <a:pt x="16" y="9"/>
                    <a:pt x="31" y="20"/>
                  </a:cubicBezTo>
                  <a:cubicBezTo>
                    <a:pt x="30" y="28"/>
                    <a:pt x="27" y="33"/>
                    <a:pt x="21" y="38"/>
                  </a:cubicBezTo>
                  <a:cubicBezTo>
                    <a:pt x="18" y="37"/>
                    <a:pt x="10" y="23"/>
                    <a:pt x="10" y="3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6" name="Freeform 38"/>
            <p:cNvSpPr>
              <a:spLocks/>
            </p:cNvSpPr>
            <p:nvPr/>
          </p:nvSpPr>
          <p:spPr bwMode="ltGray">
            <a:xfrm>
              <a:off x="1543" y="2285"/>
              <a:ext cx="53" cy="110"/>
            </a:xfrm>
            <a:custGeom>
              <a:avLst/>
              <a:gdLst>
                <a:gd name="T0" fmla="*/ 38 w 53"/>
                <a:gd name="T1" fmla="*/ 65 h 110"/>
                <a:gd name="T2" fmla="*/ 46 w 53"/>
                <a:gd name="T3" fmla="*/ 35 h 110"/>
                <a:gd name="T4" fmla="*/ 50 w 53"/>
                <a:gd name="T5" fmla="*/ 15 h 110"/>
                <a:gd name="T6" fmla="*/ 52 w 53"/>
                <a:gd name="T7" fmla="*/ 0 h 110"/>
                <a:gd name="T8" fmla="*/ 37 w 53"/>
                <a:gd name="T9" fmla="*/ 6 h 110"/>
                <a:gd name="T10" fmla="*/ 22 w 53"/>
                <a:gd name="T11" fmla="*/ 23 h 110"/>
                <a:gd name="T12" fmla="*/ 25 w 53"/>
                <a:gd name="T13" fmla="*/ 45 h 110"/>
                <a:gd name="T14" fmla="*/ 11 w 53"/>
                <a:gd name="T15" fmla="*/ 68 h 110"/>
                <a:gd name="T16" fmla="*/ 2 w 53"/>
                <a:gd name="T17" fmla="*/ 93 h 110"/>
                <a:gd name="T18" fmla="*/ 11 w 53"/>
                <a:gd name="T19" fmla="*/ 110 h 110"/>
                <a:gd name="T20" fmla="*/ 22 w 53"/>
                <a:gd name="T21" fmla="*/ 99 h 110"/>
                <a:gd name="T22" fmla="*/ 23 w 53"/>
                <a:gd name="T23" fmla="*/ 83 h 110"/>
                <a:gd name="T24" fmla="*/ 31 w 53"/>
                <a:gd name="T25" fmla="*/ 66 h 110"/>
                <a:gd name="T26" fmla="*/ 38 w 53"/>
                <a:gd name="T27" fmla="*/ 65 h 1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110">
                  <a:moveTo>
                    <a:pt x="38" y="65"/>
                  </a:moveTo>
                  <a:cubicBezTo>
                    <a:pt x="37" y="51"/>
                    <a:pt x="34" y="42"/>
                    <a:pt x="46" y="35"/>
                  </a:cubicBezTo>
                  <a:cubicBezTo>
                    <a:pt x="52" y="25"/>
                    <a:pt x="52" y="28"/>
                    <a:pt x="50" y="15"/>
                  </a:cubicBezTo>
                  <a:cubicBezTo>
                    <a:pt x="53" y="10"/>
                    <a:pt x="53" y="6"/>
                    <a:pt x="52" y="0"/>
                  </a:cubicBezTo>
                  <a:cubicBezTo>
                    <a:pt x="46" y="2"/>
                    <a:pt x="42" y="2"/>
                    <a:pt x="37" y="6"/>
                  </a:cubicBezTo>
                  <a:cubicBezTo>
                    <a:pt x="33" y="12"/>
                    <a:pt x="28" y="19"/>
                    <a:pt x="22" y="23"/>
                  </a:cubicBezTo>
                  <a:cubicBezTo>
                    <a:pt x="19" y="30"/>
                    <a:pt x="22" y="38"/>
                    <a:pt x="25" y="45"/>
                  </a:cubicBezTo>
                  <a:cubicBezTo>
                    <a:pt x="23" y="54"/>
                    <a:pt x="20" y="65"/>
                    <a:pt x="11" y="68"/>
                  </a:cubicBezTo>
                  <a:cubicBezTo>
                    <a:pt x="7" y="76"/>
                    <a:pt x="8" y="86"/>
                    <a:pt x="2" y="93"/>
                  </a:cubicBezTo>
                  <a:cubicBezTo>
                    <a:pt x="0" y="103"/>
                    <a:pt x="2" y="106"/>
                    <a:pt x="11" y="110"/>
                  </a:cubicBezTo>
                  <a:cubicBezTo>
                    <a:pt x="18" y="108"/>
                    <a:pt x="19" y="106"/>
                    <a:pt x="22" y="99"/>
                  </a:cubicBezTo>
                  <a:cubicBezTo>
                    <a:pt x="24" y="84"/>
                    <a:pt x="32" y="101"/>
                    <a:pt x="23" y="83"/>
                  </a:cubicBezTo>
                  <a:cubicBezTo>
                    <a:pt x="25" y="77"/>
                    <a:pt x="28" y="72"/>
                    <a:pt x="31" y="66"/>
                  </a:cubicBezTo>
                  <a:cubicBezTo>
                    <a:pt x="34" y="72"/>
                    <a:pt x="38" y="72"/>
                    <a:pt x="38" y="6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7" name="Freeform 39"/>
            <p:cNvSpPr>
              <a:spLocks/>
            </p:cNvSpPr>
            <p:nvPr/>
          </p:nvSpPr>
          <p:spPr bwMode="ltGray">
            <a:xfrm>
              <a:off x="47" y="3743"/>
              <a:ext cx="261" cy="390"/>
            </a:xfrm>
            <a:custGeom>
              <a:avLst/>
              <a:gdLst>
                <a:gd name="T0" fmla="*/ 63 w 261"/>
                <a:gd name="T1" fmla="*/ 78 h 390"/>
                <a:gd name="T2" fmla="*/ 75 w 261"/>
                <a:gd name="T3" fmla="*/ 63 h 390"/>
                <a:gd name="T4" fmla="*/ 150 w 261"/>
                <a:gd name="T5" fmla="*/ 6 h 390"/>
                <a:gd name="T6" fmla="*/ 204 w 261"/>
                <a:gd name="T7" fmla="*/ 9 h 390"/>
                <a:gd name="T8" fmla="*/ 231 w 261"/>
                <a:gd name="T9" fmla="*/ 0 h 390"/>
                <a:gd name="T10" fmla="*/ 261 w 261"/>
                <a:gd name="T11" fmla="*/ 24 h 390"/>
                <a:gd name="T12" fmla="*/ 243 w 261"/>
                <a:gd name="T13" fmla="*/ 51 h 390"/>
                <a:gd name="T14" fmla="*/ 213 w 261"/>
                <a:gd name="T15" fmla="*/ 114 h 390"/>
                <a:gd name="T16" fmla="*/ 195 w 261"/>
                <a:gd name="T17" fmla="*/ 159 h 390"/>
                <a:gd name="T18" fmla="*/ 165 w 261"/>
                <a:gd name="T19" fmla="*/ 204 h 390"/>
                <a:gd name="T20" fmla="*/ 120 w 261"/>
                <a:gd name="T21" fmla="*/ 309 h 390"/>
                <a:gd name="T22" fmla="*/ 78 w 261"/>
                <a:gd name="T23" fmla="*/ 360 h 390"/>
                <a:gd name="T24" fmla="*/ 54 w 261"/>
                <a:gd name="T25" fmla="*/ 390 h 390"/>
                <a:gd name="T26" fmla="*/ 48 w 261"/>
                <a:gd name="T27" fmla="*/ 354 h 390"/>
                <a:gd name="T28" fmla="*/ 30 w 261"/>
                <a:gd name="T29" fmla="*/ 297 h 390"/>
                <a:gd name="T30" fmla="*/ 15 w 261"/>
                <a:gd name="T31" fmla="*/ 261 h 390"/>
                <a:gd name="T32" fmla="*/ 9 w 261"/>
                <a:gd name="T33" fmla="*/ 243 h 390"/>
                <a:gd name="T34" fmla="*/ 9 w 261"/>
                <a:gd name="T35" fmla="*/ 183 h 390"/>
                <a:gd name="T36" fmla="*/ 0 w 261"/>
                <a:gd name="T37" fmla="*/ 153 h 390"/>
                <a:gd name="T38" fmla="*/ 42 w 261"/>
                <a:gd name="T39" fmla="*/ 102 h 390"/>
                <a:gd name="T40" fmla="*/ 63 w 261"/>
                <a:gd name="T41" fmla="*/ 78 h 39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1" h="390">
                  <a:moveTo>
                    <a:pt x="63" y="78"/>
                  </a:moveTo>
                  <a:cubicBezTo>
                    <a:pt x="70" y="58"/>
                    <a:pt x="60" y="80"/>
                    <a:pt x="75" y="63"/>
                  </a:cubicBezTo>
                  <a:cubicBezTo>
                    <a:pt x="101" y="33"/>
                    <a:pt x="111" y="19"/>
                    <a:pt x="150" y="6"/>
                  </a:cubicBezTo>
                  <a:cubicBezTo>
                    <a:pt x="166" y="7"/>
                    <a:pt x="188" y="14"/>
                    <a:pt x="204" y="9"/>
                  </a:cubicBezTo>
                  <a:cubicBezTo>
                    <a:pt x="213" y="6"/>
                    <a:pt x="231" y="0"/>
                    <a:pt x="231" y="0"/>
                  </a:cubicBezTo>
                  <a:cubicBezTo>
                    <a:pt x="249" y="4"/>
                    <a:pt x="255" y="6"/>
                    <a:pt x="261" y="24"/>
                  </a:cubicBezTo>
                  <a:cubicBezTo>
                    <a:pt x="257" y="36"/>
                    <a:pt x="248" y="40"/>
                    <a:pt x="243" y="51"/>
                  </a:cubicBezTo>
                  <a:cubicBezTo>
                    <a:pt x="233" y="72"/>
                    <a:pt x="222" y="93"/>
                    <a:pt x="213" y="114"/>
                  </a:cubicBezTo>
                  <a:cubicBezTo>
                    <a:pt x="206" y="129"/>
                    <a:pt x="203" y="144"/>
                    <a:pt x="195" y="159"/>
                  </a:cubicBezTo>
                  <a:cubicBezTo>
                    <a:pt x="186" y="175"/>
                    <a:pt x="169" y="186"/>
                    <a:pt x="165" y="204"/>
                  </a:cubicBezTo>
                  <a:cubicBezTo>
                    <a:pt x="159" y="229"/>
                    <a:pt x="146" y="300"/>
                    <a:pt x="120" y="309"/>
                  </a:cubicBezTo>
                  <a:cubicBezTo>
                    <a:pt x="108" y="327"/>
                    <a:pt x="92" y="343"/>
                    <a:pt x="78" y="360"/>
                  </a:cubicBezTo>
                  <a:cubicBezTo>
                    <a:pt x="69" y="371"/>
                    <a:pt x="66" y="386"/>
                    <a:pt x="54" y="390"/>
                  </a:cubicBezTo>
                  <a:cubicBezTo>
                    <a:pt x="46" y="378"/>
                    <a:pt x="51" y="370"/>
                    <a:pt x="48" y="354"/>
                  </a:cubicBezTo>
                  <a:cubicBezTo>
                    <a:pt x="44" y="335"/>
                    <a:pt x="36" y="316"/>
                    <a:pt x="30" y="297"/>
                  </a:cubicBezTo>
                  <a:cubicBezTo>
                    <a:pt x="26" y="285"/>
                    <a:pt x="19" y="273"/>
                    <a:pt x="15" y="261"/>
                  </a:cubicBezTo>
                  <a:cubicBezTo>
                    <a:pt x="13" y="255"/>
                    <a:pt x="9" y="243"/>
                    <a:pt x="9" y="243"/>
                  </a:cubicBezTo>
                  <a:cubicBezTo>
                    <a:pt x="2" y="177"/>
                    <a:pt x="9" y="259"/>
                    <a:pt x="9" y="183"/>
                  </a:cubicBezTo>
                  <a:cubicBezTo>
                    <a:pt x="9" y="173"/>
                    <a:pt x="0" y="153"/>
                    <a:pt x="0" y="153"/>
                  </a:cubicBezTo>
                  <a:cubicBezTo>
                    <a:pt x="8" y="130"/>
                    <a:pt x="22" y="115"/>
                    <a:pt x="42" y="102"/>
                  </a:cubicBezTo>
                  <a:cubicBezTo>
                    <a:pt x="46" y="90"/>
                    <a:pt x="54" y="87"/>
                    <a:pt x="63" y="7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8" name="Freeform 40"/>
            <p:cNvSpPr>
              <a:spLocks/>
            </p:cNvSpPr>
            <p:nvPr/>
          </p:nvSpPr>
          <p:spPr bwMode="ltGray">
            <a:xfrm>
              <a:off x="0" y="0"/>
              <a:ext cx="2934" cy="3703"/>
            </a:xfrm>
            <a:custGeom>
              <a:avLst/>
              <a:gdLst>
                <a:gd name="T0" fmla="*/ 77 w 2934"/>
                <a:gd name="T1" fmla="*/ 3626 h 3703"/>
                <a:gd name="T2" fmla="*/ 146 w 2934"/>
                <a:gd name="T3" fmla="*/ 3494 h 3703"/>
                <a:gd name="T4" fmla="*/ 179 w 2934"/>
                <a:gd name="T5" fmla="*/ 3443 h 3703"/>
                <a:gd name="T6" fmla="*/ 263 w 2934"/>
                <a:gd name="T7" fmla="*/ 3308 h 3703"/>
                <a:gd name="T8" fmla="*/ 353 w 2934"/>
                <a:gd name="T9" fmla="*/ 3170 h 3703"/>
                <a:gd name="T10" fmla="*/ 383 w 2934"/>
                <a:gd name="T11" fmla="*/ 3104 h 3703"/>
                <a:gd name="T12" fmla="*/ 419 w 2934"/>
                <a:gd name="T13" fmla="*/ 3041 h 3703"/>
                <a:gd name="T14" fmla="*/ 452 w 2934"/>
                <a:gd name="T15" fmla="*/ 3008 h 3703"/>
                <a:gd name="T16" fmla="*/ 308 w 2934"/>
                <a:gd name="T17" fmla="*/ 2915 h 3703"/>
                <a:gd name="T18" fmla="*/ 173 w 2934"/>
                <a:gd name="T19" fmla="*/ 2951 h 3703"/>
                <a:gd name="T20" fmla="*/ 416 w 2934"/>
                <a:gd name="T21" fmla="*/ 2837 h 3703"/>
                <a:gd name="T22" fmla="*/ 368 w 2934"/>
                <a:gd name="T23" fmla="*/ 2696 h 3703"/>
                <a:gd name="T24" fmla="*/ 317 w 2934"/>
                <a:gd name="T25" fmla="*/ 2657 h 3703"/>
                <a:gd name="T26" fmla="*/ 419 w 2934"/>
                <a:gd name="T27" fmla="*/ 2615 h 3703"/>
                <a:gd name="T28" fmla="*/ 311 w 2934"/>
                <a:gd name="T29" fmla="*/ 2330 h 3703"/>
                <a:gd name="T30" fmla="*/ 188 w 2934"/>
                <a:gd name="T31" fmla="*/ 2090 h 3703"/>
                <a:gd name="T32" fmla="*/ 311 w 2934"/>
                <a:gd name="T33" fmla="*/ 1925 h 3703"/>
                <a:gd name="T34" fmla="*/ 407 w 2934"/>
                <a:gd name="T35" fmla="*/ 1922 h 3703"/>
                <a:gd name="T36" fmla="*/ 572 w 2934"/>
                <a:gd name="T37" fmla="*/ 1817 h 3703"/>
                <a:gd name="T38" fmla="*/ 590 w 2934"/>
                <a:gd name="T39" fmla="*/ 1727 h 3703"/>
                <a:gd name="T40" fmla="*/ 395 w 2934"/>
                <a:gd name="T41" fmla="*/ 1646 h 3703"/>
                <a:gd name="T42" fmla="*/ 152 w 2934"/>
                <a:gd name="T43" fmla="*/ 1673 h 3703"/>
                <a:gd name="T44" fmla="*/ 149 w 2934"/>
                <a:gd name="T45" fmla="*/ 1538 h 3703"/>
                <a:gd name="T46" fmla="*/ 71 w 2934"/>
                <a:gd name="T47" fmla="*/ 1367 h 3703"/>
                <a:gd name="T48" fmla="*/ 245 w 2934"/>
                <a:gd name="T49" fmla="*/ 1379 h 3703"/>
                <a:gd name="T50" fmla="*/ 470 w 2934"/>
                <a:gd name="T51" fmla="*/ 1217 h 3703"/>
                <a:gd name="T52" fmla="*/ 668 w 2934"/>
                <a:gd name="T53" fmla="*/ 1139 h 3703"/>
                <a:gd name="T54" fmla="*/ 593 w 2934"/>
                <a:gd name="T55" fmla="*/ 1334 h 3703"/>
                <a:gd name="T56" fmla="*/ 593 w 2934"/>
                <a:gd name="T57" fmla="*/ 1460 h 3703"/>
                <a:gd name="T58" fmla="*/ 611 w 2934"/>
                <a:gd name="T59" fmla="*/ 1469 h 3703"/>
                <a:gd name="T60" fmla="*/ 947 w 2934"/>
                <a:gd name="T61" fmla="*/ 1361 h 3703"/>
                <a:gd name="T62" fmla="*/ 1109 w 2934"/>
                <a:gd name="T63" fmla="*/ 1424 h 3703"/>
                <a:gd name="T64" fmla="*/ 1058 w 2934"/>
                <a:gd name="T65" fmla="*/ 1580 h 3703"/>
                <a:gd name="T66" fmla="*/ 983 w 2934"/>
                <a:gd name="T67" fmla="*/ 1670 h 3703"/>
                <a:gd name="T68" fmla="*/ 1055 w 2934"/>
                <a:gd name="T69" fmla="*/ 1712 h 3703"/>
                <a:gd name="T70" fmla="*/ 1214 w 2934"/>
                <a:gd name="T71" fmla="*/ 1736 h 3703"/>
                <a:gd name="T72" fmla="*/ 1259 w 2934"/>
                <a:gd name="T73" fmla="*/ 1898 h 3703"/>
                <a:gd name="T74" fmla="*/ 1208 w 2934"/>
                <a:gd name="T75" fmla="*/ 1931 h 3703"/>
                <a:gd name="T76" fmla="*/ 1205 w 2934"/>
                <a:gd name="T77" fmla="*/ 2105 h 3703"/>
                <a:gd name="T78" fmla="*/ 1184 w 2934"/>
                <a:gd name="T79" fmla="*/ 2285 h 3703"/>
                <a:gd name="T80" fmla="*/ 1148 w 2934"/>
                <a:gd name="T81" fmla="*/ 2333 h 3703"/>
                <a:gd name="T82" fmla="*/ 1280 w 2934"/>
                <a:gd name="T83" fmla="*/ 2267 h 3703"/>
                <a:gd name="T84" fmla="*/ 1316 w 2934"/>
                <a:gd name="T85" fmla="*/ 2267 h 3703"/>
                <a:gd name="T86" fmla="*/ 1361 w 2934"/>
                <a:gd name="T87" fmla="*/ 2261 h 3703"/>
                <a:gd name="T88" fmla="*/ 1415 w 2934"/>
                <a:gd name="T89" fmla="*/ 2234 h 3703"/>
                <a:gd name="T90" fmla="*/ 1616 w 2934"/>
                <a:gd name="T91" fmla="*/ 2060 h 3703"/>
                <a:gd name="T92" fmla="*/ 1595 w 2934"/>
                <a:gd name="T93" fmla="*/ 1832 h 3703"/>
                <a:gd name="T94" fmla="*/ 1433 w 2934"/>
                <a:gd name="T95" fmla="*/ 1544 h 3703"/>
                <a:gd name="T96" fmla="*/ 1391 w 2934"/>
                <a:gd name="T97" fmla="*/ 1406 h 3703"/>
                <a:gd name="T98" fmla="*/ 1604 w 2934"/>
                <a:gd name="T99" fmla="*/ 1304 h 3703"/>
                <a:gd name="T100" fmla="*/ 1679 w 2934"/>
                <a:gd name="T101" fmla="*/ 1121 h 3703"/>
                <a:gd name="T102" fmla="*/ 1829 w 2934"/>
                <a:gd name="T103" fmla="*/ 1004 h 3703"/>
                <a:gd name="T104" fmla="*/ 1991 w 2934"/>
                <a:gd name="T105" fmla="*/ 842 h 3703"/>
                <a:gd name="T106" fmla="*/ 2036 w 2934"/>
                <a:gd name="T107" fmla="*/ 899 h 3703"/>
                <a:gd name="T108" fmla="*/ 2267 w 2934"/>
                <a:gd name="T109" fmla="*/ 911 h 3703"/>
                <a:gd name="T110" fmla="*/ 2534 w 2934"/>
                <a:gd name="T111" fmla="*/ 647 h 3703"/>
                <a:gd name="T112" fmla="*/ 2768 w 2934"/>
                <a:gd name="T113" fmla="*/ 347 h 3703"/>
                <a:gd name="T114" fmla="*/ 2855 w 2934"/>
                <a:gd name="T115" fmla="*/ 155 h 37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934" h="3703">
                  <a:moveTo>
                    <a:pt x="2934" y="0"/>
                  </a:moveTo>
                  <a:lnTo>
                    <a:pt x="0" y="0"/>
                  </a:lnTo>
                  <a:lnTo>
                    <a:pt x="0" y="3703"/>
                  </a:lnTo>
                  <a:lnTo>
                    <a:pt x="65" y="3665"/>
                  </a:lnTo>
                  <a:lnTo>
                    <a:pt x="77" y="3626"/>
                  </a:lnTo>
                  <a:lnTo>
                    <a:pt x="107" y="3629"/>
                  </a:lnTo>
                  <a:lnTo>
                    <a:pt x="116" y="3590"/>
                  </a:lnTo>
                  <a:lnTo>
                    <a:pt x="143" y="3578"/>
                  </a:lnTo>
                  <a:lnTo>
                    <a:pt x="164" y="3506"/>
                  </a:lnTo>
                  <a:lnTo>
                    <a:pt x="146" y="3494"/>
                  </a:lnTo>
                  <a:lnTo>
                    <a:pt x="140" y="3479"/>
                  </a:lnTo>
                  <a:lnTo>
                    <a:pt x="158" y="3467"/>
                  </a:lnTo>
                  <a:lnTo>
                    <a:pt x="167" y="3485"/>
                  </a:lnTo>
                  <a:lnTo>
                    <a:pt x="185" y="3482"/>
                  </a:lnTo>
                  <a:lnTo>
                    <a:pt x="179" y="3443"/>
                  </a:lnTo>
                  <a:lnTo>
                    <a:pt x="209" y="3419"/>
                  </a:lnTo>
                  <a:lnTo>
                    <a:pt x="215" y="3374"/>
                  </a:lnTo>
                  <a:lnTo>
                    <a:pt x="239" y="3356"/>
                  </a:lnTo>
                  <a:lnTo>
                    <a:pt x="263" y="3335"/>
                  </a:lnTo>
                  <a:lnTo>
                    <a:pt x="263" y="3308"/>
                  </a:lnTo>
                  <a:lnTo>
                    <a:pt x="284" y="3251"/>
                  </a:lnTo>
                  <a:lnTo>
                    <a:pt x="329" y="3284"/>
                  </a:lnTo>
                  <a:lnTo>
                    <a:pt x="347" y="3242"/>
                  </a:lnTo>
                  <a:lnTo>
                    <a:pt x="359" y="3203"/>
                  </a:lnTo>
                  <a:lnTo>
                    <a:pt x="353" y="3170"/>
                  </a:lnTo>
                  <a:lnTo>
                    <a:pt x="371" y="3140"/>
                  </a:lnTo>
                  <a:lnTo>
                    <a:pt x="359" y="3125"/>
                  </a:lnTo>
                  <a:lnTo>
                    <a:pt x="341" y="3107"/>
                  </a:lnTo>
                  <a:lnTo>
                    <a:pt x="374" y="3083"/>
                  </a:lnTo>
                  <a:lnTo>
                    <a:pt x="383" y="3104"/>
                  </a:lnTo>
                  <a:lnTo>
                    <a:pt x="404" y="3104"/>
                  </a:lnTo>
                  <a:lnTo>
                    <a:pt x="425" y="3071"/>
                  </a:lnTo>
                  <a:lnTo>
                    <a:pt x="446" y="3041"/>
                  </a:lnTo>
                  <a:lnTo>
                    <a:pt x="443" y="3035"/>
                  </a:lnTo>
                  <a:lnTo>
                    <a:pt x="419" y="3041"/>
                  </a:lnTo>
                  <a:lnTo>
                    <a:pt x="371" y="3044"/>
                  </a:lnTo>
                  <a:lnTo>
                    <a:pt x="371" y="3032"/>
                  </a:lnTo>
                  <a:lnTo>
                    <a:pt x="392" y="3029"/>
                  </a:lnTo>
                  <a:lnTo>
                    <a:pt x="413" y="3017"/>
                  </a:lnTo>
                  <a:lnTo>
                    <a:pt x="452" y="3008"/>
                  </a:lnTo>
                  <a:lnTo>
                    <a:pt x="470" y="2999"/>
                  </a:lnTo>
                  <a:lnTo>
                    <a:pt x="401" y="2978"/>
                  </a:lnTo>
                  <a:lnTo>
                    <a:pt x="374" y="2942"/>
                  </a:lnTo>
                  <a:lnTo>
                    <a:pt x="344" y="2918"/>
                  </a:lnTo>
                  <a:lnTo>
                    <a:pt x="308" y="2915"/>
                  </a:lnTo>
                  <a:lnTo>
                    <a:pt x="296" y="2942"/>
                  </a:lnTo>
                  <a:lnTo>
                    <a:pt x="260" y="2954"/>
                  </a:lnTo>
                  <a:lnTo>
                    <a:pt x="245" y="2936"/>
                  </a:lnTo>
                  <a:lnTo>
                    <a:pt x="227" y="2936"/>
                  </a:lnTo>
                  <a:lnTo>
                    <a:pt x="173" y="2951"/>
                  </a:lnTo>
                  <a:lnTo>
                    <a:pt x="215" y="2921"/>
                  </a:lnTo>
                  <a:lnTo>
                    <a:pt x="275" y="2909"/>
                  </a:lnTo>
                  <a:lnTo>
                    <a:pt x="320" y="2873"/>
                  </a:lnTo>
                  <a:lnTo>
                    <a:pt x="365" y="2840"/>
                  </a:lnTo>
                  <a:lnTo>
                    <a:pt x="416" y="2837"/>
                  </a:lnTo>
                  <a:lnTo>
                    <a:pt x="428" y="2825"/>
                  </a:lnTo>
                  <a:lnTo>
                    <a:pt x="452" y="2822"/>
                  </a:lnTo>
                  <a:lnTo>
                    <a:pt x="437" y="2780"/>
                  </a:lnTo>
                  <a:lnTo>
                    <a:pt x="407" y="2738"/>
                  </a:lnTo>
                  <a:lnTo>
                    <a:pt x="368" y="2696"/>
                  </a:lnTo>
                  <a:lnTo>
                    <a:pt x="311" y="2672"/>
                  </a:lnTo>
                  <a:lnTo>
                    <a:pt x="269" y="2636"/>
                  </a:lnTo>
                  <a:lnTo>
                    <a:pt x="233" y="2597"/>
                  </a:lnTo>
                  <a:lnTo>
                    <a:pt x="284" y="2615"/>
                  </a:lnTo>
                  <a:lnTo>
                    <a:pt x="317" y="2657"/>
                  </a:lnTo>
                  <a:lnTo>
                    <a:pt x="377" y="2669"/>
                  </a:lnTo>
                  <a:lnTo>
                    <a:pt x="434" y="2702"/>
                  </a:lnTo>
                  <a:lnTo>
                    <a:pt x="464" y="2693"/>
                  </a:lnTo>
                  <a:lnTo>
                    <a:pt x="455" y="2648"/>
                  </a:lnTo>
                  <a:lnTo>
                    <a:pt x="419" y="2615"/>
                  </a:lnTo>
                  <a:lnTo>
                    <a:pt x="410" y="2588"/>
                  </a:lnTo>
                  <a:lnTo>
                    <a:pt x="383" y="2558"/>
                  </a:lnTo>
                  <a:lnTo>
                    <a:pt x="338" y="2525"/>
                  </a:lnTo>
                  <a:lnTo>
                    <a:pt x="335" y="2432"/>
                  </a:lnTo>
                  <a:lnTo>
                    <a:pt x="311" y="2330"/>
                  </a:lnTo>
                  <a:lnTo>
                    <a:pt x="275" y="2231"/>
                  </a:lnTo>
                  <a:lnTo>
                    <a:pt x="191" y="2165"/>
                  </a:lnTo>
                  <a:lnTo>
                    <a:pt x="170" y="2168"/>
                  </a:lnTo>
                  <a:lnTo>
                    <a:pt x="161" y="2105"/>
                  </a:lnTo>
                  <a:lnTo>
                    <a:pt x="188" y="2090"/>
                  </a:lnTo>
                  <a:lnTo>
                    <a:pt x="269" y="1979"/>
                  </a:lnTo>
                  <a:lnTo>
                    <a:pt x="314" y="1961"/>
                  </a:lnTo>
                  <a:lnTo>
                    <a:pt x="332" y="1949"/>
                  </a:lnTo>
                  <a:lnTo>
                    <a:pt x="311" y="1943"/>
                  </a:lnTo>
                  <a:lnTo>
                    <a:pt x="311" y="1925"/>
                  </a:lnTo>
                  <a:lnTo>
                    <a:pt x="329" y="1907"/>
                  </a:lnTo>
                  <a:lnTo>
                    <a:pt x="365" y="1904"/>
                  </a:lnTo>
                  <a:lnTo>
                    <a:pt x="362" y="1931"/>
                  </a:lnTo>
                  <a:lnTo>
                    <a:pt x="374" y="1940"/>
                  </a:lnTo>
                  <a:lnTo>
                    <a:pt x="407" y="1922"/>
                  </a:lnTo>
                  <a:lnTo>
                    <a:pt x="410" y="1877"/>
                  </a:lnTo>
                  <a:lnTo>
                    <a:pt x="428" y="1868"/>
                  </a:lnTo>
                  <a:lnTo>
                    <a:pt x="431" y="1844"/>
                  </a:lnTo>
                  <a:lnTo>
                    <a:pt x="482" y="1838"/>
                  </a:lnTo>
                  <a:lnTo>
                    <a:pt x="572" y="1817"/>
                  </a:lnTo>
                  <a:lnTo>
                    <a:pt x="650" y="1826"/>
                  </a:lnTo>
                  <a:lnTo>
                    <a:pt x="647" y="1775"/>
                  </a:lnTo>
                  <a:lnTo>
                    <a:pt x="683" y="1748"/>
                  </a:lnTo>
                  <a:lnTo>
                    <a:pt x="644" y="1739"/>
                  </a:lnTo>
                  <a:lnTo>
                    <a:pt x="590" y="1727"/>
                  </a:lnTo>
                  <a:lnTo>
                    <a:pt x="557" y="1721"/>
                  </a:lnTo>
                  <a:lnTo>
                    <a:pt x="485" y="1682"/>
                  </a:lnTo>
                  <a:lnTo>
                    <a:pt x="461" y="1640"/>
                  </a:lnTo>
                  <a:lnTo>
                    <a:pt x="431" y="1637"/>
                  </a:lnTo>
                  <a:lnTo>
                    <a:pt x="395" y="1646"/>
                  </a:lnTo>
                  <a:lnTo>
                    <a:pt x="338" y="1688"/>
                  </a:lnTo>
                  <a:lnTo>
                    <a:pt x="284" y="1703"/>
                  </a:lnTo>
                  <a:lnTo>
                    <a:pt x="224" y="1736"/>
                  </a:lnTo>
                  <a:lnTo>
                    <a:pt x="197" y="1736"/>
                  </a:lnTo>
                  <a:lnTo>
                    <a:pt x="152" y="1673"/>
                  </a:lnTo>
                  <a:lnTo>
                    <a:pt x="149" y="1646"/>
                  </a:lnTo>
                  <a:lnTo>
                    <a:pt x="164" y="1616"/>
                  </a:lnTo>
                  <a:lnTo>
                    <a:pt x="197" y="1574"/>
                  </a:lnTo>
                  <a:lnTo>
                    <a:pt x="197" y="1559"/>
                  </a:lnTo>
                  <a:lnTo>
                    <a:pt x="149" y="1538"/>
                  </a:lnTo>
                  <a:lnTo>
                    <a:pt x="107" y="1532"/>
                  </a:lnTo>
                  <a:lnTo>
                    <a:pt x="74" y="1532"/>
                  </a:lnTo>
                  <a:lnTo>
                    <a:pt x="56" y="1511"/>
                  </a:lnTo>
                  <a:lnTo>
                    <a:pt x="53" y="1460"/>
                  </a:lnTo>
                  <a:lnTo>
                    <a:pt x="71" y="1367"/>
                  </a:lnTo>
                  <a:lnTo>
                    <a:pt x="104" y="1355"/>
                  </a:lnTo>
                  <a:lnTo>
                    <a:pt x="125" y="1343"/>
                  </a:lnTo>
                  <a:lnTo>
                    <a:pt x="137" y="1373"/>
                  </a:lnTo>
                  <a:lnTo>
                    <a:pt x="197" y="1388"/>
                  </a:lnTo>
                  <a:lnTo>
                    <a:pt x="245" y="1379"/>
                  </a:lnTo>
                  <a:lnTo>
                    <a:pt x="251" y="1334"/>
                  </a:lnTo>
                  <a:lnTo>
                    <a:pt x="302" y="1301"/>
                  </a:lnTo>
                  <a:lnTo>
                    <a:pt x="344" y="1286"/>
                  </a:lnTo>
                  <a:lnTo>
                    <a:pt x="464" y="1238"/>
                  </a:lnTo>
                  <a:lnTo>
                    <a:pt x="470" y="1217"/>
                  </a:lnTo>
                  <a:lnTo>
                    <a:pt x="560" y="1154"/>
                  </a:lnTo>
                  <a:lnTo>
                    <a:pt x="575" y="1130"/>
                  </a:lnTo>
                  <a:lnTo>
                    <a:pt x="605" y="1151"/>
                  </a:lnTo>
                  <a:lnTo>
                    <a:pt x="629" y="1163"/>
                  </a:lnTo>
                  <a:lnTo>
                    <a:pt x="668" y="1139"/>
                  </a:lnTo>
                  <a:lnTo>
                    <a:pt x="674" y="1163"/>
                  </a:lnTo>
                  <a:lnTo>
                    <a:pt x="716" y="1181"/>
                  </a:lnTo>
                  <a:lnTo>
                    <a:pt x="704" y="1220"/>
                  </a:lnTo>
                  <a:lnTo>
                    <a:pt x="647" y="1283"/>
                  </a:lnTo>
                  <a:lnTo>
                    <a:pt x="593" y="1334"/>
                  </a:lnTo>
                  <a:lnTo>
                    <a:pt x="581" y="1370"/>
                  </a:lnTo>
                  <a:lnTo>
                    <a:pt x="593" y="1385"/>
                  </a:lnTo>
                  <a:lnTo>
                    <a:pt x="629" y="1385"/>
                  </a:lnTo>
                  <a:lnTo>
                    <a:pt x="599" y="1430"/>
                  </a:lnTo>
                  <a:lnTo>
                    <a:pt x="593" y="1460"/>
                  </a:lnTo>
                  <a:lnTo>
                    <a:pt x="566" y="1457"/>
                  </a:lnTo>
                  <a:lnTo>
                    <a:pt x="539" y="1475"/>
                  </a:lnTo>
                  <a:lnTo>
                    <a:pt x="536" y="1490"/>
                  </a:lnTo>
                  <a:lnTo>
                    <a:pt x="566" y="1490"/>
                  </a:lnTo>
                  <a:lnTo>
                    <a:pt x="611" y="1469"/>
                  </a:lnTo>
                  <a:lnTo>
                    <a:pt x="659" y="1442"/>
                  </a:lnTo>
                  <a:lnTo>
                    <a:pt x="725" y="1385"/>
                  </a:lnTo>
                  <a:lnTo>
                    <a:pt x="770" y="1385"/>
                  </a:lnTo>
                  <a:lnTo>
                    <a:pt x="845" y="1361"/>
                  </a:lnTo>
                  <a:lnTo>
                    <a:pt x="947" y="1361"/>
                  </a:lnTo>
                  <a:lnTo>
                    <a:pt x="995" y="1391"/>
                  </a:lnTo>
                  <a:lnTo>
                    <a:pt x="998" y="1412"/>
                  </a:lnTo>
                  <a:lnTo>
                    <a:pt x="1019" y="1394"/>
                  </a:lnTo>
                  <a:lnTo>
                    <a:pt x="1055" y="1427"/>
                  </a:lnTo>
                  <a:lnTo>
                    <a:pt x="1109" y="1424"/>
                  </a:lnTo>
                  <a:lnTo>
                    <a:pt x="1094" y="1469"/>
                  </a:lnTo>
                  <a:lnTo>
                    <a:pt x="1082" y="1505"/>
                  </a:lnTo>
                  <a:lnTo>
                    <a:pt x="1073" y="1535"/>
                  </a:lnTo>
                  <a:lnTo>
                    <a:pt x="1091" y="1565"/>
                  </a:lnTo>
                  <a:lnTo>
                    <a:pt x="1058" y="1580"/>
                  </a:lnTo>
                  <a:lnTo>
                    <a:pt x="1040" y="1595"/>
                  </a:lnTo>
                  <a:lnTo>
                    <a:pt x="1013" y="1583"/>
                  </a:lnTo>
                  <a:lnTo>
                    <a:pt x="1013" y="1625"/>
                  </a:lnTo>
                  <a:lnTo>
                    <a:pt x="986" y="1652"/>
                  </a:lnTo>
                  <a:lnTo>
                    <a:pt x="983" y="1670"/>
                  </a:lnTo>
                  <a:lnTo>
                    <a:pt x="1007" y="1673"/>
                  </a:lnTo>
                  <a:lnTo>
                    <a:pt x="1037" y="1667"/>
                  </a:lnTo>
                  <a:lnTo>
                    <a:pt x="1025" y="1694"/>
                  </a:lnTo>
                  <a:lnTo>
                    <a:pt x="1037" y="1709"/>
                  </a:lnTo>
                  <a:lnTo>
                    <a:pt x="1055" y="1712"/>
                  </a:lnTo>
                  <a:lnTo>
                    <a:pt x="1058" y="1727"/>
                  </a:lnTo>
                  <a:lnTo>
                    <a:pt x="1094" y="1703"/>
                  </a:lnTo>
                  <a:lnTo>
                    <a:pt x="1100" y="1676"/>
                  </a:lnTo>
                  <a:lnTo>
                    <a:pt x="1148" y="1730"/>
                  </a:lnTo>
                  <a:lnTo>
                    <a:pt x="1214" y="1736"/>
                  </a:lnTo>
                  <a:lnTo>
                    <a:pt x="1220" y="1754"/>
                  </a:lnTo>
                  <a:lnTo>
                    <a:pt x="1223" y="1781"/>
                  </a:lnTo>
                  <a:lnTo>
                    <a:pt x="1244" y="1838"/>
                  </a:lnTo>
                  <a:lnTo>
                    <a:pt x="1244" y="1856"/>
                  </a:lnTo>
                  <a:lnTo>
                    <a:pt x="1259" y="1898"/>
                  </a:lnTo>
                  <a:lnTo>
                    <a:pt x="1226" y="1883"/>
                  </a:lnTo>
                  <a:lnTo>
                    <a:pt x="1190" y="1883"/>
                  </a:lnTo>
                  <a:lnTo>
                    <a:pt x="1160" y="1898"/>
                  </a:lnTo>
                  <a:lnTo>
                    <a:pt x="1184" y="1928"/>
                  </a:lnTo>
                  <a:lnTo>
                    <a:pt x="1208" y="1931"/>
                  </a:lnTo>
                  <a:lnTo>
                    <a:pt x="1205" y="1949"/>
                  </a:lnTo>
                  <a:lnTo>
                    <a:pt x="1196" y="1982"/>
                  </a:lnTo>
                  <a:lnTo>
                    <a:pt x="1211" y="2039"/>
                  </a:lnTo>
                  <a:lnTo>
                    <a:pt x="1217" y="2072"/>
                  </a:lnTo>
                  <a:lnTo>
                    <a:pt x="1205" y="2105"/>
                  </a:lnTo>
                  <a:lnTo>
                    <a:pt x="1184" y="2150"/>
                  </a:lnTo>
                  <a:lnTo>
                    <a:pt x="1169" y="2210"/>
                  </a:lnTo>
                  <a:lnTo>
                    <a:pt x="1166" y="2246"/>
                  </a:lnTo>
                  <a:lnTo>
                    <a:pt x="1193" y="2255"/>
                  </a:lnTo>
                  <a:lnTo>
                    <a:pt x="1184" y="2285"/>
                  </a:lnTo>
                  <a:lnTo>
                    <a:pt x="1169" y="2270"/>
                  </a:lnTo>
                  <a:lnTo>
                    <a:pt x="1154" y="2261"/>
                  </a:lnTo>
                  <a:lnTo>
                    <a:pt x="1163" y="2306"/>
                  </a:lnTo>
                  <a:lnTo>
                    <a:pt x="1142" y="2312"/>
                  </a:lnTo>
                  <a:lnTo>
                    <a:pt x="1148" y="2333"/>
                  </a:lnTo>
                  <a:lnTo>
                    <a:pt x="1181" y="2306"/>
                  </a:lnTo>
                  <a:lnTo>
                    <a:pt x="1193" y="2318"/>
                  </a:lnTo>
                  <a:lnTo>
                    <a:pt x="1211" y="2297"/>
                  </a:lnTo>
                  <a:lnTo>
                    <a:pt x="1232" y="2309"/>
                  </a:lnTo>
                  <a:lnTo>
                    <a:pt x="1280" y="2267"/>
                  </a:lnTo>
                  <a:lnTo>
                    <a:pt x="1298" y="2258"/>
                  </a:lnTo>
                  <a:lnTo>
                    <a:pt x="1283" y="2294"/>
                  </a:lnTo>
                  <a:lnTo>
                    <a:pt x="1295" y="2306"/>
                  </a:lnTo>
                  <a:lnTo>
                    <a:pt x="1310" y="2297"/>
                  </a:lnTo>
                  <a:lnTo>
                    <a:pt x="1316" y="2267"/>
                  </a:lnTo>
                  <a:lnTo>
                    <a:pt x="1328" y="2279"/>
                  </a:lnTo>
                  <a:lnTo>
                    <a:pt x="1340" y="2270"/>
                  </a:lnTo>
                  <a:lnTo>
                    <a:pt x="1331" y="2249"/>
                  </a:lnTo>
                  <a:lnTo>
                    <a:pt x="1355" y="2240"/>
                  </a:lnTo>
                  <a:lnTo>
                    <a:pt x="1361" y="2261"/>
                  </a:lnTo>
                  <a:lnTo>
                    <a:pt x="1382" y="2276"/>
                  </a:lnTo>
                  <a:lnTo>
                    <a:pt x="1394" y="2270"/>
                  </a:lnTo>
                  <a:lnTo>
                    <a:pt x="1379" y="2243"/>
                  </a:lnTo>
                  <a:lnTo>
                    <a:pt x="1367" y="2228"/>
                  </a:lnTo>
                  <a:lnTo>
                    <a:pt x="1415" y="2234"/>
                  </a:lnTo>
                  <a:lnTo>
                    <a:pt x="1448" y="2249"/>
                  </a:lnTo>
                  <a:lnTo>
                    <a:pt x="1451" y="2204"/>
                  </a:lnTo>
                  <a:lnTo>
                    <a:pt x="1547" y="2228"/>
                  </a:lnTo>
                  <a:lnTo>
                    <a:pt x="1598" y="2141"/>
                  </a:lnTo>
                  <a:lnTo>
                    <a:pt x="1616" y="2060"/>
                  </a:lnTo>
                  <a:lnTo>
                    <a:pt x="1598" y="2048"/>
                  </a:lnTo>
                  <a:lnTo>
                    <a:pt x="1595" y="2027"/>
                  </a:lnTo>
                  <a:lnTo>
                    <a:pt x="1601" y="1967"/>
                  </a:lnTo>
                  <a:lnTo>
                    <a:pt x="1607" y="1898"/>
                  </a:lnTo>
                  <a:lnTo>
                    <a:pt x="1595" y="1832"/>
                  </a:lnTo>
                  <a:lnTo>
                    <a:pt x="1571" y="1802"/>
                  </a:lnTo>
                  <a:lnTo>
                    <a:pt x="1541" y="1748"/>
                  </a:lnTo>
                  <a:lnTo>
                    <a:pt x="1490" y="1616"/>
                  </a:lnTo>
                  <a:lnTo>
                    <a:pt x="1454" y="1577"/>
                  </a:lnTo>
                  <a:lnTo>
                    <a:pt x="1433" y="1544"/>
                  </a:lnTo>
                  <a:lnTo>
                    <a:pt x="1400" y="1544"/>
                  </a:lnTo>
                  <a:lnTo>
                    <a:pt x="1388" y="1508"/>
                  </a:lnTo>
                  <a:lnTo>
                    <a:pt x="1397" y="1496"/>
                  </a:lnTo>
                  <a:lnTo>
                    <a:pt x="1394" y="1460"/>
                  </a:lnTo>
                  <a:lnTo>
                    <a:pt x="1391" y="1406"/>
                  </a:lnTo>
                  <a:lnTo>
                    <a:pt x="1421" y="1391"/>
                  </a:lnTo>
                  <a:lnTo>
                    <a:pt x="1445" y="1370"/>
                  </a:lnTo>
                  <a:lnTo>
                    <a:pt x="1505" y="1370"/>
                  </a:lnTo>
                  <a:lnTo>
                    <a:pt x="1562" y="1316"/>
                  </a:lnTo>
                  <a:lnTo>
                    <a:pt x="1604" y="1304"/>
                  </a:lnTo>
                  <a:lnTo>
                    <a:pt x="1658" y="1256"/>
                  </a:lnTo>
                  <a:lnTo>
                    <a:pt x="1682" y="1247"/>
                  </a:lnTo>
                  <a:lnTo>
                    <a:pt x="1691" y="1166"/>
                  </a:lnTo>
                  <a:lnTo>
                    <a:pt x="1694" y="1142"/>
                  </a:lnTo>
                  <a:lnTo>
                    <a:pt x="1679" y="1121"/>
                  </a:lnTo>
                  <a:lnTo>
                    <a:pt x="1682" y="1097"/>
                  </a:lnTo>
                  <a:lnTo>
                    <a:pt x="1727" y="1073"/>
                  </a:lnTo>
                  <a:lnTo>
                    <a:pt x="1781" y="1025"/>
                  </a:lnTo>
                  <a:lnTo>
                    <a:pt x="1805" y="1028"/>
                  </a:lnTo>
                  <a:lnTo>
                    <a:pt x="1829" y="1004"/>
                  </a:lnTo>
                  <a:lnTo>
                    <a:pt x="1832" y="974"/>
                  </a:lnTo>
                  <a:lnTo>
                    <a:pt x="1862" y="974"/>
                  </a:lnTo>
                  <a:lnTo>
                    <a:pt x="1901" y="953"/>
                  </a:lnTo>
                  <a:lnTo>
                    <a:pt x="1940" y="899"/>
                  </a:lnTo>
                  <a:lnTo>
                    <a:pt x="1991" y="842"/>
                  </a:lnTo>
                  <a:lnTo>
                    <a:pt x="1976" y="893"/>
                  </a:lnTo>
                  <a:lnTo>
                    <a:pt x="1988" y="905"/>
                  </a:lnTo>
                  <a:lnTo>
                    <a:pt x="2021" y="851"/>
                  </a:lnTo>
                  <a:lnTo>
                    <a:pt x="2036" y="863"/>
                  </a:lnTo>
                  <a:lnTo>
                    <a:pt x="2036" y="899"/>
                  </a:lnTo>
                  <a:lnTo>
                    <a:pt x="2036" y="926"/>
                  </a:lnTo>
                  <a:lnTo>
                    <a:pt x="2075" y="926"/>
                  </a:lnTo>
                  <a:lnTo>
                    <a:pt x="2129" y="941"/>
                  </a:lnTo>
                  <a:lnTo>
                    <a:pt x="2198" y="932"/>
                  </a:lnTo>
                  <a:lnTo>
                    <a:pt x="2267" y="911"/>
                  </a:lnTo>
                  <a:lnTo>
                    <a:pt x="2315" y="869"/>
                  </a:lnTo>
                  <a:lnTo>
                    <a:pt x="2390" y="818"/>
                  </a:lnTo>
                  <a:lnTo>
                    <a:pt x="2438" y="770"/>
                  </a:lnTo>
                  <a:lnTo>
                    <a:pt x="2480" y="698"/>
                  </a:lnTo>
                  <a:lnTo>
                    <a:pt x="2534" y="647"/>
                  </a:lnTo>
                  <a:lnTo>
                    <a:pt x="2552" y="617"/>
                  </a:lnTo>
                  <a:lnTo>
                    <a:pt x="2573" y="575"/>
                  </a:lnTo>
                  <a:lnTo>
                    <a:pt x="2597" y="536"/>
                  </a:lnTo>
                  <a:lnTo>
                    <a:pt x="2741" y="383"/>
                  </a:lnTo>
                  <a:lnTo>
                    <a:pt x="2768" y="347"/>
                  </a:lnTo>
                  <a:lnTo>
                    <a:pt x="2774" y="320"/>
                  </a:lnTo>
                  <a:lnTo>
                    <a:pt x="2789" y="236"/>
                  </a:lnTo>
                  <a:lnTo>
                    <a:pt x="2807" y="209"/>
                  </a:lnTo>
                  <a:lnTo>
                    <a:pt x="2840" y="176"/>
                  </a:lnTo>
                  <a:lnTo>
                    <a:pt x="2855" y="155"/>
                  </a:lnTo>
                  <a:lnTo>
                    <a:pt x="2855" y="128"/>
                  </a:lnTo>
                  <a:lnTo>
                    <a:pt x="2864" y="101"/>
                  </a:lnTo>
                  <a:lnTo>
                    <a:pt x="293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89" name="Freeform 41"/>
            <p:cNvSpPr>
              <a:spLocks/>
            </p:cNvSpPr>
            <p:nvPr/>
          </p:nvSpPr>
          <p:spPr bwMode="ltGray">
            <a:xfrm>
              <a:off x="1460" y="2224"/>
              <a:ext cx="32" cy="52"/>
            </a:xfrm>
            <a:custGeom>
              <a:avLst/>
              <a:gdLst>
                <a:gd name="T0" fmla="*/ 3 w 32"/>
                <a:gd name="T1" fmla="*/ 46 h 52"/>
                <a:gd name="T2" fmla="*/ 0 w 32"/>
                <a:gd name="T3" fmla="*/ 19 h 52"/>
                <a:gd name="T4" fmla="*/ 24 w 32"/>
                <a:gd name="T5" fmla="*/ 4 h 52"/>
                <a:gd name="T6" fmla="*/ 21 w 32"/>
                <a:gd name="T7" fmla="*/ 52 h 52"/>
                <a:gd name="T8" fmla="*/ 3 w 32"/>
                <a:gd name="T9" fmla="*/ 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52">
                  <a:moveTo>
                    <a:pt x="3" y="46"/>
                  </a:moveTo>
                  <a:cubicBezTo>
                    <a:pt x="6" y="37"/>
                    <a:pt x="0" y="19"/>
                    <a:pt x="0" y="19"/>
                  </a:cubicBezTo>
                  <a:cubicBezTo>
                    <a:pt x="6" y="2"/>
                    <a:pt x="5" y="0"/>
                    <a:pt x="24" y="4"/>
                  </a:cubicBezTo>
                  <a:cubicBezTo>
                    <a:pt x="30" y="22"/>
                    <a:pt x="32" y="35"/>
                    <a:pt x="21" y="52"/>
                  </a:cubicBezTo>
                  <a:cubicBezTo>
                    <a:pt x="0" y="47"/>
                    <a:pt x="9" y="34"/>
                    <a:pt x="3" y="4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90" name="Freeform 42"/>
            <p:cNvSpPr>
              <a:spLocks/>
            </p:cNvSpPr>
            <p:nvPr/>
          </p:nvSpPr>
          <p:spPr bwMode="ltGray">
            <a:xfrm>
              <a:off x="1117" y="2458"/>
              <a:ext cx="118" cy="46"/>
            </a:xfrm>
            <a:custGeom>
              <a:avLst/>
              <a:gdLst>
                <a:gd name="T0" fmla="*/ 16 w 118"/>
                <a:gd name="T1" fmla="*/ 10 h 46"/>
                <a:gd name="T2" fmla="*/ 52 w 118"/>
                <a:gd name="T3" fmla="*/ 1 h 46"/>
                <a:gd name="T4" fmla="*/ 91 w 118"/>
                <a:gd name="T5" fmla="*/ 7 h 46"/>
                <a:gd name="T6" fmla="*/ 106 w 118"/>
                <a:gd name="T7" fmla="*/ 19 h 46"/>
                <a:gd name="T8" fmla="*/ 88 w 118"/>
                <a:gd name="T9" fmla="*/ 46 h 46"/>
                <a:gd name="T10" fmla="*/ 13 w 118"/>
                <a:gd name="T11" fmla="*/ 43 h 46"/>
                <a:gd name="T12" fmla="*/ 7 w 118"/>
                <a:gd name="T13" fmla="*/ 19 h 46"/>
                <a:gd name="T14" fmla="*/ 16 w 118"/>
                <a:gd name="T15" fmla="*/ 1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8" h="46">
                  <a:moveTo>
                    <a:pt x="16" y="10"/>
                  </a:moveTo>
                  <a:cubicBezTo>
                    <a:pt x="31" y="15"/>
                    <a:pt x="38" y="6"/>
                    <a:pt x="52" y="1"/>
                  </a:cubicBezTo>
                  <a:cubicBezTo>
                    <a:pt x="65" y="2"/>
                    <a:pt x="80" y="0"/>
                    <a:pt x="91" y="7"/>
                  </a:cubicBezTo>
                  <a:cubicBezTo>
                    <a:pt x="118" y="25"/>
                    <a:pt x="77" y="9"/>
                    <a:pt x="106" y="19"/>
                  </a:cubicBezTo>
                  <a:cubicBezTo>
                    <a:pt x="103" y="34"/>
                    <a:pt x="103" y="41"/>
                    <a:pt x="88" y="46"/>
                  </a:cubicBezTo>
                  <a:cubicBezTo>
                    <a:pt x="63" y="45"/>
                    <a:pt x="38" y="46"/>
                    <a:pt x="13" y="43"/>
                  </a:cubicBezTo>
                  <a:cubicBezTo>
                    <a:pt x="0" y="42"/>
                    <a:pt x="2" y="27"/>
                    <a:pt x="7" y="19"/>
                  </a:cubicBezTo>
                  <a:cubicBezTo>
                    <a:pt x="18" y="0"/>
                    <a:pt x="16" y="29"/>
                    <a:pt x="16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91" name="Freeform 43"/>
            <p:cNvSpPr>
              <a:spLocks/>
            </p:cNvSpPr>
            <p:nvPr/>
          </p:nvSpPr>
          <p:spPr bwMode="ltGray">
            <a:xfrm>
              <a:off x="3191" y="110"/>
              <a:ext cx="39" cy="285"/>
            </a:xfrm>
            <a:custGeom>
              <a:avLst/>
              <a:gdLst>
                <a:gd name="T0" fmla="*/ 39 w 39"/>
                <a:gd name="T1" fmla="*/ 285 h 285"/>
                <a:gd name="T2" fmla="*/ 15 w 39"/>
                <a:gd name="T3" fmla="*/ 243 h 285"/>
                <a:gd name="T4" fmla="*/ 9 w 39"/>
                <a:gd name="T5" fmla="*/ 201 h 285"/>
                <a:gd name="T6" fmla="*/ 0 w 39"/>
                <a:gd name="T7" fmla="*/ 165 h 285"/>
                <a:gd name="T8" fmla="*/ 9 w 39"/>
                <a:gd name="T9" fmla="*/ 132 h 285"/>
                <a:gd name="T10" fmla="*/ 18 w 39"/>
                <a:gd name="T11" fmla="*/ 84 h 285"/>
                <a:gd name="T12" fmla="*/ 12 w 39"/>
                <a:gd name="T13" fmla="*/ 39 h 285"/>
                <a:gd name="T14" fmla="*/ 15 w 39"/>
                <a:gd name="T15" fmla="*/ 0 h 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" h="285">
                  <a:moveTo>
                    <a:pt x="39" y="285"/>
                  </a:moveTo>
                  <a:lnTo>
                    <a:pt x="15" y="243"/>
                  </a:lnTo>
                  <a:lnTo>
                    <a:pt x="9" y="201"/>
                  </a:lnTo>
                  <a:lnTo>
                    <a:pt x="0" y="165"/>
                  </a:lnTo>
                  <a:lnTo>
                    <a:pt x="9" y="132"/>
                  </a:lnTo>
                  <a:lnTo>
                    <a:pt x="18" y="84"/>
                  </a:lnTo>
                  <a:lnTo>
                    <a:pt x="12" y="39"/>
                  </a:lnTo>
                  <a:lnTo>
                    <a:pt x="15" y="0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92" name="Freeform 44"/>
            <p:cNvSpPr>
              <a:spLocks/>
            </p:cNvSpPr>
            <p:nvPr/>
          </p:nvSpPr>
          <p:spPr bwMode="ltGray">
            <a:xfrm>
              <a:off x="3185" y="-1"/>
              <a:ext cx="225" cy="399"/>
            </a:xfrm>
            <a:custGeom>
              <a:avLst/>
              <a:gdLst>
                <a:gd name="T0" fmla="*/ 45 w 225"/>
                <a:gd name="T1" fmla="*/ 399 h 399"/>
                <a:gd name="T2" fmla="*/ 21 w 225"/>
                <a:gd name="T3" fmla="*/ 351 h 399"/>
                <a:gd name="T4" fmla="*/ 15 w 225"/>
                <a:gd name="T5" fmla="*/ 303 h 399"/>
                <a:gd name="T6" fmla="*/ 0 w 225"/>
                <a:gd name="T7" fmla="*/ 273 h 399"/>
                <a:gd name="T8" fmla="*/ 18 w 225"/>
                <a:gd name="T9" fmla="*/ 231 h 399"/>
                <a:gd name="T10" fmla="*/ 21 w 225"/>
                <a:gd name="T11" fmla="*/ 207 h 399"/>
                <a:gd name="T12" fmla="*/ 18 w 225"/>
                <a:gd name="T13" fmla="*/ 168 h 399"/>
                <a:gd name="T14" fmla="*/ 15 w 225"/>
                <a:gd name="T15" fmla="*/ 135 h 399"/>
                <a:gd name="T16" fmla="*/ 24 w 225"/>
                <a:gd name="T17" fmla="*/ 99 h 399"/>
                <a:gd name="T18" fmla="*/ 39 w 225"/>
                <a:gd name="T19" fmla="*/ 36 h 399"/>
                <a:gd name="T20" fmla="*/ 39 w 225"/>
                <a:gd name="T21" fmla="*/ 3 h 399"/>
                <a:gd name="T22" fmla="*/ 90 w 225"/>
                <a:gd name="T23" fmla="*/ 0 h 399"/>
                <a:gd name="T24" fmla="*/ 84 w 225"/>
                <a:gd name="T25" fmla="*/ 24 h 399"/>
                <a:gd name="T26" fmla="*/ 99 w 225"/>
                <a:gd name="T27" fmla="*/ 96 h 399"/>
                <a:gd name="T28" fmla="*/ 114 w 225"/>
                <a:gd name="T29" fmla="*/ 129 h 399"/>
                <a:gd name="T30" fmla="*/ 138 w 225"/>
                <a:gd name="T31" fmla="*/ 150 h 399"/>
                <a:gd name="T32" fmla="*/ 153 w 225"/>
                <a:gd name="T33" fmla="*/ 168 h 399"/>
                <a:gd name="T34" fmla="*/ 162 w 225"/>
                <a:gd name="T35" fmla="*/ 186 h 399"/>
                <a:gd name="T36" fmla="*/ 162 w 225"/>
                <a:gd name="T37" fmla="*/ 213 h 399"/>
                <a:gd name="T38" fmla="*/ 177 w 225"/>
                <a:gd name="T39" fmla="*/ 231 h 399"/>
                <a:gd name="T40" fmla="*/ 198 w 225"/>
                <a:gd name="T41" fmla="*/ 234 h 399"/>
                <a:gd name="T42" fmla="*/ 204 w 225"/>
                <a:gd name="T43" fmla="*/ 258 h 399"/>
                <a:gd name="T44" fmla="*/ 216 w 225"/>
                <a:gd name="T45" fmla="*/ 294 h 399"/>
                <a:gd name="T46" fmla="*/ 225 w 225"/>
                <a:gd name="T47" fmla="*/ 318 h 399"/>
                <a:gd name="T48" fmla="*/ 216 w 225"/>
                <a:gd name="T49" fmla="*/ 345 h 399"/>
                <a:gd name="T50" fmla="*/ 207 w 225"/>
                <a:gd name="T51" fmla="*/ 363 h 399"/>
                <a:gd name="T52" fmla="*/ 204 w 225"/>
                <a:gd name="T53" fmla="*/ 324 h 399"/>
                <a:gd name="T54" fmla="*/ 186 w 225"/>
                <a:gd name="T55" fmla="*/ 282 h 399"/>
                <a:gd name="T56" fmla="*/ 126 w 225"/>
                <a:gd name="T57" fmla="*/ 267 h 399"/>
                <a:gd name="T58" fmla="*/ 105 w 225"/>
                <a:gd name="T59" fmla="*/ 246 h 399"/>
                <a:gd name="T60" fmla="*/ 87 w 225"/>
                <a:gd name="T61" fmla="*/ 264 h 399"/>
                <a:gd name="T62" fmla="*/ 69 w 225"/>
                <a:gd name="T63" fmla="*/ 294 h 399"/>
                <a:gd name="T64" fmla="*/ 63 w 225"/>
                <a:gd name="T65" fmla="*/ 324 h 399"/>
                <a:gd name="T66" fmla="*/ 60 w 225"/>
                <a:gd name="T67" fmla="*/ 354 h 399"/>
                <a:gd name="T68" fmla="*/ 48 w 225"/>
                <a:gd name="T69" fmla="*/ 381 h 399"/>
                <a:gd name="T70" fmla="*/ 45 w 225"/>
                <a:gd name="T71" fmla="*/ 399 h 3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5" h="399">
                  <a:moveTo>
                    <a:pt x="45" y="399"/>
                  </a:moveTo>
                  <a:lnTo>
                    <a:pt x="21" y="351"/>
                  </a:lnTo>
                  <a:lnTo>
                    <a:pt x="15" y="303"/>
                  </a:lnTo>
                  <a:lnTo>
                    <a:pt x="0" y="273"/>
                  </a:lnTo>
                  <a:lnTo>
                    <a:pt x="18" y="231"/>
                  </a:lnTo>
                  <a:lnTo>
                    <a:pt x="21" y="207"/>
                  </a:lnTo>
                  <a:lnTo>
                    <a:pt x="18" y="168"/>
                  </a:lnTo>
                  <a:lnTo>
                    <a:pt x="15" y="135"/>
                  </a:lnTo>
                  <a:lnTo>
                    <a:pt x="24" y="99"/>
                  </a:lnTo>
                  <a:lnTo>
                    <a:pt x="39" y="36"/>
                  </a:lnTo>
                  <a:lnTo>
                    <a:pt x="39" y="3"/>
                  </a:lnTo>
                  <a:lnTo>
                    <a:pt x="90" y="0"/>
                  </a:lnTo>
                  <a:lnTo>
                    <a:pt x="84" y="24"/>
                  </a:lnTo>
                  <a:lnTo>
                    <a:pt x="99" y="96"/>
                  </a:lnTo>
                  <a:lnTo>
                    <a:pt x="114" y="129"/>
                  </a:lnTo>
                  <a:lnTo>
                    <a:pt x="138" y="150"/>
                  </a:lnTo>
                  <a:lnTo>
                    <a:pt x="153" y="168"/>
                  </a:lnTo>
                  <a:lnTo>
                    <a:pt x="162" y="186"/>
                  </a:lnTo>
                  <a:lnTo>
                    <a:pt x="162" y="213"/>
                  </a:lnTo>
                  <a:lnTo>
                    <a:pt x="177" y="231"/>
                  </a:lnTo>
                  <a:lnTo>
                    <a:pt x="198" y="234"/>
                  </a:lnTo>
                  <a:lnTo>
                    <a:pt x="204" y="258"/>
                  </a:lnTo>
                  <a:lnTo>
                    <a:pt x="216" y="294"/>
                  </a:lnTo>
                  <a:lnTo>
                    <a:pt x="225" y="318"/>
                  </a:lnTo>
                  <a:lnTo>
                    <a:pt x="216" y="345"/>
                  </a:lnTo>
                  <a:lnTo>
                    <a:pt x="207" y="363"/>
                  </a:lnTo>
                  <a:lnTo>
                    <a:pt x="204" y="324"/>
                  </a:lnTo>
                  <a:lnTo>
                    <a:pt x="186" y="282"/>
                  </a:lnTo>
                  <a:lnTo>
                    <a:pt x="126" y="267"/>
                  </a:lnTo>
                  <a:lnTo>
                    <a:pt x="105" y="246"/>
                  </a:lnTo>
                  <a:lnTo>
                    <a:pt x="87" y="264"/>
                  </a:lnTo>
                  <a:lnTo>
                    <a:pt x="69" y="294"/>
                  </a:lnTo>
                  <a:lnTo>
                    <a:pt x="63" y="324"/>
                  </a:lnTo>
                  <a:lnTo>
                    <a:pt x="60" y="354"/>
                  </a:lnTo>
                  <a:lnTo>
                    <a:pt x="48" y="381"/>
                  </a:lnTo>
                  <a:lnTo>
                    <a:pt x="45" y="39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sp>
          <p:nvSpPr>
            <p:cNvPr id="155693" name="Freeform 45"/>
            <p:cNvSpPr>
              <a:spLocks/>
            </p:cNvSpPr>
            <p:nvPr/>
          </p:nvSpPr>
          <p:spPr bwMode="ltGray">
            <a:xfrm>
              <a:off x="4130" y="215"/>
              <a:ext cx="116" cy="123"/>
            </a:xfrm>
            <a:custGeom>
              <a:avLst/>
              <a:gdLst>
                <a:gd name="T0" fmla="*/ 0 w 116"/>
                <a:gd name="T1" fmla="*/ 120 h 123"/>
                <a:gd name="T2" fmla="*/ 30 w 116"/>
                <a:gd name="T3" fmla="*/ 75 h 123"/>
                <a:gd name="T4" fmla="*/ 111 w 116"/>
                <a:gd name="T5" fmla="*/ 0 h 123"/>
                <a:gd name="T6" fmla="*/ 105 w 116"/>
                <a:gd name="T7" fmla="*/ 42 h 123"/>
                <a:gd name="T8" fmla="*/ 24 w 116"/>
                <a:gd name="T9" fmla="*/ 123 h 123"/>
                <a:gd name="T10" fmla="*/ 0 w 116"/>
                <a:gd name="T11" fmla="*/ 120 h 1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" h="123">
                  <a:moveTo>
                    <a:pt x="0" y="120"/>
                  </a:moveTo>
                  <a:cubicBezTo>
                    <a:pt x="9" y="94"/>
                    <a:pt x="14" y="99"/>
                    <a:pt x="30" y="75"/>
                  </a:cubicBezTo>
                  <a:cubicBezTo>
                    <a:pt x="54" y="38"/>
                    <a:pt x="62" y="8"/>
                    <a:pt x="111" y="0"/>
                  </a:cubicBezTo>
                  <a:cubicBezTo>
                    <a:pt x="116" y="15"/>
                    <a:pt x="110" y="27"/>
                    <a:pt x="105" y="42"/>
                  </a:cubicBezTo>
                  <a:cubicBezTo>
                    <a:pt x="91" y="84"/>
                    <a:pt x="58" y="100"/>
                    <a:pt x="24" y="123"/>
                  </a:cubicBezTo>
                  <a:cubicBezTo>
                    <a:pt x="16" y="122"/>
                    <a:pt x="0" y="120"/>
                    <a:pt x="0" y="12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9F8B4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</p:grpSp>
      <p:sp>
        <p:nvSpPr>
          <p:cNvPr id="155694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55695" name="Rectangle 4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2 レベル</a:t>
            </a:r>
          </a:p>
          <a:p>
            <a:pPr lvl="2"/>
            <a:r>
              <a:rPr lang="ja-JP" altLang="en-US"/>
              <a:t>第 3 レベル</a:t>
            </a:r>
          </a:p>
          <a:p>
            <a:pPr lvl="3"/>
            <a:r>
              <a:rPr lang="ja-JP" altLang="en-US"/>
              <a:t>第 4 レベル</a:t>
            </a:r>
          </a:p>
          <a:p>
            <a:pPr lvl="4"/>
            <a:r>
              <a:rPr lang="ja-JP" altLang="en-US"/>
              <a:t>第 5 レベル</a:t>
            </a:r>
          </a:p>
        </p:txBody>
      </p:sp>
      <p:sp>
        <p:nvSpPr>
          <p:cNvPr id="155696" name="Rectangle 4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97" name="Rectangle 4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9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2"/>
                </a:solidFill>
                <a:cs typeface="MS PGothic" charset="0"/>
              </a:defRPr>
            </a:lvl1pPr>
          </a:lstStyle>
          <a:p>
            <a:pPr>
              <a:defRPr/>
            </a:pPr>
            <a:fld id="{91A8B969-B4A3-704F-9557-8DFC4F911AC6}" type="slidenum">
              <a:rPr lang="ja-JP" altLang="en-US"/>
              <a:pPr>
                <a:defRPr/>
              </a:pPr>
              <a:t>‹n.º›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l"/>
        <a:defRPr sz="3200" b="1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enriquealtemanideoliveira\Documents\Apresentac&#807;o&#771;es\09%20jan%202009:Altemani:Mapas:MAPA%20ZEE's%20China.doc!OLE_LINK1" TargetMode="External"/><Relationship Id="rId4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2304256"/>
          </a:xfrm>
        </p:spPr>
        <p:txBody>
          <a:bodyPr/>
          <a:lstStyle/>
          <a:p>
            <a:r>
              <a:rPr lang="pt-BR" sz="2400" dirty="0">
                <a:latin typeface="Garamond" charset="0"/>
              </a:rPr>
              <a:t>Comissão de Relações Exteriores e Defesa Nacional Senado Federal</a:t>
            </a:r>
            <a:br>
              <a:rPr lang="pt-BR" sz="2400" dirty="0">
                <a:latin typeface="Garamond" charset="0"/>
              </a:rPr>
            </a:br>
            <a:r>
              <a:rPr lang="pt-BR" sz="2400" dirty="0">
                <a:latin typeface="Garamond" charset="0"/>
              </a:rPr>
              <a:t/>
            </a:r>
            <a:br>
              <a:rPr lang="pt-BR" sz="2400" dirty="0">
                <a:latin typeface="Garamond" charset="0"/>
              </a:rPr>
            </a:br>
            <a:r>
              <a:rPr lang="pt-BR" sz="2400" dirty="0">
                <a:latin typeface="Garamond" charset="0"/>
              </a:rPr>
              <a:t>O Brasil e a Ordem Internacional: </a:t>
            </a:r>
            <a:br>
              <a:rPr lang="pt-BR" sz="2400" dirty="0">
                <a:latin typeface="Garamond" charset="0"/>
              </a:rPr>
            </a:br>
            <a:r>
              <a:rPr lang="pt-BR" sz="2400" dirty="0">
                <a:latin typeface="Garamond" charset="0"/>
              </a:rPr>
              <a:t>Estender Pontes ou Erguer Barreiras?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2564904"/>
            <a:ext cx="7772400" cy="388843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endParaRPr lang="pt-BR" altLang="ja-JP" sz="2800" dirty="0" smtClean="0">
              <a:latin typeface="Garamond" charset="0"/>
              <a:ea typeface="Garamond" charset="0"/>
              <a:cs typeface="Garamond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pt-BR" altLang="ja-JP" sz="2800" dirty="0" smtClean="0">
                <a:latin typeface="Garamond" charset="0"/>
                <a:ea typeface="Garamond" charset="0"/>
                <a:cs typeface="Garamond" charset="0"/>
              </a:rPr>
              <a:t>O </a:t>
            </a:r>
            <a:r>
              <a:rPr lang="pt-BR" altLang="ja-JP" sz="2800" dirty="0">
                <a:latin typeface="Garamond" charset="0"/>
                <a:ea typeface="Garamond" charset="0"/>
                <a:cs typeface="Garamond" charset="0"/>
              </a:rPr>
              <a:t>Século do Dragão? 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pt-BR" altLang="ja-JP" sz="2800" dirty="0">
                <a:latin typeface="Garamond" charset="0"/>
                <a:ea typeface="Garamond" charset="0"/>
                <a:cs typeface="Garamond" charset="0"/>
              </a:rPr>
              <a:t>A China e a Nova Globalização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pt-BR" altLang="ja-JP" sz="2400" dirty="0">
              <a:latin typeface="Garamond" charset="0"/>
              <a:ea typeface="Garamond" charset="0"/>
              <a:cs typeface="Garamond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pt-BR" altLang="ja-JP" sz="2400" dirty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pt-BR" altLang="ja-JP" sz="2000" dirty="0" err="1">
                <a:latin typeface="Garamond" charset="0"/>
                <a:ea typeface="Garamond" charset="0"/>
                <a:cs typeface="Garamond" charset="0"/>
              </a:rPr>
              <a:t>Bras</a:t>
            </a:r>
            <a:r>
              <a:rPr lang="en-US" altLang="ja-JP" sz="2000" dirty="0" err="1">
                <a:latin typeface="Garamond" charset="0"/>
                <a:ea typeface="Garamond" charset="0"/>
                <a:cs typeface="Garamond" charset="0"/>
              </a:rPr>
              <a:t>ília</a:t>
            </a:r>
            <a:r>
              <a:rPr lang="en-US" altLang="ja-JP" sz="2000" dirty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pt-BR" altLang="ja-JP" sz="2000" dirty="0">
                <a:latin typeface="Garamond" charset="0"/>
                <a:ea typeface="Garamond" charset="0"/>
                <a:cs typeface="Garamond" charset="0"/>
              </a:rPr>
              <a:t>05 de Junho de 2017           Henrique </a:t>
            </a:r>
            <a:r>
              <a:rPr lang="pt-BR" altLang="ja-JP" sz="2000" dirty="0" err="1">
                <a:latin typeface="Garamond" charset="0"/>
                <a:ea typeface="Garamond" charset="0"/>
                <a:cs typeface="Garamond" charset="0"/>
              </a:rPr>
              <a:t>Altemani</a:t>
            </a:r>
            <a:r>
              <a:rPr lang="pt-BR" altLang="ja-JP" sz="2000" dirty="0">
                <a:latin typeface="Garamond" charset="0"/>
                <a:ea typeface="Garamond" charset="0"/>
                <a:cs typeface="Garamond" charset="0"/>
              </a:rPr>
              <a:t> de Oliveira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pt-BR" altLang="ja-JP" sz="2000" dirty="0">
                <a:latin typeface="Garamond" charset="0"/>
                <a:ea typeface="Garamond" charset="0"/>
                <a:cs typeface="Garamond" charset="0"/>
              </a:rPr>
              <a:t>                                               Pesquisador 1C </a:t>
            </a:r>
            <a:r>
              <a:rPr lang="pt-BR" altLang="ja-JP" sz="2000" dirty="0" smtClean="0">
                <a:latin typeface="Garamond" charset="0"/>
                <a:ea typeface="Garamond" charset="0"/>
                <a:cs typeface="Garamond" charset="0"/>
              </a:rPr>
              <a:t>CNPq</a:t>
            </a:r>
            <a:endParaRPr lang="pt-BR" sz="2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45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92088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Economia </a:t>
            </a:r>
            <a:r>
              <a:rPr lang="pt-BR" sz="3200" dirty="0" err="1" smtClean="0">
                <a:latin typeface="Garamond" charset="0"/>
                <a:ea typeface="Garamond" charset="0"/>
                <a:cs typeface="Garamond" charset="0"/>
              </a:rPr>
              <a:t>Asi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ática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5195664"/>
          </a:xfrm>
        </p:spPr>
        <p:txBody>
          <a:bodyPr/>
          <a:lstStyle/>
          <a:p>
            <a:pPr algn="just">
              <a:buFont typeface="Wingdings" charset="2"/>
              <a:buChar char="Ø"/>
            </a:pPr>
            <a:r>
              <a:rPr lang="pt-BR" sz="2400" dirty="0" smtClean="0">
                <a:latin typeface="Garamond" charset="0"/>
                <a:ea typeface="MS PGothic" charset="0"/>
              </a:rPr>
              <a:t>A atual força econômica asiática não é um fenômeno unicamente resultante da ascensão chinesa, ao contrário, o crescimento econômico chinês foi favorecido ao integrar-se à dinâmica econômica asiática, liderada pelo Japão e já constituindo uma rede produtiva ou uma cadeia global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solidFill>
                  <a:srgbClr val="FF0000"/>
                </a:solidFill>
                <a:latin typeface="Garamond" charset="0"/>
                <a:ea typeface="MS PGothic" charset="0"/>
              </a:rPr>
              <a:t>Crise Asiática e a aceitação </a:t>
            </a:r>
            <a:r>
              <a:rPr lang="pt-BR" sz="2400" dirty="0" smtClean="0">
                <a:solidFill>
                  <a:srgbClr val="FF0000"/>
                </a:solidFill>
                <a:latin typeface="Garamond" charset="0"/>
                <a:ea typeface="MS PGothic" charset="0"/>
              </a:rPr>
              <a:t>de um </a:t>
            </a:r>
            <a:r>
              <a:rPr lang="pt-BR" sz="2400" dirty="0" smtClean="0">
                <a:solidFill>
                  <a:srgbClr val="FF0000"/>
                </a:solidFill>
                <a:latin typeface="Garamond" charset="0"/>
                <a:ea typeface="MS PGothic" charset="0"/>
              </a:rPr>
              <a:t>Bloco do Leste Asiático</a:t>
            </a:r>
            <a:r>
              <a:rPr lang="pt-BR" sz="2000" dirty="0" smtClean="0">
                <a:latin typeface="Garamond" charset="0"/>
                <a:ea typeface="MS PGothic" charset="0"/>
              </a:rPr>
              <a:t>.</a:t>
            </a:r>
          </a:p>
          <a:p>
            <a:pPr algn="just">
              <a:buFont typeface="Wingdings" charset="2"/>
              <a:buChar char="ü"/>
            </a:pPr>
            <a:r>
              <a:rPr lang="pt-BR" sz="2000" dirty="0" err="1" smtClean="0">
                <a:latin typeface="Garamond"/>
                <a:cs typeface="Garamond"/>
              </a:rPr>
              <a:t>Bonilla</a:t>
            </a:r>
            <a:r>
              <a:rPr lang="pt-BR" sz="2000" dirty="0" smtClean="0">
                <a:latin typeface="Garamond"/>
                <a:cs typeface="Garamond"/>
              </a:rPr>
              <a:t> aponta que a Ásia atual: 1 vinculação econômica muito mais estreita, “com uma ampla gama de espaços de cooperação intergovernamental”. </a:t>
            </a:r>
          </a:p>
          <a:p>
            <a:pPr algn="just">
              <a:buFont typeface="Wingdings" charset="2"/>
              <a:buChar char="ü"/>
            </a:pPr>
            <a:r>
              <a:rPr lang="pt-BR" sz="2000" dirty="0" smtClean="0">
                <a:latin typeface="Garamond"/>
                <a:cs typeface="Garamond"/>
              </a:rPr>
              <a:t>Os governos asiáticos estão agora “mais interdependentes e sofrem menos as influências políticas estadunidenses”. </a:t>
            </a:r>
          </a:p>
          <a:p>
            <a:pPr algn="just">
              <a:buFont typeface="Wingdings" charset="2"/>
              <a:buChar char="Ø"/>
            </a:pPr>
            <a:r>
              <a:rPr lang="pt-BR" sz="2400" dirty="0" smtClean="0">
                <a:latin typeface="Garamond"/>
                <a:ea typeface="MS PGothic" charset="0"/>
                <a:cs typeface="Garamond"/>
              </a:rPr>
              <a:t>1 histórico de </a:t>
            </a:r>
            <a:r>
              <a:rPr lang="pt-BR" sz="2400" i="1" dirty="0" smtClean="0">
                <a:latin typeface="Garamond"/>
                <a:ea typeface="MS PGothic" charset="0"/>
                <a:cs typeface="Garamond"/>
              </a:rPr>
              <a:t>Coordenação de Políticas Econômicas (PAFTAD, PBEC, PECC)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, e uma sinergia na dimensão econômica não transferida para a política e estratégica.</a:t>
            </a:r>
            <a:endParaRPr lang="pt-BR" sz="2400" i="1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36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20080"/>
          </a:xfrm>
        </p:spPr>
        <p:txBody>
          <a:bodyPr/>
          <a:lstStyle/>
          <a:p>
            <a:r>
              <a:rPr lang="en-US" sz="3200" dirty="0" err="1" smtClean="0">
                <a:latin typeface="Garamond"/>
                <a:cs typeface="Garamond"/>
              </a:rPr>
              <a:t>Leste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en-US" sz="3200" dirty="0" err="1" smtClean="0">
                <a:latin typeface="Garamond"/>
                <a:cs typeface="Garamond"/>
              </a:rPr>
              <a:t>Asiático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en-US" sz="3200" dirty="0" err="1" smtClean="0">
                <a:latin typeface="Garamond"/>
                <a:cs typeface="Garamond"/>
              </a:rPr>
              <a:t>Atual</a:t>
            </a:r>
            <a:endParaRPr lang="en-US" sz="32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040560"/>
          </a:xfrm>
        </p:spPr>
        <p:txBody>
          <a:bodyPr/>
          <a:lstStyle/>
          <a:p>
            <a:pPr algn="just">
              <a:buFont typeface="Wingdings" charset="2"/>
              <a:buChar char="Ø"/>
            </a:pPr>
            <a:r>
              <a:rPr lang="pt-BR" sz="2400" dirty="0" smtClean="0">
                <a:latin typeface="Garamond"/>
                <a:cs typeface="Garamond"/>
              </a:rPr>
              <a:t>1º., </a:t>
            </a:r>
            <a:r>
              <a:rPr lang="pt-BR" sz="2400" dirty="0">
                <a:latin typeface="Garamond"/>
                <a:cs typeface="Garamond"/>
              </a:rPr>
              <a:t>C</a:t>
            </a:r>
            <a:r>
              <a:rPr lang="pt-BR" sz="2400" dirty="0" smtClean="0">
                <a:latin typeface="Garamond"/>
                <a:cs typeface="Garamond"/>
              </a:rPr>
              <a:t>onstatação de que Ásia está retomando a liderança econômica mundial detida até o início do século XIX. </a:t>
            </a:r>
          </a:p>
          <a:p>
            <a:pPr algn="just">
              <a:buFont typeface="Wingdings" charset="2"/>
              <a:buChar char="Ø"/>
            </a:pPr>
            <a:endParaRPr lang="pt-BR" sz="2400" dirty="0" smtClean="0">
              <a:latin typeface="Garamond"/>
              <a:cs typeface="Garamond"/>
            </a:endParaRPr>
          </a:p>
          <a:p>
            <a:pPr algn="just">
              <a:buFont typeface="Wingdings" charset="2"/>
              <a:buChar char="Ø"/>
            </a:pPr>
            <a:r>
              <a:rPr lang="pt-BR" sz="2400" dirty="0" smtClean="0">
                <a:latin typeface="Garamond"/>
                <a:cs typeface="Garamond"/>
              </a:rPr>
              <a:t>2º., Inovador o fato de, </a:t>
            </a:r>
            <a:r>
              <a:rPr lang="pt-BR" sz="2400" i="1" dirty="0" smtClean="0">
                <a:latin typeface="Garamond"/>
                <a:cs typeface="Garamond"/>
              </a:rPr>
              <a:t>pela 1ª. vez</a:t>
            </a:r>
            <a:r>
              <a:rPr lang="pt-BR" sz="2400" dirty="0" smtClean="0">
                <a:latin typeface="Garamond"/>
                <a:cs typeface="Garamond"/>
              </a:rPr>
              <a:t>, </a:t>
            </a:r>
            <a:r>
              <a:rPr lang="pt-BR" sz="2400" i="1" dirty="0" smtClean="0">
                <a:latin typeface="Garamond"/>
                <a:cs typeface="Garamond"/>
              </a:rPr>
              <a:t>China e Japão se apresentarem simultaneamente como potências regionais </a:t>
            </a:r>
            <a:r>
              <a:rPr lang="pt-BR" sz="2400" dirty="0" smtClean="0">
                <a:latin typeface="Garamond"/>
                <a:cs typeface="Garamond"/>
              </a:rPr>
              <a:t>e, muito mais do que isto, </a:t>
            </a:r>
            <a:r>
              <a:rPr lang="pt-BR" sz="2400" i="1" dirty="0" smtClean="0">
                <a:latin typeface="Garamond"/>
                <a:cs typeface="Garamond"/>
              </a:rPr>
              <a:t>disputando a liderança regional.</a:t>
            </a:r>
          </a:p>
          <a:p>
            <a:pPr algn="just">
              <a:buFont typeface="Wingdings" charset="2"/>
              <a:buChar char="Ø"/>
            </a:pPr>
            <a:endParaRPr lang="pt-BR" sz="2400" i="1" dirty="0" smtClean="0">
              <a:latin typeface="Garamond"/>
              <a:cs typeface="Garamond"/>
            </a:endParaRPr>
          </a:p>
          <a:p>
            <a:pPr algn="just">
              <a:buFont typeface="Wingdings" charset="2"/>
              <a:buChar char="Ø"/>
            </a:pPr>
            <a:r>
              <a:rPr lang="pt-BR" sz="2400" dirty="0" smtClean="0">
                <a:latin typeface="Garamond"/>
                <a:cs typeface="Garamond"/>
              </a:rPr>
              <a:t>3º., Esta tensão bilateral é, na realidade, triangular pelo papel e interesses que EU</a:t>
            </a:r>
            <a:r>
              <a:rPr lang="pt-BR" sz="2400" dirty="0">
                <a:latin typeface="Garamond"/>
                <a:cs typeface="Garamond"/>
              </a:rPr>
              <a:t>A</a:t>
            </a:r>
            <a:r>
              <a:rPr lang="pt-BR" sz="2400" dirty="0" smtClean="0">
                <a:latin typeface="Garamond"/>
                <a:cs typeface="Garamond"/>
              </a:rPr>
              <a:t> projeta na região, recentemente expostos de forma clara por “sua estratégia de retorno a Ásia”. (reequilíbrio, pivô)</a:t>
            </a:r>
          </a:p>
          <a:p>
            <a:pPr algn="just"/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93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648072"/>
          </a:xfrm>
        </p:spPr>
        <p:txBody>
          <a:bodyPr/>
          <a:lstStyle/>
          <a:p>
            <a:r>
              <a:rPr lang="pt-BR" sz="2800" dirty="0">
                <a:latin typeface="Garamond" charset="0"/>
                <a:ea typeface="MS PGothic" charset="0"/>
              </a:rPr>
              <a:t>Dinâmica Estratégica no Leste Asiático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4968552"/>
          </a:xfrm>
        </p:spPr>
        <p:txBody>
          <a:bodyPr/>
          <a:lstStyle/>
          <a:p>
            <a:pPr algn="just">
              <a:buFont typeface="Wingdings" charset="2"/>
              <a:buChar char="Ø"/>
              <a:defRPr/>
            </a:pPr>
            <a:r>
              <a:rPr lang="pt-BR" sz="2400" dirty="0">
                <a:latin typeface="Garamond" charset="0"/>
                <a:ea typeface="MS PGothic" charset="0"/>
              </a:rPr>
              <a:t>Uma Nova Ordem Regional?</a:t>
            </a:r>
          </a:p>
          <a:p>
            <a:pPr algn="just">
              <a:buFont typeface="Wingdings" charset="2"/>
              <a:buChar char="Ø"/>
              <a:defRPr/>
            </a:pPr>
            <a:endParaRPr lang="pt-BR" sz="2400" dirty="0">
              <a:latin typeface="Garamond" charset="0"/>
              <a:ea typeface="MS PGothic" charset="0"/>
            </a:endParaRPr>
          </a:p>
          <a:p>
            <a:pPr marL="0" indent="0" algn="just">
              <a:buNone/>
              <a:defRPr/>
            </a:pPr>
            <a:r>
              <a:rPr lang="pt-BR" sz="2400" dirty="0">
                <a:latin typeface="Garamond" charset="0"/>
                <a:ea typeface="MS PGothic" charset="0"/>
              </a:rPr>
              <a:t>1</a:t>
            </a:r>
            <a:r>
              <a:rPr lang="pt-BR" sz="2200" dirty="0">
                <a:latin typeface="Garamond" charset="0"/>
                <a:ea typeface="MS PGothic" charset="0"/>
              </a:rPr>
              <a:t>. China, o maior país da região, não satisfeito com a ordem estratégica atual no Leste Asiático, </a:t>
            </a:r>
          </a:p>
          <a:p>
            <a:pPr algn="just">
              <a:buFont typeface="Wingdings" charset="2"/>
              <a:buChar char="ü"/>
              <a:defRPr/>
            </a:pPr>
            <a:r>
              <a:rPr lang="pt-BR" sz="2200" dirty="0">
                <a:latin typeface="Garamond" charset="0"/>
                <a:ea typeface="MS PGothic" charset="0"/>
              </a:rPr>
              <a:t>crítico do sistema de segurança regional baseado na presença dos EUA,</a:t>
            </a:r>
          </a:p>
          <a:p>
            <a:pPr algn="just">
              <a:buFont typeface="Wingdings" charset="2"/>
              <a:buChar char="ü"/>
              <a:defRPr/>
            </a:pPr>
            <a:r>
              <a:rPr lang="pt-BR" sz="2200" dirty="0">
                <a:latin typeface="Garamond" charset="0"/>
                <a:ea typeface="MS PGothic" charset="0"/>
              </a:rPr>
              <a:t>competitivo com Japão no papel principal no processo de integração</a:t>
            </a:r>
            <a:r>
              <a:rPr lang="pt-BR" sz="2200" dirty="0" smtClean="0">
                <a:latin typeface="Garamond" charset="0"/>
                <a:ea typeface="MS PGothic" charset="0"/>
              </a:rPr>
              <a:t>;</a:t>
            </a:r>
          </a:p>
          <a:p>
            <a:pPr algn="just">
              <a:buFont typeface="Wingdings" charset="2"/>
              <a:buChar char="ü"/>
              <a:defRPr/>
            </a:pPr>
            <a:endParaRPr lang="pt-BR" sz="2200" dirty="0">
              <a:latin typeface="Garamond" charset="0"/>
              <a:ea typeface="MS PGothic" charset="0"/>
            </a:endParaRPr>
          </a:p>
          <a:p>
            <a:pPr marL="0" indent="0" algn="just">
              <a:buNone/>
              <a:defRPr/>
            </a:pPr>
            <a:r>
              <a:rPr lang="pt-BR" sz="2200" dirty="0">
                <a:latin typeface="Garamond" charset="0"/>
                <a:ea typeface="MS PGothic" charset="0"/>
              </a:rPr>
              <a:t>2. China com um papel mais </a:t>
            </a:r>
            <a:r>
              <a:rPr lang="pt-BR" sz="2200" dirty="0" smtClean="0">
                <a:latin typeface="Garamond" charset="0"/>
                <a:ea typeface="MS PGothic" charset="0"/>
              </a:rPr>
              <a:t>assertivo </a:t>
            </a:r>
            <a:r>
              <a:rPr lang="pt-BR" sz="2200" dirty="0">
                <a:latin typeface="Garamond" charset="0"/>
                <a:ea typeface="MS PGothic" charset="0"/>
              </a:rPr>
              <a:t>nos assuntos regionais: forte reação à venda de armas </a:t>
            </a:r>
            <a:r>
              <a:rPr lang="pt-BR" sz="2200" dirty="0" smtClean="0">
                <a:latin typeface="Garamond" charset="0"/>
                <a:ea typeface="MS PGothic" charset="0"/>
              </a:rPr>
              <a:t>a </a:t>
            </a:r>
            <a:r>
              <a:rPr lang="pt-BR" sz="2200" dirty="0">
                <a:latin typeface="Garamond" charset="0"/>
                <a:ea typeface="MS PGothic" charset="0"/>
              </a:rPr>
              <a:t>Taiwan; exercícios militares em resposta aos exercícios conjuntos de EUA com Japão e Coreia; ações </a:t>
            </a:r>
            <a:r>
              <a:rPr lang="pt-BR" sz="2200" dirty="0" smtClean="0">
                <a:latin typeface="Garamond" charset="0"/>
                <a:ea typeface="MS PGothic" charset="0"/>
              </a:rPr>
              <a:t>navais </a:t>
            </a:r>
            <a:r>
              <a:rPr lang="pt-BR" sz="2200" dirty="0">
                <a:latin typeface="Garamond" charset="0"/>
                <a:ea typeface="MS PGothic" charset="0"/>
              </a:rPr>
              <a:t>no MSC e MLC</a:t>
            </a:r>
            <a:r>
              <a:rPr lang="pt-BR" sz="2200" dirty="0" smtClean="0">
                <a:latin typeface="Garamond" charset="0"/>
                <a:ea typeface="MS PGothic" charset="0"/>
              </a:rPr>
              <a:t>.</a:t>
            </a:r>
            <a:endParaRPr lang="pt-BR" sz="2200" dirty="0">
              <a:latin typeface="Garamond" charset="0"/>
              <a:ea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66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92088"/>
          </a:xfrm>
        </p:spPr>
        <p:txBody>
          <a:bodyPr/>
          <a:lstStyle/>
          <a:p>
            <a:r>
              <a:rPr lang="pt-BR" sz="2800" dirty="0">
                <a:latin typeface="Garamond" charset="0"/>
                <a:ea typeface="MS PGothic" charset="0"/>
              </a:rPr>
              <a:t>Dinâmica Estratégica no Leste Asiático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424936" cy="504056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pt-BR" sz="2200" dirty="0" smtClean="0">
                <a:latin typeface="Garamond" charset="0"/>
                <a:ea typeface="MS PGothic" charset="0"/>
              </a:rPr>
              <a:t>3. O </a:t>
            </a:r>
            <a:r>
              <a:rPr lang="pt-BR" sz="2200" dirty="0">
                <a:latin typeface="Garamond" charset="0"/>
                <a:ea typeface="MS PGothic" charset="0"/>
              </a:rPr>
              <a:t>crescimento da China afetou o enfoque japonês para o regionalismo asiático, com Japão em busca de vínculos mais estreitos com as </a:t>
            </a:r>
            <a:r>
              <a:rPr lang="pt-BR" sz="2200" dirty="0" smtClean="0">
                <a:latin typeface="Garamond" charset="0"/>
                <a:ea typeface="MS PGothic" charset="0"/>
              </a:rPr>
              <a:t>potências</a:t>
            </a:r>
            <a:r>
              <a:rPr lang="pt-BR" sz="2200" dirty="0" smtClean="0">
                <a:latin typeface="Garamond" charset="0"/>
                <a:ea typeface="MS PGothic" charset="0"/>
              </a:rPr>
              <a:t> </a:t>
            </a:r>
            <a:r>
              <a:rPr lang="pt-BR" sz="2200" dirty="0" smtClean="0">
                <a:latin typeface="Garamond" charset="0"/>
                <a:ea typeface="MS PGothic" charset="0"/>
              </a:rPr>
              <a:t>estrangeiras </a:t>
            </a:r>
            <a:r>
              <a:rPr lang="pt-BR" sz="2200" dirty="0" smtClean="0">
                <a:latin typeface="Garamond" charset="0"/>
                <a:ea typeface="MS PGothic" charset="0"/>
              </a:rPr>
              <a:t>enquanto a </a:t>
            </a:r>
            <a:r>
              <a:rPr lang="pt-BR" sz="2200" dirty="0">
                <a:latin typeface="Garamond" charset="0"/>
                <a:ea typeface="MS PGothic" charset="0"/>
              </a:rPr>
              <a:t>China disposta a permanecer no Leste </a:t>
            </a:r>
            <a:r>
              <a:rPr lang="pt-BR" sz="2200" dirty="0" smtClean="0">
                <a:latin typeface="Garamond" charset="0"/>
                <a:ea typeface="MS PGothic" charset="0"/>
              </a:rPr>
              <a:t>Asiático.</a:t>
            </a:r>
            <a:endParaRPr lang="pt-BR" sz="2200" dirty="0">
              <a:latin typeface="Garamond" charset="0"/>
              <a:ea typeface="MS PGothic" charset="0"/>
            </a:endParaRPr>
          </a:p>
          <a:p>
            <a:pPr marL="0" indent="0" algn="just">
              <a:buNone/>
              <a:defRPr/>
            </a:pPr>
            <a:endParaRPr lang="pt-BR" sz="2200" dirty="0" smtClean="0">
              <a:latin typeface="Garamond" charset="0"/>
              <a:ea typeface="MS PGothic" charset="0"/>
            </a:endParaRPr>
          </a:p>
          <a:p>
            <a:pPr marL="0" indent="0" algn="just">
              <a:buNone/>
              <a:defRPr/>
            </a:pPr>
            <a:r>
              <a:rPr lang="pt-BR" sz="2200" dirty="0" smtClean="0">
                <a:latin typeface="Garamond" charset="0"/>
                <a:ea typeface="MS PGothic" charset="0"/>
              </a:rPr>
              <a:t>4</a:t>
            </a:r>
            <a:r>
              <a:rPr lang="pt-BR" sz="2200" dirty="0">
                <a:latin typeface="Garamond" charset="0"/>
                <a:ea typeface="MS PGothic" charset="0"/>
              </a:rPr>
              <a:t>. Um (provável) temor estadunidense é que a maior influência econômica chinesa na Ásia pode criar uma ordem regional na Ásia, que exclua os EUA</a:t>
            </a:r>
            <a:r>
              <a:rPr lang="pt-BR" sz="2200" dirty="0" smtClean="0">
                <a:latin typeface="Garamond" charset="0"/>
                <a:ea typeface="MS PGothic" charset="0"/>
              </a:rPr>
              <a:t>.</a:t>
            </a:r>
          </a:p>
          <a:p>
            <a:pPr marL="0" indent="0" algn="just">
              <a:buNone/>
              <a:defRPr/>
            </a:pPr>
            <a:endParaRPr lang="pt-BR" sz="2200" dirty="0">
              <a:latin typeface="Garamond" charset="0"/>
              <a:ea typeface="MS PGothic" charset="0"/>
            </a:endParaRPr>
          </a:p>
          <a:p>
            <a:pPr marL="0" indent="0" algn="just">
              <a:buNone/>
              <a:defRPr/>
            </a:pPr>
            <a:r>
              <a:rPr lang="pt-BR" sz="2200" dirty="0" smtClean="0">
                <a:latin typeface="Garamond" charset="0"/>
                <a:ea typeface="MS PGothic" charset="0"/>
              </a:rPr>
              <a:t>5</a:t>
            </a:r>
            <a:r>
              <a:rPr lang="pt-BR" sz="2200" dirty="0">
                <a:latin typeface="Garamond" charset="0"/>
                <a:ea typeface="MS PGothic" charset="0"/>
              </a:rPr>
              <a:t>. O novo papel de China no Sistema Financeiro Internacional (G20, Rede de Bancos de </a:t>
            </a:r>
            <a:r>
              <a:rPr lang="pt-BR" sz="2200" dirty="0" smtClean="0">
                <a:latin typeface="Garamond" charset="0"/>
                <a:ea typeface="MS PGothic" charset="0"/>
              </a:rPr>
              <a:t>Desenvolvimento - </a:t>
            </a:r>
            <a:r>
              <a:rPr lang="pt-BR" sz="2000" dirty="0">
                <a:latin typeface="Garamond"/>
                <a:cs typeface="Garamond"/>
              </a:rPr>
              <a:t>Banco Asiático de Investimentos em </a:t>
            </a:r>
            <a:r>
              <a:rPr lang="pt-BR" sz="2000" dirty="0" smtClean="0">
                <a:latin typeface="Garamond"/>
                <a:cs typeface="Garamond"/>
              </a:rPr>
              <a:t>Infraestrutura</a:t>
            </a:r>
            <a:r>
              <a:rPr lang="pt-BR" sz="2200" dirty="0" smtClean="0">
                <a:latin typeface="Garamond" charset="0"/>
                <a:ea typeface="MS PGothic" charset="0"/>
              </a:rPr>
              <a:t>)</a:t>
            </a:r>
          </a:p>
          <a:p>
            <a:pPr marL="0" indent="0" algn="just">
              <a:buNone/>
              <a:defRPr/>
            </a:pPr>
            <a:r>
              <a:rPr lang="pt-BR" sz="2200" dirty="0" smtClean="0">
                <a:latin typeface="Garamond" charset="0"/>
                <a:ea typeface="MS PGothic" charset="0"/>
              </a:rPr>
              <a:t>6</a:t>
            </a:r>
            <a:r>
              <a:rPr lang="pt-BR" sz="2200" dirty="0">
                <a:latin typeface="Garamond" charset="0"/>
                <a:ea typeface="MS PGothic" charset="0"/>
              </a:rPr>
              <a:t>. Assim, EUA necessita de Japão não somente como um aliado na segurança, mas também como um sócio na economia</a:t>
            </a:r>
            <a:r>
              <a:rPr lang="pt-BR" sz="2200" dirty="0" smtClean="0">
                <a:latin typeface="Garamond" charset="0"/>
                <a:ea typeface="MS PGothic" charset="0"/>
              </a:rPr>
              <a:t>.</a:t>
            </a:r>
            <a:endParaRPr lang="pt-BR" sz="2200" dirty="0">
              <a:latin typeface="Garamond" charset="0"/>
              <a:ea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2800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648072"/>
          </a:xfrm>
        </p:spPr>
        <p:txBody>
          <a:bodyPr/>
          <a:lstStyle/>
          <a:p>
            <a:r>
              <a:rPr lang="pt-BR" sz="2800" dirty="0">
                <a:latin typeface="Garamond" charset="0"/>
                <a:ea typeface="MS PGothic" charset="0"/>
              </a:rPr>
              <a:t>Dinâmica Estratégica no Leste Asiático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496944" cy="5040560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200" dirty="0">
                <a:latin typeface="Garamond"/>
                <a:cs typeface="Garamond"/>
              </a:rPr>
              <a:t>É em decorrência deste choque de interesses relativamente incompatíveis que se pode avaliar as novas propostas integrativas (</a:t>
            </a:r>
            <a:r>
              <a:rPr lang="pt-BR" sz="2200" dirty="0" err="1">
                <a:latin typeface="Garamond"/>
                <a:cs typeface="Garamond"/>
              </a:rPr>
              <a:t>re</a:t>
            </a:r>
            <a:r>
              <a:rPr lang="pt-BR" sz="2200" dirty="0">
                <a:latin typeface="Garamond"/>
                <a:cs typeface="Garamond"/>
              </a:rPr>
              <a:t>)lançadas na década de 2010, a </a:t>
            </a:r>
            <a:r>
              <a:rPr lang="pt-BR" sz="2200" dirty="0" smtClean="0">
                <a:latin typeface="Garamond"/>
                <a:cs typeface="Garamond"/>
              </a:rPr>
              <a:t>Parceria Econômica Regional Abrangente (</a:t>
            </a:r>
            <a:r>
              <a:rPr lang="pt-BR" sz="2200" dirty="0">
                <a:latin typeface="Garamond"/>
                <a:cs typeface="Garamond"/>
              </a:rPr>
              <a:t>RCEP), a </a:t>
            </a:r>
            <a:r>
              <a:rPr lang="pt-BR" sz="2200" dirty="0" smtClean="0">
                <a:latin typeface="Garamond"/>
                <a:cs typeface="Garamond"/>
              </a:rPr>
              <a:t>Parceria </a:t>
            </a:r>
            <a:r>
              <a:rPr lang="pt-BR" sz="2200" dirty="0" err="1" smtClean="0">
                <a:latin typeface="Garamond"/>
                <a:cs typeface="Garamond"/>
              </a:rPr>
              <a:t>Trans</a:t>
            </a:r>
            <a:r>
              <a:rPr lang="pt-BR" sz="2200" dirty="0">
                <a:latin typeface="Garamond"/>
                <a:cs typeface="Garamond"/>
              </a:rPr>
              <a:t>-</a:t>
            </a:r>
            <a:r>
              <a:rPr lang="pt-BR" sz="2200" dirty="0" smtClean="0">
                <a:latin typeface="Garamond"/>
                <a:cs typeface="Garamond"/>
              </a:rPr>
              <a:t>Pacífico</a:t>
            </a:r>
            <a:r>
              <a:rPr lang="en-US" sz="2200" dirty="0" smtClean="0">
                <a:latin typeface="Garamond"/>
                <a:cs typeface="Garamond"/>
              </a:rPr>
              <a:t> </a:t>
            </a:r>
            <a:r>
              <a:rPr lang="en-US" sz="2200" dirty="0" smtClean="0">
                <a:latin typeface="Garamond"/>
                <a:cs typeface="Garamond"/>
              </a:rPr>
              <a:t>(TPP 2005-2010-2013-2015) </a:t>
            </a:r>
            <a:r>
              <a:rPr lang="pt-BR" sz="2200" dirty="0">
                <a:latin typeface="Garamond"/>
                <a:cs typeface="Garamond"/>
              </a:rPr>
              <a:t>e a China-</a:t>
            </a:r>
            <a:r>
              <a:rPr lang="pt-BR" sz="2200" dirty="0" err="1">
                <a:latin typeface="Garamond"/>
                <a:cs typeface="Garamond"/>
              </a:rPr>
              <a:t>Korea</a:t>
            </a:r>
            <a:r>
              <a:rPr lang="pt-BR" sz="2200" dirty="0">
                <a:latin typeface="Garamond"/>
                <a:cs typeface="Garamond"/>
              </a:rPr>
              <a:t>-</a:t>
            </a:r>
            <a:r>
              <a:rPr lang="pt-BR" sz="2200" dirty="0" err="1">
                <a:latin typeface="Garamond"/>
                <a:cs typeface="Garamond"/>
              </a:rPr>
              <a:t>Japan</a:t>
            </a:r>
            <a:r>
              <a:rPr lang="pt-BR" sz="2200" dirty="0">
                <a:latin typeface="Garamond"/>
                <a:cs typeface="Garamond"/>
              </a:rPr>
              <a:t> </a:t>
            </a:r>
            <a:r>
              <a:rPr lang="pt-BR" sz="2200" dirty="0" err="1">
                <a:latin typeface="Garamond"/>
                <a:cs typeface="Garamond"/>
              </a:rPr>
              <a:t>Free</a:t>
            </a:r>
            <a:r>
              <a:rPr lang="pt-BR" sz="2200" dirty="0">
                <a:latin typeface="Garamond"/>
                <a:cs typeface="Garamond"/>
              </a:rPr>
              <a:t> Trade </a:t>
            </a:r>
            <a:r>
              <a:rPr lang="pt-BR" sz="2200" dirty="0" err="1">
                <a:latin typeface="Garamond"/>
                <a:cs typeface="Garamond"/>
              </a:rPr>
              <a:t>Area</a:t>
            </a:r>
            <a:r>
              <a:rPr lang="pt-BR" sz="2200" dirty="0">
                <a:latin typeface="Garamond"/>
                <a:cs typeface="Garamond"/>
              </a:rPr>
              <a:t> (</a:t>
            </a:r>
            <a:r>
              <a:rPr lang="pt-BR" sz="2200" dirty="0" smtClean="0">
                <a:latin typeface="Garamond"/>
                <a:cs typeface="Garamond"/>
              </a:rPr>
              <a:t>CKJFTA - 2012).</a:t>
            </a:r>
          </a:p>
          <a:p>
            <a:pPr>
              <a:buFont typeface="Wingdings" charset="2"/>
              <a:buChar char="ü"/>
            </a:pPr>
            <a:r>
              <a:rPr lang="pt-BR" sz="2200" dirty="0" smtClean="0">
                <a:latin typeface="Garamond"/>
                <a:cs typeface="Garamond"/>
              </a:rPr>
              <a:t>E mesmo, 2010, novamente a proposta de EUA de conversão da APEC </a:t>
            </a:r>
            <a:r>
              <a:rPr lang="pt-BR" sz="2200" dirty="0">
                <a:latin typeface="Garamond"/>
                <a:cs typeface="Garamond"/>
              </a:rPr>
              <a:t>em </a:t>
            </a:r>
            <a:r>
              <a:rPr lang="pt-BR" sz="2200" dirty="0" smtClean="0">
                <a:latin typeface="Garamond"/>
                <a:cs typeface="Garamond"/>
              </a:rPr>
              <a:t>uma FTAA. </a:t>
            </a:r>
          </a:p>
          <a:p>
            <a:pPr>
              <a:buFont typeface="Wingdings" charset="2"/>
              <a:buChar char="ü"/>
            </a:pPr>
            <a:endParaRPr lang="pt-BR" sz="2200" dirty="0">
              <a:latin typeface="Garamond"/>
              <a:cs typeface="Garamond"/>
            </a:endParaRPr>
          </a:p>
          <a:p>
            <a:pPr algn="just">
              <a:buFont typeface="Wingdings" charset="2"/>
              <a:buChar char="ü"/>
            </a:pPr>
            <a:r>
              <a:rPr lang="pt-BR" sz="2200" dirty="0">
                <a:latin typeface="Garamond"/>
                <a:cs typeface="Garamond"/>
              </a:rPr>
              <a:t>Com os atuais entraves na </a:t>
            </a:r>
            <a:r>
              <a:rPr lang="pt-BR" sz="2200" dirty="0" smtClean="0">
                <a:latin typeface="Garamond"/>
                <a:cs typeface="Garamond"/>
              </a:rPr>
              <a:t>OMC </a:t>
            </a:r>
            <a:r>
              <a:rPr lang="pt-BR" sz="2200" dirty="0">
                <a:latin typeface="Garamond"/>
                <a:cs typeface="Garamond"/>
              </a:rPr>
              <a:t>e com os EUA buscando enterrar a Rodada Doha é praticamente impossível negar o desafio (necessidade e urgência) que se coloca frente a um cenário de tendência frenética de assinatura de acordos comerciais (de bilaterais a </a:t>
            </a:r>
            <a:r>
              <a:rPr lang="pt-BR" sz="2200" dirty="0" err="1">
                <a:latin typeface="Garamond"/>
                <a:cs typeface="Garamond"/>
              </a:rPr>
              <a:t>mega</a:t>
            </a:r>
            <a:r>
              <a:rPr lang="pt-BR" sz="2200" dirty="0">
                <a:latin typeface="Garamond"/>
                <a:cs typeface="Garamond"/>
              </a:rPr>
              <a:t>-acordos</a:t>
            </a:r>
            <a:r>
              <a:rPr lang="pt-BR" sz="2200" dirty="0" smtClean="0">
                <a:latin typeface="Garamond"/>
                <a:cs typeface="Garamond"/>
              </a:rPr>
              <a:t>).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27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864096"/>
          </a:xfrm>
        </p:spPr>
        <p:txBody>
          <a:bodyPr/>
          <a:lstStyle/>
          <a:p>
            <a:r>
              <a:rPr lang="en-US" sz="3200" dirty="0" smtClean="0"/>
              <a:t>China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80920" cy="525658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400" dirty="0">
                <a:latin typeface="Garamond" charset="0"/>
                <a:ea typeface="MS PGothic" charset="0"/>
              </a:rPr>
              <a:t>Relativa consciência  regional e internacional de que China tem um </a:t>
            </a:r>
            <a:r>
              <a:rPr lang="pt-BR" sz="2400" i="1" dirty="0">
                <a:latin typeface="Garamond" charset="0"/>
                <a:ea typeface="MS PGothic" charset="0"/>
              </a:rPr>
              <a:t>projeto político </a:t>
            </a:r>
            <a:r>
              <a:rPr lang="pt-BR" sz="2400" dirty="0">
                <a:latin typeface="Garamond" charset="0"/>
                <a:ea typeface="MS PGothic" charset="0"/>
              </a:rPr>
              <a:t>e está reunindo condições de assumir um papel de liderança nos assuntos regionais e internacionais,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endParaRPr lang="pt-BR" sz="2400" dirty="0">
              <a:latin typeface="Garamond" charset="0"/>
              <a:ea typeface="MS PGothic" charset="0"/>
            </a:endParaRP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400" dirty="0" smtClean="0">
                <a:latin typeface="Garamond" charset="0"/>
                <a:ea typeface="MS PGothic" charset="0"/>
              </a:rPr>
              <a:t>De outro lado, </a:t>
            </a:r>
            <a:r>
              <a:rPr lang="pt-BR" sz="2400" dirty="0">
                <a:latin typeface="Garamond" charset="0"/>
                <a:ea typeface="MS PGothic" charset="0"/>
              </a:rPr>
              <a:t>EUA </a:t>
            </a:r>
            <a:r>
              <a:rPr lang="pt-BR" sz="2400" dirty="0" smtClean="0">
                <a:latin typeface="Garamond" charset="0"/>
                <a:ea typeface="MS PGothic" charset="0"/>
              </a:rPr>
              <a:t>demonstrando forte </a:t>
            </a:r>
            <a:r>
              <a:rPr lang="pt-BR" sz="2400" dirty="0">
                <a:latin typeface="Garamond" charset="0"/>
                <a:ea typeface="MS PGothic" charset="0"/>
              </a:rPr>
              <a:t>disposição </a:t>
            </a:r>
            <a:r>
              <a:rPr lang="pt-BR" sz="2400" dirty="0" smtClean="0">
                <a:latin typeface="Garamond" charset="0"/>
                <a:ea typeface="MS PGothic" charset="0"/>
              </a:rPr>
              <a:t>para </a:t>
            </a:r>
            <a:r>
              <a:rPr lang="pt-BR" sz="2400" dirty="0">
                <a:latin typeface="Garamond" charset="0"/>
                <a:ea typeface="MS PGothic" charset="0"/>
              </a:rPr>
              <a:t>recuperar ou expandir sua presença na região </a:t>
            </a:r>
            <a:r>
              <a:rPr lang="pt-BR" sz="2400" dirty="0" smtClean="0">
                <a:latin typeface="Garamond" charset="0"/>
                <a:ea typeface="MS PGothic" charset="0"/>
              </a:rPr>
              <a:t>asiática,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endParaRPr lang="pt-BR" sz="2400" dirty="0" smtClean="0">
              <a:latin typeface="Garamond" charset="0"/>
              <a:ea typeface="MS PGothic" charset="0"/>
            </a:endParaRP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400" dirty="0">
                <a:latin typeface="Garamond" charset="0"/>
                <a:ea typeface="MS PGothic" charset="0"/>
              </a:rPr>
              <a:t>e</a:t>
            </a:r>
            <a:r>
              <a:rPr lang="pt-BR" sz="2400" dirty="0" smtClean="0">
                <a:latin typeface="Garamond" charset="0"/>
                <a:ea typeface="MS PGothic" charset="0"/>
              </a:rPr>
              <a:t>m </a:t>
            </a:r>
            <a:r>
              <a:rPr lang="pt-BR" sz="2400" dirty="0">
                <a:latin typeface="Garamond" charset="0"/>
                <a:ea typeface="MS PGothic" charset="0"/>
              </a:rPr>
              <a:t>decorrência dos recentes movimentos internacionais como </a:t>
            </a:r>
            <a:r>
              <a:rPr lang="pt-BR" sz="2400" dirty="0" smtClean="0">
                <a:latin typeface="Garamond" charset="0"/>
                <a:ea typeface="MS PGothic" charset="0"/>
              </a:rPr>
              <a:t>seu maior </a:t>
            </a:r>
            <a:r>
              <a:rPr lang="pt-BR" sz="2400" dirty="0">
                <a:latin typeface="Garamond" charset="0"/>
                <a:ea typeface="MS PGothic" charset="0"/>
              </a:rPr>
              <a:t>enfraquecimento </a:t>
            </a:r>
            <a:r>
              <a:rPr lang="pt-BR" sz="2400" dirty="0" smtClean="0">
                <a:latin typeface="Garamond" charset="0"/>
                <a:ea typeface="MS PGothic" charset="0"/>
              </a:rPr>
              <a:t>desde </a:t>
            </a:r>
            <a:r>
              <a:rPr lang="pt-BR" sz="2400" dirty="0">
                <a:latin typeface="Garamond" charset="0"/>
                <a:ea typeface="MS PGothic" charset="0"/>
              </a:rPr>
              <a:t>a crise financeira mundial </a:t>
            </a:r>
            <a:r>
              <a:rPr lang="pt-BR" sz="2400" dirty="0" smtClean="0">
                <a:latin typeface="Garamond" charset="0"/>
                <a:ea typeface="MS PGothic" charset="0"/>
              </a:rPr>
              <a:t>(2008), e </a:t>
            </a:r>
            <a:endParaRPr lang="pt-BR" sz="2400" dirty="0">
              <a:latin typeface="Garamond" charset="0"/>
              <a:ea typeface="MS PGothic" charset="0"/>
            </a:endParaRP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400" dirty="0">
                <a:latin typeface="Garamond" charset="0"/>
                <a:ea typeface="MS PGothic" charset="0"/>
              </a:rPr>
              <a:t>c</a:t>
            </a:r>
            <a:r>
              <a:rPr lang="pt-BR" sz="2400" dirty="0" smtClean="0">
                <a:latin typeface="Garamond" charset="0"/>
                <a:ea typeface="MS PGothic" charset="0"/>
              </a:rPr>
              <a:t>om </a:t>
            </a:r>
            <a:r>
              <a:rPr lang="pt-BR" sz="2400" dirty="0">
                <a:latin typeface="Garamond" charset="0"/>
                <a:ea typeface="MS PGothic" charset="0"/>
              </a:rPr>
              <a:t>seus reveses no Iraque e no </a:t>
            </a:r>
            <a:r>
              <a:rPr lang="pt-BR" sz="2400" dirty="0" smtClean="0">
                <a:latin typeface="Garamond" charset="0"/>
                <a:ea typeface="MS PGothic" charset="0"/>
              </a:rPr>
              <a:t>Afeganistão.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endParaRPr lang="pt-BR" sz="2400" dirty="0">
              <a:latin typeface="Garamond" charset="0"/>
              <a:ea typeface="MS PGothic" charset="0"/>
            </a:endParaRPr>
          </a:p>
          <a:p>
            <a:pPr algn="just" eaLnBrk="1" hangingPunct="1">
              <a:lnSpc>
                <a:spcPct val="80000"/>
              </a:lnSpc>
              <a:buFont typeface="Wingdings" charset="0"/>
              <a:buChar char="q"/>
              <a:defRPr/>
            </a:pPr>
            <a:r>
              <a:rPr lang="pt-BR" sz="2400" dirty="0">
                <a:latin typeface="Garamond" charset="0"/>
                <a:ea typeface="MS PGothic" charset="0"/>
              </a:rPr>
              <a:t>China está pressionada a adotar uma posição reativa muito mais clara e assertiva</a:t>
            </a:r>
            <a:r>
              <a:rPr lang="pt-BR" sz="2400" dirty="0" smtClean="0">
                <a:latin typeface="Garamond" charset="0"/>
                <a:ea typeface="MS PGothic" charset="0"/>
              </a:rPr>
              <a:t>?</a:t>
            </a:r>
            <a:endParaRPr lang="pt-BR" sz="2400" dirty="0">
              <a:latin typeface="Garamond" charset="0"/>
              <a:ea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49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864096"/>
          </a:xfrm>
        </p:spPr>
        <p:txBody>
          <a:bodyPr/>
          <a:lstStyle/>
          <a:p>
            <a:r>
              <a:rPr lang="en-US" sz="3200" dirty="0" err="1" smtClean="0"/>
              <a:t>Maior</a:t>
            </a:r>
            <a:r>
              <a:rPr lang="en-US" sz="3200" dirty="0" smtClean="0"/>
              <a:t> </a:t>
            </a:r>
            <a:r>
              <a:rPr lang="en-US" sz="3200" dirty="0" err="1" smtClean="0"/>
              <a:t>Assertividade</a:t>
            </a:r>
            <a:r>
              <a:rPr lang="en-US" sz="3200" dirty="0" smtClean="0"/>
              <a:t> </a:t>
            </a:r>
            <a:r>
              <a:rPr lang="en-US" sz="3200" dirty="0" err="1" smtClean="0"/>
              <a:t>Chinesa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040560"/>
          </a:xfrm>
        </p:spPr>
        <p:txBody>
          <a:bodyPr/>
          <a:lstStyle/>
          <a:p>
            <a:pPr algn="just">
              <a:buFont typeface="Wingdings" charset="0"/>
              <a:buChar char="Ø"/>
              <a:defRPr/>
            </a:pPr>
            <a:r>
              <a:rPr lang="pt-BR" sz="2200" dirty="0" smtClean="0">
                <a:latin typeface="Garamond" charset="0"/>
                <a:ea typeface="MS PGothic" charset="0"/>
              </a:rPr>
              <a:t>Postura </a:t>
            </a:r>
            <a:r>
              <a:rPr lang="pt-BR" sz="2200" dirty="0">
                <a:latin typeface="Garamond" charset="0"/>
                <a:ea typeface="MS PGothic" charset="0"/>
              </a:rPr>
              <a:t>mais ativa no Mar da China do Sul, </a:t>
            </a:r>
          </a:p>
          <a:p>
            <a:pPr algn="just">
              <a:buFont typeface="Wingdings" charset="0"/>
              <a:buChar char="ü"/>
              <a:defRPr/>
            </a:pPr>
            <a:r>
              <a:rPr lang="pt-BR" sz="2200" dirty="0">
                <a:latin typeface="Garamond" charset="0"/>
                <a:ea typeface="MS PGothic" charset="0"/>
              </a:rPr>
              <a:t>O</a:t>
            </a:r>
            <a:r>
              <a:rPr lang="pt-BR" sz="2200" dirty="0" smtClean="0">
                <a:latin typeface="Garamond" charset="0"/>
                <a:ea typeface="MS PGothic" charset="0"/>
              </a:rPr>
              <a:t> </a:t>
            </a:r>
            <a:r>
              <a:rPr lang="pt-BR" sz="2200" dirty="0">
                <a:latin typeface="Garamond" charset="0"/>
                <a:ea typeface="MS PGothic" charset="0"/>
              </a:rPr>
              <a:t>estabelecimento de uma zona de defesa aérea no Mar de China do Leste são acidentes isolados ou representam uma mudança em sua estratégia internacional? </a:t>
            </a:r>
          </a:p>
          <a:p>
            <a:pPr algn="just">
              <a:buFont typeface="Wingdings" charset="0"/>
              <a:buChar char="ü"/>
              <a:defRPr/>
            </a:pPr>
            <a:r>
              <a:rPr lang="pt-BR" sz="2200" dirty="0">
                <a:latin typeface="Garamond" charset="0"/>
                <a:ea typeface="MS PGothic" charset="0"/>
              </a:rPr>
              <a:t>Críticas contundentes sobre a venda de armas a Taiwan ou reuniões com o Dalai Lama não são novas, mas </a:t>
            </a:r>
            <a:r>
              <a:rPr lang="pt-BR" sz="2200" i="1" dirty="0">
                <a:latin typeface="Garamond" charset="0"/>
                <a:ea typeface="MS PGothic" charset="0"/>
              </a:rPr>
              <a:t>as críticas atuais, com a aplicação de sanções, são indicativas de uma possível mudança na postura chinesa.</a:t>
            </a:r>
          </a:p>
          <a:p>
            <a:pPr algn="just">
              <a:buFont typeface="Wingdings" charset="0"/>
              <a:buChar char="ü"/>
              <a:defRPr/>
            </a:pPr>
            <a:r>
              <a:rPr lang="pt-BR" sz="2200" dirty="0" smtClean="0">
                <a:latin typeface="Garamond" charset="0"/>
                <a:ea typeface="MS PGothic" charset="0"/>
              </a:rPr>
              <a:t>China </a:t>
            </a:r>
            <a:r>
              <a:rPr lang="pt-BR" sz="2200" dirty="0">
                <a:latin typeface="Garamond" charset="0"/>
                <a:ea typeface="MS PGothic" charset="0"/>
              </a:rPr>
              <a:t>está tratando de ampliar seu status e assumir um maior papel de liderança na Leste Asiático e na dimensão internacional. </a:t>
            </a:r>
            <a:endParaRPr lang="pt-BR" sz="2200" dirty="0" smtClean="0">
              <a:latin typeface="Garamond" charset="0"/>
              <a:ea typeface="MS PGothic" charset="0"/>
            </a:endParaRPr>
          </a:p>
          <a:p>
            <a:pPr algn="just">
              <a:buFont typeface="Wingdings" charset="0"/>
              <a:buChar char="ü"/>
              <a:defRPr/>
            </a:pPr>
            <a:endParaRPr lang="pt-BR" sz="2200" dirty="0">
              <a:latin typeface="Garamond" charset="0"/>
              <a:ea typeface="MS PGothic" charset="0"/>
            </a:endParaRPr>
          </a:p>
          <a:p>
            <a:pPr algn="just">
              <a:buFont typeface="Wingdings" charset="0"/>
              <a:buChar char="ü"/>
              <a:defRPr/>
            </a:pPr>
            <a:r>
              <a:rPr lang="pt-BR" sz="2200" dirty="0">
                <a:latin typeface="Garamond" charset="0"/>
                <a:ea typeface="MS PGothic" charset="0"/>
              </a:rPr>
              <a:t>E também, não aceitar passivamente a determinação estadunidense de seguir sendo uma potência na Ásia Pacífico</a:t>
            </a:r>
            <a:r>
              <a:rPr lang="pt-BR" sz="2200" dirty="0" smtClean="0">
                <a:latin typeface="Arial" charset="0"/>
                <a:ea typeface="MS PGothic" charset="0"/>
              </a:rPr>
              <a:t>.</a:t>
            </a:r>
            <a:endParaRPr lang="pt-BR" sz="2200" dirty="0">
              <a:latin typeface="Arial" charset="0"/>
              <a:ea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95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648072"/>
          </a:xfrm>
        </p:spPr>
        <p:txBody>
          <a:bodyPr/>
          <a:lstStyle/>
          <a:p>
            <a:r>
              <a:rPr lang="pt-BR" sz="2800" dirty="0" smtClean="0">
                <a:latin typeface="Garamond"/>
                <a:cs typeface="Garamond"/>
              </a:rPr>
              <a:t>Interdependência</a:t>
            </a:r>
            <a:r>
              <a:rPr lang="en-US" sz="2800" dirty="0" smtClean="0">
                <a:latin typeface="Garamond"/>
                <a:cs typeface="Garamond"/>
              </a:rPr>
              <a:t> </a:t>
            </a:r>
            <a:r>
              <a:rPr lang="en-US" sz="2800" dirty="0" smtClean="0">
                <a:latin typeface="Garamond"/>
                <a:cs typeface="Garamond"/>
              </a:rPr>
              <a:t>EUA-China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5115272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100" dirty="0" err="1" smtClean="0">
                <a:latin typeface="Garamond"/>
                <a:cs typeface="Garamond"/>
              </a:rPr>
              <a:t>Tellis</a:t>
            </a:r>
            <a:r>
              <a:rPr lang="pt-BR" sz="2100" dirty="0" smtClean="0">
                <a:latin typeface="Garamond"/>
                <a:cs typeface="Garamond"/>
              </a:rPr>
              <a:t>: a </a:t>
            </a:r>
            <a:r>
              <a:rPr lang="pt-BR" sz="2100" dirty="0">
                <a:latin typeface="Garamond"/>
                <a:cs typeface="Garamond"/>
              </a:rPr>
              <a:t>estratégia de conter o crescimento da China, isolando-a de seus vizinhos e do mundo não deve funcionar por diferentes </a:t>
            </a:r>
            <a:r>
              <a:rPr lang="pt-BR" sz="2100" dirty="0" smtClean="0">
                <a:latin typeface="Garamond"/>
                <a:cs typeface="Garamond"/>
              </a:rPr>
              <a:t>razões.</a:t>
            </a:r>
          </a:p>
          <a:p>
            <a:pPr algn="just">
              <a:buFont typeface="Wingdings" charset="2"/>
              <a:buChar char="ü"/>
            </a:pPr>
            <a:endParaRPr lang="pt-BR" sz="21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100" dirty="0">
                <a:latin typeface="Garamond"/>
                <a:cs typeface="Garamond"/>
              </a:rPr>
              <a:t>A</a:t>
            </a:r>
            <a:r>
              <a:rPr lang="pt-BR" sz="2100" dirty="0" smtClean="0">
                <a:latin typeface="Garamond"/>
                <a:cs typeface="Garamond"/>
              </a:rPr>
              <a:t> </a:t>
            </a:r>
            <a:r>
              <a:rPr lang="pt-BR" sz="2100" dirty="0">
                <a:latin typeface="Garamond"/>
                <a:cs typeface="Garamond"/>
              </a:rPr>
              <a:t>realidade </a:t>
            </a:r>
            <a:r>
              <a:rPr lang="pt-BR" sz="2100" dirty="0" smtClean="0">
                <a:latin typeface="Garamond"/>
                <a:cs typeface="Garamond"/>
              </a:rPr>
              <a:t>dos </a:t>
            </a:r>
            <a:r>
              <a:rPr lang="pt-BR" sz="2100" dirty="0">
                <a:latin typeface="Garamond"/>
                <a:cs typeface="Garamond"/>
              </a:rPr>
              <a:t>profundos laços econômicos da China com os EUA e com a comunidade </a:t>
            </a:r>
            <a:r>
              <a:rPr lang="pt-BR" sz="2100" dirty="0" smtClean="0">
                <a:latin typeface="Garamond"/>
                <a:cs typeface="Garamond"/>
              </a:rPr>
              <a:t>internacional é 1 interação </a:t>
            </a:r>
            <a:r>
              <a:rPr lang="pt-BR" sz="2100" dirty="0">
                <a:latin typeface="Garamond"/>
                <a:cs typeface="Garamond"/>
              </a:rPr>
              <a:t>benéfica a </a:t>
            </a:r>
            <a:r>
              <a:rPr lang="pt-BR" sz="2100" dirty="0" smtClean="0">
                <a:latin typeface="Garamond"/>
                <a:cs typeface="Garamond"/>
              </a:rPr>
              <a:t>todos.</a:t>
            </a:r>
          </a:p>
          <a:p>
            <a:pPr marL="457200" indent="-457200" algn="just">
              <a:buFont typeface="+mj-lt"/>
              <a:buAutoNum type="arabicPeriod"/>
            </a:pPr>
            <a:endParaRPr lang="pt-BR" sz="21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100" dirty="0" smtClean="0">
                <a:latin typeface="Garamond"/>
                <a:cs typeface="Garamond"/>
              </a:rPr>
              <a:t>A incipiente </a:t>
            </a:r>
            <a:r>
              <a:rPr lang="pt-BR" sz="2100" dirty="0">
                <a:latin typeface="Garamond"/>
                <a:cs typeface="Garamond"/>
              </a:rPr>
              <a:t>centralidade da China fazendo com que seus vizinhos procurem evitar ter que escolher entre China e EUA</a:t>
            </a:r>
            <a:r>
              <a:rPr lang="pt-BR" sz="2100" dirty="0" smtClean="0">
                <a:latin typeface="Garamond"/>
                <a:cs typeface="Garamond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pt-BR" sz="21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100" dirty="0">
                <a:latin typeface="Garamond"/>
                <a:cs typeface="Garamond"/>
              </a:rPr>
              <a:t>P</a:t>
            </a:r>
            <a:r>
              <a:rPr lang="pt-BR" sz="2100" dirty="0" smtClean="0">
                <a:latin typeface="Garamond"/>
                <a:cs typeface="Garamond"/>
              </a:rPr>
              <a:t>ara </a:t>
            </a:r>
            <a:r>
              <a:rPr lang="pt-BR" sz="2100" dirty="0">
                <a:latin typeface="Garamond"/>
                <a:cs typeface="Garamond"/>
              </a:rPr>
              <a:t>complicar ainda mais, a forte relação sino-americana (inexistente entre os EUA e a URSS durante o auge de sua rivalidade</a:t>
            </a:r>
            <a:r>
              <a:rPr lang="pt-BR" sz="2100" dirty="0" smtClean="0">
                <a:latin typeface="Garamond"/>
                <a:cs typeface="Garamond"/>
              </a:rPr>
              <a:t>). </a:t>
            </a:r>
            <a:endParaRPr lang="pt-BR" sz="21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6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92088"/>
          </a:xfrm>
        </p:spPr>
        <p:txBody>
          <a:bodyPr/>
          <a:lstStyle/>
          <a:p>
            <a:r>
              <a:rPr lang="en-US" sz="2800" dirty="0" err="1" smtClean="0">
                <a:latin typeface="Garamond"/>
                <a:cs typeface="Garamond"/>
              </a:rPr>
              <a:t>Interdependência</a:t>
            </a:r>
            <a:r>
              <a:rPr lang="en-US" sz="2800" dirty="0" smtClean="0">
                <a:latin typeface="Garamond"/>
                <a:cs typeface="Garamond"/>
              </a:rPr>
              <a:t> China x EUA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208912" cy="4979640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/>
                <a:cs typeface="Garamond"/>
              </a:rPr>
              <a:t>Para </a:t>
            </a:r>
            <a:r>
              <a:rPr lang="pt-BR" sz="2400" dirty="0" err="1">
                <a:latin typeface="Garamond"/>
                <a:cs typeface="Garamond"/>
              </a:rPr>
              <a:t>Buzan</a:t>
            </a:r>
            <a:r>
              <a:rPr lang="pt-BR" sz="2400" dirty="0">
                <a:latin typeface="Garamond"/>
                <a:cs typeface="Garamond"/>
              </a:rPr>
              <a:t> </a:t>
            </a:r>
            <a:r>
              <a:rPr lang="pt-BR" sz="2400" dirty="0" smtClean="0">
                <a:latin typeface="Garamond"/>
                <a:cs typeface="Garamond"/>
              </a:rPr>
              <a:t>são 3 </a:t>
            </a:r>
            <a:r>
              <a:rPr lang="pt-BR" sz="2400" dirty="0">
                <a:latin typeface="Garamond"/>
                <a:cs typeface="Garamond"/>
              </a:rPr>
              <a:t>fatores que definem o clima tenso entre </a:t>
            </a:r>
            <a:r>
              <a:rPr lang="pt-BR" sz="2400" dirty="0" smtClean="0">
                <a:latin typeface="Garamond"/>
                <a:cs typeface="Garamond"/>
              </a:rPr>
              <a:t>China e EUA: </a:t>
            </a:r>
          </a:p>
          <a:p>
            <a:pPr algn="just">
              <a:buFont typeface="Wingdings" charset="2"/>
              <a:buChar char="ü"/>
            </a:pPr>
            <a:endParaRPr lang="pt-BR" sz="2400" dirty="0" smtClean="0">
              <a:latin typeface="Garamond"/>
              <a:cs typeface="Garamond"/>
            </a:endParaRPr>
          </a:p>
          <a:p>
            <a:pPr marL="514350" indent="-514350" algn="just">
              <a:buAutoNum type="romanLcParenR"/>
            </a:pPr>
            <a:r>
              <a:rPr lang="pt-BR" sz="2400" dirty="0" smtClean="0">
                <a:latin typeface="Garamond"/>
                <a:cs typeface="Garamond"/>
              </a:rPr>
              <a:t>China </a:t>
            </a:r>
            <a:r>
              <a:rPr lang="pt-BR" sz="2400" dirty="0">
                <a:latin typeface="Garamond"/>
                <a:cs typeface="Garamond"/>
              </a:rPr>
              <a:t>dependeu e depende da ordem liderada pelos </a:t>
            </a:r>
            <a:r>
              <a:rPr lang="pt-BR" sz="2400" dirty="0" smtClean="0">
                <a:latin typeface="Garamond"/>
                <a:cs typeface="Garamond"/>
              </a:rPr>
              <a:t>EUA </a:t>
            </a:r>
            <a:r>
              <a:rPr lang="pt-BR" sz="2400" dirty="0">
                <a:latin typeface="Garamond"/>
                <a:cs typeface="Garamond"/>
              </a:rPr>
              <a:t>para prover a estabilidade que necessita para seu desenvolvimento</a:t>
            </a:r>
            <a:r>
              <a:rPr lang="pt-BR" sz="2400" dirty="0" smtClean="0">
                <a:latin typeface="Garamond"/>
                <a:cs typeface="Garamond"/>
              </a:rPr>
              <a:t>;</a:t>
            </a:r>
          </a:p>
          <a:p>
            <a:pPr marL="514350" indent="-514350" algn="just">
              <a:buAutoNum type="romanLcParenR"/>
            </a:pPr>
            <a:r>
              <a:rPr lang="pt-BR" sz="2400" dirty="0" smtClean="0">
                <a:latin typeface="Garamond"/>
                <a:cs typeface="Garamond"/>
              </a:rPr>
              <a:t> China </a:t>
            </a:r>
            <a:r>
              <a:rPr lang="pt-BR" sz="2400" dirty="0">
                <a:latin typeface="Garamond"/>
                <a:cs typeface="Garamond"/>
              </a:rPr>
              <a:t>quer evitar ser levada a um conflito com os </a:t>
            </a:r>
            <a:r>
              <a:rPr lang="pt-BR" sz="2400" dirty="0" smtClean="0">
                <a:latin typeface="Garamond"/>
                <a:cs typeface="Garamond"/>
              </a:rPr>
              <a:t>EUA </a:t>
            </a:r>
            <a:r>
              <a:rPr lang="pt-BR" sz="2400" dirty="0">
                <a:latin typeface="Garamond"/>
                <a:cs typeface="Garamond"/>
              </a:rPr>
              <a:t>como, anteriormente, potências emergentes não democráticas o fizeram (Japão e Alemanha); </a:t>
            </a:r>
            <a:endParaRPr lang="pt-BR" sz="2400" dirty="0" smtClean="0">
              <a:latin typeface="Garamond"/>
              <a:cs typeface="Garamond"/>
            </a:endParaRPr>
          </a:p>
          <a:p>
            <a:pPr marL="514350" indent="-514350" algn="just">
              <a:buAutoNum type="romanLcParenR"/>
            </a:pPr>
            <a:r>
              <a:rPr lang="pt-BR" sz="2400" dirty="0" smtClean="0">
                <a:latin typeface="Garamond"/>
                <a:cs typeface="Garamond"/>
              </a:rPr>
              <a:t>China </a:t>
            </a:r>
            <a:r>
              <a:rPr lang="pt-BR" sz="2400" dirty="0">
                <a:latin typeface="Garamond"/>
                <a:cs typeface="Garamond"/>
              </a:rPr>
              <a:t>se opõe à liderança americana e a uma estrutura de poder unipolar.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43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720080"/>
          </a:xfrm>
        </p:spPr>
        <p:txBody>
          <a:bodyPr/>
          <a:lstStyle/>
          <a:p>
            <a:r>
              <a:rPr lang="en-US" sz="2800" dirty="0">
                <a:latin typeface="Garamond"/>
                <a:cs typeface="Garamond"/>
              </a:rPr>
              <a:t>China x </a:t>
            </a:r>
            <a:r>
              <a:rPr lang="en-US" sz="2800" dirty="0" smtClean="0">
                <a:latin typeface="Garamond"/>
                <a:cs typeface="Garamond"/>
              </a:rPr>
              <a:t>EUA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424936" cy="4752528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/>
                <a:cs typeface="Garamond"/>
              </a:rPr>
              <a:t>Mesmo assim, China mantém sua estratégia de não confrontar diretamente </a:t>
            </a:r>
            <a:r>
              <a:rPr lang="pt-BR" sz="2400" dirty="0" smtClean="0">
                <a:latin typeface="Garamond"/>
                <a:cs typeface="Garamond"/>
              </a:rPr>
              <a:t>EUA </a:t>
            </a:r>
            <a:r>
              <a:rPr lang="pt-BR" sz="2400" dirty="0">
                <a:latin typeface="Garamond"/>
                <a:cs typeface="Garamond"/>
              </a:rPr>
              <a:t>enquanto busca estabelecer uma rede de relacionamentos com outros Estados que possam prover um grau de apoio quando isto for necessário</a:t>
            </a:r>
            <a:r>
              <a:rPr lang="pt-BR" sz="2400" dirty="0" smtClean="0">
                <a:latin typeface="Garamond"/>
                <a:cs typeface="Garamond"/>
              </a:rPr>
              <a:t>.</a:t>
            </a:r>
          </a:p>
          <a:p>
            <a:pPr algn="just">
              <a:buFont typeface="Wingdings" charset="2"/>
              <a:buChar char="ü"/>
            </a:pPr>
            <a:endParaRPr lang="pt-BR" sz="2400" dirty="0" smtClean="0">
              <a:latin typeface="Garamond"/>
              <a:cs typeface="Garamond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 err="1" smtClean="0">
                <a:latin typeface="Garamond"/>
                <a:cs typeface="Garamond"/>
              </a:rPr>
              <a:t>Foot</a:t>
            </a:r>
            <a:r>
              <a:rPr lang="pt-BR" sz="2400" dirty="0" smtClean="0">
                <a:latin typeface="Garamond"/>
                <a:cs typeface="Garamond"/>
              </a:rPr>
              <a:t> </a:t>
            </a:r>
            <a:r>
              <a:rPr lang="pt-BR" sz="2400" dirty="0">
                <a:latin typeface="Garamond"/>
                <a:cs typeface="Garamond"/>
              </a:rPr>
              <a:t>(</a:t>
            </a:r>
            <a:r>
              <a:rPr lang="pt-BR" sz="2400" dirty="0" smtClean="0">
                <a:latin typeface="Garamond"/>
                <a:cs typeface="Garamond"/>
              </a:rPr>
              <a:t>2006) </a:t>
            </a:r>
            <a:r>
              <a:rPr lang="pt-BR" sz="2400" dirty="0">
                <a:latin typeface="Garamond"/>
                <a:cs typeface="Garamond"/>
              </a:rPr>
              <a:t>apresentava o raciocínio de que a China não era parte nem procurava construir coalizões </a:t>
            </a:r>
            <a:r>
              <a:rPr lang="pt-BR" sz="2400" dirty="0" err="1">
                <a:latin typeface="Garamond"/>
                <a:cs typeface="Garamond"/>
              </a:rPr>
              <a:t>anti</a:t>
            </a:r>
            <a:r>
              <a:rPr lang="pt-BR" sz="2400" dirty="0">
                <a:latin typeface="Garamond"/>
                <a:cs typeface="Garamond"/>
              </a:rPr>
              <a:t>-hegemônicas. </a:t>
            </a:r>
            <a:endParaRPr lang="pt-BR" sz="2400" dirty="0" smtClean="0">
              <a:latin typeface="Garamond"/>
              <a:cs typeface="Garamond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/>
                <a:cs typeface="Garamond"/>
              </a:rPr>
              <a:t>E, mais </a:t>
            </a:r>
            <a:r>
              <a:rPr lang="pt-BR" sz="2400" dirty="0">
                <a:latin typeface="Garamond"/>
                <a:cs typeface="Garamond"/>
              </a:rPr>
              <a:t>recente, </a:t>
            </a:r>
            <a:r>
              <a:rPr lang="pt-BR" sz="2400" dirty="0" err="1">
                <a:latin typeface="Garamond"/>
                <a:cs typeface="Garamond"/>
              </a:rPr>
              <a:t>Foot</a:t>
            </a:r>
            <a:r>
              <a:rPr lang="pt-BR" sz="2400" dirty="0">
                <a:latin typeface="Garamond"/>
                <a:cs typeface="Garamond"/>
              </a:rPr>
              <a:t> (</a:t>
            </a:r>
            <a:r>
              <a:rPr lang="pt-BR" sz="2400" dirty="0" smtClean="0">
                <a:latin typeface="Garamond"/>
                <a:cs typeface="Garamond"/>
              </a:rPr>
              <a:t>2010), </a:t>
            </a:r>
            <a:r>
              <a:rPr lang="pt-BR" sz="2400" dirty="0">
                <a:latin typeface="Garamond"/>
                <a:cs typeface="Garamond"/>
              </a:rPr>
              <a:t>indica que uma nova tendência na avaliação do papel da China é a aceitação de que uma cooperação entre EUA e a China é vital para a ordem regional e global em diversas questões chave</a:t>
            </a:r>
            <a:r>
              <a:rPr lang="pt-BR" sz="2400" dirty="0" smtClean="0">
                <a:latin typeface="Garamond"/>
                <a:cs typeface="Garamond"/>
              </a:rPr>
              <a:t>. </a:t>
            </a:r>
            <a:endParaRPr lang="pt-BR" sz="24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80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ADD12D44-E5C9-434B-897D-E35CBCDCE146}" type="slidenum">
              <a:rPr lang="ja-JP" altLang="en-US" sz="1400" smtClean="0">
                <a:solidFill>
                  <a:schemeClr val="bg2"/>
                </a:solidFill>
              </a:rPr>
              <a:pPr eaLnBrk="1" hangingPunct="1">
                <a:defRPr/>
              </a:pPr>
              <a:t>2</a:t>
            </a:fld>
            <a:endParaRPr lang="en-US" altLang="ja-JP" sz="1400" smtClean="0">
              <a:solidFill>
                <a:schemeClr val="bg2"/>
              </a:solidFill>
            </a:endParaRPr>
          </a:p>
        </p:txBody>
      </p:sp>
      <p:pic>
        <p:nvPicPr>
          <p:cNvPr id="17410" name="Picture Placeholder 25" descr="Ás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71" r="-35971"/>
          <a:stretch>
            <a:fillRect/>
          </a:stretch>
        </p:blipFill>
        <p:spPr bwMode="auto">
          <a:xfrm>
            <a:off x="-990600" y="914400"/>
            <a:ext cx="1127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864096"/>
          </a:xfrm>
        </p:spPr>
        <p:txBody>
          <a:bodyPr/>
          <a:lstStyle/>
          <a:p>
            <a:r>
              <a:rPr lang="en-US" sz="2800" dirty="0">
                <a:latin typeface="Garamond"/>
                <a:cs typeface="Garamond"/>
              </a:rPr>
              <a:t>China x EUA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683224"/>
          </a:xfrm>
        </p:spPr>
        <p:txBody>
          <a:bodyPr/>
          <a:lstStyle/>
          <a:p>
            <a:pPr algn="just">
              <a:buFont typeface="Wingdings" charset="2"/>
              <a:buChar char="Ø"/>
            </a:pPr>
            <a:r>
              <a:rPr lang="pt-BR" sz="2400" dirty="0">
                <a:latin typeface="Garamond"/>
                <a:cs typeface="Garamond"/>
              </a:rPr>
              <a:t>E</a:t>
            </a:r>
            <a:r>
              <a:rPr lang="pt-BR" sz="2400" dirty="0" smtClean="0">
                <a:latin typeface="Garamond"/>
                <a:cs typeface="Garamond"/>
              </a:rPr>
              <a:t>ntretanto</a:t>
            </a:r>
            <a:r>
              <a:rPr lang="pt-BR" sz="2400" dirty="0">
                <a:latin typeface="Garamond"/>
                <a:cs typeface="Garamond"/>
              </a:rPr>
              <a:t>, </a:t>
            </a:r>
            <a:r>
              <a:rPr lang="pt-BR" sz="2400" dirty="0" smtClean="0">
                <a:latin typeface="Garamond"/>
                <a:cs typeface="Garamond"/>
              </a:rPr>
              <a:t>uma </a:t>
            </a:r>
            <a:r>
              <a:rPr lang="pt-BR" sz="2400" dirty="0">
                <a:latin typeface="Garamond"/>
                <a:cs typeface="Garamond"/>
              </a:rPr>
              <a:t>cooperação sustentável entre os 2</a:t>
            </a:r>
            <a:r>
              <a:rPr lang="pt-BR" sz="2400" dirty="0" smtClean="0">
                <a:latin typeface="Garamond"/>
                <a:cs typeface="Garamond"/>
              </a:rPr>
              <a:t> </a:t>
            </a:r>
            <a:r>
              <a:rPr lang="pt-BR" sz="2400" dirty="0">
                <a:latin typeface="Garamond"/>
                <a:cs typeface="Garamond"/>
              </a:rPr>
              <a:t>será muito difícil de ser </a:t>
            </a:r>
            <a:r>
              <a:rPr lang="pt-BR" sz="2400" dirty="0" smtClean="0">
                <a:latin typeface="Garamond"/>
                <a:cs typeface="Garamond"/>
              </a:rPr>
              <a:t>mantida, sendo 4 os </a:t>
            </a:r>
            <a:r>
              <a:rPr lang="pt-BR" sz="2400" dirty="0">
                <a:latin typeface="Garamond"/>
                <a:cs typeface="Garamond"/>
              </a:rPr>
              <a:t>fatores responsáveis por esta dificuldade: </a:t>
            </a:r>
            <a:endParaRPr lang="pt-BR" sz="2400" dirty="0" smtClean="0">
              <a:latin typeface="Garamond"/>
              <a:cs typeface="Garamond"/>
            </a:endParaRPr>
          </a:p>
          <a:p>
            <a:pPr algn="just">
              <a:buFont typeface="Wingdings" charset="2"/>
              <a:buChar char="Ø"/>
            </a:pPr>
            <a:endParaRPr lang="pt-BR" sz="24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 smtClean="0">
                <a:latin typeface="Garamond"/>
                <a:cs typeface="Garamond"/>
              </a:rPr>
              <a:t>A </a:t>
            </a:r>
            <a:r>
              <a:rPr lang="pt-BR" sz="2400" dirty="0">
                <a:latin typeface="Garamond"/>
                <a:cs typeface="Garamond"/>
              </a:rPr>
              <a:t>convicção, em ambos, da </a:t>
            </a:r>
            <a:r>
              <a:rPr lang="pt-BR" sz="2400" i="1" dirty="0">
                <a:latin typeface="Garamond"/>
                <a:cs typeface="Garamond"/>
              </a:rPr>
              <a:t>excepcionalidade </a:t>
            </a:r>
            <a:r>
              <a:rPr lang="pt-BR" sz="2400" dirty="0">
                <a:latin typeface="Garamond"/>
                <a:cs typeface="Garamond"/>
              </a:rPr>
              <a:t>nacional; </a:t>
            </a:r>
            <a:endParaRPr lang="pt-BR" sz="24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>
                <a:latin typeface="Garamond"/>
                <a:cs typeface="Garamond"/>
              </a:rPr>
              <a:t>O</a:t>
            </a:r>
            <a:r>
              <a:rPr lang="pt-BR" sz="2400" dirty="0" smtClean="0">
                <a:latin typeface="Garamond"/>
                <a:cs typeface="Garamond"/>
              </a:rPr>
              <a:t>s </a:t>
            </a:r>
            <a:r>
              <a:rPr lang="pt-BR" sz="2400" dirty="0">
                <a:latin typeface="Garamond"/>
                <a:cs typeface="Garamond"/>
              </a:rPr>
              <a:t>diferentes sistemas políticos; </a:t>
            </a:r>
            <a:endParaRPr lang="pt-BR" sz="24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>
                <a:latin typeface="Garamond"/>
                <a:cs typeface="Garamond"/>
              </a:rPr>
              <a:t>A</a:t>
            </a:r>
            <a:r>
              <a:rPr lang="pt-BR" sz="2400" dirty="0" smtClean="0">
                <a:latin typeface="Garamond"/>
                <a:cs typeface="Garamond"/>
              </a:rPr>
              <a:t> </a:t>
            </a:r>
            <a:r>
              <a:rPr lang="pt-BR" sz="2400" dirty="0">
                <a:latin typeface="Garamond"/>
                <a:cs typeface="Garamond"/>
              </a:rPr>
              <a:t>questão da ascensão chinesa e a hipótese da transição de poder global; e </a:t>
            </a:r>
            <a:endParaRPr lang="pt-BR" sz="24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>
                <a:latin typeface="Garamond"/>
                <a:cs typeface="Garamond"/>
              </a:rPr>
              <a:t>A</a:t>
            </a:r>
            <a:r>
              <a:rPr lang="pt-BR" sz="2400" dirty="0" smtClean="0">
                <a:latin typeface="Garamond"/>
                <a:cs typeface="Garamond"/>
              </a:rPr>
              <a:t>s </a:t>
            </a:r>
            <a:r>
              <a:rPr lang="pt-BR" sz="2400" dirty="0">
                <a:latin typeface="Garamond"/>
                <a:cs typeface="Garamond"/>
              </a:rPr>
              <a:t>mútuas desconfianças estratégicas.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84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792088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Algumas Quest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ões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Fundamentais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:</a:t>
            </a:r>
            <a:br>
              <a:rPr lang="en-US" sz="32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Poder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556792"/>
            <a:ext cx="8424936" cy="4536504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PODER: </a:t>
            </a: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China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inequivocamente almeja. A única forma de não ser mais humilhada é não estar em posição de inferioridade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Mas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, sem pressa. Dois Passos para a Frente e um para Trás, ou Cuidado com o andor que o santo é de barro. </a:t>
            </a: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r>
              <a:rPr lang="pt-BR" sz="2400" dirty="0" err="1" smtClean="0">
                <a:latin typeface="Garamond" charset="0"/>
                <a:ea typeface="Garamond" charset="0"/>
                <a:cs typeface="Garamond" charset="0"/>
              </a:rPr>
              <a:t>Import</a:t>
            </a:r>
            <a:r>
              <a:rPr lang="en-US" sz="2400" dirty="0" err="1" smtClean="0">
                <a:latin typeface="Garamond" charset="0"/>
                <a:ea typeface="Garamond" charset="0"/>
                <a:cs typeface="Garamond" charset="0"/>
              </a:rPr>
              <a:t>ância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 da </a:t>
            </a:r>
            <a:r>
              <a:rPr lang="en-US" sz="2400" dirty="0" err="1" smtClean="0">
                <a:latin typeface="Garamond" charset="0"/>
                <a:ea typeface="Garamond" charset="0"/>
                <a:cs typeface="Garamond" charset="0"/>
              </a:rPr>
              <a:t>Interdependência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pt-BR" sz="2400" dirty="0" smtClean="0">
                <a:latin typeface="Garamond"/>
                <a:cs typeface="Garamond"/>
              </a:rPr>
              <a:t>China </a:t>
            </a:r>
            <a:r>
              <a:rPr lang="pt-BR" sz="2400" dirty="0">
                <a:latin typeface="Garamond"/>
                <a:cs typeface="Garamond"/>
              </a:rPr>
              <a:t>não </a:t>
            </a:r>
            <a:r>
              <a:rPr lang="pt-BR" sz="2400" dirty="0" smtClean="0">
                <a:latin typeface="Garamond"/>
                <a:cs typeface="Garamond"/>
              </a:rPr>
              <a:t>é a URSS (</a:t>
            </a:r>
            <a:r>
              <a:rPr lang="pt-BR" sz="2400" dirty="0">
                <a:latin typeface="Garamond"/>
                <a:cs typeface="Garamond"/>
              </a:rPr>
              <a:t>a contenção não é a destruição, mas evitar que China assuma poder na região e também no plano internacional, vide a questão dos valores)</a:t>
            </a: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864096"/>
          </a:xfrm>
        </p:spPr>
        <p:txBody>
          <a:bodyPr/>
          <a:lstStyle/>
          <a:p>
            <a:r>
              <a:rPr lang="pt-BR" sz="3200" dirty="0" err="1" smtClean="0"/>
              <a:t>Pol</a:t>
            </a:r>
            <a:r>
              <a:rPr lang="en-US" sz="3200" dirty="0" err="1" smtClean="0"/>
              <a:t>ítica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5184576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Diferentes frentes: Ásia (Sudeste Asiático; Leste Asiático; Ásia Central); África (FOCAC); América Latina e mesmo UE. Aproximação política reforçada com a Diplomacia do Cheque. 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Declaração de 1 Diplomata de Cingapura: “Na última década (1995-2005), os Chineses não fizeram nada errado no Sudeste Asiático. Os Japoneses não fizeram nada certo e os EUA foram indiferentes”.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Crescimento harmonioso baseado no respeito e preservação das diferenças e não na busca da homogeneidade em torno de alguma linha ideológica, sensibiliza positivamente a resposta e a aceitação africana e latino-americana sobre a presença chinesa.</a:t>
            </a: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425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864096"/>
          </a:xfrm>
        </p:spPr>
        <p:txBody>
          <a:bodyPr/>
          <a:lstStyle/>
          <a:p>
            <a:r>
              <a:rPr lang="pt-BR" sz="3200" dirty="0">
                <a:effectLst/>
                <a:latin typeface="Garamond" charset="0"/>
                <a:ea typeface="Garamond" charset="0"/>
                <a:cs typeface="Garamond" charset="0"/>
              </a:rPr>
              <a:t>China na ALC: Um Contrapeso aos EUA?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96752"/>
            <a:ext cx="8280920" cy="5051648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Para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Shambaugh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, os países latino-americanos estão buscando moderar a hegemonia americana e não substituí-la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Para </a:t>
            </a:r>
            <a:r>
              <a:rPr lang="pt-BR" sz="2400" dirty="0" err="1" smtClean="0">
                <a:latin typeface="Garamond" charset="0"/>
                <a:ea typeface="Garamond" charset="0"/>
                <a:cs typeface="Garamond" charset="0"/>
              </a:rPr>
              <a:t>Lanxin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ALC </a:t>
            </a:r>
            <a:r>
              <a:rPr lang="en-US" sz="2400" dirty="0" err="1" smtClean="0">
                <a:latin typeface="Garamond" charset="0"/>
                <a:ea typeface="Garamond" charset="0"/>
                <a:cs typeface="Garamond" charset="0"/>
              </a:rPr>
              <a:t>é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uma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região com significância geopolítica na potencial rivalidade global com os EUA.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Os cálculos chineses aparentam ser tridimensionais: </a:t>
            </a: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>
              <a:buNone/>
            </a:pPr>
            <a:r>
              <a:rPr lang="pt-BR" sz="2400" dirty="0" err="1" smtClean="0"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)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mplia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 pressão sobre EUA, desviando-o da iniciativa diplomática de </a:t>
            </a:r>
            <a:r>
              <a:rPr lang="pt-BR" sz="2400" i="1" dirty="0">
                <a:latin typeface="Garamond" charset="0"/>
                <a:ea typeface="Garamond" charset="0"/>
                <a:cs typeface="Garamond" charset="0"/>
              </a:rPr>
              <a:t>pivô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na Ásia; </a:t>
            </a:r>
          </a:p>
          <a:p>
            <a:pPr marL="0" indent="0" algn="just">
              <a:buNone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ii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) C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onsidera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 China como um contrapeso viável frente à hegemonia estadunidense na região; </a:t>
            </a:r>
          </a:p>
          <a:p>
            <a:pPr marL="0" indent="0" algn="just">
              <a:buNone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iii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) Brasil tornou-se a âncora da China na região e um aliado nos fóruns internacionais. </a:t>
            </a:r>
          </a:p>
          <a:p>
            <a:pPr marL="0" indent="0">
              <a:buNone/>
            </a:pPr>
            <a:endParaRPr lang="pt-BR" dirty="0">
              <a:latin typeface="Garamond" charset="0"/>
              <a:ea typeface="Garamond" charset="0"/>
              <a:cs typeface="Garamond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72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576064"/>
          </a:xfrm>
        </p:spPr>
        <p:txBody>
          <a:bodyPr/>
          <a:lstStyle/>
          <a:p>
            <a:r>
              <a:rPr lang="pt-BR" sz="3200" dirty="0">
                <a:effectLst/>
                <a:latin typeface="Garamond" charset="0"/>
                <a:ea typeface="Garamond" charset="0"/>
                <a:cs typeface="Garamond" charset="0"/>
              </a:rPr>
              <a:t>China na ALC: Um Contrapeso aos EUA?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424936" cy="5051648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Para Guajardo,</a:t>
            </a:r>
            <a:r>
              <a:rPr lang="pt-BR" sz="2400" baseline="30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China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oferecer oportunidades econômicas para a ALC e ser um contraponto aos EUA,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algo difundido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aceito,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é muito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simplório.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Na sua visão:</a:t>
            </a:r>
          </a:p>
          <a:p>
            <a:pPr marL="0" indent="0" algn="just">
              <a:buNone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) a China é guiada, única e exclusivamente, por seu auto-interesse econômico; </a:t>
            </a:r>
          </a:p>
          <a:p>
            <a:pPr marL="0" indent="0" algn="just">
              <a:buNone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ii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) as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economias da ALC são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diversas e, como tal, generalizações não são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apropriadas. Inexiste 1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heterogeneidade de políticas para o relacionamento com a Ásia e, em especial,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com 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China; </a:t>
            </a:r>
          </a:p>
          <a:p>
            <a:pPr marL="0" indent="0" algn="just">
              <a:buNone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iii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)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H</a:t>
            </a:r>
            <a:r>
              <a:rPr lang="en-US" sz="2400" dirty="0" err="1" smtClean="0">
                <a:latin typeface="Garamond" charset="0"/>
                <a:ea typeface="Garamond" charset="0"/>
                <a:cs typeface="Garamond" charset="0"/>
              </a:rPr>
              <a:t>á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 necessidade de definição de um conjunto de opções políticas, adequadas a cada grupo diferente, com o objetivo de maximizar os benefícios e minimizar os custos.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74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20080"/>
          </a:xfrm>
        </p:spPr>
        <p:txBody>
          <a:bodyPr/>
          <a:lstStyle/>
          <a:p>
            <a:r>
              <a:rPr lang="pt-BR" sz="3200" dirty="0" err="1" smtClean="0">
                <a:latin typeface="Garamond" charset="0"/>
                <a:ea typeface="Garamond" charset="0"/>
                <a:cs typeface="Garamond" charset="0"/>
              </a:rPr>
              <a:t>Relaç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ões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Brasil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China: 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Décadas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de 1980-90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980728"/>
            <a:ext cx="8568952" cy="5267672"/>
          </a:xfrm>
        </p:spPr>
        <p:txBody>
          <a:bodyPr/>
          <a:lstStyle/>
          <a:p>
            <a:pPr marL="0" lv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1. Relações Econômicas Esporádicas, Residuais</a:t>
            </a:r>
          </a:p>
          <a:p>
            <a:pPr marL="0" lv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2. Concentração Maior na Cooperação Científico-Tecnológica e na Parceria Político-Estratégica</a:t>
            </a:r>
          </a:p>
          <a:p>
            <a:pPr marL="0" indent="0" algn="just">
              <a:buNone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PARCERIA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TECNOLÓGICA (Década de 1980)</a:t>
            </a:r>
          </a:p>
          <a:p>
            <a:pPr lvl="0"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Cooperação Científico-Tecnológica (Década de 1980)</a:t>
            </a:r>
          </a:p>
          <a:p>
            <a:pPr marL="457200" indent="-457200" algn="just">
              <a:buAutoNum type="alphaLcPeriod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Acordos com o CNPq: reconstrução do parque tecnológico chinês após a Revolução Cultural;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b. Estratégias de Desenvolvimento petrolífero, em especial os Contratos de Risco;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c. Cooperação na Área Nuclear;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d. Cooperação na Área Espacial (CBERS - 1988).</a:t>
            </a:r>
          </a:p>
          <a:p>
            <a:pPr marL="0" indent="0">
              <a:buNone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6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92088"/>
          </a:xfrm>
        </p:spPr>
        <p:txBody>
          <a:bodyPr/>
          <a:lstStyle/>
          <a:p>
            <a:r>
              <a:rPr lang="pt-BR" sz="3200" b="0" dirty="0" smtClean="0">
                <a:latin typeface="Garamond" charset="0"/>
              </a:rPr>
              <a:t>Parceria Tecnológica: CBERS como emblema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19566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pt-BR" sz="2000" b="0" dirty="0">
                <a:latin typeface="Garamond" charset="0"/>
              </a:rPr>
              <a:t>A parceria estratégica com contorno mais definido </a:t>
            </a:r>
            <a:r>
              <a:rPr lang="pt-BR" sz="2000" b="0" dirty="0" smtClean="0">
                <a:latin typeface="Garamond" charset="0"/>
              </a:rPr>
              <a:t>com </a:t>
            </a:r>
            <a:r>
              <a:rPr lang="pt-BR" sz="2000" b="0" dirty="0">
                <a:latin typeface="Garamond" charset="0"/>
              </a:rPr>
              <a:t>o trabalho conjunto para o desenvolvimento de satélites de sensoriamento remoto (China-</a:t>
            </a:r>
            <a:r>
              <a:rPr lang="pt-BR" sz="2000" b="0" dirty="0" err="1">
                <a:latin typeface="Garamond" charset="0"/>
              </a:rPr>
              <a:t>Brazil</a:t>
            </a:r>
            <a:r>
              <a:rPr lang="pt-BR" sz="2000" b="0" dirty="0">
                <a:latin typeface="Garamond" charset="0"/>
              </a:rPr>
              <a:t> Earth </a:t>
            </a:r>
            <a:r>
              <a:rPr lang="pt-BR" sz="2000" b="0" dirty="0" err="1">
                <a:latin typeface="Garamond" charset="0"/>
              </a:rPr>
              <a:t>Resources</a:t>
            </a:r>
            <a:r>
              <a:rPr lang="pt-BR" sz="2000" b="0" dirty="0">
                <a:latin typeface="Garamond" charset="0"/>
              </a:rPr>
              <a:t> </a:t>
            </a:r>
            <a:r>
              <a:rPr lang="pt-BR" sz="2000" b="0" dirty="0" err="1">
                <a:latin typeface="Garamond" charset="0"/>
              </a:rPr>
              <a:t>Satellite</a:t>
            </a:r>
            <a:r>
              <a:rPr lang="pt-BR" sz="2000" b="0" dirty="0">
                <a:latin typeface="Garamond" charset="0"/>
              </a:rPr>
              <a:t> - CBERS). 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pt-BR" sz="2000" b="0" dirty="0">
                <a:latin typeface="Garamond" charset="0"/>
              </a:rPr>
              <a:t>Firmado inicialmente em 1988, o acordo foi ampliado em 1995, com previsão de mais 2 satélites, além dos 2 inicialmente previstos. 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000" b="0" dirty="0">
                <a:latin typeface="Garamond" charset="0"/>
              </a:rPr>
              <a:t>O primeiro satélite (CBERS-1) foi lançado em 1999,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000" b="0" dirty="0">
                <a:latin typeface="Garamond" charset="0"/>
              </a:rPr>
              <a:t>O segundo satélite(CBERS-2) teve seu lançamento em 10/2003,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000" b="0" dirty="0">
                <a:latin typeface="Garamond" charset="0"/>
              </a:rPr>
              <a:t>O terceiro (CBERS-2B) em 09/2007,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000" b="0" dirty="0">
                <a:latin typeface="Garamond" charset="0"/>
              </a:rPr>
              <a:t>O </a:t>
            </a:r>
            <a:r>
              <a:rPr lang="pt-BR" sz="2000" b="0" dirty="0" smtClean="0">
                <a:latin typeface="Garamond" charset="0"/>
              </a:rPr>
              <a:t>4º. (</a:t>
            </a:r>
            <a:r>
              <a:rPr lang="pt-BR" sz="2000" b="0" dirty="0">
                <a:latin typeface="Garamond" charset="0"/>
              </a:rPr>
              <a:t>CBERS-3) </a:t>
            </a:r>
            <a:r>
              <a:rPr lang="pt-BR" sz="2000" b="0" dirty="0" smtClean="0">
                <a:latin typeface="Garamond" charset="0"/>
              </a:rPr>
              <a:t>com falha no lançamento </a:t>
            </a:r>
            <a:r>
              <a:rPr lang="pt-BR" sz="2000" b="0" dirty="0">
                <a:latin typeface="Garamond" charset="0"/>
              </a:rPr>
              <a:t>(</a:t>
            </a:r>
            <a:r>
              <a:rPr lang="pt-BR" sz="2000" b="0" dirty="0" smtClean="0">
                <a:latin typeface="Garamond" charset="0"/>
              </a:rPr>
              <a:t>12/2013), não </a:t>
            </a:r>
            <a:r>
              <a:rPr lang="pt-BR" sz="2000" b="0" dirty="0">
                <a:latin typeface="Garamond" charset="0"/>
              </a:rPr>
              <a:t>entrou em órbita,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000" b="0" dirty="0">
                <a:latin typeface="Garamond" charset="0"/>
              </a:rPr>
              <a:t>O quinto (CBERS-4) em 12/2014.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ü"/>
              <a:defRPr/>
            </a:pPr>
            <a:r>
              <a:rPr lang="pt-BR" sz="2000" b="0" dirty="0">
                <a:latin typeface="Garamond" charset="0"/>
              </a:rPr>
              <a:t>Em maio 2015 assinado um novo protocolo de intenções com previsão de lançamento do CBERS-4A em 2018.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pt-BR" sz="2000" b="0" dirty="0">
                <a:latin typeface="Garamond" charset="0"/>
              </a:rPr>
              <a:t>O projeto de cooperação espacial teve significado especial por se tratar de um modelo de cooperação Sul-Sul. Ausência de projeto de cooperação similar no segmento de satélites entre as nações em desenvolvimento, tampouco na cooperação Norte-Sul.</a:t>
            </a:r>
          </a:p>
          <a:p>
            <a:pPr algn="just"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pt-BR" sz="2000" dirty="0">
                <a:latin typeface="Garamond" charset="0"/>
              </a:rPr>
              <a:t>Cessão gratuita das imagens geradas para os países da África e da América Latina</a:t>
            </a:r>
            <a:r>
              <a:rPr lang="pt-BR" sz="2000" b="0" dirty="0">
                <a:latin typeface="Garamond" charset="0"/>
              </a:rPr>
              <a:t>.</a:t>
            </a:r>
            <a:r>
              <a:rPr lang="pt-BR" sz="2400" dirty="0">
                <a:latin typeface="Garamond" charset="0"/>
              </a:rPr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36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864096"/>
          </a:xfrm>
        </p:spPr>
        <p:txBody>
          <a:bodyPr/>
          <a:lstStyle/>
          <a:p>
            <a:r>
              <a:rPr lang="pt-BR" sz="3200" dirty="0">
                <a:latin typeface="Garamond" charset="0"/>
                <a:ea typeface="Garamond" charset="0"/>
                <a:cs typeface="Garamond" charset="0"/>
              </a:rPr>
              <a:t/>
            </a:r>
            <a:br>
              <a:rPr lang="pt-BR" sz="3200" dirty="0">
                <a:latin typeface="Garamond" charset="0"/>
                <a:ea typeface="Garamond" charset="0"/>
                <a:cs typeface="Garamond" charset="0"/>
              </a:rPr>
            </a:br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PARCERIA </a:t>
            </a:r>
            <a:r>
              <a:rPr lang="pt-BR" sz="3200" dirty="0">
                <a:latin typeface="Garamond" charset="0"/>
                <a:ea typeface="Garamond" charset="0"/>
                <a:cs typeface="Garamond" charset="0"/>
              </a:rPr>
              <a:t>POLÍTICA   </a:t>
            </a:r>
            <a:br>
              <a:rPr lang="pt-BR" sz="3200" dirty="0">
                <a:latin typeface="Garamond" charset="0"/>
                <a:ea typeface="Garamond" charset="0"/>
                <a:cs typeface="Garamond" charset="0"/>
              </a:rPr>
            </a:b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5051648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i="1" dirty="0" smtClean="0">
                <a:latin typeface="Garamond" charset="0"/>
                <a:ea typeface="Garamond" charset="0"/>
                <a:cs typeface="Garamond" charset="0"/>
              </a:rPr>
              <a:t>A </a:t>
            </a:r>
            <a:r>
              <a:rPr lang="pt-BR" sz="2400" i="1" dirty="0">
                <a:latin typeface="Garamond" charset="0"/>
                <a:ea typeface="Garamond" charset="0"/>
                <a:cs typeface="Garamond" charset="0"/>
              </a:rPr>
              <a:t>Primeira parceria estratégia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da China foi com o Brasil 1993, seguida por Rússia (1996) e EUA (1997). </a:t>
            </a:r>
          </a:p>
          <a:p>
            <a:pPr lvl="0"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Parceria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Estrat</a:t>
            </a:r>
            <a:r>
              <a:rPr lang="en-US" sz="2400" dirty="0" err="1">
                <a:latin typeface="Garamond" charset="0"/>
                <a:ea typeface="Garamond" charset="0"/>
                <a:cs typeface="Garamond" charset="0"/>
              </a:rPr>
              <a:t>égica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Indica um processo de cooperação no plano político-estratégico com o objetivo de influenciar o processo de reformas das instituições multilaterais, em especial as econômico-financeiras;</a:t>
            </a:r>
          </a:p>
          <a:p>
            <a:pPr lvl="0" algn="just"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lvl="0"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Daí, os BRICS;</a:t>
            </a:r>
          </a:p>
          <a:p>
            <a:pPr lvl="0"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Em 2012, as relações foram elevadas ao nível de “Parceria Estratégica Global”, estabeleceu-se o Diálogo Estratégico Global entre os Ministros das Relações Exteriores e firmou-se o Plano Decenal de Cooperação (2012-2021).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70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864096"/>
          </a:xfrm>
        </p:spPr>
        <p:txBody>
          <a:bodyPr/>
          <a:lstStyle/>
          <a:p>
            <a:r>
              <a:rPr lang="pt-BR" sz="3200" dirty="0" err="1" smtClean="0">
                <a:latin typeface="Garamond" charset="0"/>
                <a:ea typeface="Garamond" charset="0"/>
                <a:cs typeface="Garamond" charset="0"/>
              </a:rPr>
              <a:t>Relaç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ões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Econômicas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/>
            </a:r>
            <a:br>
              <a:rPr lang="en-US" sz="3200" dirty="0">
                <a:latin typeface="Garamond" charset="0"/>
                <a:ea typeface="Garamond" charset="0"/>
                <a:cs typeface="Garamond" charset="0"/>
              </a:rPr>
            </a:b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68760"/>
            <a:ext cx="8208912" cy="4979640"/>
          </a:xfrm>
        </p:spPr>
        <p:txBody>
          <a:bodyPr/>
          <a:lstStyle/>
          <a:p>
            <a:pPr marL="0" indent="0" algn="just">
              <a:buNone/>
            </a:pPr>
            <a:endParaRPr lang="en-US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., apesar da forte assimetria e do efeito deslocamento, tem-se a consciência que o relacionamento comercial foi e continuará sendo extremamente positivo enquanto supre cortes de importações por parte de outros países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Objetivamente, a China tem um papel fundamental na manutenção de superávits na Balança Comercial brasileira.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773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008112"/>
          </a:xfrm>
        </p:spPr>
        <p:txBody>
          <a:bodyPr/>
          <a:lstStyle/>
          <a:p>
            <a:r>
              <a:rPr lang="pt-BR" sz="3200" dirty="0" err="1">
                <a:latin typeface="Garamond" charset="0"/>
                <a:ea typeface="Garamond" charset="0"/>
                <a:cs typeface="Garamond" charset="0"/>
              </a:rPr>
              <a:t>Relaç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</a:rPr>
              <a:t>ões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</a:rPr>
              <a:t>Econômicas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4979640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pt-BR" sz="2400" baseline="30000" dirty="0" smtClean="0">
                <a:latin typeface="Garamond" charset="0"/>
                <a:ea typeface="Garamond" charset="0"/>
                <a:cs typeface="Garamond" charset="0"/>
              </a:rPr>
              <a:t>º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Brasil não se distingue somente pela posse de recursos naturais, mas igualmente por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setor manufatureiro complexo e forte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 por 1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sistema de ciência e tecnologia com acentuado potencial. </a:t>
            </a: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capacidade agrícola do país decorre de uma ampla sinergia entre insumos, máquinas e equipamentos, fazendo com que o agronegócio represente uma íntima conexão entre agricultura e indústria.</a:t>
            </a: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3</a:t>
            </a:r>
            <a:r>
              <a:rPr lang="pt-BR" sz="2400" baseline="30000" dirty="0" smtClean="0">
                <a:latin typeface="Garamond" charset="0"/>
                <a:ea typeface="Garamond" charset="0"/>
                <a:cs typeface="Garamond" charset="0"/>
              </a:rPr>
              <a:t>º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 Brasil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, por sua vez, concentra as importações provenientes da China em produtos eletroeletrônicos e em máquinas e aparelhos mecânicos que, parcialmente, estão sustentando a retomada do desenvolvimento industrial brasileiro.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451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865188"/>
          </a:xfrm>
        </p:spPr>
        <p:txBody>
          <a:bodyPr/>
          <a:lstStyle/>
          <a:p>
            <a:pPr>
              <a:defRPr/>
            </a:pPr>
            <a:r>
              <a:rPr lang="en-US" sz="3200">
                <a:latin typeface="Arial" charset="0"/>
                <a:ea typeface="MS PGothic" charset="0"/>
              </a:rPr>
              <a:t>Zonas Econômicas Especiais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A1C8DC41-CD85-4B42-8B35-477B65F52E50}" type="slidenum">
              <a:rPr lang="ja-JP" altLang="en-US" sz="1400" smtClean="0">
                <a:solidFill>
                  <a:schemeClr val="bg2"/>
                </a:solidFill>
              </a:rPr>
              <a:pPr eaLnBrk="1" hangingPunct="1">
                <a:defRPr/>
              </a:pPr>
              <a:t>3</a:t>
            </a:fld>
            <a:endParaRPr lang="en-US" altLang="ja-JP" sz="1400" smtClean="0">
              <a:solidFill>
                <a:schemeClr val="bg2"/>
              </a:solidFill>
            </a:endParaRPr>
          </a:p>
        </p:txBody>
      </p:sp>
      <p:graphicFrame>
        <p:nvGraphicFramePr>
          <p:cNvPr id="1945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71550" y="1125538"/>
          <a:ext cx="7921625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0" name="Document" r:id="rId3" imgW="21587302" imgH="15898413" progId="Word.Document.12">
                  <p:link updateAutomatic="1"/>
                </p:oleObj>
              </mc:Choice>
              <mc:Fallback>
                <p:oleObj name="Document" r:id="rId3" imgW="21587302" imgH="15898413" progId="Word.Document.12">
                  <p:link updateAutomatic="1"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125538"/>
                        <a:ext cx="7921625" cy="525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864096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Investimentos Externos Diretos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5195664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RPC: principal responsável pelos superávits comerciais brasileiros e, nos últimos anos, com uma posição privilegiada no conjunto dos </a:t>
            </a:r>
            <a:r>
              <a:rPr lang="pt-BR" sz="2400" dirty="0" err="1" smtClean="0">
                <a:latin typeface="Garamond" charset="0"/>
                <a:ea typeface="Garamond" charset="0"/>
                <a:cs typeface="Garamond" charset="0"/>
              </a:rPr>
              <a:t>IED’s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direcionados ao Brasil. 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Duas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possibilidades, não excludentes. </a:t>
            </a:r>
          </a:p>
          <a:p>
            <a:pPr marL="0" indent="0" algn="just">
              <a:buNone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) China, cada vez mais, necessitará dos produtos primários brasileiros; </a:t>
            </a:r>
          </a:p>
          <a:p>
            <a:pPr marL="0" indent="0" algn="just">
              <a:buNone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ii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) O recém direcionamento de investimentos em atividades manufatureiras no Brasil tem o objetivo de transferência de produções para atendimento </a:t>
            </a:r>
            <a:r>
              <a:rPr lang="pt-BR" sz="2400" i="1" dirty="0">
                <a:latin typeface="Garamond" charset="0"/>
                <a:ea typeface="Garamond" charset="0"/>
                <a:cs typeface="Garamond" charset="0"/>
              </a:rPr>
              <a:t>in loco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do mercado brasileiro e de terceiros mercados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Em um espectro mais ampliado constata-se que esta tendência não é só chinesa, mas igualmente japonesa e coreana e, ainda que em menor escala, indiana.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03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31</a:t>
            </a:fld>
            <a:endParaRPr lang="en-US" altLang="ja-JP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6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92088"/>
          </a:xfrm>
        </p:spPr>
        <p:txBody>
          <a:bodyPr/>
          <a:lstStyle/>
          <a:p>
            <a:r>
              <a:rPr lang="pt-BR" sz="3200" dirty="0" err="1">
                <a:latin typeface="Garamond" charset="0"/>
                <a:ea typeface="Garamond" charset="0"/>
                <a:cs typeface="Garamond" charset="0"/>
              </a:rPr>
              <a:t>Relaç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</a:rPr>
              <a:t>ões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</a:rPr>
              <a:t>Brasil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-China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195664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 é exatamente por esta diversidade de interesses no relacionamento econômico-comercial bilateral que “esta heterogeneidade das relações econômicas bilaterais - que vai além da síntese predominante na mídia “de que exportamos commodities para importar bens industriais” - transforma a China num parceiro especial e diferente para o Brasil.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Complementarmente, há um claro padrão histórico de busca de produtos primários na AL e de fornecimento de manufaturados pela Ásia, desde os 1970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15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33</a:t>
            </a:fld>
            <a:endParaRPr lang="en-US" altLang="ja-JP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3178265"/>
              </p:ext>
            </p:extLst>
          </p:nvPr>
        </p:nvGraphicFramePr>
        <p:xfrm>
          <a:off x="107504" y="260652"/>
          <a:ext cx="8712968" cy="6170954"/>
        </p:xfrm>
        <a:graphic>
          <a:graphicData uri="http://schemas.openxmlformats.org/drawingml/2006/table">
            <a:tbl>
              <a:tblPr firstRow="1" firstCol="1" bandRow="1"/>
              <a:tblGrid>
                <a:gridCol w="2178242"/>
                <a:gridCol w="2178242"/>
                <a:gridCol w="2178242"/>
                <a:gridCol w="2178242"/>
              </a:tblGrid>
              <a:tr h="91607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Participação dos Produtos Básicos nas Exportações Brasileiras (%)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Ano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China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Japão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Coreia do Sul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2010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84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60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2011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85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75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67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2012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83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2013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85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75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2014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70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2015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67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74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2016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81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66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Garamond" charset="0"/>
                          <a:ea typeface="Calibri" charset="0"/>
                          <a:cs typeface="Times New Roman" charset="0"/>
                        </a:rPr>
                        <a:t>69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936104"/>
          </a:xfrm>
        </p:spPr>
        <p:txBody>
          <a:bodyPr/>
          <a:lstStyle/>
          <a:p>
            <a:r>
              <a:rPr lang="pt-BR" sz="3200" dirty="0" err="1" smtClean="0">
                <a:latin typeface="Garamond" charset="0"/>
                <a:ea typeface="Garamond" charset="0"/>
                <a:cs typeface="Garamond" charset="0"/>
              </a:rPr>
              <a:t>Desindustrializaç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ão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39552" y="1124744"/>
            <a:ext cx="8208912" cy="5123656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Esta assimetria nas trocas comerciais é muito mais de um problema estrutural do que conjuntural e que tem sido exponencialmente acentuado pelo apetite chinês por produtos básicos e pela acentuada demanda brasileira de manufaturados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  </a:t>
            </a:r>
            <a:r>
              <a:rPr lang="pt-BR" sz="2000" dirty="0" smtClean="0">
                <a:latin typeface="Garamond" charset="0"/>
                <a:ea typeface="Garamond" charset="0"/>
                <a:cs typeface="Garamond" charset="0"/>
              </a:rPr>
              <a:t>(Recentemente, </a:t>
            </a:r>
            <a:r>
              <a:rPr lang="pt-BR" sz="2000" dirty="0">
                <a:latin typeface="Garamond" charset="0"/>
                <a:ea typeface="Garamond" charset="0"/>
                <a:cs typeface="Garamond" charset="0"/>
              </a:rPr>
              <a:t>R</a:t>
            </a:r>
            <a:r>
              <a:rPr lang="pt-BR" sz="2000" dirty="0" smtClean="0">
                <a:latin typeface="Garamond" charset="0"/>
                <a:ea typeface="Garamond" charset="0"/>
                <a:cs typeface="Garamond" charset="0"/>
              </a:rPr>
              <a:t>ubens Barbosa (FIESP) afirmava que a Desindustrializaç</a:t>
            </a:r>
            <a:r>
              <a:rPr lang="pt-BR" sz="2000" dirty="0" smtClean="0">
                <a:latin typeface="Garamond" charset="0"/>
                <a:ea typeface="Garamond" charset="0"/>
                <a:cs typeface="Garamond" charset="0"/>
              </a:rPr>
              <a:t>ão começou na década de </a:t>
            </a:r>
            <a:r>
              <a:rPr lang="en-US" sz="2000" dirty="0" smtClean="0">
                <a:latin typeface="Garamond" charset="0"/>
                <a:ea typeface="Garamond" charset="0"/>
                <a:cs typeface="Garamond" charset="0"/>
              </a:rPr>
              <a:t>1980)</a:t>
            </a:r>
            <a:endParaRPr lang="pt-BR" sz="20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“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Desta forma, a China é parte do problema e parte da solução; e, consequentemente, não é questão de “demonizar” sua atuação internacional e seus impactos nos interesses nacionais, nem de “endeusá-la”.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433F8-74CA-FC42-AF3D-FBB280AFD30F}" type="slidenum">
              <a:rPr lang="ja-JP" altLang="en-US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5388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008112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Di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áspora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Chinesa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827240"/>
          </a:xfrm>
        </p:spPr>
        <p:txBody>
          <a:bodyPr/>
          <a:lstStyle/>
          <a:p>
            <a:pPr marL="0" indent="0" algn="just">
              <a:buNone/>
            </a:pP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Uma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vez Chinês, sempre Chinês.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Importância significativa nos fluxos de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IED’s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nas décadas de 1980 e 1990.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Soma-se ao esforço de melhoria de imagem, em conjunto com o crescimento exponencial dos Institutos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Confúcio.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440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648072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Economia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052736"/>
            <a:ext cx="8208912" cy="5195664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</a:t>
            </a: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Tendendo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 se transformar no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Number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One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</a:t>
            </a: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Em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PIB: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EUA- 1º., China 2º. 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Japão 3º. </a:t>
            </a:r>
          </a:p>
          <a:p>
            <a:pPr marL="0" indent="0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   Índia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em 7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., Brasil em 9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., Coreia 11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e Indonésia 13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Em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PPP: China ultrapassou em 2014 os EUA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Em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2016,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China 1º., EUA 2º., Índia 3º. e Japão 4º. </a:t>
            </a:r>
          </a:p>
          <a:p>
            <a:pPr marL="0" indent="0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    Alemanha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em 5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., Rússia em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6</a:t>
            </a:r>
            <a:r>
              <a:rPr lang="pt-BR" sz="2400" baseline="30000" dirty="0" smtClean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e Brasil em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7</a:t>
            </a:r>
            <a:r>
              <a:rPr lang="pt-BR" sz="2400" baseline="30000" dirty="0" smtClean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(FMI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).    </a:t>
            </a:r>
          </a:p>
          <a:p>
            <a:pPr marL="0" indent="0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    Indonésia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em 8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e Coreia em 12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16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37</a:t>
            </a:fld>
            <a:endParaRPr lang="en-US" altLang="ja-JP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683"/>
            <a:ext cx="9144000" cy="63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45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38</a:t>
            </a:fld>
            <a:endParaRPr lang="en-US" altLang="ja-JP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442"/>
            <a:ext cx="9144000" cy="62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6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20080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Economia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195664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Xi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Jiping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: Sonho Chinês, desaquecimento da produção para a exportação e busca de interiorização do desenvolvimento. Necessidade absoluta de melhoria da qualidade de vida das populações não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costeiras.</a:t>
            </a:r>
          </a:p>
          <a:p>
            <a:pPr algn="just">
              <a:buFont typeface="Wingdings" charset="2"/>
              <a:buChar char="ü"/>
            </a:pP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Objetivo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de manutenção da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estabilidade.</a:t>
            </a:r>
          </a:p>
          <a:p>
            <a:pPr algn="just">
              <a:buFont typeface="Wingdings" charset="2"/>
              <a:buChar char="ü"/>
            </a:pP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Ampliação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de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IED’s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para produção de manufaturados em outros espaços, Brasil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incluso.</a:t>
            </a:r>
          </a:p>
          <a:p>
            <a:pPr algn="just"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Retomada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da internacionalização via a Nova Rota da Seda (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one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Belt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one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Road), com ênfase em investimentos em Infraestrutura. (Idem instrumento de Governança).   </a:t>
            </a:r>
          </a:p>
          <a:p>
            <a:pPr algn="just"/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463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550912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Objetivos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124744"/>
            <a:ext cx="7918648" cy="5123656"/>
          </a:xfrm>
        </p:spPr>
        <p:txBody>
          <a:bodyPr/>
          <a:lstStyle/>
          <a:p>
            <a:pPr algn="just">
              <a:buFont typeface="Wingdings" charset="2"/>
              <a:buChar char="Ø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O Avanço Chinês na Economia e na Política Internacionais</a:t>
            </a:r>
          </a:p>
          <a:p>
            <a:pPr algn="just">
              <a:buFont typeface="Wingdings" charset="2"/>
              <a:buChar char="Ø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Ø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Atuação no Mar do Sul da China e as Relações com Taiwan</a:t>
            </a:r>
          </a:p>
          <a:p>
            <a:pPr algn="just">
              <a:buFont typeface="Wingdings" charset="2"/>
              <a:buChar char="Ø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Ø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As Implicações da Política Econômica Chinesa de Privilegiar o Mercado Interno</a:t>
            </a:r>
          </a:p>
          <a:p>
            <a:pPr algn="just">
              <a:buFont typeface="Wingdings" charset="2"/>
              <a:buChar char="Ø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Ø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Investimentos em Países em Desenvolvimento</a:t>
            </a:r>
          </a:p>
          <a:p>
            <a:pPr algn="just">
              <a:buFont typeface="Wingdings" charset="2"/>
              <a:buChar char="Ø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Ø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Relações Comerciais com o Brasil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;</a:t>
            </a: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0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720080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Governança Global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124744"/>
            <a:ext cx="8206680" cy="5123656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Abdenur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(2010) apresenta a reflexão de que o Brasil foi um dos pioneiros na introdução do tema de “governança global”, já no início dos anos 1960: “Curiosa ironia: muito antes de tornar-se corrente a ideia de "governança", "governança global", já agia o Brasil,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desde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os anos 60, com vistas a reformas no sistema internacional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”.</a:t>
            </a:r>
          </a:p>
          <a:p>
            <a:pPr algn="just"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Similaridade muito forte com a anteriormente praticada pelo 3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Mundo, sendo referendada, de uma forma genérica, pelas demais potências emergentes, aparentando ter o objetivo de representar parcela das aspirações dos países do Sul no debate global, de forma a pressionar para o processo de reforma das instituições multilaterais.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1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792088"/>
          </a:xfrm>
        </p:spPr>
        <p:txBody>
          <a:bodyPr/>
          <a:lstStyle/>
          <a:p>
            <a:r>
              <a:rPr lang="pt-BR" sz="3200" dirty="0">
                <a:latin typeface="Garamond" charset="0"/>
                <a:ea typeface="Garamond" charset="0"/>
                <a:cs typeface="Garamond" charset="0"/>
              </a:rPr>
              <a:t>Governança Global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196752"/>
            <a:ext cx="8206680" cy="5051648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Yuan (2012) considera que nem a experiência histórica do Ocidente nem as atuais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TRIs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conseguem explicar a ascensão chinesa. 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Diferentemente da URSS, a China não detém recursos militares para enfrentar os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EUA,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nem tem capacidade para recriar um ambiente de estabilidade bipolar com base na ameaça nuclear. É significativa a colocação de que “mais do que um fenômeno isolado, o ressurgimento da China corresponde a uma parte da ascensão coletiva do mundo não-ocidental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”.</a:t>
            </a:r>
          </a:p>
          <a:p>
            <a:pPr algn="just">
              <a:buFont typeface="Wingdings" charset="2"/>
              <a:buChar char="ü"/>
            </a:pP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 questão da governança global transformou-se em uma prioridade da política externa chinesa.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31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648072"/>
          </a:xfrm>
        </p:spPr>
        <p:txBody>
          <a:bodyPr/>
          <a:lstStyle/>
          <a:p>
            <a:r>
              <a:rPr lang="pt-BR" sz="3200" dirty="0">
                <a:latin typeface="Garamond" charset="0"/>
                <a:ea typeface="Garamond" charset="0"/>
                <a:cs typeface="Garamond" charset="0"/>
              </a:rPr>
              <a:t>Governança Global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908720"/>
            <a:ext cx="8424936" cy="5472608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Ao concordar que muitos dos problemas mundiais são globais por natureza, analistas chineses defendem igualmente a necessidade de soluções globais. 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Três percepções chinesas em relação à governança econômica global</a:t>
            </a: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pt-BR" sz="2400" baseline="30000" dirty="0" smtClean="0">
                <a:latin typeface="Garamond" charset="0"/>
                <a:ea typeface="Garamond" charset="0"/>
                <a:cs typeface="Garamond" charset="0"/>
              </a:rPr>
              <a:t>ª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Entendimento de que a atual estrutura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da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OI é “desigual, não democrática e,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consequentemente, 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injusta.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A governança econômica global estará sempre subordinada às preocupações domésticas e assim o engajamento chinês com a governança global estará sempre baseado “em um calculo político </a:t>
            </a:r>
            <a:r>
              <a:rPr lang="pt-BR" sz="2400" dirty="0" err="1">
                <a:latin typeface="Garamond" charset="0"/>
                <a:ea typeface="Garamond" charset="0"/>
                <a:cs typeface="Garamond" charset="0"/>
              </a:rPr>
              <a:t>realpolitik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 do interesse nacional”. </a:t>
            </a:r>
          </a:p>
          <a:p>
            <a:pPr marL="0" indent="0" algn="just">
              <a:buNone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3</a:t>
            </a:r>
            <a:r>
              <a:rPr lang="pt-BR" sz="2400" baseline="30000" dirty="0">
                <a:latin typeface="Garamond" charset="0"/>
                <a:ea typeface="Garamond" charset="0"/>
                <a:cs typeface="Garamond" charset="0"/>
              </a:rPr>
              <a:t>o</a:t>
            </a: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. Qualquer governança global tem que estar alicerçada sobre “a importância de implementar um sistema internacional democrático de estados soberanos”.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09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92088"/>
          </a:xfrm>
        </p:spPr>
        <p:txBody>
          <a:bodyPr/>
          <a:lstStyle/>
          <a:p>
            <a:r>
              <a:rPr lang="pt-BR" sz="3200" dirty="0">
                <a:latin typeface="Garamond" charset="0"/>
                <a:ea typeface="Garamond" charset="0"/>
                <a:cs typeface="Garamond" charset="0"/>
              </a:rPr>
              <a:t>Governança Global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195664"/>
          </a:xfrm>
        </p:spPr>
        <p:txBody>
          <a:bodyPr/>
          <a:lstStyle/>
          <a:p>
            <a:endParaRPr lang="pt-BR" dirty="0" smtClean="0"/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Apesar das críticas à ordem global, China não apresenta um projeto alternativo.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Mesmo assim, promove uma “percepção mundial alternativa” (Deng), na qual a soberania permanece como um princípio inviolável, diferentes sistemas políticos são respeitados e todas as crenças e valores culturais são igualmente válidos.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8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7772400" cy="864096"/>
          </a:xfrm>
        </p:spPr>
        <p:txBody>
          <a:bodyPr/>
          <a:lstStyle/>
          <a:p>
            <a:r>
              <a:rPr lang="pt-BR" sz="3200" dirty="0">
                <a:effectLst/>
                <a:latin typeface="Garamond" charset="0"/>
                <a:ea typeface="Garamond" charset="0"/>
                <a:cs typeface="Garamond" charset="0"/>
              </a:rPr>
              <a:t>Sistema </a:t>
            </a:r>
            <a:r>
              <a:rPr lang="pt-BR" sz="3200" dirty="0" err="1">
                <a:effectLst/>
                <a:latin typeface="Garamond" charset="0"/>
                <a:ea typeface="Garamond" charset="0"/>
                <a:cs typeface="Garamond" charset="0"/>
              </a:rPr>
              <a:t>Sinocêntrico</a:t>
            </a:r>
            <a:r>
              <a:rPr lang="pt-BR" sz="3200" dirty="0">
                <a:effectLst/>
                <a:latin typeface="Garamond" charset="0"/>
                <a:ea typeface="Garamond" charset="0"/>
                <a:cs typeface="Garamond" charset="0"/>
              </a:rPr>
              <a:t> ou Multipolaridade?</a:t>
            </a: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412776"/>
            <a:ext cx="8208912" cy="4835624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Papel dos BRICS (heterogêneos, mas com um forte elo no que tange à vontade política de assumir poder e compartilhar do processo decisório internacional;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 </a:t>
            </a:r>
          </a:p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 charset="0"/>
                <a:ea typeface="Garamond" charset="0"/>
                <a:cs typeface="Garamond" charset="0"/>
              </a:rPr>
              <a:t>Manter a tática de “divisão de responsabilidades”.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5106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936104"/>
          </a:xfrm>
        </p:spPr>
        <p:txBody>
          <a:bodyPr/>
          <a:lstStyle/>
          <a:p>
            <a:r>
              <a:rPr lang="en-US" sz="3200" dirty="0" err="1" smtClean="0">
                <a:latin typeface="Garamond"/>
                <a:cs typeface="Garamond"/>
              </a:rPr>
              <a:t>Considerações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en-US" sz="3200" dirty="0" err="1" smtClean="0">
                <a:latin typeface="Garamond"/>
                <a:cs typeface="Garamond"/>
              </a:rPr>
              <a:t>Finais</a:t>
            </a:r>
            <a:endParaRPr lang="en-US" sz="32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184576"/>
          </a:xfrm>
        </p:spPr>
        <p:txBody>
          <a:bodyPr/>
          <a:lstStyle/>
          <a:p>
            <a:pPr marL="514350" indent="-514350" algn="just">
              <a:buFont typeface="+mj-lt"/>
              <a:buAutoNum type="romanLcPeriod"/>
            </a:pPr>
            <a:r>
              <a:rPr lang="pt-BR" sz="2400" dirty="0" smtClean="0">
                <a:latin typeface="Garamond"/>
                <a:cs typeface="Garamond"/>
              </a:rPr>
              <a:t>China não é União Soviética (a contenção não é a destruição, mas evitar que China assuma poder na região e também no plano internacional, vide a questão dos valores).</a:t>
            </a:r>
          </a:p>
          <a:p>
            <a:pPr marL="514350" indent="-514350" algn="just">
              <a:buFont typeface="+mj-lt"/>
              <a:buAutoNum type="romanLcPeriod"/>
            </a:pPr>
            <a:endParaRPr lang="pt-BR" sz="2400" dirty="0" smtClean="0">
              <a:latin typeface="Garamond"/>
              <a:cs typeface="Garamond"/>
            </a:endParaRPr>
          </a:p>
          <a:p>
            <a:pPr marL="514350" indent="-514350" algn="just">
              <a:buFont typeface="+mj-lt"/>
              <a:buAutoNum type="romanLcPeriod"/>
            </a:pPr>
            <a:r>
              <a:rPr lang="pt-BR" sz="2400" dirty="0" smtClean="0">
                <a:latin typeface="Garamond"/>
                <a:cs typeface="Garamond"/>
              </a:rPr>
              <a:t>Ásia necessita dos EU</a:t>
            </a:r>
            <a:r>
              <a:rPr lang="pt-BR" sz="2400" dirty="0">
                <a:latin typeface="Garamond"/>
                <a:cs typeface="Garamond"/>
              </a:rPr>
              <a:t>A</a:t>
            </a:r>
            <a:r>
              <a:rPr lang="pt-BR" sz="2400" dirty="0" smtClean="0">
                <a:latin typeface="Garamond"/>
                <a:cs typeface="Garamond"/>
              </a:rPr>
              <a:t> para sua segurança e inclusive para sua saúde econômica, mas é consciente (desde a crise asiática) que as normas atuais trazem consigo os valores ocidentais que prejudicam os interesses asiáticos.</a:t>
            </a:r>
          </a:p>
          <a:p>
            <a:pPr marL="514350" indent="-514350" algn="just">
              <a:buFont typeface="+mj-lt"/>
              <a:buAutoNum type="romanLcPeriod"/>
            </a:pPr>
            <a:endParaRPr lang="pt-BR" sz="2400" dirty="0" smtClean="0">
              <a:latin typeface="Garamond"/>
              <a:cs typeface="Garamond"/>
            </a:endParaRPr>
          </a:p>
          <a:p>
            <a:pPr marL="514350" indent="-514350" algn="just">
              <a:buFont typeface="+mj-lt"/>
              <a:buAutoNum type="romanLcPeriod"/>
            </a:pPr>
            <a:r>
              <a:rPr lang="pt-BR" sz="2400" dirty="0" smtClean="0">
                <a:latin typeface="Garamond"/>
                <a:cs typeface="Garamond"/>
              </a:rPr>
              <a:t>China </a:t>
            </a:r>
            <a:r>
              <a:rPr lang="pt-BR" sz="2400" dirty="0">
                <a:latin typeface="Garamond"/>
                <a:cs typeface="Garamond"/>
              </a:rPr>
              <a:t>e Japão visualizam EUA como um aliado, parceiro, mas não como um jogador dominante.</a:t>
            </a:r>
          </a:p>
          <a:p>
            <a:pPr marL="514350" indent="-514350" algn="just">
              <a:buFont typeface="+mj-lt"/>
              <a:buAutoNum type="romanLcPeriod"/>
            </a:pPr>
            <a:endParaRPr lang="pt-BR" sz="24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56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720080"/>
          </a:xfrm>
        </p:spPr>
        <p:txBody>
          <a:bodyPr/>
          <a:lstStyle/>
          <a:p>
            <a:r>
              <a:rPr lang="en-US" sz="3200" dirty="0" err="1" smtClean="0">
                <a:latin typeface="Garamond"/>
                <a:cs typeface="Garamond"/>
              </a:rPr>
              <a:t>Considerações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en-US" sz="3200" dirty="0" err="1" smtClean="0">
                <a:latin typeface="Garamond"/>
                <a:cs typeface="Garamond"/>
              </a:rPr>
              <a:t>Finais</a:t>
            </a:r>
            <a:endParaRPr lang="en-US" sz="32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4896544"/>
          </a:xfrm>
        </p:spPr>
        <p:txBody>
          <a:bodyPr/>
          <a:lstStyle/>
          <a:p>
            <a:pPr marL="514350" indent="-514350" algn="just">
              <a:buFont typeface="+mj-lt"/>
              <a:buAutoNum type="romanLcPeriod" startAt="4"/>
            </a:pPr>
            <a:r>
              <a:rPr lang="pt-BR" sz="2400" dirty="0" smtClean="0">
                <a:latin typeface="Garamond"/>
                <a:cs typeface="Garamond"/>
              </a:rPr>
              <a:t>Ásia, descongelada ao final da GF, segue buscando sua identidade regional </a:t>
            </a:r>
            <a:r>
              <a:rPr lang="pt-BR" sz="2400" dirty="0">
                <a:latin typeface="Garamond"/>
                <a:cs typeface="Garamond"/>
              </a:rPr>
              <a:t>e</a:t>
            </a:r>
            <a:r>
              <a:rPr lang="pt-BR" sz="2400" dirty="0" smtClean="0">
                <a:latin typeface="Garamond"/>
                <a:cs typeface="Garamond"/>
              </a:rPr>
              <a:t> as propostas integradoras, com ou sem a presença dos EU</a:t>
            </a:r>
            <a:r>
              <a:rPr lang="pt-BR" sz="2400" dirty="0">
                <a:latin typeface="Garamond"/>
                <a:cs typeface="Garamond"/>
              </a:rPr>
              <a:t>A</a:t>
            </a:r>
            <a:r>
              <a:rPr lang="pt-BR" sz="2400" dirty="0" smtClean="0">
                <a:latin typeface="Garamond"/>
                <a:cs typeface="Garamond"/>
              </a:rPr>
              <a:t>, ilustram este processo e</a:t>
            </a:r>
            <a:r>
              <a:rPr lang="pt-BR" sz="2400" dirty="0">
                <a:latin typeface="Garamond"/>
                <a:cs typeface="Garamond"/>
              </a:rPr>
              <a:t> </a:t>
            </a:r>
            <a:r>
              <a:rPr lang="pt-BR" sz="2400" dirty="0" smtClean="0">
                <a:latin typeface="Garamond"/>
                <a:cs typeface="Garamond"/>
              </a:rPr>
              <a:t>as dificuldades para configurar o regionalismo asiático.</a:t>
            </a:r>
          </a:p>
          <a:p>
            <a:pPr marL="514350" indent="-514350" algn="just">
              <a:buFont typeface="+mj-lt"/>
              <a:buAutoNum type="romanLcPeriod" startAt="5"/>
            </a:pPr>
            <a:endParaRPr lang="pt-BR" sz="2400" dirty="0" smtClean="0">
              <a:latin typeface="Garamond"/>
              <a:cs typeface="Garamond"/>
            </a:endParaRPr>
          </a:p>
          <a:p>
            <a:pPr marL="514350" indent="-514350" algn="just">
              <a:buFont typeface="+mj-lt"/>
              <a:buAutoNum type="romanLcPeriod" startAt="5"/>
            </a:pPr>
            <a:r>
              <a:rPr lang="pt-BR" sz="2400" dirty="0" smtClean="0">
                <a:latin typeface="Garamond"/>
                <a:cs typeface="Garamond"/>
              </a:rPr>
              <a:t>Se o avanço chinês empurra Japão para os EU</a:t>
            </a:r>
            <a:r>
              <a:rPr lang="pt-BR" sz="2400" dirty="0">
                <a:latin typeface="Garamond"/>
                <a:cs typeface="Garamond"/>
              </a:rPr>
              <a:t>A</a:t>
            </a:r>
            <a:r>
              <a:rPr lang="pt-BR" sz="2400" dirty="0" smtClean="0">
                <a:latin typeface="Garamond"/>
                <a:cs typeface="Garamond"/>
              </a:rPr>
              <a:t>, o avanço estadunidense força o retorno japonês à Ásia.</a:t>
            </a:r>
          </a:p>
          <a:p>
            <a:pPr marL="514350" indent="-514350" algn="just">
              <a:buFont typeface="+mj-lt"/>
              <a:buAutoNum type="romanLcPeriod" startAt="5"/>
            </a:pPr>
            <a:endParaRPr lang="pt-BR" sz="2400" dirty="0" smtClean="0">
              <a:latin typeface="Garamond"/>
              <a:cs typeface="Garamond"/>
            </a:endParaRPr>
          </a:p>
          <a:p>
            <a:pPr marL="514350" indent="-514350" algn="just">
              <a:buFont typeface="+mj-lt"/>
              <a:buAutoNum type="romanLcPeriod" startAt="5"/>
            </a:pPr>
            <a:r>
              <a:rPr lang="pt-BR" sz="2400" dirty="0" smtClean="0">
                <a:latin typeface="Garamond"/>
                <a:cs typeface="Garamond"/>
              </a:rPr>
              <a:t>Tanto China como Japão destacam o papel desempenhado pela ASEAN no processo de regionalização, </a:t>
            </a:r>
            <a:r>
              <a:rPr lang="pt-BR" sz="2400" dirty="0">
                <a:latin typeface="Garamond"/>
                <a:cs typeface="Garamond"/>
              </a:rPr>
              <a:t>e</a:t>
            </a:r>
            <a:r>
              <a:rPr lang="pt-BR" sz="2400" dirty="0" smtClean="0">
                <a:latin typeface="Garamond"/>
                <a:cs typeface="Garamond"/>
              </a:rPr>
              <a:t> a TPP </a:t>
            </a:r>
            <a:r>
              <a:rPr lang="pt-BR" sz="2400" dirty="0">
                <a:latin typeface="Garamond"/>
                <a:cs typeface="Garamond"/>
              </a:rPr>
              <a:t> </a:t>
            </a:r>
            <a:r>
              <a:rPr lang="pt-BR" sz="2400" dirty="0" smtClean="0">
                <a:latin typeface="Garamond"/>
                <a:cs typeface="Garamond"/>
              </a:rPr>
              <a:t>faz caso omisso da unidade da ASEAN.</a:t>
            </a:r>
          </a:p>
          <a:p>
            <a:pPr marL="514350" indent="-514350" algn="just">
              <a:buFont typeface="+mj-lt"/>
              <a:buAutoNum type="romanLcPeriod" startAt="5"/>
            </a:pPr>
            <a:endParaRPr lang="pt-BR" sz="2400" dirty="0" smtClean="0">
              <a:latin typeface="Garamond"/>
              <a:cs typeface="Garamond"/>
            </a:endParaRPr>
          </a:p>
          <a:p>
            <a:pPr marL="514350" indent="-514350" algn="just">
              <a:buFont typeface="+mj-lt"/>
              <a:buAutoNum type="romanLcPeriod" startAt="5"/>
            </a:pPr>
            <a:endParaRPr lang="pt-BR" sz="24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20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4021F7F4-2F0F-8D4F-BEC5-A3E91A698C12}" type="slidenum">
              <a:rPr lang="ja-JP" altLang="en-US" sz="1400" smtClean="0">
                <a:solidFill>
                  <a:schemeClr val="bg2"/>
                </a:solidFill>
              </a:rPr>
              <a:pPr eaLnBrk="1" hangingPunct="1">
                <a:defRPr/>
              </a:pPr>
              <a:t>47</a:t>
            </a:fld>
            <a:endParaRPr lang="en-US" altLang="ja-JP" sz="1400" smtClean="0">
              <a:solidFill>
                <a:schemeClr val="bg2"/>
              </a:solidFill>
            </a:endParaRPr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287337"/>
          </a:xfrm>
        </p:spPr>
        <p:txBody>
          <a:bodyPr/>
          <a:lstStyle/>
          <a:p>
            <a:pPr eaLnBrk="1" hangingPunct="1">
              <a:defRPr/>
            </a:pPr>
            <a:endParaRPr lang="pt-BR" sz="2800" dirty="0" smtClean="0">
              <a:latin typeface="Garamond" charset="0"/>
              <a:ea typeface="+mj-ea"/>
              <a:cs typeface="+mj-cs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424862" cy="4538662"/>
          </a:xfrm>
        </p:spPr>
        <p:txBody>
          <a:bodyPr/>
          <a:lstStyle/>
          <a:p>
            <a:pPr marL="0" indent="0" algn="just" eaLnBrk="1" hangingPunct="1">
              <a:buFont typeface="Wingdings" charset="0"/>
              <a:buNone/>
              <a:defRPr/>
            </a:pPr>
            <a:r>
              <a:rPr lang="pt-BR" sz="2400" b="0" dirty="0" smtClean="0">
                <a:latin typeface="Garamond"/>
                <a:ea typeface="+mn-ea"/>
                <a:cs typeface="Garamond"/>
              </a:rPr>
              <a:t> </a:t>
            </a:r>
          </a:p>
          <a:p>
            <a:pPr algn="just" eaLnBrk="1" hangingPunct="1">
              <a:buFont typeface="Wingdings" charset="0"/>
              <a:buChar char="Ø"/>
              <a:defRPr/>
            </a:pPr>
            <a:endParaRPr lang="pt-BR" sz="2400" b="0" dirty="0" smtClean="0">
              <a:latin typeface="Garamond" charset="0"/>
              <a:ea typeface="+mn-ea"/>
              <a:cs typeface="+mn-cs"/>
            </a:endParaRPr>
          </a:p>
        </p:txBody>
      </p:sp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900113" y="1557338"/>
            <a:ext cx="72009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pt-PT" sz="3200">
              <a:latin typeface="Tahoma" charset="0"/>
            </a:endParaRPr>
          </a:p>
          <a:p>
            <a:pPr algn="ctr"/>
            <a:r>
              <a:rPr lang="pt-PT" sz="3200">
                <a:latin typeface="Tahoma" charset="0"/>
              </a:rPr>
              <a:t/>
            </a:r>
            <a:br>
              <a:rPr lang="pt-PT" sz="3200">
                <a:latin typeface="Tahoma" charset="0"/>
              </a:rPr>
            </a:br>
            <a:r>
              <a:rPr lang="zh-CN" altLang="pt-PT" sz="3200">
                <a:latin typeface="Tahoma" charset="0"/>
                <a:ea typeface="SimSun" charset="0"/>
                <a:cs typeface="SimSun" charset="0"/>
              </a:rPr>
              <a:t>谢谢！</a:t>
            </a:r>
            <a:r>
              <a:rPr lang="zh-CN" altLang="en-US" sz="3200">
                <a:latin typeface="Tahoma" charset="0"/>
                <a:ea typeface="SimSun" charset="0"/>
                <a:cs typeface="SimSun" charset="0"/>
              </a:rPr>
              <a:t/>
            </a:r>
            <a:br>
              <a:rPr lang="zh-CN" altLang="en-US" sz="3200">
                <a:latin typeface="Tahoma" charset="0"/>
                <a:ea typeface="SimSun" charset="0"/>
                <a:cs typeface="SimSun" charset="0"/>
              </a:rPr>
            </a:br>
            <a:r>
              <a:rPr lang="zh-CN" altLang="en-US" sz="3200">
                <a:latin typeface="Tahoma" charset="0"/>
                <a:ea typeface="SimSun" charset="0"/>
                <a:cs typeface="SimSun" charset="0"/>
              </a:rPr>
              <a:t/>
            </a:r>
            <a:br>
              <a:rPr lang="zh-CN" altLang="en-US" sz="3200">
                <a:latin typeface="Tahoma" charset="0"/>
                <a:ea typeface="SimSun" charset="0"/>
                <a:cs typeface="SimSun" charset="0"/>
              </a:rPr>
            </a:br>
            <a:r>
              <a:rPr lang="pt-PT" altLang="ja-JP" sz="3200">
                <a:latin typeface="Tahoma" charset="0"/>
                <a:ea typeface="SimSun" charset="0"/>
                <a:cs typeface="SimSun" charset="0"/>
              </a:rPr>
              <a:t>Obrigado!</a:t>
            </a:r>
            <a:r>
              <a:rPr lang="zh-CN" altLang="pt-PT" sz="2800">
                <a:latin typeface="Tahoma" charset="0"/>
                <a:ea typeface="SimSun" charset="0"/>
                <a:cs typeface="SimSun" charset="0"/>
              </a:rPr>
              <a:t/>
            </a:r>
            <a:br>
              <a:rPr lang="zh-CN" altLang="pt-PT" sz="2800">
                <a:latin typeface="Tahoma" charset="0"/>
                <a:ea typeface="SimSun" charset="0"/>
                <a:cs typeface="SimSun" charset="0"/>
              </a:rPr>
            </a:br>
            <a:endParaRPr lang="en-US" sz="2800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008112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Duas  Ponderações Básicas Iniciais e uma Ressalva</a:t>
            </a:r>
            <a:endParaRPr lang="pt-BR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56792"/>
            <a:ext cx="8496944" cy="4896544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Ressalva: RPC é Nova (1949) e Expansão Chinesa muito mais Recente: Proposta, 1978, Começando a Deslanchar com o real apoio do PCC e dos Governadores das Províncias, 1992. Acelerando somente após a acessão à OMC. Muita ansiedade em se ter 1 Resposta, mas Indefinições e Tendências.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endParaRPr lang="pt-BR" sz="2800" dirty="0" smtClean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>
              <a:buNone/>
            </a:pPr>
            <a:endParaRPr lang="pt-BR" sz="2800" dirty="0" smtClean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>
              <a:buNone/>
            </a:pPr>
            <a:r>
              <a:rPr lang="pt-BR" sz="2800" dirty="0" smtClean="0">
                <a:latin typeface="Garamond" charset="0"/>
                <a:ea typeface="Garamond" charset="0"/>
                <a:cs typeface="Garamond" charset="0"/>
              </a:rPr>
              <a:t>PONDERAÇ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ÃO 1 :</a:t>
            </a:r>
            <a:r>
              <a:rPr lang="pt-BR" sz="2800" dirty="0" smtClean="0">
                <a:latin typeface="Garamond" charset="0"/>
                <a:ea typeface="Garamond" charset="0"/>
                <a:cs typeface="Garamond" charset="0"/>
              </a:rPr>
              <a:t>Quem Faz as Regras?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O conjunto de normas, regras, regimes, procedimentos decisórios, instituições que regula as relações mundiais?</a:t>
            </a: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PONDERAÇ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ÃO 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2. </a:t>
            </a:r>
            <a:r>
              <a:rPr lang="pt-BR" sz="2800" dirty="0" smtClean="0">
                <a:latin typeface="Garamond" charset="0"/>
                <a:ea typeface="Garamond" charset="0"/>
                <a:cs typeface="Garamond" charset="0"/>
              </a:rPr>
              <a:t>A Economia Asiática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Economia Asiática </a:t>
            </a:r>
            <a:r>
              <a:rPr lang="pt-BR" sz="2400" dirty="0" err="1" smtClean="0"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Economia Ocidental?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09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008112"/>
          </a:xfrm>
        </p:spPr>
        <p:txBody>
          <a:bodyPr/>
          <a:lstStyle/>
          <a:p>
            <a:r>
              <a:rPr lang="pt-BR" sz="3200" dirty="0" smtClean="0">
                <a:latin typeface="Garamond" charset="0"/>
                <a:ea typeface="Garamond" charset="0"/>
                <a:cs typeface="Garamond" charset="0"/>
              </a:rPr>
              <a:t>Quem Faz as Regras?</a:t>
            </a:r>
            <a:br>
              <a:rPr lang="pt-BR" sz="32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pt-BR" sz="2800" dirty="0" smtClean="0">
                <a:latin typeface="Garamond" charset="0"/>
                <a:ea typeface="Garamond" charset="0"/>
                <a:cs typeface="Garamond" charset="0"/>
              </a:rPr>
              <a:t>Uma Velha e Eterna Quest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</a:rPr>
              <a:t>ão</a:t>
            </a:r>
            <a:endParaRPr lang="pt-BR" sz="28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328592"/>
          </a:xfrm>
        </p:spPr>
        <p:txBody>
          <a:bodyPr/>
          <a:lstStyle/>
          <a:p>
            <a:pPr marL="457200" indent="-457200" algn="just">
              <a:buFont typeface="+mj-lt"/>
              <a:buAutoNum type="alphaLcPeriod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1947 – Congresso dos EUA não ratifica a Organização Internacional do Comércio &gt; Início do GATT </a:t>
            </a:r>
            <a:r>
              <a:rPr lang="pt-BR" sz="2400" i="1" dirty="0" smtClean="0">
                <a:latin typeface="Garamond" charset="0"/>
                <a:ea typeface="Garamond" charset="0"/>
                <a:cs typeface="Garamond" charset="0"/>
              </a:rPr>
              <a:t>provisório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1955 – Bandung: </a:t>
            </a:r>
            <a:r>
              <a:rPr lang="pt-BR" sz="2000" dirty="0" smtClean="0">
                <a:latin typeface="Garamond"/>
                <a:cs typeface="Garamond"/>
              </a:rPr>
              <a:t>“O propósito da Conferência era “determinar ..... os padrões e procedimentos das </a:t>
            </a:r>
            <a:r>
              <a:rPr lang="pt-BR" sz="2000" dirty="0" err="1" smtClean="0">
                <a:latin typeface="Garamond"/>
                <a:cs typeface="Garamond"/>
              </a:rPr>
              <a:t>RI’s</a:t>
            </a:r>
            <a:r>
              <a:rPr lang="pt-BR" sz="2000" dirty="0" smtClean="0">
                <a:latin typeface="Garamond"/>
                <a:cs typeface="Garamond"/>
              </a:rPr>
              <a:t> deste momento” e contribuir para “a </a:t>
            </a:r>
            <a:r>
              <a:rPr lang="pt-BR" sz="2000" i="1" dirty="0" smtClean="0">
                <a:latin typeface="Garamond"/>
                <a:cs typeface="Garamond"/>
              </a:rPr>
              <a:t>formulação e estabelecimento de algumas normas </a:t>
            </a:r>
            <a:r>
              <a:rPr lang="pt-BR" sz="2000" dirty="0" smtClean="0">
                <a:latin typeface="Garamond"/>
                <a:cs typeface="Garamond"/>
              </a:rPr>
              <a:t>para a conduta das atuais </a:t>
            </a:r>
            <a:r>
              <a:rPr lang="pt-BR" sz="2000" dirty="0" err="1" smtClean="0">
                <a:latin typeface="Garamond"/>
                <a:cs typeface="Garamond"/>
              </a:rPr>
              <a:t>RI’s</a:t>
            </a:r>
            <a:r>
              <a:rPr lang="pt-BR" sz="2000" dirty="0" smtClean="0">
                <a:latin typeface="Garamond"/>
                <a:cs typeface="Garamond"/>
              </a:rPr>
              <a:t> e o os instrumentos para a aplicação prática destas normas”.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pt-BR" sz="2000" dirty="0" smtClean="0">
                <a:latin typeface="Garamond"/>
                <a:cs typeface="Garamond"/>
              </a:rPr>
              <a:t>1957 – EUA aplicando Restriç</a:t>
            </a:r>
            <a:r>
              <a:rPr lang="pt-BR" sz="2000" dirty="0" smtClean="0">
                <a:latin typeface="Garamond"/>
                <a:cs typeface="Garamond"/>
              </a:rPr>
              <a:t>ões Voluntárias de Exportações ao Japão</a:t>
            </a:r>
            <a:endParaRPr lang="pt-BR" sz="2000" dirty="0" smtClean="0">
              <a:latin typeface="Garamond"/>
              <a:cs typeface="Garamond"/>
            </a:endParaRPr>
          </a:p>
          <a:p>
            <a:pPr marL="457200" indent="-457200" algn="just">
              <a:buFont typeface="+mj-lt"/>
              <a:buAutoNum type="alphaLcPeriod"/>
            </a:pPr>
            <a:r>
              <a:rPr lang="pt-BR" sz="2000" dirty="0" smtClean="0">
                <a:latin typeface="Garamond"/>
                <a:cs typeface="Garamond"/>
              </a:rPr>
              <a:t> Década de 1970:</a:t>
            </a:r>
          </a:p>
          <a:p>
            <a:pPr algn="just">
              <a:buFont typeface="Wingdings" charset="2"/>
              <a:buChar char="ü"/>
            </a:pPr>
            <a:r>
              <a:rPr lang="pt-BR" sz="2400" i="1" dirty="0" smtClean="0">
                <a:latin typeface="Garamond"/>
                <a:cs typeface="Garamond"/>
              </a:rPr>
              <a:t>Fissuras na Estrutura da Bipolaridade Estratégica e surgimento de 1 Multipolaridade Político-Econômica;</a:t>
            </a:r>
          </a:p>
          <a:p>
            <a:pPr algn="just">
              <a:buFont typeface="Wingdings" charset="2"/>
              <a:buChar char="ü"/>
            </a:pPr>
            <a:r>
              <a:rPr lang="pt-BR" sz="2000" dirty="0" smtClean="0">
                <a:latin typeface="Garamond"/>
                <a:cs typeface="Garamond"/>
              </a:rPr>
              <a:t>1974: Lançamento da NOEI na AG/ONU</a:t>
            </a:r>
          </a:p>
          <a:p>
            <a:pPr marL="457200" indent="-457200" algn="just">
              <a:buFont typeface="+mj-lt"/>
              <a:buAutoNum type="alphaLcPeriod" startAt="5"/>
            </a:pPr>
            <a:r>
              <a:rPr lang="pt-BR" sz="2000" dirty="0" smtClean="0">
                <a:latin typeface="Garamond"/>
                <a:cs typeface="Garamond"/>
              </a:rPr>
              <a:t>Herman Kahn prevendo que Japão, com sua capacidade econômica e tecnológica, nos 1980 seria uma superpotência com armas nucleares.</a:t>
            </a:r>
          </a:p>
          <a:p>
            <a:pPr marL="457200" indent="-457200" algn="just">
              <a:buFont typeface="+mj-lt"/>
              <a:buAutoNum type="alphaLcPeriod" startAt="5"/>
            </a:pPr>
            <a:r>
              <a:rPr lang="pt-BR" sz="2000" dirty="0" err="1" smtClean="0">
                <a:latin typeface="Garamond"/>
                <a:cs typeface="Garamond"/>
              </a:rPr>
              <a:t>Shintaro</a:t>
            </a:r>
            <a:r>
              <a:rPr lang="pt-BR" sz="2000" dirty="0" smtClean="0">
                <a:latin typeface="Garamond"/>
                <a:cs typeface="Garamond"/>
              </a:rPr>
              <a:t> </a:t>
            </a:r>
            <a:r>
              <a:rPr lang="pt-BR" sz="2000" dirty="0" err="1" smtClean="0">
                <a:latin typeface="Garamond"/>
                <a:cs typeface="Garamond"/>
              </a:rPr>
              <a:t>Ishihara</a:t>
            </a:r>
            <a:r>
              <a:rPr lang="pt-BR" sz="2000" dirty="0" smtClean="0">
                <a:latin typeface="Garamond"/>
                <a:cs typeface="Garamond"/>
              </a:rPr>
              <a:t> (1991):  “O Japão que pode dizer não”</a:t>
            </a:r>
          </a:p>
          <a:p>
            <a:pPr marL="514350" indent="-514350">
              <a:buFont typeface="+mj-lt"/>
              <a:buAutoNum type="romanLcPeriod"/>
            </a:pPr>
            <a:endParaRPr lang="pt-BR" sz="2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30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20080"/>
          </a:xfrm>
        </p:spPr>
        <p:txBody>
          <a:bodyPr/>
          <a:lstStyle/>
          <a:p>
            <a:r>
              <a:rPr lang="pt-BR" sz="3200" dirty="0">
                <a:latin typeface="Garamond" charset="0"/>
                <a:ea typeface="Garamond" charset="0"/>
                <a:cs typeface="Garamond" charset="0"/>
              </a:rPr>
              <a:t>Quem Faz as Regras?</a:t>
            </a:r>
            <a:br>
              <a:rPr lang="pt-BR" sz="3200" dirty="0">
                <a:latin typeface="Garamond" charset="0"/>
                <a:ea typeface="Garamond" charset="0"/>
                <a:cs typeface="Garamond" charset="0"/>
              </a:rPr>
            </a:br>
            <a:r>
              <a:rPr lang="pt-BR" sz="2800" dirty="0">
                <a:latin typeface="Garamond" charset="0"/>
                <a:ea typeface="Garamond" charset="0"/>
                <a:cs typeface="Garamond" charset="0"/>
              </a:rPr>
              <a:t>Uma Velha e Eterna Quest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</a:rPr>
              <a:t>ão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256584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2400" dirty="0">
                <a:latin typeface="Garamond"/>
                <a:cs typeface="Garamond"/>
              </a:rPr>
              <a:t>Huntington (</a:t>
            </a:r>
            <a:r>
              <a:rPr lang="pt-BR" sz="2400" dirty="0" smtClean="0">
                <a:latin typeface="Garamond"/>
                <a:cs typeface="Garamond"/>
              </a:rPr>
              <a:t>1991), apontava </a:t>
            </a:r>
            <a:r>
              <a:rPr lang="pt-BR" sz="2400" dirty="0">
                <a:latin typeface="Garamond"/>
                <a:cs typeface="Garamond"/>
              </a:rPr>
              <a:t>os principais interesses estratégicos dos </a:t>
            </a:r>
            <a:r>
              <a:rPr lang="pt-BR" sz="2400" dirty="0" smtClean="0">
                <a:latin typeface="Garamond"/>
                <a:cs typeface="Garamond"/>
              </a:rPr>
              <a:t>EUA:</a:t>
            </a:r>
            <a:endParaRPr lang="pt-BR" sz="2400" dirty="0">
              <a:latin typeface="Garamond"/>
              <a:cs typeface="Garamond"/>
            </a:endParaRPr>
          </a:p>
          <a:p>
            <a:pPr marL="0" indent="0" algn="just">
              <a:buNone/>
            </a:pPr>
            <a:r>
              <a:rPr lang="pt-BR" sz="1900" dirty="0" err="1" smtClean="0">
                <a:latin typeface="Garamond"/>
                <a:cs typeface="Garamond"/>
              </a:rPr>
              <a:t>i</a:t>
            </a:r>
            <a:r>
              <a:rPr lang="pt-BR" sz="1900" dirty="0">
                <a:latin typeface="Garamond"/>
                <a:cs typeface="Garamond"/>
              </a:rPr>
              <a:t>) preservar a posição dos EUA como a primeira potência global, o que significa que na próxima década é preciso conter o desafio econômico japonês; </a:t>
            </a:r>
          </a:p>
          <a:p>
            <a:pPr marL="0" indent="0" algn="just">
              <a:buNone/>
            </a:pPr>
            <a:r>
              <a:rPr lang="pt-BR" sz="1900" dirty="0" err="1">
                <a:latin typeface="Garamond"/>
                <a:cs typeface="Garamond"/>
              </a:rPr>
              <a:t>ii</a:t>
            </a:r>
            <a:r>
              <a:rPr lang="pt-BR" sz="1900" dirty="0">
                <a:latin typeface="Garamond"/>
                <a:cs typeface="Garamond"/>
              </a:rPr>
              <a:t>) evitar o surgimento de um poder político-militar hegemônico na Eurásia;</a:t>
            </a:r>
          </a:p>
          <a:p>
            <a:pPr marL="0" indent="0" algn="just">
              <a:buNone/>
            </a:pPr>
            <a:r>
              <a:rPr lang="pt-BR" sz="1900" dirty="0" err="1">
                <a:latin typeface="Garamond"/>
                <a:cs typeface="Garamond"/>
              </a:rPr>
              <a:t>iii</a:t>
            </a:r>
            <a:r>
              <a:rPr lang="pt-BR" sz="1900" dirty="0">
                <a:latin typeface="Garamond"/>
                <a:cs typeface="Garamond"/>
              </a:rPr>
              <a:t>) proteger os reais interesses econômicos americanos no Terceiro Mundo, os quais localizam-se prioritariamente no Golfo Pérsico e na América Central</a:t>
            </a:r>
            <a:r>
              <a:rPr lang="pt-BR" sz="1900" dirty="0" smtClean="0">
                <a:latin typeface="Garamond"/>
                <a:cs typeface="Garamond"/>
              </a:rPr>
              <a:t>.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/>
                <a:cs typeface="Garamond"/>
              </a:rPr>
              <a:t>26 anos depois, </a:t>
            </a:r>
            <a:r>
              <a:rPr lang="pt-BR" sz="2400" dirty="0">
                <a:latin typeface="Garamond"/>
                <a:cs typeface="Garamond"/>
              </a:rPr>
              <a:t>algumas mudanças são bem </a:t>
            </a:r>
            <a:r>
              <a:rPr lang="pt-BR" sz="2400" dirty="0" smtClean="0">
                <a:latin typeface="Garamond"/>
                <a:cs typeface="Garamond"/>
              </a:rPr>
              <a:t>perceptíveis:</a:t>
            </a:r>
          </a:p>
          <a:p>
            <a:pPr marL="514350" indent="-514350" algn="just">
              <a:buAutoNum type="romanLcParenR"/>
            </a:pPr>
            <a:r>
              <a:rPr lang="pt-BR" sz="1900" dirty="0">
                <a:latin typeface="Garamond"/>
                <a:cs typeface="Garamond"/>
              </a:rPr>
              <a:t>Japão, a ameaça na década de 1990, foi substituído pela China, a ameaça no século XXI; </a:t>
            </a:r>
          </a:p>
          <a:p>
            <a:pPr marL="514350" indent="-514350" algn="just">
              <a:buAutoNum type="romanLcParenR"/>
            </a:pPr>
            <a:r>
              <a:rPr lang="pt-BR" sz="1900" dirty="0">
                <a:latin typeface="Garamond"/>
                <a:cs typeface="Garamond"/>
              </a:rPr>
              <a:t>a prioridade de defesa dos interesses no Golfo Pérsico foi substituída pela política de “retorno à Ásia”; e </a:t>
            </a:r>
          </a:p>
          <a:p>
            <a:pPr marL="514350" indent="-514350" algn="just">
              <a:buAutoNum type="romanLcParenR"/>
            </a:pPr>
            <a:r>
              <a:rPr lang="pt-BR" sz="1900" dirty="0">
                <a:latin typeface="Garamond"/>
                <a:cs typeface="Garamond"/>
              </a:rPr>
              <a:t>apesar do declínio relativo da capacidade econômica, EUA mantém a prioridade estratégica de preservar sua “hegemonia global” e de evitar a ampliação de um novo poder na Eurásia.  </a:t>
            </a:r>
          </a:p>
          <a:p>
            <a:pPr marL="0" indent="0" algn="just">
              <a:buNone/>
            </a:pPr>
            <a:endParaRPr lang="pt-BR" sz="2000" dirty="0" smtClean="0">
              <a:latin typeface="Garamond"/>
              <a:cs typeface="Garamond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12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792088"/>
          </a:xfrm>
        </p:spPr>
        <p:txBody>
          <a:bodyPr/>
          <a:lstStyle/>
          <a:p>
            <a:r>
              <a:rPr lang="pt-BR" sz="2800" dirty="0" smtClean="0">
                <a:latin typeface="Garamond" charset="0"/>
                <a:ea typeface="Garamond" charset="0"/>
                <a:cs typeface="Garamond" charset="0"/>
              </a:rPr>
              <a:t>Uma Divagação: </a:t>
            </a:r>
            <a:br>
              <a:rPr lang="pt-BR" sz="28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pt-BR" sz="2800" dirty="0" smtClean="0">
                <a:latin typeface="Garamond" charset="0"/>
                <a:ea typeface="Garamond" charset="0"/>
                <a:cs typeface="Garamond" charset="0"/>
              </a:rPr>
              <a:t>Projeç</a:t>
            </a:r>
            <a:r>
              <a:rPr lang="pt-BR" sz="2800" dirty="0" smtClean="0">
                <a:latin typeface="Garamond" charset="0"/>
                <a:ea typeface="Garamond" charset="0"/>
                <a:cs typeface="Garamond" charset="0"/>
              </a:rPr>
              <a:t>ão do Poder dos EUA para a Ásia</a:t>
            </a:r>
            <a:endParaRPr lang="pt-BR" sz="28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400600"/>
          </a:xfrm>
        </p:spPr>
        <p:txBody>
          <a:bodyPr/>
          <a:lstStyle/>
          <a:p>
            <a:pPr algn="just">
              <a:buFont typeface="Wingdings" charset="2"/>
              <a:buChar char="Ø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 Conferência de Washington (1921-22) impôs uma Nova Ordem no Leste Asiático, com ênfase em: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Desarmamento;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Manutenção do status quo entre as potências ocidentais;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Manutenção do Espaço Chinês: Não intervenção, Soberania e </a:t>
            </a:r>
            <a:r>
              <a:rPr lang="pt-BR" sz="2400" i="1" dirty="0" smtClean="0">
                <a:latin typeface="Garamond" charset="0"/>
                <a:ea typeface="Garamond" charset="0"/>
                <a:cs typeface="Garamond" charset="0"/>
              </a:rPr>
              <a:t>Portas Abertas</a:t>
            </a: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 (como valores universais).</a:t>
            </a:r>
          </a:p>
          <a:p>
            <a:pPr algn="just">
              <a:buFont typeface="Wingdings" charset="2"/>
              <a:buChar char="Ø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Objetivos: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Romper a Aliança Inglaterra/Japão e dar início à Aliança Inglaterra/EUA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Conter o crescimento Japonês;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Manter a China sob controle ocidental;</a:t>
            </a:r>
          </a:p>
          <a:p>
            <a:pPr algn="just">
              <a:buFont typeface="Wingdings" charset="2"/>
              <a:buChar char="ü"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Assegurar maior capacidade militar (naval) para Inglaterra e EUA (Fórmula 5x5x3x1,75x1,75) </a:t>
            </a:r>
          </a:p>
          <a:p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48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sz="2400" dirty="0">
                <a:latin typeface="Garamond"/>
                <a:cs typeface="Garamond"/>
              </a:rPr>
              <a:t>“Quando mais de 95% de nossos clientes potenciais vivem fora de nossas fronteiras, não podemos permitir que países como China escrevam as regras da economia global” </a:t>
            </a:r>
            <a:r>
              <a:rPr lang="pt-BR" sz="2400" dirty="0" smtClean="0">
                <a:latin typeface="Garamond"/>
                <a:cs typeface="Garamond"/>
              </a:rPr>
              <a:t>(Obama, 10/2015</a:t>
            </a:r>
            <a:r>
              <a:rPr lang="pt-BR" sz="2400" dirty="0">
                <a:latin typeface="Garamond"/>
                <a:cs typeface="Garamond"/>
              </a:rPr>
              <a:t>).</a:t>
            </a:r>
          </a:p>
          <a:p>
            <a:pPr marL="0" indent="0" algn="just">
              <a:buNone/>
            </a:pPr>
            <a:endParaRPr lang="pt-BR" sz="2400" dirty="0" smtClean="0">
              <a:latin typeface="Garamond" charset="0"/>
              <a:ea typeface="Garamond" charset="0"/>
              <a:cs typeface="Garamond" charset="0"/>
            </a:endParaRPr>
          </a:p>
          <a:p>
            <a:pPr marL="0" indent="0" algn="just">
              <a:buNone/>
            </a:pPr>
            <a:r>
              <a:rPr lang="pt-BR" sz="2400" dirty="0" smtClean="0">
                <a:latin typeface="Garamond" charset="0"/>
                <a:ea typeface="Garamond" charset="0"/>
                <a:cs typeface="Garamond" charset="0"/>
              </a:rPr>
              <a:t>TPP e TTIP como instrumentos para EUA manter o controle sobre a definição das regras do Comércio Internacional.</a:t>
            </a:r>
            <a:endParaRPr lang="pt-BR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1AB0-3F37-2F41-8857-B2D2DDA3E383}" type="slidenum">
              <a:rPr lang="ja-JP" altLang="en-US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01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EGION">
  <a:themeElements>
    <a:clrScheme name="JREGION 2">
      <a:dk1>
        <a:srgbClr val="003366"/>
      </a:dk1>
      <a:lt1>
        <a:srgbClr val="BAD3D6"/>
      </a:lt1>
      <a:dk2>
        <a:srgbClr val="006699"/>
      </a:dk2>
      <a:lt2>
        <a:srgbClr val="79A9AF"/>
      </a:lt2>
      <a:accent1>
        <a:srgbClr val="A8D39B"/>
      </a:accent1>
      <a:accent2>
        <a:srgbClr val="B7A2E2"/>
      </a:accent2>
      <a:accent3>
        <a:srgbClr val="D9E6E8"/>
      </a:accent3>
      <a:accent4>
        <a:srgbClr val="002A56"/>
      </a:accent4>
      <a:accent5>
        <a:srgbClr val="D1E6CB"/>
      </a:accent5>
      <a:accent6>
        <a:srgbClr val="A692CD"/>
      </a:accent6>
      <a:hlink>
        <a:srgbClr val="CCCCFF"/>
      </a:hlink>
      <a:folHlink>
        <a:srgbClr val="E2EDEE"/>
      </a:folHlink>
    </a:clrScheme>
    <a:fontScheme name="JREG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REGION 1">
        <a:dk1>
          <a:srgbClr val="003366"/>
        </a:dk1>
        <a:lt1>
          <a:srgbClr val="A9CEDB"/>
        </a:lt1>
        <a:dk2>
          <a:srgbClr val="006699"/>
        </a:dk2>
        <a:lt2>
          <a:srgbClr val="FFFFFF"/>
        </a:lt2>
        <a:accent1>
          <a:srgbClr val="3E7C4E"/>
        </a:accent1>
        <a:accent2>
          <a:srgbClr val="977949"/>
        </a:accent2>
        <a:accent3>
          <a:srgbClr val="AAB8CA"/>
        </a:accent3>
        <a:accent4>
          <a:srgbClr val="90B0BB"/>
        </a:accent4>
        <a:accent5>
          <a:srgbClr val="AFBFB2"/>
        </a:accent5>
        <a:accent6>
          <a:srgbClr val="886D41"/>
        </a:accent6>
        <a:hlink>
          <a:srgbClr val="9A6FAB"/>
        </a:hlink>
        <a:folHlink>
          <a:srgbClr val="B8667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REGION 2">
        <a:dk1>
          <a:srgbClr val="003366"/>
        </a:dk1>
        <a:lt1>
          <a:srgbClr val="BAD3D6"/>
        </a:lt1>
        <a:dk2>
          <a:srgbClr val="006699"/>
        </a:dk2>
        <a:lt2>
          <a:srgbClr val="79A9AF"/>
        </a:lt2>
        <a:accent1>
          <a:srgbClr val="A8D39B"/>
        </a:accent1>
        <a:accent2>
          <a:srgbClr val="B7A2E2"/>
        </a:accent2>
        <a:accent3>
          <a:srgbClr val="D9E6E8"/>
        </a:accent3>
        <a:accent4>
          <a:srgbClr val="002A56"/>
        </a:accent4>
        <a:accent5>
          <a:srgbClr val="D1E6CB"/>
        </a:accent5>
        <a:accent6>
          <a:srgbClr val="A692CD"/>
        </a:accent6>
        <a:hlink>
          <a:srgbClr val="CCCCFF"/>
        </a:hlink>
        <a:folHlink>
          <a:srgbClr val="E2ED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EGION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EGION 4">
        <a:dk1>
          <a:srgbClr val="00403A"/>
        </a:dk1>
        <a:lt1>
          <a:srgbClr val="00B7A5"/>
        </a:lt1>
        <a:dk2>
          <a:srgbClr val="FFFFFF"/>
        </a:dk2>
        <a:lt2>
          <a:srgbClr val="009082"/>
        </a:lt2>
        <a:accent1>
          <a:srgbClr val="84D2C1"/>
        </a:accent1>
        <a:accent2>
          <a:srgbClr val="B79A6B"/>
        </a:accent2>
        <a:accent3>
          <a:srgbClr val="AAD8CF"/>
        </a:accent3>
        <a:accent4>
          <a:srgbClr val="003530"/>
        </a:accent4>
        <a:accent5>
          <a:srgbClr val="C2E5DD"/>
        </a:accent5>
        <a:accent6>
          <a:srgbClr val="A68B60"/>
        </a:accent6>
        <a:hlink>
          <a:srgbClr val="AE8CBC"/>
        </a:hlink>
        <a:folHlink>
          <a:srgbClr val="CB8F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EGION 5">
        <a:dk1>
          <a:srgbClr val="000000"/>
        </a:dk1>
        <a:lt1>
          <a:srgbClr val="0066CC"/>
        </a:lt1>
        <a:dk2>
          <a:srgbClr val="000000"/>
        </a:dk2>
        <a:lt2>
          <a:srgbClr val="0050A0"/>
        </a:lt2>
        <a:accent1>
          <a:srgbClr val="3399FF"/>
        </a:accent1>
        <a:accent2>
          <a:srgbClr val="99FFCC"/>
        </a:accent2>
        <a:accent3>
          <a:srgbClr val="AAB8E2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FF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EGION 6">
        <a:dk1>
          <a:srgbClr val="000000"/>
        </a:dk1>
        <a:lt1>
          <a:srgbClr val="FFFFFF"/>
        </a:lt1>
        <a:dk2>
          <a:srgbClr val="3C3B1D"/>
        </a:dk2>
        <a:lt2>
          <a:srgbClr val="D3D2B9"/>
        </a:lt2>
        <a:accent1>
          <a:srgbClr val="FF9966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FFCAB8"/>
        </a:accent5>
        <a:accent6>
          <a:srgbClr val="B9B900"/>
        </a:accent6>
        <a:hlink>
          <a:srgbClr val="66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Office\Templates\Presentation Designs\JREGION.POT</Template>
  <TotalTime>18874</TotalTime>
  <Words>3662</Words>
  <Application>Microsoft Macintosh PowerPoint</Application>
  <PresentationFormat>Apresentação na tela (4:3)</PresentationFormat>
  <Paragraphs>355</Paragraphs>
  <Slides>47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Vínculos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8" baseType="lpstr">
      <vt:lpstr>Calibri</vt:lpstr>
      <vt:lpstr>Garamond</vt:lpstr>
      <vt:lpstr>MS PGothic</vt:lpstr>
      <vt:lpstr>ＭＳ Ｐゴシック</vt:lpstr>
      <vt:lpstr>SimSun</vt:lpstr>
      <vt:lpstr>Tahoma</vt:lpstr>
      <vt:lpstr>Times New Roman</vt:lpstr>
      <vt:lpstr>Wingdings</vt:lpstr>
      <vt:lpstr>Arial</vt:lpstr>
      <vt:lpstr>JREGION</vt:lpstr>
      <vt:lpstr>\\localhost\Users\henriquealtemanideoliveira\Documents\Apresentações\09 jan 2009:Altemani:Mapas:MAPA ZEE's China.doc!OLE_LINK1</vt:lpstr>
      <vt:lpstr>Comissão de Relações Exteriores e Defesa Nacional Senado Federal  O Brasil e a Ordem Internacional:  Estender Pontes ou Erguer Barreiras?</vt:lpstr>
      <vt:lpstr>Apresentação do PowerPoint</vt:lpstr>
      <vt:lpstr>Zonas Econômicas Especiais</vt:lpstr>
      <vt:lpstr>Objetivos</vt:lpstr>
      <vt:lpstr>Duas  Ponderações Básicas Iniciais e uma Ressalva</vt:lpstr>
      <vt:lpstr>Quem Faz as Regras? Uma Velha e Eterna Questão</vt:lpstr>
      <vt:lpstr>Quem Faz as Regras? Uma Velha e Eterna Questão</vt:lpstr>
      <vt:lpstr>Uma Divagação:  Projeção do Poder dos EUA para a Ásia</vt:lpstr>
      <vt:lpstr>Apresentação do PowerPoint</vt:lpstr>
      <vt:lpstr>Economia Asiática</vt:lpstr>
      <vt:lpstr>Leste Asiático Atual</vt:lpstr>
      <vt:lpstr>Dinâmica Estratégica no Leste Asiático</vt:lpstr>
      <vt:lpstr>Dinâmica Estratégica no Leste Asiático</vt:lpstr>
      <vt:lpstr>Dinâmica Estratégica no Leste Asiático</vt:lpstr>
      <vt:lpstr>China</vt:lpstr>
      <vt:lpstr>Maior Assertividade Chinesa</vt:lpstr>
      <vt:lpstr>Interdependência EUA-China</vt:lpstr>
      <vt:lpstr>Interdependência China x EUA</vt:lpstr>
      <vt:lpstr>China x EUA</vt:lpstr>
      <vt:lpstr>China x EUA</vt:lpstr>
      <vt:lpstr>Algumas Questões Fundamentais: Poder</vt:lpstr>
      <vt:lpstr>Política</vt:lpstr>
      <vt:lpstr>China na ALC: Um Contrapeso aos EUA?</vt:lpstr>
      <vt:lpstr>China na ALC: Um Contrapeso aos EUA?</vt:lpstr>
      <vt:lpstr>Relações Brasil China: Décadas de 1980-90</vt:lpstr>
      <vt:lpstr>Parceria Tecnológica: CBERS como emblema</vt:lpstr>
      <vt:lpstr> PARCERIA POLÍTICA    </vt:lpstr>
      <vt:lpstr>Relações Econômicas </vt:lpstr>
      <vt:lpstr>Relações Econômicas</vt:lpstr>
      <vt:lpstr>Investimentos Externos Diretos</vt:lpstr>
      <vt:lpstr>Apresentação do PowerPoint</vt:lpstr>
      <vt:lpstr>Relações Brasil-China</vt:lpstr>
      <vt:lpstr>Apresentação do PowerPoint</vt:lpstr>
      <vt:lpstr>Desindustrialização</vt:lpstr>
      <vt:lpstr>Diáspora Chinesa</vt:lpstr>
      <vt:lpstr>Economia</vt:lpstr>
      <vt:lpstr>Apresentação do PowerPoint</vt:lpstr>
      <vt:lpstr>Apresentação do PowerPoint</vt:lpstr>
      <vt:lpstr>Economia</vt:lpstr>
      <vt:lpstr>Governança Global</vt:lpstr>
      <vt:lpstr>Governança Global</vt:lpstr>
      <vt:lpstr>Governança Global</vt:lpstr>
      <vt:lpstr>Governança Global</vt:lpstr>
      <vt:lpstr>Sistema Sinocêntrico ou Multipolaridade? </vt:lpstr>
      <vt:lpstr>Considerações Finais</vt:lpstr>
      <vt:lpstr>Considerações Finais</vt:lpstr>
      <vt:lpstr>Apresentação do PowerPoint</vt:lpstr>
    </vt:vector>
  </TitlesOfParts>
  <Manager/>
  <Company>USP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Introdução às Relações Internacionais</dc:title>
  <dc:subject/>
  <dc:creator>NUPRI</dc:creator>
  <cp:keywords/>
  <dc:description/>
  <cp:lastModifiedBy>Usuário do Microsoft Office</cp:lastModifiedBy>
  <cp:revision>374</cp:revision>
  <dcterms:created xsi:type="dcterms:W3CDTF">1998-05-18T16:45:48Z</dcterms:created>
  <dcterms:modified xsi:type="dcterms:W3CDTF">2017-06-05T18:12:09Z</dcterms:modified>
  <cp:category/>
</cp:coreProperties>
</file>