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822" r:id="rId1"/>
    <p:sldMasterId id="2147483841" r:id="rId2"/>
  </p:sldMasterIdLst>
  <p:notesMasterIdLst>
    <p:notesMasterId r:id="rId25"/>
  </p:notesMasterIdLst>
  <p:handoutMasterIdLst>
    <p:handoutMasterId r:id="rId26"/>
  </p:handoutMasterIdLst>
  <p:sldIdLst>
    <p:sldId id="256" r:id="rId3"/>
    <p:sldId id="2146846097" r:id="rId4"/>
    <p:sldId id="2146846136" r:id="rId5"/>
    <p:sldId id="2146846137" r:id="rId6"/>
    <p:sldId id="2146846138" r:id="rId7"/>
    <p:sldId id="2146846139" r:id="rId8"/>
    <p:sldId id="2146846140" r:id="rId9"/>
    <p:sldId id="2146846141" r:id="rId10"/>
    <p:sldId id="2146846142" r:id="rId11"/>
    <p:sldId id="2146845950" r:id="rId12"/>
    <p:sldId id="2146846143" r:id="rId13"/>
    <p:sldId id="2146846144" r:id="rId14"/>
    <p:sldId id="2146846145" r:id="rId15"/>
    <p:sldId id="2146846147" r:id="rId16"/>
    <p:sldId id="2146846085" r:id="rId17"/>
    <p:sldId id="2146846125" r:id="rId18"/>
    <p:sldId id="2146846148" r:id="rId19"/>
    <p:sldId id="2146846010" r:id="rId20"/>
    <p:sldId id="2146846149" r:id="rId21"/>
    <p:sldId id="2146845969" r:id="rId22"/>
    <p:sldId id="2146846117" r:id="rId23"/>
    <p:sldId id="2146846101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AF47"/>
    <a:srgbClr val="C8102E"/>
    <a:srgbClr val="EF7D00"/>
    <a:srgbClr val="0D4E37"/>
    <a:srgbClr val="118A53"/>
    <a:srgbClr val="2A2A2A"/>
    <a:srgbClr val="333333"/>
    <a:srgbClr val="0E2B63"/>
    <a:srgbClr val="00B1EB"/>
    <a:srgbClr val="004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70927E-9DB8-4090-B56B-E0BC006601CC}" v="147" dt="2024-05-21T13:46:39.7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7CE84F3-28C3-443E-9E96-99CF82512B78}" styleName="Estilo Escuro 1 - Ênfas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3004" autoAdjust="0"/>
  </p:normalViewPr>
  <p:slideViewPr>
    <p:cSldViewPr snapToGrid="0">
      <p:cViewPr varScale="1">
        <p:scale>
          <a:sx n="59" d="100"/>
          <a:sy n="59" d="100"/>
        </p:scale>
        <p:origin x="3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1BB11C-9055-1942-9762-7E3ED62387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A915E2-C8D8-3C47-9D81-8A7A4D7475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63B398-90F2-6E4B-BFE0-F9E02E1BC912}" type="datetimeFigureOut">
              <a:rPr lang="en-GB" smtClean="0">
                <a:latin typeface="Arial" panose="020B0604020202020204" pitchFamily="34" charset="0"/>
              </a:rPr>
              <a:t>21/05/2024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9F393F-0970-6A45-B4F9-A3BFED26B9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A6073-6343-574E-9202-17F227C62E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D5DC305-8675-4940-AD62-D9B01F51BE52}" type="slidenum">
              <a:rPr lang="en-GB" smtClean="0">
                <a:latin typeface="Arial" panose="020B0604020202020204" pitchFamily="34" charset="0"/>
              </a:rPr>
              <a:t>‹nº›</a:t>
            </a:fld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097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19:32:43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7043,'0'0'1505,"0"-7"-2450,11 7-6002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3B94849-6F3F-B544-B946-FDB57CF03D1F}" type="datetimeFigureOut">
              <a:rPr lang="en-GB" smtClean="0"/>
              <a:pPr/>
              <a:t>21/05/2024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861723C-7720-FF4A-B51C-59A4DFEFBC58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655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1723C-7720-FF4A-B51C-59A4DFEFBC5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63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1723C-7720-FF4A-B51C-59A4DFEFBC5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539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03F0C-6C94-4612-A686-E2B6BB5DC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98675-8A0B-4EAC-9E79-64904EA9F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840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8E62399-6652-95EC-7584-F1FEAC8F1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281" b="82630"/>
          <a:stretch/>
        </p:blipFill>
        <p:spPr>
          <a:xfrm>
            <a:off x="11003973" y="0"/>
            <a:ext cx="1184159" cy="1191222"/>
          </a:xfrm>
          <a:prstGeom prst="rect">
            <a:avLst/>
          </a:prstGeom>
        </p:spPr>
      </p:pic>
      <p:pic>
        <p:nvPicPr>
          <p:cNvPr id="3" name="Gráfico 8">
            <a:extLst>
              <a:ext uri="{FF2B5EF4-FFF2-40B4-BE49-F238E27FC236}">
                <a16:creationId xmlns:a16="http://schemas.microsoft.com/office/drawing/2014/main" id="{C33AFA98-19BC-9B2E-D1DA-88BC5B91D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315" r="31189"/>
          <a:stretch/>
        </p:blipFill>
        <p:spPr>
          <a:xfrm rot="16200000" flipH="1">
            <a:off x="6927860" y="1795225"/>
            <a:ext cx="6858000" cy="326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42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CK 2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855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ey Message Cya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3A22507-17F9-4665-A085-2F85D08080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8" y="0"/>
            <a:ext cx="121842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850B352-187A-A145-A1BA-A67621EDEF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49331" y="462635"/>
            <a:ext cx="4493339" cy="2585365"/>
          </a:xfr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3200" b="1" kern="0" spc="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Place key message </a:t>
            </a:r>
            <a:br>
              <a:rPr lang="en-GB" noProof="0" dirty="0"/>
            </a:br>
            <a:r>
              <a:rPr lang="en-GB" noProof="0" dirty="0"/>
              <a:t>or quote here</a:t>
            </a:r>
          </a:p>
        </p:txBody>
      </p:sp>
    </p:spTree>
    <p:extLst>
      <p:ext uri="{BB962C8B-B14F-4D97-AF65-F5344CB8AC3E}">
        <p14:creationId xmlns:p14="http://schemas.microsoft.com/office/powerpoint/2010/main" val="1826836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03F0C-6C94-4612-A686-E2B6BB5DC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D4E3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98675-8A0B-4EAC-9E79-64904EA9F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D4E3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8E62399-6652-95EC-7584-F1FEAC8F1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281" b="82630"/>
          <a:stretch/>
        </p:blipFill>
        <p:spPr>
          <a:xfrm>
            <a:off x="11003973" y="0"/>
            <a:ext cx="1184159" cy="119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5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3EB1-5A9D-4D37-883F-6830EBE59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E90DA-DFB4-4D1D-A448-468D0191A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588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3EB1-5A9D-4D37-883F-6830EBE59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D4E3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E90DA-DFB4-4D1D-A448-468D0191A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D4E37"/>
                </a:solidFill>
              </a:defRPr>
            </a:lvl1pPr>
            <a:lvl2pPr>
              <a:defRPr>
                <a:solidFill>
                  <a:srgbClr val="0D4E37"/>
                </a:solidFill>
              </a:defRPr>
            </a:lvl2pPr>
            <a:lvl3pPr>
              <a:defRPr>
                <a:solidFill>
                  <a:srgbClr val="0D4E37"/>
                </a:solidFill>
              </a:defRPr>
            </a:lvl3pPr>
            <a:lvl4pPr>
              <a:defRPr>
                <a:solidFill>
                  <a:srgbClr val="0D4E37"/>
                </a:solidFill>
              </a:defRPr>
            </a:lvl4pPr>
            <a:lvl5pPr>
              <a:defRPr>
                <a:solidFill>
                  <a:srgbClr val="0D4E3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8E62399-6652-95EC-7584-F1FEAC8F1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281" b="82630"/>
          <a:stretch/>
        </p:blipFill>
        <p:spPr>
          <a:xfrm>
            <a:off x="11003973" y="0"/>
            <a:ext cx="1184159" cy="119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1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38FE5-970B-4EA3-9C55-13BFB03B5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521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38FE5-970B-4EA3-9C55-13BFB03B5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D4E3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8E62399-6652-95EC-7584-F1FEAC8F1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281" b="82630"/>
          <a:stretch/>
        </p:blipFill>
        <p:spPr>
          <a:xfrm>
            <a:off x="11003973" y="0"/>
            <a:ext cx="1184159" cy="119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6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91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8E62399-6652-95EC-7584-F1FEAC8F1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281" b="82630"/>
          <a:stretch/>
        </p:blipFill>
        <p:spPr>
          <a:xfrm>
            <a:off x="11003973" y="0"/>
            <a:ext cx="1184159" cy="119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03F0C-6C94-4612-A686-E2B6BB5DC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D4E3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98675-8A0B-4EAC-9E79-64904EA9F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D4E3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8E62399-6652-95EC-7584-F1FEAC8F1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281" b="82630"/>
          <a:stretch/>
        </p:blipFill>
        <p:spPr>
          <a:xfrm>
            <a:off x="11003973" y="0"/>
            <a:ext cx="1184159" cy="119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1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8E62399-6652-95EC-7584-F1FEAC8F1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281" b="82630"/>
          <a:stretch/>
        </p:blipFill>
        <p:spPr>
          <a:xfrm>
            <a:off x="11003973" y="0"/>
            <a:ext cx="1184159" cy="1191222"/>
          </a:xfrm>
          <a:prstGeom prst="rect">
            <a:avLst/>
          </a:prstGeom>
        </p:spPr>
      </p:pic>
      <p:pic>
        <p:nvPicPr>
          <p:cNvPr id="3" name="Gráfico 8">
            <a:extLst>
              <a:ext uri="{FF2B5EF4-FFF2-40B4-BE49-F238E27FC236}">
                <a16:creationId xmlns:a16="http://schemas.microsoft.com/office/drawing/2014/main" id="{C33AFA98-19BC-9B2E-D1DA-88BC5B91D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315" r="31189"/>
          <a:stretch/>
        </p:blipFill>
        <p:spPr>
          <a:xfrm rot="16200000" flipH="1">
            <a:off x="6927860" y="1795225"/>
            <a:ext cx="6858000" cy="326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ntent Slide 1Col Dark Blue - EXCEPTIONAL USE OF HORIZON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AFA090C-81E1-6598-75F3-517B1526F6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281" b="82630"/>
          <a:stretch/>
        </p:blipFill>
        <p:spPr>
          <a:xfrm>
            <a:off x="11003973" y="0"/>
            <a:ext cx="1184159" cy="119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56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CK 2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68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Key Message Cya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ixe nadando no fundo do mar&#10;&#10;Descrição gerada automaticamente">
            <a:extLst>
              <a:ext uri="{FF2B5EF4-FFF2-40B4-BE49-F238E27FC236}">
                <a16:creationId xmlns:a16="http://schemas.microsoft.com/office/drawing/2014/main" id="{73A22507-17F9-4665-A085-2F85D0808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9230BE5-88D6-FD04-F9EB-C60F544457E2}"/>
              </a:ext>
            </a:extLst>
          </p:cNvPr>
          <p:cNvSpPr/>
          <p:nvPr userDrawn="1"/>
        </p:nvSpPr>
        <p:spPr>
          <a:xfrm>
            <a:off x="3441123" y="0"/>
            <a:ext cx="5309755" cy="5122718"/>
          </a:xfrm>
          <a:prstGeom prst="rect">
            <a:avLst/>
          </a:prstGeom>
          <a:solidFill>
            <a:srgbClr val="004F9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hlinkClick r:id="rId3" action="ppaction://hlinksldjump"/>
            <a:extLst>
              <a:ext uri="{FF2B5EF4-FFF2-40B4-BE49-F238E27FC236}">
                <a16:creationId xmlns:a16="http://schemas.microsoft.com/office/drawing/2014/main" id="{F7B38E89-06E9-8D89-004D-7D4B8F4C5A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275118" y="4291446"/>
            <a:ext cx="1641766" cy="164176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850B352-187A-A145-A1BA-A67621EDEF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49331" y="462635"/>
            <a:ext cx="4493339" cy="4197448"/>
          </a:xfr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3200" kern="0" spc="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Place key message </a:t>
            </a:r>
            <a:br>
              <a:rPr lang="en-GB" noProof="0" dirty="0"/>
            </a:br>
            <a:r>
              <a:rPr lang="en-GB" noProof="0" dirty="0"/>
              <a:t>or quote here</a:t>
            </a:r>
          </a:p>
        </p:txBody>
      </p:sp>
    </p:spTree>
    <p:extLst>
      <p:ext uri="{BB962C8B-B14F-4D97-AF65-F5344CB8AC3E}">
        <p14:creationId xmlns:p14="http://schemas.microsoft.com/office/powerpoint/2010/main" val="576933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3EB1-5A9D-4D37-883F-6830EBE59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E90DA-DFB4-4D1D-A448-468D0191A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096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3EB1-5A9D-4D37-883F-6830EBE59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D4E3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E90DA-DFB4-4D1D-A448-468D0191A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D4E37"/>
                </a:solidFill>
              </a:defRPr>
            </a:lvl1pPr>
            <a:lvl2pPr>
              <a:defRPr>
                <a:solidFill>
                  <a:srgbClr val="0D4E37"/>
                </a:solidFill>
              </a:defRPr>
            </a:lvl2pPr>
            <a:lvl3pPr>
              <a:defRPr>
                <a:solidFill>
                  <a:srgbClr val="0D4E37"/>
                </a:solidFill>
              </a:defRPr>
            </a:lvl3pPr>
            <a:lvl4pPr>
              <a:defRPr>
                <a:solidFill>
                  <a:srgbClr val="0D4E37"/>
                </a:solidFill>
              </a:defRPr>
            </a:lvl4pPr>
            <a:lvl5pPr>
              <a:defRPr>
                <a:solidFill>
                  <a:srgbClr val="0D4E3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8E62399-6652-95EC-7584-F1FEAC8F1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281" b="82630"/>
          <a:stretch/>
        </p:blipFill>
        <p:spPr>
          <a:xfrm>
            <a:off x="11003973" y="0"/>
            <a:ext cx="1184159" cy="119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28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A94F0-9ACC-47B5-9992-D90AE1424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69BAB-5760-4A05-AE0F-130DC619E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07BB5-71BF-482C-85C5-45C39D9E9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7E9D7-5F07-4A65-8256-373E22332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C964F-A8FF-4A96-BE2B-B7A91C6EE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482803-1163-4FE7-882A-47A68A7A30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2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38FE5-970B-4EA3-9C55-13BFB03B5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A85B26-8416-4C09-8C3F-963BE2281C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E908E2-7EAB-4E96-961C-EB16774B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601A6-F13C-496A-A475-2B2EDDA32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482803-1163-4FE7-882A-47A68A7A30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71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38FE5-970B-4EA3-9C55-13BFB03B5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D4E3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8E62399-6652-95EC-7584-F1FEAC8F1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281" b="82630"/>
          <a:stretch/>
        </p:blipFill>
        <p:spPr>
          <a:xfrm>
            <a:off x="11003973" y="0"/>
            <a:ext cx="1184159" cy="119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2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97D740-CBFD-46EC-9E4C-76C41D81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8973A-089E-4BA8-8967-C382666D7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F7D6B-788B-449B-A963-B5EEC3430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482803-1163-4FE7-882A-47A68A7A300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6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8E62399-6652-95EC-7584-F1FEAC8F1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281" b="82630"/>
          <a:stretch/>
        </p:blipFill>
        <p:spPr>
          <a:xfrm>
            <a:off x="11003973" y="0"/>
            <a:ext cx="1184159" cy="119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 com confiança média">
            <a:extLst>
              <a:ext uri="{FF2B5EF4-FFF2-40B4-BE49-F238E27FC236}">
                <a16:creationId xmlns:a16="http://schemas.microsoft.com/office/drawing/2014/main" id="{E1568F33-4603-B150-65F9-EABB3DC7BF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B5841D-5AD1-493E-B790-BBC956F6F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939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EFD65-6D13-4663-B51F-538C40522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63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33" r:id="rId2"/>
    <p:sldLayoutId id="2147483824" r:id="rId3"/>
    <p:sldLayoutId id="2147483834" r:id="rId4"/>
    <p:sldLayoutId id="2147483825" r:id="rId5"/>
    <p:sldLayoutId id="2147483828" r:id="rId6"/>
    <p:sldLayoutId id="2147483832" r:id="rId7"/>
    <p:sldLayoutId id="2147483829" r:id="rId8"/>
    <p:sldLayoutId id="2147483830" r:id="rId9"/>
    <p:sldLayoutId id="2147483831" r:id="rId10"/>
    <p:sldLayoutId id="21474838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B1EB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1EB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1EB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1EB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1EB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 com confiança média">
            <a:extLst>
              <a:ext uri="{FF2B5EF4-FFF2-40B4-BE49-F238E27FC236}">
                <a16:creationId xmlns:a16="http://schemas.microsoft.com/office/drawing/2014/main" id="{E1568F33-4603-B150-65F9-EABB3DC7BF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B5841D-5AD1-493E-B790-BBC956F6F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939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EFD65-6D13-4663-B51F-538C40522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883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3" r:id="rId11"/>
    <p:sldLayoutId id="214748385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AA71C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71C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71C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71C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71C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hyperlink" Target="https://www.fda.gov/tobacco-products/health-effects-tobacco-use/relative-risks-tobacco-product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png"/><Relationship Id="rId5" Type="http://schemas.openxmlformats.org/officeDocument/2006/relationships/image" Target="../media/image45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5.svg"/><Relationship Id="rId7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s://www.youtube.com/watch?v=ljW677R9eaE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jpg"/><Relationship Id="rId7" Type="http://schemas.openxmlformats.org/officeDocument/2006/relationships/image" Target="../media/image66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hyperlink" Target="https://www.cochranelibrary.com/cdsr/doi/10.1002/14651858.CD010216.pub8/ful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hyperlink" Target="https://academic.oup.com/ntr/advance-article/doi/10.1093/ntr/ntae007/7517644?login=fals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png"/><Relationship Id="rId5" Type="http://schemas.openxmlformats.org/officeDocument/2006/relationships/hyperlink" Target="https://veja.abril.com.br/saude/cigarro-eletronico-e-urgente-controlar-a-situacao-no-brasil" TargetMode="External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0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12" Type="http://schemas.openxmlformats.org/officeDocument/2006/relationships/image" Target="../media/image125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11" Type="http://schemas.openxmlformats.org/officeDocument/2006/relationships/customXml" Target="../ink/ink1.xml"/><Relationship Id="rId5" Type="http://schemas.openxmlformats.org/officeDocument/2006/relationships/image" Target="../media/image74.png"/><Relationship Id="rId15" Type="http://schemas.openxmlformats.org/officeDocument/2006/relationships/image" Target="../media/image82.svg"/><Relationship Id="rId10" Type="http://schemas.openxmlformats.org/officeDocument/2006/relationships/image" Target="../media/image79.png"/><Relationship Id="rId4" Type="http://schemas.microsoft.com/office/2007/relationships/hdphoto" Target="../media/hdphoto1.wdp"/><Relationship Id="rId9" Type="http://schemas.openxmlformats.org/officeDocument/2006/relationships/image" Target="../media/image78.png"/><Relationship Id="rId1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abifumo@abifumo.org.br" TargetMode="External"/><Relationship Id="rId2" Type="http://schemas.openxmlformats.org/officeDocument/2006/relationships/hyperlink" Target="mailto:lauro.junior@bat.com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br.linkedin.com/in/lanhezini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svg"/><Relationship Id="rId7" Type="http://schemas.openxmlformats.org/officeDocument/2006/relationships/hyperlink" Target="https://www.lung.org/lung-health-diseases/lung-disease-lookup/evali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hyperlink" Target="https://www.nhs.uk/better-health/quit-smoking/vaping-to-quit-smoking/vaping-myths-and-the-facts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svg"/><Relationship Id="rId10" Type="http://schemas.openxmlformats.org/officeDocument/2006/relationships/image" Target="../media/image23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sv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sv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olinmendelsohn.com.au/wp-content/uploads/2024/02/The-prohibition-of-vaping-and-organised-crime-4Feb2024.pdf" TargetMode="Externa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459247"/>
            <a:ext cx="9144000" cy="2387600"/>
          </a:xfrm>
        </p:spPr>
        <p:txBody>
          <a:bodyPr/>
          <a:lstStyle/>
          <a:p>
            <a:r>
              <a:rPr lang="pt-BR" b="1" dirty="0"/>
              <a:t>Regulamentação dos Cigarros Eletrônicos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938922"/>
            <a:ext cx="9144000" cy="1655762"/>
          </a:xfrm>
        </p:spPr>
        <p:txBody>
          <a:bodyPr>
            <a:normAutofit/>
          </a:bodyPr>
          <a:lstStyle/>
          <a:p>
            <a:r>
              <a:rPr lang="pt-BR" dirty="0"/>
              <a:t>Conselheiro Lauro Anhezini Junior</a:t>
            </a:r>
          </a:p>
          <a:p>
            <a:r>
              <a:rPr lang="pt-BR" b="1" dirty="0"/>
              <a:t>Audiência Pública – 21 de maio de 2024.</a:t>
            </a:r>
            <a:endParaRPr lang="pt-BR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8711636-224A-11B7-F6C2-61C670A1CB06}"/>
              </a:ext>
            </a:extLst>
          </p:cNvPr>
          <p:cNvSpPr txBox="1"/>
          <p:nvPr/>
        </p:nvSpPr>
        <p:spPr>
          <a:xfrm>
            <a:off x="10738586" y="6396335"/>
            <a:ext cx="1453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ABIFUMO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63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B3F67539-6582-4D88-C4B8-3AF0E70A2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607615">
            <a:off x="4794986" y="2331281"/>
            <a:ext cx="12192000" cy="223622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81B398E-C783-8C1B-22D7-2BA9A5221F3A}"/>
              </a:ext>
            </a:extLst>
          </p:cNvPr>
          <p:cNvSpPr/>
          <p:nvPr/>
        </p:nvSpPr>
        <p:spPr>
          <a:xfrm>
            <a:off x="1992828" y="2052954"/>
            <a:ext cx="9825751" cy="6414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B502920-C11C-D664-0B71-EF1E332C8FC1}"/>
              </a:ext>
            </a:extLst>
          </p:cNvPr>
          <p:cNvSpPr/>
          <p:nvPr/>
        </p:nvSpPr>
        <p:spPr>
          <a:xfrm>
            <a:off x="328994" y="3897827"/>
            <a:ext cx="11489585" cy="10903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B719665-3A35-12E3-E333-F757A5A2258E}"/>
              </a:ext>
            </a:extLst>
          </p:cNvPr>
          <p:cNvSpPr/>
          <p:nvPr/>
        </p:nvSpPr>
        <p:spPr>
          <a:xfrm>
            <a:off x="328994" y="5043455"/>
            <a:ext cx="11489585" cy="10903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5211916-6AE9-1AC5-F670-9CDBB2711482}"/>
              </a:ext>
            </a:extLst>
          </p:cNvPr>
          <p:cNvSpPr/>
          <p:nvPr/>
        </p:nvSpPr>
        <p:spPr>
          <a:xfrm>
            <a:off x="328994" y="2752199"/>
            <a:ext cx="11489585" cy="10903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1179BCBE-E774-4AD7-A0C2-0020C4D582DA}"/>
              </a:ext>
            </a:extLst>
          </p:cNvPr>
          <p:cNvSpPr/>
          <p:nvPr/>
        </p:nvSpPr>
        <p:spPr>
          <a:xfrm>
            <a:off x="3495649" y="2104321"/>
            <a:ext cx="1215396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SCAN DE EMISSÕES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pt-BR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CGxCG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-TFOMS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Chromatogram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A3178305-2681-40E2-BBE7-5BA705226E08}"/>
              </a:ext>
            </a:extLst>
          </p:cNvPr>
          <p:cNvSpPr/>
          <p:nvPr/>
        </p:nvSpPr>
        <p:spPr>
          <a:xfrm>
            <a:off x="8610429" y="2104321"/>
            <a:ext cx="1273104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N° SUBSTÂNCIAS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POTENCIALMENTE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TÓXICAS PRESENTES</a:t>
            </a: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E65D8D16-5346-4EFF-ADD3-691EDDEB4642}"/>
              </a:ext>
            </a:extLst>
          </p:cNvPr>
          <p:cNvSpPr/>
          <p:nvPr/>
        </p:nvSpPr>
        <p:spPr>
          <a:xfrm>
            <a:off x="5236663" y="2104321"/>
            <a:ext cx="1276310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MECANISMO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FORMAÇÃO 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FUMAÇA/AEROSSOL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D87EAAB2-CC2B-4B19-9E44-C49553091380}"/>
              </a:ext>
            </a:extLst>
          </p:cNvPr>
          <p:cNvSpPr/>
          <p:nvPr/>
        </p:nvSpPr>
        <p:spPr>
          <a:xfrm>
            <a:off x="7067154" y="2258209"/>
            <a:ext cx="127631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N° COMPOSTOS 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FUMAÇA/AEROSSOL</a:t>
            </a:r>
          </a:p>
        </p:txBody>
      </p:sp>
      <p:sp>
        <p:nvSpPr>
          <p:cNvPr id="61" name="Retângulo 70">
            <a:extLst>
              <a:ext uri="{FF2B5EF4-FFF2-40B4-BE49-F238E27FC236}">
                <a16:creationId xmlns:a16="http://schemas.microsoft.com/office/drawing/2014/main" id="{058978F9-60FC-4A88-B2B9-25032F5F4DEB}"/>
              </a:ext>
            </a:extLst>
          </p:cNvPr>
          <p:cNvSpPr/>
          <p:nvPr/>
        </p:nvSpPr>
        <p:spPr>
          <a:xfrm>
            <a:off x="10093802" y="2104321"/>
            <a:ext cx="1659429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REDUÇÃO DE SUBSTÂNCIAS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POTENCIALMENTE TÓXICAS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 CIGARRO (TobReg9)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2F75EB50-8452-48B1-B9E5-FCF41BA138D1}"/>
              </a:ext>
            </a:extLst>
          </p:cNvPr>
          <p:cNvSpPr txBox="1"/>
          <p:nvPr/>
        </p:nvSpPr>
        <p:spPr>
          <a:xfrm>
            <a:off x="234401" y="6213454"/>
            <a:ext cx="11006424" cy="215444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0E2B63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Rawlinson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C, Martin S,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Frosina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J, Wright C. Chemical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characterisation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aerosols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emitted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electronic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cigarettes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thermal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desorption-gas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chromatography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-time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flight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mass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spectrometry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J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Chromatogr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A. 2017 May 12;1497:144-154.  www.bat-science.com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D6C64A03-59C8-4B33-BBEB-51E0D36148B5}"/>
              </a:ext>
            </a:extLst>
          </p:cNvPr>
          <p:cNvSpPr txBox="1"/>
          <p:nvPr/>
        </p:nvSpPr>
        <p:spPr>
          <a:xfrm>
            <a:off x="234401" y="6359766"/>
            <a:ext cx="10686962" cy="215444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0E2B63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Jennifer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Margham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Kevin McAdam, Mark Forster,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Chuan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Liu, Christopher Wright, Derek Mariner, and Christopher Proctor Chemical Research in Toxicology 2016 29 (10), 1662-1678 DOI: 10.1021/acs.chemrestox.6b00188</a:t>
            </a: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D639E589-9335-491B-8F61-9677CF2E6904}"/>
              </a:ext>
            </a:extLst>
          </p:cNvPr>
          <p:cNvSpPr/>
          <p:nvPr/>
        </p:nvSpPr>
        <p:spPr>
          <a:xfrm>
            <a:off x="2100407" y="2412098"/>
            <a:ext cx="1194558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CONTÉM TABACO?</a:t>
            </a:r>
          </a:p>
        </p:txBody>
      </p:sp>
      <p:pic>
        <p:nvPicPr>
          <p:cNvPr id="68" name="Picture 45">
            <a:extLst>
              <a:ext uri="{FF2B5EF4-FFF2-40B4-BE49-F238E27FC236}">
                <a16:creationId xmlns:a16="http://schemas.microsoft.com/office/drawing/2014/main" id="{5A596D4E-D0EC-44A6-A41A-80B575970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649379" y="5228641"/>
            <a:ext cx="907936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Retângulo 68">
            <a:extLst>
              <a:ext uri="{FF2B5EF4-FFF2-40B4-BE49-F238E27FC236}">
                <a16:creationId xmlns:a16="http://schemas.microsoft.com/office/drawing/2014/main" id="{3E0B7E07-A76C-47BA-B166-4905236F9E0D}"/>
              </a:ext>
            </a:extLst>
          </p:cNvPr>
          <p:cNvSpPr/>
          <p:nvPr/>
        </p:nvSpPr>
        <p:spPr>
          <a:xfrm>
            <a:off x="9152269" y="5434753"/>
            <a:ext cx="365806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&lt;5</a:t>
            </a: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15D6E142-C2FF-4AD8-9995-BF3914F894BB}"/>
              </a:ext>
            </a:extLst>
          </p:cNvPr>
          <p:cNvSpPr/>
          <p:nvPr/>
        </p:nvSpPr>
        <p:spPr>
          <a:xfrm>
            <a:off x="5207007" y="5327031"/>
            <a:ext cx="133562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Vaporização  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líquido.</a:t>
            </a: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C71C82DB-B2CB-4D7B-AB60-45662448DA03}"/>
              </a:ext>
            </a:extLst>
          </p:cNvPr>
          <p:cNvSpPr/>
          <p:nvPr/>
        </p:nvSpPr>
        <p:spPr>
          <a:xfrm>
            <a:off x="7299589" y="5434753"/>
            <a:ext cx="811441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– 100</a:t>
            </a: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1050BC2E-CE11-41E8-886A-B45F67F36794}"/>
              </a:ext>
            </a:extLst>
          </p:cNvPr>
          <p:cNvSpPr/>
          <p:nvPr/>
        </p:nvSpPr>
        <p:spPr>
          <a:xfrm>
            <a:off x="10627017" y="5434753"/>
            <a:ext cx="769378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até 99%</a:t>
            </a:r>
          </a:p>
        </p:txBody>
      </p:sp>
      <p:grpSp>
        <p:nvGrpSpPr>
          <p:cNvPr id="74" name="Grupo 73"/>
          <p:cNvGrpSpPr/>
          <p:nvPr/>
        </p:nvGrpSpPr>
        <p:grpSpPr>
          <a:xfrm>
            <a:off x="574246" y="5334263"/>
            <a:ext cx="1264339" cy="590182"/>
            <a:chOff x="385119" y="5305779"/>
            <a:chExt cx="1264339" cy="590182"/>
          </a:xfrm>
        </p:grpSpPr>
        <p:pic>
          <p:nvPicPr>
            <p:cNvPr id="76" name="Content Placeholder 4" descr="A picture containing indoor, cosmetic&#10;&#10;Description automatically generated">
              <a:extLst>
                <a:ext uri="{FF2B5EF4-FFF2-40B4-BE49-F238E27FC236}">
                  <a16:creationId xmlns:a16="http://schemas.microsoft.com/office/drawing/2014/main" id="{97D53095-EB08-40BB-B882-72D8309FF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355011">
              <a:off x="882244" y="4808654"/>
              <a:ext cx="221578" cy="12158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AAC0C98B-E370-4D5D-ABCD-16E7B9CB8C88}"/>
                </a:ext>
              </a:extLst>
            </p:cNvPr>
            <p:cNvSpPr/>
            <p:nvPr/>
          </p:nvSpPr>
          <p:spPr>
            <a:xfrm>
              <a:off x="586474" y="5588184"/>
              <a:ext cx="1062984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Vaporizador</a:t>
              </a:r>
            </a:p>
          </p:txBody>
        </p:sp>
      </p:grpSp>
      <p:pic>
        <p:nvPicPr>
          <p:cNvPr id="79" name="Picture 26" descr="H:\Group\R&amp;D\ADC\External Engagement RD31\Liege 2015+\Images Investors\3R4F, THP, e-cig\final\3R4F 0.5.png">
            <a:extLst>
              <a:ext uri="{FF2B5EF4-FFF2-40B4-BE49-F238E27FC236}">
                <a16:creationId xmlns:a16="http://schemas.microsoft.com/office/drawing/2014/main" id="{F79F88CC-7CAB-4EFF-B403-34AF1AA3C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650390" y="2937385"/>
            <a:ext cx="90591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9DCB38AC-38C3-4101-BD55-9B0B0398B314}"/>
              </a:ext>
            </a:extLst>
          </p:cNvPr>
          <p:cNvSpPr/>
          <p:nvPr/>
        </p:nvSpPr>
        <p:spPr>
          <a:xfrm>
            <a:off x="8903277" y="3143497"/>
            <a:ext cx="867546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100 - 150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A7F7D448-9C76-4C4B-BBBE-2526A5A16840}"/>
              </a:ext>
            </a:extLst>
          </p:cNvPr>
          <p:cNvSpPr/>
          <p:nvPr/>
        </p:nvSpPr>
        <p:spPr>
          <a:xfrm>
            <a:off x="5103196" y="3035775"/>
            <a:ext cx="154324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Combustão 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pirólise do Tabaco.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FC357E78-C5E3-472A-9747-6F36E5A9E1BD}"/>
              </a:ext>
            </a:extLst>
          </p:cNvPr>
          <p:cNvSpPr/>
          <p:nvPr/>
        </p:nvSpPr>
        <p:spPr>
          <a:xfrm>
            <a:off x="7342870" y="3143497"/>
            <a:ext cx="724878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7.000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6505BC10-943C-4196-8D11-FC33D49D78C5}"/>
              </a:ext>
            </a:extLst>
          </p:cNvPr>
          <p:cNvSpPr/>
          <p:nvPr/>
        </p:nvSpPr>
        <p:spPr>
          <a:xfrm>
            <a:off x="10894001" y="3143497"/>
            <a:ext cx="239168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grpSp>
        <p:nvGrpSpPr>
          <p:cNvPr id="88" name="Grupo 87"/>
          <p:cNvGrpSpPr/>
          <p:nvPr/>
        </p:nvGrpSpPr>
        <p:grpSpPr>
          <a:xfrm>
            <a:off x="473317" y="2977178"/>
            <a:ext cx="1524520" cy="694933"/>
            <a:chOff x="460265" y="2362280"/>
            <a:chExt cx="1524520" cy="694933"/>
          </a:xfrm>
        </p:grpSpPr>
        <p:sp>
          <p:nvSpPr>
            <p:cNvPr id="90" name="Retângulo 45">
              <a:extLst>
                <a:ext uri="{FF2B5EF4-FFF2-40B4-BE49-F238E27FC236}">
                  <a16:creationId xmlns:a16="http://schemas.microsoft.com/office/drawing/2014/main" id="{53B06268-1241-4616-B921-76F2F3B5AD8D}"/>
                </a:ext>
              </a:extLst>
            </p:cNvPr>
            <p:cNvSpPr/>
            <p:nvPr/>
          </p:nvSpPr>
          <p:spPr>
            <a:xfrm>
              <a:off x="460265" y="2749436"/>
              <a:ext cx="1524520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Cigarro tradicional</a:t>
              </a:r>
            </a:p>
          </p:txBody>
        </p:sp>
        <p:pic>
          <p:nvPicPr>
            <p:cNvPr id="91" name="Picture 41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A358686F-C709-4F27-865C-2171935D8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148" y="2362280"/>
              <a:ext cx="916752" cy="3445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" name="Picture 25" descr="H:\Group\R&amp;D\ADC\External Engagement RD31\Liege 2015+\Images Investors\3R4F, THP, e-cig\final\modifications\THP 0.75.png">
            <a:extLst>
              <a:ext uri="{FF2B5EF4-FFF2-40B4-BE49-F238E27FC236}">
                <a16:creationId xmlns:a16="http://schemas.microsoft.com/office/drawing/2014/main" id="{0FD5B4A1-D1E4-4B60-BEAF-9FDB185AD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652506" y="4083013"/>
            <a:ext cx="90168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Retângulo 105">
            <a:extLst>
              <a:ext uri="{FF2B5EF4-FFF2-40B4-BE49-F238E27FC236}">
                <a16:creationId xmlns:a16="http://schemas.microsoft.com/office/drawing/2014/main" id="{D69ACF9B-09BC-4116-8CE7-B6671A1BD531}"/>
              </a:ext>
            </a:extLst>
          </p:cNvPr>
          <p:cNvSpPr/>
          <p:nvPr/>
        </p:nvSpPr>
        <p:spPr>
          <a:xfrm>
            <a:off x="9069231" y="4289125"/>
            <a:ext cx="497252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 20</a:t>
            </a:r>
          </a:p>
        </p:txBody>
      </p:sp>
      <p:sp>
        <p:nvSpPr>
          <p:cNvPr id="110" name="Retângulo 109">
            <a:extLst>
              <a:ext uri="{FF2B5EF4-FFF2-40B4-BE49-F238E27FC236}">
                <a16:creationId xmlns:a16="http://schemas.microsoft.com/office/drawing/2014/main" id="{C679671E-0C80-465C-A8C2-5FE07E05BD3E}"/>
              </a:ext>
            </a:extLst>
          </p:cNvPr>
          <p:cNvSpPr/>
          <p:nvPr/>
        </p:nvSpPr>
        <p:spPr>
          <a:xfrm>
            <a:off x="4952707" y="4181403"/>
            <a:ext cx="18442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Destilação e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dessorção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eluição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do tabaco.</a:t>
            </a:r>
          </a:p>
        </p:txBody>
      </p:sp>
      <p:sp>
        <p:nvSpPr>
          <p:cNvPr id="123" name="Retângulo 122">
            <a:extLst>
              <a:ext uri="{FF2B5EF4-FFF2-40B4-BE49-F238E27FC236}">
                <a16:creationId xmlns:a16="http://schemas.microsoft.com/office/drawing/2014/main" id="{DE0F7617-7DE2-4A55-A759-41F30C15DA2A}"/>
              </a:ext>
            </a:extLst>
          </p:cNvPr>
          <p:cNvSpPr/>
          <p:nvPr/>
        </p:nvSpPr>
        <p:spPr>
          <a:xfrm>
            <a:off x="7185776" y="4289125"/>
            <a:ext cx="1039067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 – 1.000</a:t>
            </a:r>
          </a:p>
        </p:txBody>
      </p:sp>
      <p:sp>
        <p:nvSpPr>
          <p:cNvPr id="124" name="Retângulo 123">
            <a:extLst>
              <a:ext uri="{FF2B5EF4-FFF2-40B4-BE49-F238E27FC236}">
                <a16:creationId xmlns:a16="http://schemas.microsoft.com/office/drawing/2014/main" id="{AB58A0B1-2895-445B-9669-4E78E37E9E0D}"/>
              </a:ext>
            </a:extLst>
          </p:cNvPr>
          <p:cNvSpPr/>
          <p:nvPr/>
        </p:nvSpPr>
        <p:spPr>
          <a:xfrm>
            <a:off x="10627946" y="4289125"/>
            <a:ext cx="732893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90-95%</a:t>
            </a:r>
          </a:p>
        </p:txBody>
      </p:sp>
      <p:grpSp>
        <p:nvGrpSpPr>
          <p:cNvPr id="125" name="Grupo 124"/>
          <p:cNvGrpSpPr/>
          <p:nvPr/>
        </p:nvGrpSpPr>
        <p:grpSpPr>
          <a:xfrm>
            <a:off x="473317" y="3868899"/>
            <a:ext cx="1346424" cy="1013637"/>
            <a:chOff x="429959" y="3717025"/>
            <a:chExt cx="1346424" cy="1013637"/>
          </a:xfrm>
        </p:grpSpPr>
        <p:pic>
          <p:nvPicPr>
            <p:cNvPr id="127" name="Imagem 126">
              <a:extLst>
                <a:ext uri="{FF2B5EF4-FFF2-40B4-BE49-F238E27FC236}">
                  <a16:creationId xmlns:a16="http://schemas.microsoft.com/office/drawing/2014/main" id="{000E7032-4D48-4DEC-8063-8895AABAC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429959" y="3717025"/>
              <a:ext cx="522399" cy="10136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Retângulo 45">
              <a:extLst>
                <a:ext uri="{FF2B5EF4-FFF2-40B4-BE49-F238E27FC236}">
                  <a16:creationId xmlns:a16="http://schemas.microsoft.com/office/drawing/2014/main" id="{D53BBCC4-1248-4741-81CA-FE9C1179669A}"/>
                </a:ext>
              </a:extLst>
            </p:cNvPr>
            <p:cNvSpPr/>
            <p:nvPr/>
          </p:nvSpPr>
          <p:spPr>
            <a:xfrm>
              <a:off x="920058" y="3931411"/>
              <a:ext cx="856325" cy="738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Produto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tabaco</a:t>
              </a:r>
              <a:b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aquecido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1AACE32-8835-23EF-67B1-42D1D54B3DD4}"/>
              </a:ext>
            </a:extLst>
          </p:cNvPr>
          <p:cNvGrpSpPr/>
          <p:nvPr/>
        </p:nvGrpSpPr>
        <p:grpSpPr>
          <a:xfrm>
            <a:off x="2419380" y="2970985"/>
            <a:ext cx="646550" cy="646548"/>
            <a:chOff x="2324364" y="2807143"/>
            <a:chExt cx="836581" cy="836581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F8CA93B6-BE2B-D1A3-CCDA-D073C3B0ADEC}"/>
                </a:ext>
              </a:extLst>
            </p:cNvPr>
            <p:cNvSpPr/>
            <p:nvPr/>
          </p:nvSpPr>
          <p:spPr>
            <a:xfrm>
              <a:off x="2324364" y="2807143"/>
              <a:ext cx="836581" cy="836581"/>
            </a:xfrm>
            <a:prstGeom prst="ellipse">
              <a:avLst/>
            </a:prstGeom>
            <a:solidFill>
              <a:srgbClr val="15AB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A698CD74-94D5-EEA2-4457-D0D742F8164D}"/>
                </a:ext>
              </a:extLst>
            </p:cNvPr>
            <p:cNvSpPr/>
            <p:nvPr/>
          </p:nvSpPr>
          <p:spPr>
            <a:xfrm>
              <a:off x="2461092" y="2969906"/>
              <a:ext cx="550902" cy="492431"/>
            </a:xfrm>
            <a:custGeom>
              <a:avLst/>
              <a:gdLst>
                <a:gd name="connsiteX0" fmla="*/ 2600426 w 2709857"/>
                <a:gd name="connsiteY0" fmla="*/ 113341 h 2422246"/>
                <a:gd name="connsiteX1" fmla="*/ 2049233 w 2709857"/>
                <a:gd name="connsiteY1" fmla="*/ 113341 h 2422246"/>
                <a:gd name="connsiteX2" fmla="*/ 1369235 w 2709857"/>
                <a:gd name="connsiteY2" fmla="*/ 957537 h 2422246"/>
                <a:gd name="connsiteX3" fmla="*/ 1045481 w 2709857"/>
                <a:gd name="connsiteY3" fmla="*/ 1359618 h 2422246"/>
                <a:gd name="connsiteX4" fmla="*/ 912035 w 2709857"/>
                <a:gd name="connsiteY4" fmla="*/ 1544702 h 2422246"/>
                <a:gd name="connsiteX5" fmla="*/ 883024 w 2709857"/>
                <a:gd name="connsiteY5" fmla="*/ 1514532 h 2422246"/>
                <a:gd name="connsiteX6" fmla="*/ 663128 w 2709857"/>
                <a:gd name="connsiteY6" fmla="*/ 1288833 h 2422246"/>
                <a:gd name="connsiteX7" fmla="*/ 111935 w 2709857"/>
                <a:gd name="connsiteY7" fmla="*/ 1840026 h 2422246"/>
                <a:gd name="connsiteX8" fmla="*/ 722308 w 2709857"/>
                <a:gd name="connsiteY8" fmla="*/ 2383676 h 2422246"/>
                <a:gd name="connsiteX9" fmla="*/ 1402306 w 2709857"/>
                <a:gd name="connsiteY9" fmla="*/ 2152175 h 2422246"/>
                <a:gd name="connsiteX10" fmla="*/ 2600426 w 2709857"/>
                <a:gd name="connsiteY10" fmla="*/ 665115 h 2422246"/>
                <a:gd name="connsiteX11" fmla="*/ 2600426 w 2709857"/>
                <a:gd name="connsiteY11" fmla="*/ 113341 h 2422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09857" h="2422246">
                  <a:moveTo>
                    <a:pt x="2600426" y="113341"/>
                  </a:moveTo>
                  <a:cubicBezTo>
                    <a:pt x="2465238" y="-24747"/>
                    <a:pt x="2180939" y="-50276"/>
                    <a:pt x="2049233" y="113341"/>
                  </a:cubicBezTo>
                  <a:cubicBezTo>
                    <a:pt x="1822373" y="394740"/>
                    <a:pt x="1596094" y="676138"/>
                    <a:pt x="1369235" y="957537"/>
                  </a:cubicBezTo>
                  <a:cubicBezTo>
                    <a:pt x="1261317" y="1091564"/>
                    <a:pt x="1153399" y="1225591"/>
                    <a:pt x="1045481" y="1359618"/>
                  </a:cubicBezTo>
                  <a:cubicBezTo>
                    <a:pt x="1007188" y="1407194"/>
                    <a:pt x="961352" y="1478559"/>
                    <a:pt x="912035" y="1544702"/>
                  </a:cubicBezTo>
                  <a:cubicBezTo>
                    <a:pt x="902171" y="1534839"/>
                    <a:pt x="892308" y="1524975"/>
                    <a:pt x="883024" y="1514532"/>
                  </a:cubicBezTo>
                  <a:cubicBezTo>
                    <a:pt x="809919" y="1439105"/>
                    <a:pt x="736233" y="1363679"/>
                    <a:pt x="663128" y="1288833"/>
                  </a:cubicBezTo>
                  <a:cubicBezTo>
                    <a:pt x="312685" y="928527"/>
                    <a:pt x="-237928" y="1480300"/>
                    <a:pt x="111935" y="1840026"/>
                  </a:cubicBezTo>
                  <a:cubicBezTo>
                    <a:pt x="292958" y="2025691"/>
                    <a:pt x="477463" y="2285622"/>
                    <a:pt x="722308" y="2383676"/>
                  </a:cubicBezTo>
                  <a:cubicBezTo>
                    <a:pt x="990942" y="2491014"/>
                    <a:pt x="1229406" y="2361628"/>
                    <a:pt x="1402306" y="2152175"/>
                  </a:cubicBezTo>
                  <a:cubicBezTo>
                    <a:pt x="1807288" y="1660743"/>
                    <a:pt x="2201246" y="1160608"/>
                    <a:pt x="2600426" y="665115"/>
                  </a:cubicBezTo>
                  <a:cubicBezTo>
                    <a:pt x="2733292" y="499176"/>
                    <a:pt x="2758821" y="275218"/>
                    <a:pt x="2600426" y="113341"/>
                  </a:cubicBezTo>
                  <a:close/>
                </a:path>
              </a:pathLst>
            </a:custGeom>
            <a:solidFill>
              <a:srgbClr val="FFFFFF"/>
            </a:solidFill>
            <a:ln w="57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8D7F4ED-3CE3-2589-4193-0028C1E054EA}"/>
              </a:ext>
            </a:extLst>
          </p:cNvPr>
          <p:cNvGrpSpPr/>
          <p:nvPr/>
        </p:nvGrpSpPr>
        <p:grpSpPr>
          <a:xfrm>
            <a:off x="2419380" y="4111295"/>
            <a:ext cx="646550" cy="646548"/>
            <a:chOff x="2324364" y="2807143"/>
            <a:chExt cx="836581" cy="836581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41FC741F-A46A-94FA-1AF4-1315F59CDDE7}"/>
                </a:ext>
              </a:extLst>
            </p:cNvPr>
            <p:cNvSpPr/>
            <p:nvPr/>
          </p:nvSpPr>
          <p:spPr>
            <a:xfrm>
              <a:off x="2324364" y="2807143"/>
              <a:ext cx="836581" cy="836581"/>
            </a:xfrm>
            <a:prstGeom prst="ellipse">
              <a:avLst/>
            </a:prstGeom>
            <a:solidFill>
              <a:srgbClr val="15AB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6DB8936F-41E8-DFB2-060A-0C4FFF078C5F}"/>
                </a:ext>
              </a:extLst>
            </p:cNvPr>
            <p:cNvSpPr/>
            <p:nvPr/>
          </p:nvSpPr>
          <p:spPr>
            <a:xfrm>
              <a:off x="2461092" y="2969906"/>
              <a:ext cx="550902" cy="492431"/>
            </a:xfrm>
            <a:custGeom>
              <a:avLst/>
              <a:gdLst>
                <a:gd name="connsiteX0" fmla="*/ 2600426 w 2709857"/>
                <a:gd name="connsiteY0" fmla="*/ 113341 h 2422246"/>
                <a:gd name="connsiteX1" fmla="*/ 2049233 w 2709857"/>
                <a:gd name="connsiteY1" fmla="*/ 113341 h 2422246"/>
                <a:gd name="connsiteX2" fmla="*/ 1369235 w 2709857"/>
                <a:gd name="connsiteY2" fmla="*/ 957537 h 2422246"/>
                <a:gd name="connsiteX3" fmla="*/ 1045481 w 2709857"/>
                <a:gd name="connsiteY3" fmla="*/ 1359618 h 2422246"/>
                <a:gd name="connsiteX4" fmla="*/ 912035 w 2709857"/>
                <a:gd name="connsiteY4" fmla="*/ 1544702 h 2422246"/>
                <a:gd name="connsiteX5" fmla="*/ 883024 w 2709857"/>
                <a:gd name="connsiteY5" fmla="*/ 1514532 h 2422246"/>
                <a:gd name="connsiteX6" fmla="*/ 663128 w 2709857"/>
                <a:gd name="connsiteY6" fmla="*/ 1288833 h 2422246"/>
                <a:gd name="connsiteX7" fmla="*/ 111935 w 2709857"/>
                <a:gd name="connsiteY7" fmla="*/ 1840026 h 2422246"/>
                <a:gd name="connsiteX8" fmla="*/ 722308 w 2709857"/>
                <a:gd name="connsiteY8" fmla="*/ 2383676 h 2422246"/>
                <a:gd name="connsiteX9" fmla="*/ 1402306 w 2709857"/>
                <a:gd name="connsiteY9" fmla="*/ 2152175 h 2422246"/>
                <a:gd name="connsiteX10" fmla="*/ 2600426 w 2709857"/>
                <a:gd name="connsiteY10" fmla="*/ 665115 h 2422246"/>
                <a:gd name="connsiteX11" fmla="*/ 2600426 w 2709857"/>
                <a:gd name="connsiteY11" fmla="*/ 113341 h 2422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09857" h="2422246">
                  <a:moveTo>
                    <a:pt x="2600426" y="113341"/>
                  </a:moveTo>
                  <a:cubicBezTo>
                    <a:pt x="2465238" y="-24747"/>
                    <a:pt x="2180939" y="-50276"/>
                    <a:pt x="2049233" y="113341"/>
                  </a:cubicBezTo>
                  <a:cubicBezTo>
                    <a:pt x="1822373" y="394740"/>
                    <a:pt x="1596094" y="676138"/>
                    <a:pt x="1369235" y="957537"/>
                  </a:cubicBezTo>
                  <a:cubicBezTo>
                    <a:pt x="1261317" y="1091564"/>
                    <a:pt x="1153399" y="1225591"/>
                    <a:pt x="1045481" y="1359618"/>
                  </a:cubicBezTo>
                  <a:cubicBezTo>
                    <a:pt x="1007188" y="1407194"/>
                    <a:pt x="961352" y="1478559"/>
                    <a:pt x="912035" y="1544702"/>
                  </a:cubicBezTo>
                  <a:cubicBezTo>
                    <a:pt x="902171" y="1534839"/>
                    <a:pt x="892308" y="1524975"/>
                    <a:pt x="883024" y="1514532"/>
                  </a:cubicBezTo>
                  <a:cubicBezTo>
                    <a:pt x="809919" y="1439105"/>
                    <a:pt x="736233" y="1363679"/>
                    <a:pt x="663128" y="1288833"/>
                  </a:cubicBezTo>
                  <a:cubicBezTo>
                    <a:pt x="312685" y="928527"/>
                    <a:pt x="-237928" y="1480300"/>
                    <a:pt x="111935" y="1840026"/>
                  </a:cubicBezTo>
                  <a:cubicBezTo>
                    <a:pt x="292958" y="2025691"/>
                    <a:pt x="477463" y="2285622"/>
                    <a:pt x="722308" y="2383676"/>
                  </a:cubicBezTo>
                  <a:cubicBezTo>
                    <a:pt x="990942" y="2491014"/>
                    <a:pt x="1229406" y="2361628"/>
                    <a:pt x="1402306" y="2152175"/>
                  </a:cubicBezTo>
                  <a:cubicBezTo>
                    <a:pt x="1807288" y="1660743"/>
                    <a:pt x="2201246" y="1160608"/>
                    <a:pt x="2600426" y="665115"/>
                  </a:cubicBezTo>
                  <a:cubicBezTo>
                    <a:pt x="2733292" y="499176"/>
                    <a:pt x="2758821" y="275218"/>
                    <a:pt x="2600426" y="113341"/>
                  </a:cubicBezTo>
                  <a:close/>
                </a:path>
              </a:pathLst>
            </a:custGeom>
            <a:solidFill>
              <a:srgbClr val="FFFFFF"/>
            </a:solidFill>
            <a:ln w="57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D1201417-58FD-F748-06FE-B1DDC1C6C7DC}"/>
              </a:ext>
            </a:extLst>
          </p:cNvPr>
          <p:cNvGrpSpPr/>
          <p:nvPr/>
        </p:nvGrpSpPr>
        <p:grpSpPr>
          <a:xfrm>
            <a:off x="2419380" y="5262363"/>
            <a:ext cx="646550" cy="646548"/>
            <a:chOff x="2324364" y="5098521"/>
            <a:chExt cx="836581" cy="836581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7B420371-09FA-A2C4-753D-7C9EFB6A36E9}"/>
                </a:ext>
              </a:extLst>
            </p:cNvPr>
            <p:cNvSpPr/>
            <p:nvPr/>
          </p:nvSpPr>
          <p:spPr>
            <a:xfrm>
              <a:off x="2324364" y="5098521"/>
              <a:ext cx="836581" cy="836581"/>
            </a:xfrm>
            <a:prstGeom prst="ellipse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C336B68E-A932-5265-94D3-167AED6B5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471702" y="5245678"/>
              <a:ext cx="529682" cy="529682"/>
            </a:xfrm>
            <a:prstGeom prst="rect">
              <a:avLst/>
            </a:prstGeom>
          </p:spPr>
        </p:pic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14C10E97-45EA-F85E-A6AE-E9B5C9D012B4}"/>
              </a:ext>
            </a:extLst>
          </p:cNvPr>
          <p:cNvSpPr txBox="1">
            <a:spLocks/>
          </p:cNvSpPr>
          <p:nvPr/>
        </p:nvSpPr>
        <p:spPr>
          <a:xfrm>
            <a:off x="73113" y="673420"/>
            <a:ext cx="8962150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0E2B63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060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EVIDÊNCIAS CONSITENTES DE REDUÇÃO DE RISCO: EMISSÕES DE COMPOSTOS TÓXICOS OU POTENCIALMENTE TÓXICOS</a:t>
            </a:r>
          </a:p>
        </p:txBody>
      </p:sp>
    </p:spTree>
    <p:extLst>
      <p:ext uri="{BB962C8B-B14F-4D97-AF65-F5344CB8AC3E}">
        <p14:creationId xmlns:p14="http://schemas.microsoft.com/office/powerpoint/2010/main" val="3537707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37A32A15-119A-D5ED-3919-90FCCB9D0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607615">
            <a:off x="4896586" y="2331281"/>
            <a:ext cx="12192000" cy="22362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4E57F0-84C0-C55A-B10C-D857BB7CFA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50" t="23260" r="28833" b="41259"/>
          <a:stretch/>
        </p:blipFill>
        <p:spPr>
          <a:xfrm>
            <a:off x="320118" y="2435165"/>
            <a:ext cx="5354320" cy="24333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1914348-E46E-F8D4-9F44-F109C2D2F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119" y="299809"/>
            <a:ext cx="1369325" cy="7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5B53E17-AF34-4793-C17B-EFBE7D5D9C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58" t="17263" r="20737" b="10597"/>
          <a:stretch/>
        </p:blipFill>
        <p:spPr>
          <a:xfrm>
            <a:off x="5691381" y="1725448"/>
            <a:ext cx="5944581" cy="4047041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99CE93CC-9519-E9DA-C645-BB10815528A5}"/>
              </a:ext>
            </a:extLst>
          </p:cNvPr>
          <p:cNvSpPr txBox="1">
            <a:spLocks/>
          </p:cNvSpPr>
          <p:nvPr/>
        </p:nvSpPr>
        <p:spPr>
          <a:xfrm>
            <a:off x="1344995" y="336643"/>
            <a:ext cx="6970594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0E2B63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lvl="1">
              <a:defRPr/>
            </a:pPr>
            <a:r>
              <a:rPr lang="pt-BR" sz="3600" b="1" kern="0" dirty="0">
                <a:solidFill>
                  <a:srgbClr val="1060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QUE DIZEM OS EUA? (FDA)</a:t>
            </a: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1060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2A1F814-21CA-9A99-6890-A8355041A690}"/>
              </a:ext>
            </a:extLst>
          </p:cNvPr>
          <p:cNvSpPr txBox="1"/>
          <p:nvPr/>
        </p:nvSpPr>
        <p:spPr>
          <a:xfrm>
            <a:off x="211625" y="6389848"/>
            <a:ext cx="99872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7"/>
              </a:rPr>
              <a:t>https://www.fda.gov/tobacco-products/health-effects-tobacco-use/relative-risks-tobacco-products</a:t>
            </a:r>
            <a:r>
              <a:rPr lang="en-US" sz="1100" dirty="0"/>
              <a:t>, </a:t>
            </a:r>
            <a:r>
              <a:rPr lang="en-US" sz="1100" dirty="0" err="1"/>
              <a:t>acessado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r>
              <a:rPr lang="en-US" sz="1100" dirty="0"/>
              <a:t> 20.05.2024.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1BEAE59-0669-29A5-77C3-1EE6FDCA0456}"/>
              </a:ext>
            </a:extLst>
          </p:cNvPr>
          <p:cNvSpPr/>
          <p:nvPr/>
        </p:nvSpPr>
        <p:spPr>
          <a:xfrm>
            <a:off x="5772662" y="3831930"/>
            <a:ext cx="5863300" cy="194055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36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37A32A15-119A-D5ED-3919-90FCCB9D0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607615">
            <a:off x="4896586" y="2331281"/>
            <a:ext cx="12192000" cy="223622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99CE93CC-9519-E9DA-C645-BB10815528A5}"/>
              </a:ext>
            </a:extLst>
          </p:cNvPr>
          <p:cNvSpPr txBox="1">
            <a:spLocks/>
          </p:cNvSpPr>
          <p:nvPr/>
        </p:nvSpPr>
        <p:spPr>
          <a:xfrm>
            <a:off x="1666962" y="374707"/>
            <a:ext cx="6970594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0E2B63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lvl="1">
              <a:defRPr/>
            </a:pPr>
            <a:r>
              <a:rPr lang="pt-BR" sz="3600" b="1" kern="0" dirty="0">
                <a:solidFill>
                  <a:srgbClr val="1060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QUE DIZ O REINO UNIDO?</a:t>
            </a: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1060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2A1F814-21CA-9A99-6890-A8355041A690}"/>
              </a:ext>
            </a:extLst>
          </p:cNvPr>
          <p:cNvSpPr txBox="1"/>
          <p:nvPr/>
        </p:nvSpPr>
        <p:spPr>
          <a:xfrm>
            <a:off x="211625" y="6389848"/>
            <a:ext cx="99872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Entrevista</a:t>
            </a:r>
            <a:r>
              <a:rPr lang="en-US" sz="1100" dirty="0"/>
              <a:t> </a:t>
            </a:r>
            <a:r>
              <a:rPr lang="en-US" sz="1100" dirty="0" err="1"/>
              <a:t>concedida</a:t>
            </a:r>
            <a:r>
              <a:rPr lang="en-US" sz="1100" dirty="0"/>
              <a:t> à GBN </a:t>
            </a:r>
            <a:r>
              <a:rPr lang="en-US" sz="1100" dirty="0" err="1"/>
              <a:t>em</a:t>
            </a:r>
            <a:r>
              <a:rPr lang="en-US" sz="1100" dirty="0"/>
              <a:t> </a:t>
            </a:r>
            <a:r>
              <a:rPr lang="en-US" sz="1100" dirty="0" err="1"/>
              <a:t>março</a:t>
            </a:r>
            <a:r>
              <a:rPr lang="en-US" sz="1100" dirty="0"/>
              <a:t> de 2024.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27B693E-E8D7-CEFD-D9DE-79DEA2F3E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832" y="324729"/>
            <a:ext cx="1440000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ISHI_SUNAK_V7">
            <a:hlinkClick r:id="" action="ppaction://media"/>
            <a:extLst>
              <a:ext uri="{FF2B5EF4-FFF2-40B4-BE49-F238E27FC236}">
                <a16:creationId xmlns:a16="http://schemas.microsoft.com/office/drawing/2014/main" id="{6BFA734C-3BBA-0038-4CF0-35BC05C56A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6935" y="1003384"/>
            <a:ext cx="5078129" cy="523595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AD26CE0-E0EF-7DD0-6147-D9DAEE507D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592" y="1262944"/>
            <a:ext cx="1838325" cy="2486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55D5903-5546-3095-8116-60E98B951826}"/>
              </a:ext>
            </a:extLst>
          </p:cNvPr>
          <p:cNvSpPr txBox="1"/>
          <p:nvPr/>
        </p:nvSpPr>
        <p:spPr>
          <a:xfrm>
            <a:off x="537592" y="3748969"/>
            <a:ext cx="1829026" cy="73866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0B050"/>
                </a:solidFill>
              </a:rPr>
              <a:t>R</a:t>
            </a:r>
            <a:r>
              <a:rPr lang="en-US" sz="1400" b="1" dirty="0" err="1">
                <a:solidFill>
                  <a:srgbClr val="00B050"/>
                </a:solidFill>
              </a:rPr>
              <a:t>ishi</a:t>
            </a:r>
            <a:r>
              <a:rPr lang="en-US" sz="1400" b="1" dirty="0">
                <a:solidFill>
                  <a:srgbClr val="00B050"/>
                </a:solidFill>
              </a:rPr>
              <a:t> Sunak, </a:t>
            </a:r>
            <a:r>
              <a:rPr lang="en-US" sz="1400" b="1" dirty="0" err="1">
                <a:solidFill>
                  <a:srgbClr val="00B050"/>
                </a:solidFill>
              </a:rPr>
              <a:t>primeiro-ministro</a:t>
            </a:r>
            <a:r>
              <a:rPr lang="en-US" sz="1400" b="1" dirty="0">
                <a:solidFill>
                  <a:srgbClr val="00B050"/>
                </a:solidFill>
              </a:rPr>
              <a:t> do </a:t>
            </a:r>
            <a:r>
              <a:rPr lang="en-US" sz="1400" b="1" dirty="0" err="1">
                <a:solidFill>
                  <a:srgbClr val="00B050"/>
                </a:solidFill>
              </a:rPr>
              <a:t>Reino</a:t>
            </a:r>
            <a:r>
              <a:rPr lang="en-US" sz="1400" b="1" dirty="0">
                <a:solidFill>
                  <a:srgbClr val="00B050"/>
                </a:solidFill>
              </a:rPr>
              <a:t> </a:t>
            </a:r>
            <a:r>
              <a:rPr lang="en-US" sz="1400" b="1" dirty="0" err="1">
                <a:solidFill>
                  <a:srgbClr val="00B050"/>
                </a:solidFill>
              </a:rPr>
              <a:t>Unido</a:t>
            </a:r>
            <a:r>
              <a:rPr lang="en-US" sz="1400" b="1" dirty="0">
                <a:solidFill>
                  <a:srgbClr val="00B050"/>
                </a:solidFill>
              </a:rPr>
              <a:t>.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7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37A32A15-119A-D5ED-3919-90FCCB9D0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607615">
            <a:off x="4998186" y="2331281"/>
            <a:ext cx="12192000" cy="223622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99CE93CC-9519-E9DA-C645-BB10815528A5}"/>
              </a:ext>
            </a:extLst>
          </p:cNvPr>
          <p:cNvSpPr txBox="1">
            <a:spLocks/>
          </p:cNvSpPr>
          <p:nvPr/>
        </p:nvSpPr>
        <p:spPr>
          <a:xfrm>
            <a:off x="1456755" y="574405"/>
            <a:ext cx="6970594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0E2B63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lvl="1">
              <a:defRPr/>
            </a:pPr>
            <a:r>
              <a:rPr lang="pt-BR" sz="3600" b="1" kern="0" dirty="0">
                <a:solidFill>
                  <a:srgbClr val="1060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QUE DIZ O CANADÁ</a:t>
            </a: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1060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2A1F814-21CA-9A99-6890-A8355041A690}"/>
              </a:ext>
            </a:extLst>
          </p:cNvPr>
          <p:cNvSpPr txBox="1"/>
          <p:nvPr/>
        </p:nvSpPr>
        <p:spPr>
          <a:xfrm>
            <a:off x="140505" y="6305208"/>
            <a:ext cx="66666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/>
              <a:t>Health Canada: campanha para parar de fumar. </a:t>
            </a:r>
            <a:r>
              <a:rPr lang="pt-BR" sz="1100" dirty="0">
                <a:hlinkClick r:id="rId4"/>
              </a:rPr>
              <a:t>https://www.youtube.com/watch?v=ljW677R9eaE</a:t>
            </a:r>
            <a:r>
              <a:rPr lang="pt-BR" sz="1100" dirty="0"/>
              <a:t> , acessada em</a:t>
            </a:r>
          </a:p>
          <a:p>
            <a:r>
              <a:rPr lang="pt-BR" sz="1100" dirty="0"/>
              <a:t>19.05.2024.</a:t>
            </a:r>
            <a:endParaRPr lang="en-US" sz="11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84A5F29-C565-BFD7-9AAF-1ED2E27A7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25" y="1536957"/>
            <a:ext cx="4602480" cy="258889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8B7D3C6-3F2B-84CA-1049-447B50E71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9977" y="2585870"/>
            <a:ext cx="4602480" cy="258889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E92C07B-C027-7A65-B238-70A25A24A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5040" y="3605938"/>
            <a:ext cx="4602480" cy="2588895"/>
          </a:xfrm>
          <a:prstGeom prst="rect">
            <a:avLst/>
          </a:prstGeom>
        </p:spPr>
      </p:pic>
      <p:pic>
        <p:nvPicPr>
          <p:cNvPr id="2050" name="Picture 2" descr="Canadá – Wikipédia, a enciclopédia livre">
            <a:extLst>
              <a:ext uri="{FF2B5EF4-FFF2-40B4-BE49-F238E27FC236}">
                <a16:creationId xmlns:a16="http://schemas.microsoft.com/office/drawing/2014/main" id="{D1983B0C-7A5F-4E00-A54C-0262A983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9" y="537570"/>
            <a:ext cx="1440000" cy="7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248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>
            <a:extLst>
              <a:ext uri="{FF2B5EF4-FFF2-40B4-BE49-F238E27FC236}">
                <a16:creationId xmlns:a16="http://schemas.microsoft.com/office/drawing/2014/main" id="{0570F033-ACE5-1DA4-AF1B-E44181BB8254}"/>
              </a:ext>
            </a:extLst>
          </p:cNvPr>
          <p:cNvSpPr txBox="1">
            <a:spLocks/>
          </p:cNvSpPr>
          <p:nvPr/>
        </p:nvSpPr>
        <p:spPr>
          <a:xfrm>
            <a:off x="224769" y="2797279"/>
            <a:ext cx="10799697" cy="158812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E3F6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POR QUE AFIRMAMOS QUE </a:t>
            </a:r>
            <a:r>
              <a:rPr lang="pt-BR" sz="3600" dirty="0">
                <a:solidFill>
                  <a:schemeClr val="bg1"/>
                </a:solidFill>
                <a:latin typeface="Calibri" panose="020F0502020204030204"/>
              </a:rPr>
              <a:t>OS CIGARROS ELETRÔNICOS CONTIBUEM PARA A REDUÇÃO A INCIDÊNCIA DE FUMANTES NA POPULAÇÃO?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88673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m 54">
            <a:extLst>
              <a:ext uri="{FF2B5EF4-FFF2-40B4-BE49-F238E27FC236}">
                <a16:creationId xmlns:a16="http://schemas.microsoft.com/office/drawing/2014/main" id="{5CA07D43-2000-4EE6-0900-2344A39D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62" y="1778351"/>
            <a:ext cx="2179661" cy="97754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D4F324E-BE17-7A37-9584-6FCF085B3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281" b="82630"/>
          <a:stretch/>
        </p:blipFill>
        <p:spPr>
          <a:xfrm>
            <a:off x="11003973" y="0"/>
            <a:ext cx="1184159" cy="1191222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A4A629D9-7FDF-EC78-4C92-5340481BA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768680">
            <a:off x="2358759" y="1297852"/>
            <a:ext cx="17814801" cy="3267550"/>
          </a:xfrm>
          <a:prstGeom prst="rect">
            <a:avLst/>
          </a:prstGeom>
        </p:spPr>
      </p:pic>
      <p:sp>
        <p:nvSpPr>
          <p:cNvPr id="67" name="Retângulo 66">
            <a:extLst>
              <a:ext uri="{FF2B5EF4-FFF2-40B4-BE49-F238E27FC236}">
                <a16:creationId xmlns:a16="http://schemas.microsoft.com/office/drawing/2014/main" id="{A8D7B029-55F6-234F-9168-DCB6D9CA5745}"/>
              </a:ext>
            </a:extLst>
          </p:cNvPr>
          <p:cNvSpPr/>
          <p:nvPr/>
        </p:nvSpPr>
        <p:spPr>
          <a:xfrm>
            <a:off x="2827440" y="2468958"/>
            <a:ext cx="9179492" cy="1477204"/>
          </a:xfrm>
          <a:prstGeom prst="rect">
            <a:avLst/>
          </a:prstGeom>
          <a:ln/>
          <a:effectLst>
            <a:softEdge rad="127000"/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Gráfico 67">
            <a:extLst>
              <a:ext uri="{FF2B5EF4-FFF2-40B4-BE49-F238E27FC236}">
                <a16:creationId xmlns:a16="http://schemas.microsoft.com/office/drawing/2014/main" id="{E7D9C9FD-04D2-BA68-F686-56DD5C84E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11213164" y="3545971"/>
            <a:ext cx="413144" cy="300469"/>
          </a:xfrm>
          <a:prstGeom prst="rect">
            <a:avLst/>
          </a:prstGeom>
        </p:spPr>
      </p:pic>
      <p:sp>
        <p:nvSpPr>
          <p:cNvPr id="38" name="TextBox 45">
            <a:extLst>
              <a:ext uri="{FF2B5EF4-FFF2-40B4-BE49-F238E27FC236}">
                <a16:creationId xmlns:a16="http://schemas.microsoft.com/office/drawing/2014/main" id="{18273DFC-ED0F-4671-A92C-4880E81F31E1}"/>
              </a:ext>
            </a:extLst>
          </p:cNvPr>
          <p:cNvSpPr txBox="1"/>
          <p:nvPr/>
        </p:nvSpPr>
        <p:spPr>
          <a:xfrm>
            <a:off x="3635157" y="2638684"/>
            <a:ext cx="7688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Concluímos com alto nível de certeza que os cigarros eletrônicos está associado com altas taxas de cessação do ato fumar.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3270E36-7C92-0BD2-1AF8-4C1520DAC38A}"/>
              </a:ext>
            </a:extLst>
          </p:cNvPr>
          <p:cNvGrpSpPr/>
          <p:nvPr/>
        </p:nvGrpSpPr>
        <p:grpSpPr>
          <a:xfrm>
            <a:off x="610536" y="2764815"/>
            <a:ext cx="2065750" cy="1826063"/>
            <a:chOff x="8738795" y="376093"/>
            <a:chExt cx="1246868" cy="1065286"/>
          </a:xfrm>
        </p:grpSpPr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59FB90EC-76C7-B1AD-FE18-A20FC59F4A48}"/>
                </a:ext>
              </a:extLst>
            </p:cNvPr>
            <p:cNvSpPr/>
            <p:nvPr/>
          </p:nvSpPr>
          <p:spPr>
            <a:xfrm>
              <a:off x="8759577" y="670848"/>
              <a:ext cx="1089239" cy="614773"/>
            </a:xfrm>
            <a:custGeom>
              <a:avLst/>
              <a:gdLst>
                <a:gd name="connsiteX0" fmla="*/ 1039801 w 1089239"/>
                <a:gd name="connsiteY0" fmla="*/ 614774 h 614773"/>
                <a:gd name="connsiteX1" fmla="*/ 49439 w 1089239"/>
                <a:gd name="connsiteY1" fmla="*/ 614774 h 614773"/>
                <a:gd name="connsiteX2" fmla="*/ 0 w 1089239"/>
                <a:gd name="connsiteY2" fmla="*/ 565335 h 614773"/>
                <a:gd name="connsiteX3" fmla="*/ 0 w 1089239"/>
                <a:gd name="connsiteY3" fmla="*/ 0 h 614773"/>
                <a:gd name="connsiteX4" fmla="*/ 1089240 w 1089239"/>
                <a:gd name="connsiteY4" fmla="*/ 0 h 614773"/>
                <a:gd name="connsiteX5" fmla="*/ 1089240 w 1089239"/>
                <a:gd name="connsiteY5" fmla="*/ 565360 h 614773"/>
                <a:gd name="connsiteX6" fmla="*/ 1039801 w 1089239"/>
                <a:gd name="connsiteY6" fmla="*/ 614774 h 6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9239" h="614773">
                  <a:moveTo>
                    <a:pt x="1039801" y="614774"/>
                  </a:moveTo>
                  <a:lnTo>
                    <a:pt x="49439" y="614774"/>
                  </a:lnTo>
                  <a:cubicBezTo>
                    <a:pt x="22124" y="614774"/>
                    <a:pt x="0" y="592650"/>
                    <a:pt x="0" y="565335"/>
                  </a:cubicBezTo>
                  <a:lnTo>
                    <a:pt x="0" y="0"/>
                  </a:lnTo>
                  <a:lnTo>
                    <a:pt x="1089240" y="0"/>
                  </a:lnTo>
                  <a:lnTo>
                    <a:pt x="1089240" y="565360"/>
                  </a:lnTo>
                  <a:cubicBezTo>
                    <a:pt x="1089240" y="592650"/>
                    <a:pt x="1067091" y="614774"/>
                    <a:pt x="1039801" y="61477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24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AF86BB83-BF31-483A-4959-DE2C8BF8AC9E}"/>
                </a:ext>
              </a:extLst>
            </p:cNvPr>
            <p:cNvSpPr/>
            <p:nvPr/>
          </p:nvSpPr>
          <p:spPr>
            <a:xfrm>
              <a:off x="8759577" y="1191687"/>
              <a:ext cx="1089239" cy="93934"/>
            </a:xfrm>
            <a:custGeom>
              <a:avLst/>
              <a:gdLst>
                <a:gd name="connsiteX0" fmla="*/ 1039801 w 1089239"/>
                <a:gd name="connsiteY0" fmla="*/ 49439 h 93934"/>
                <a:gd name="connsiteX1" fmla="*/ 49439 w 1089239"/>
                <a:gd name="connsiteY1" fmla="*/ 49439 h 93934"/>
                <a:gd name="connsiteX2" fmla="*/ 0 w 1089239"/>
                <a:gd name="connsiteY2" fmla="*/ 0 h 93934"/>
                <a:gd name="connsiteX3" fmla="*/ 0 w 1089239"/>
                <a:gd name="connsiteY3" fmla="*/ 44495 h 93934"/>
                <a:gd name="connsiteX4" fmla="*/ 49439 w 1089239"/>
                <a:gd name="connsiteY4" fmla="*/ 93934 h 93934"/>
                <a:gd name="connsiteX5" fmla="*/ 1039801 w 1089239"/>
                <a:gd name="connsiteY5" fmla="*/ 93934 h 93934"/>
                <a:gd name="connsiteX6" fmla="*/ 1089240 w 1089239"/>
                <a:gd name="connsiteY6" fmla="*/ 44495 h 93934"/>
                <a:gd name="connsiteX7" fmla="*/ 1089240 w 1089239"/>
                <a:gd name="connsiteY7" fmla="*/ 0 h 93934"/>
                <a:gd name="connsiteX8" fmla="*/ 1039801 w 1089239"/>
                <a:gd name="connsiteY8" fmla="*/ 49439 h 93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9239" h="93934">
                  <a:moveTo>
                    <a:pt x="1039801" y="49439"/>
                  </a:moveTo>
                  <a:lnTo>
                    <a:pt x="49439" y="49439"/>
                  </a:lnTo>
                  <a:cubicBezTo>
                    <a:pt x="22124" y="49439"/>
                    <a:pt x="0" y="27315"/>
                    <a:pt x="0" y="0"/>
                  </a:cubicBezTo>
                  <a:lnTo>
                    <a:pt x="0" y="44495"/>
                  </a:lnTo>
                  <a:cubicBezTo>
                    <a:pt x="0" y="71810"/>
                    <a:pt x="22124" y="93934"/>
                    <a:pt x="49439" y="93934"/>
                  </a:cubicBezTo>
                  <a:lnTo>
                    <a:pt x="1039801" y="93934"/>
                  </a:lnTo>
                  <a:cubicBezTo>
                    <a:pt x="1067116" y="93934"/>
                    <a:pt x="1089240" y="71810"/>
                    <a:pt x="1089240" y="44495"/>
                  </a:cubicBezTo>
                  <a:lnTo>
                    <a:pt x="1089240" y="0"/>
                  </a:lnTo>
                  <a:cubicBezTo>
                    <a:pt x="1089240" y="27315"/>
                    <a:pt x="1067091" y="49439"/>
                    <a:pt x="1039801" y="49439"/>
                  </a:cubicBezTo>
                  <a:close/>
                </a:path>
              </a:pathLst>
            </a:custGeom>
            <a:solidFill>
              <a:srgbClr val="0D4E37"/>
            </a:solidFill>
            <a:ln w="24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1E37D750-9EC4-9933-EC2C-826A6870A110}"/>
                </a:ext>
              </a:extLst>
            </p:cNvPr>
            <p:cNvSpPr/>
            <p:nvPr/>
          </p:nvSpPr>
          <p:spPr>
            <a:xfrm>
              <a:off x="8759577" y="427807"/>
              <a:ext cx="1089239" cy="198546"/>
            </a:xfrm>
            <a:custGeom>
              <a:avLst/>
              <a:gdLst>
                <a:gd name="connsiteX0" fmla="*/ 1039801 w 1089239"/>
                <a:gd name="connsiteY0" fmla="*/ 0 h 198546"/>
                <a:gd name="connsiteX1" fmla="*/ 49439 w 1089239"/>
                <a:gd name="connsiteY1" fmla="*/ 0 h 198546"/>
                <a:gd name="connsiteX2" fmla="*/ 0 w 1089239"/>
                <a:gd name="connsiteY2" fmla="*/ 49439 h 198546"/>
                <a:gd name="connsiteX3" fmla="*/ 0 w 1089239"/>
                <a:gd name="connsiteY3" fmla="*/ 198547 h 198546"/>
                <a:gd name="connsiteX4" fmla="*/ 1089240 w 1089239"/>
                <a:gd name="connsiteY4" fmla="*/ 198547 h 198546"/>
                <a:gd name="connsiteX5" fmla="*/ 1089240 w 1089239"/>
                <a:gd name="connsiteY5" fmla="*/ 49439 h 198546"/>
                <a:gd name="connsiteX6" fmla="*/ 1039801 w 1089239"/>
                <a:gd name="connsiteY6" fmla="*/ 0 h 19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9239" h="198546">
                  <a:moveTo>
                    <a:pt x="1039801" y="0"/>
                  </a:moveTo>
                  <a:lnTo>
                    <a:pt x="49439" y="0"/>
                  </a:lnTo>
                  <a:cubicBezTo>
                    <a:pt x="22124" y="0"/>
                    <a:pt x="0" y="22124"/>
                    <a:pt x="0" y="49439"/>
                  </a:cubicBezTo>
                  <a:lnTo>
                    <a:pt x="0" y="198547"/>
                  </a:lnTo>
                  <a:lnTo>
                    <a:pt x="1089240" y="198547"/>
                  </a:lnTo>
                  <a:lnTo>
                    <a:pt x="1089240" y="49439"/>
                  </a:lnTo>
                  <a:cubicBezTo>
                    <a:pt x="1089240" y="22124"/>
                    <a:pt x="1067091" y="0"/>
                    <a:pt x="1039801" y="0"/>
                  </a:cubicBezTo>
                  <a:close/>
                </a:path>
              </a:pathLst>
            </a:custGeom>
            <a:solidFill>
              <a:srgbClr val="118A53"/>
            </a:solidFill>
            <a:ln w="24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920BB7C3-C248-AC80-9916-406CDF1BF0B5}"/>
                </a:ext>
              </a:extLst>
            </p:cNvPr>
            <p:cNvSpPr/>
            <p:nvPr/>
          </p:nvSpPr>
          <p:spPr>
            <a:xfrm>
              <a:off x="8759577" y="626353"/>
              <a:ext cx="1089239" cy="44495"/>
            </a:xfrm>
            <a:custGeom>
              <a:avLst/>
              <a:gdLst>
                <a:gd name="connsiteX0" fmla="*/ 0 w 1089239"/>
                <a:gd name="connsiteY0" fmla="*/ 0 h 44495"/>
                <a:gd name="connsiteX1" fmla="*/ 1089240 w 1089239"/>
                <a:gd name="connsiteY1" fmla="*/ 0 h 44495"/>
                <a:gd name="connsiteX2" fmla="*/ 1089240 w 1089239"/>
                <a:gd name="connsiteY2" fmla="*/ 44495 h 44495"/>
                <a:gd name="connsiteX3" fmla="*/ 0 w 1089239"/>
                <a:gd name="connsiteY3" fmla="*/ 44495 h 44495"/>
                <a:gd name="connsiteX4" fmla="*/ 0 w 1089239"/>
                <a:gd name="connsiteY4" fmla="*/ 0 h 4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9239" h="44495">
                  <a:moveTo>
                    <a:pt x="0" y="0"/>
                  </a:moveTo>
                  <a:lnTo>
                    <a:pt x="1089240" y="0"/>
                  </a:lnTo>
                  <a:lnTo>
                    <a:pt x="1089240" y="44495"/>
                  </a:lnTo>
                  <a:lnTo>
                    <a:pt x="0" y="444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7D00"/>
            </a:solidFill>
            <a:ln w="24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6A5E28A9-3DD1-30BE-C050-F5BCDF027C15}"/>
                </a:ext>
              </a:extLst>
            </p:cNvPr>
            <p:cNvSpPr/>
            <p:nvPr/>
          </p:nvSpPr>
          <p:spPr>
            <a:xfrm>
              <a:off x="8956467" y="376093"/>
              <a:ext cx="95071" cy="214664"/>
            </a:xfrm>
            <a:custGeom>
              <a:avLst/>
              <a:gdLst>
                <a:gd name="connsiteX0" fmla="*/ 47536 w 95071"/>
                <a:gd name="connsiteY0" fmla="*/ 0 h 214664"/>
                <a:gd name="connsiteX1" fmla="*/ 95071 w 95071"/>
                <a:gd name="connsiteY1" fmla="*/ 47536 h 214664"/>
                <a:gd name="connsiteX2" fmla="*/ 95071 w 95071"/>
                <a:gd name="connsiteY2" fmla="*/ 167128 h 214664"/>
                <a:gd name="connsiteX3" fmla="*/ 47536 w 95071"/>
                <a:gd name="connsiteY3" fmla="*/ 214664 h 214664"/>
                <a:gd name="connsiteX4" fmla="*/ 0 w 95071"/>
                <a:gd name="connsiteY4" fmla="*/ 167128 h 214664"/>
                <a:gd name="connsiteX5" fmla="*/ 0 w 95071"/>
                <a:gd name="connsiteY5" fmla="*/ 47536 h 214664"/>
                <a:gd name="connsiteX6" fmla="*/ 47536 w 95071"/>
                <a:gd name="connsiteY6" fmla="*/ 0 h 2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71" h="214664">
                  <a:moveTo>
                    <a:pt x="47536" y="0"/>
                  </a:moveTo>
                  <a:cubicBezTo>
                    <a:pt x="73788" y="0"/>
                    <a:pt x="95071" y="21283"/>
                    <a:pt x="95071" y="47536"/>
                  </a:cubicBezTo>
                  <a:lnTo>
                    <a:pt x="95071" y="167128"/>
                  </a:lnTo>
                  <a:cubicBezTo>
                    <a:pt x="95071" y="193381"/>
                    <a:pt x="73788" y="214664"/>
                    <a:pt x="47536" y="214664"/>
                  </a:cubicBezTo>
                  <a:cubicBezTo>
                    <a:pt x="21283" y="214664"/>
                    <a:pt x="0" y="193381"/>
                    <a:pt x="0" y="167128"/>
                  </a:cubicBezTo>
                  <a:lnTo>
                    <a:pt x="0" y="47536"/>
                  </a:lnTo>
                  <a:cubicBezTo>
                    <a:pt x="0" y="21283"/>
                    <a:pt x="21283" y="0"/>
                    <a:pt x="47536" y="0"/>
                  </a:cubicBezTo>
                  <a:close/>
                </a:path>
              </a:pathLst>
            </a:custGeom>
            <a:solidFill>
              <a:srgbClr val="EF7D00"/>
            </a:solidFill>
            <a:ln w="24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DEC06A75-497D-7829-636F-D20E423244E5}"/>
                </a:ext>
              </a:extLst>
            </p:cNvPr>
            <p:cNvSpPr/>
            <p:nvPr/>
          </p:nvSpPr>
          <p:spPr>
            <a:xfrm>
              <a:off x="9556854" y="376093"/>
              <a:ext cx="95071" cy="214664"/>
            </a:xfrm>
            <a:custGeom>
              <a:avLst/>
              <a:gdLst>
                <a:gd name="connsiteX0" fmla="*/ 47536 w 95071"/>
                <a:gd name="connsiteY0" fmla="*/ 0 h 214664"/>
                <a:gd name="connsiteX1" fmla="*/ 95071 w 95071"/>
                <a:gd name="connsiteY1" fmla="*/ 47536 h 214664"/>
                <a:gd name="connsiteX2" fmla="*/ 95071 w 95071"/>
                <a:gd name="connsiteY2" fmla="*/ 167128 h 214664"/>
                <a:gd name="connsiteX3" fmla="*/ 47536 w 95071"/>
                <a:gd name="connsiteY3" fmla="*/ 214664 h 214664"/>
                <a:gd name="connsiteX4" fmla="*/ 0 w 95071"/>
                <a:gd name="connsiteY4" fmla="*/ 167128 h 214664"/>
                <a:gd name="connsiteX5" fmla="*/ 0 w 95071"/>
                <a:gd name="connsiteY5" fmla="*/ 47536 h 214664"/>
                <a:gd name="connsiteX6" fmla="*/ 47536 w 95071"/>
                <a:gd name="connsiteY6" fmla="*/ 0 h 2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71" h="214664">
                  <a:moveTo>
                    <a:pt x="47536" y="0"/>
                  </a:moveTo>
                  <a:cubicBezTo>
                    <a:pt x="73788" y="0"/>
                    <a:pt x="95071" y="21283"/>
                    <a:pt x="95071" y="47536"/>
                  </a:cubicBezTo>
                  <a:lnTo>
                    <a:pt x="95071" y="167128"/>
                  </a:lnTo>
                  <a:cubicBezTo>
                    <a:pt x="95071" y="193381"/>
                    <a:pt x="73788" y="214664"/>
                    <a:pt x="47536" y="214664"/>
                  </a:cubicBezTo>
                  <a:cubicBezTo>
                    <a:pt x="21284" y="214664"/>
                    <a:pt x="0" y="193381"/>
                    <a:pt x="0" y="167128"/>
                  </a:cubicBezTo>
                  <a:lnTo>
                    <a:pt x="0" y="47536"/>
                  </a:lnTo>
                  <a:cubicBezTo>
                    <a:pt x="0" y="21283"/>
                    <a:pt x="21284" y="0"/>
                    <a:pt x="47536" y="0"/>
                  </a:cubicBezTo>
                  <a:close/>
                </a:path>
              </a:pathLst>
            </a:custGeom>
            <a:solidFill>
              <a:srgbClr val="EF7D00"/>
            </a:solidFill>
            <a:ln w="24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E6734ED8-A5D4-3E57-9D0E-D14AEF98DE2E}"/>
                </a:ext>
              </a:extLst>
            </p:cNvPr>
            <p:cNvSpPr/>
            <p:nvPr/>
          </p:nvSpPr>
          <p:spPr>
            <a:xfrm>
              <a:off x="8956467" y="498701"/>
              <a:ext cx="95071" cy="92030"/>
            </a:xfrm>
            <a:custGeom>
              <a:avLst/>
              <a:gdLst>
                <a:gd name="connsiteX0" fmla="*/ 47536 w 95071"/>
                <a:gd name="connsiteY0" fmla="*/ 47536 h 92030"/>
                <a:gd name="connsiteX1" fmla="*/ 0 w 95071"/>
                <a:gd name="connsiteY1" fmla="*/ 0 h 92030"/>
                <a:gd name="connsiteX2" fmla="*/ 0 w 95071"/>
                <a:gd name="connsiteY2" fmla="*/ 44495 h 92030"/>
                <a:gd name="connsiteX3" fmla="*/ 47536 w 95071"/>
                <a:gd name="connsiteY3" fmla="*/ 92031 h 92030"/>
                <a:gd name="connsiteX4" fmla="*/ 95071 w 95071"/>
                <a:gd name="connsiteY4" fmla="*/ 44495 h 92030"/>
                <a:gd name="connsiteX5" fmla="*/ 95071 w 95071"/>
                <a:gd name="connsiteY5" fmla="*/ 0 h 92030"/>
                <a:gd name="connsiteX6" fmla="*/ 47536 w 95071"/>
                <a:gd name="connsiteY6" fmla="*/ 47536 h 92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71" h="92030">
                  <a:moveTo>
                    <a:pt x="47536" y="47536"/>
                  </a:moveTo>
                  <a:cubicBezTo>
                    <a:pt x="21283" y="47536"/>
                    <a:pt x="0" y="26252"/>
                    <a:pt x="0" y="0"/>
                  </a:cubicBezTo>
                  <a:lnTo>
                    <a:pt x="0" y="44495"/>
                  </a:lnTo>
                  <a:cubicBezTo>
                    <a:pt x="0" y="70747"/>
                    <a:pt x="21283" y="92031"/>
                    <a:pt x="47536" y="92031"/>
                  </a:cubicBezTo>
                  <a:cubicBezTo>
                    <a:pt x="73788" y="92031"/>
                    <a:pt x="95071" y="70747"/>
                    <a:pt x="95071" y="44495"/>
                  </a:cubicBezTo>
                  <a:lnTo>
                    <a:pt x="95071" y="0"/>
                  </a:lnTo>
                  <a:cubicBezTo>
                    <a:pt x="95071" y="26277"/>
                    <a:pt x="73788" y="47536"/>
                    <a:pt x="47536" y="47536"/>
                  </a:cubicBezTo>
                  <a:close/>
                </a:path>
              </a:pathLst>
            </a:custGeom>
            <a:solidFill>
              <a:srgbClr val="FBBA00"/>
            </a:solidFill>
            <a:ln w="24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18C7BDD1-7B1F-8EB2-951A-CDD70126ED9E}"/>
                </a:ext>
              </a:extLst>
            </p:cNvPr>
            <p:cNvSpPr/>
            <p:nvPr/>
          </p:nvSpPr>
          <p:spPr>
            <a:xfrm>
              <a:off x="9556854" y="498701"/>
              <a:ext cx="95071" cy="92030"/>
            </a:xfrm>
            <a:custGeom>
              <a:avLst/>
              <a:gdLst>
                <a:gd name="connsiteX0" fmla="*/ 47536 w 95071"/>
                <a:gd name="connsiteY0" fmla="*/ 47536 h 92030"/>
                <a:gd name="connsiteX1" fmla="*/ 0 w 95071"/>
                <a:gd name="connsiteY1" fmla="*/ 0 h 92030"/>
                <a:gd name="connsiteX2" fmla="*/ 0 w 95071"/>
                <a:gd name="connsiteY2" fmla="*/ 44495 h 92030"/>
                <a:gd name="connsiteX3" fmla="*/ 47536 w 95071"/>
                <a:gd name="connsiteY3" fmla="*/ 92031 h 92030"/>
                <a:gd name="connsiteX4" fmla="*/ 95071 w 95071"/>
                <a:gd name="connsiteY4" fmla="*/ 44495 h 92030"/>
                <a:gd name="connsiteX5" fmla="*/ 95071 w 95071"/>
                <a:gd name="connsiteY5" fmla="*/ 0 h 92030"/>
                <a:gd name="connsiteX6" fmla="*/ 47536 w 95071"/>
                <a:gd name="connsiteY6" fmla="*/ 47536 h 92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71" h="92030">
                  <a:moveTo>
                    <a:pt x="47536" y="47536"/>
                  </a:moveTo>
                  <a:cubicBezTo>
                    <a:pt x="21284" y="47536"/>
                    <a:pt x="0" y="26252"/>
                    <a:pt x="0" y="0"/>
                  </a:cubicBezTo>
                  <a:lnTo>
                    <a:pt x="0" y="44495"/>
                  </a:lnTo>
                  <a:cubicBezTo>
                    <a:pt x="0" y="70747"/>
                    <a:pt x="21284" y="92031"/>
                    <a:pt x="47536" y="92031"/>
                  </a:cubicBezTo>
                  <a:cubicBezTo>
                    <a:pt x="73788" y="92031"/>
                    <a:pt x="95071" y="70747"/>
                    <a:pt x="95071" y="44495"/>
                  </a:cubicBezTo>
                  <a:lnTo>
                    <a:pt x="95071" y="0"/>
                  </a:lnTo>
                  <a:cubicBezTo>
                    <a:pt x="95071" y="26277"/>
                    <a:pt x="73788" y="47536"/>
                    <a:pt x="47536" y="47536"/>
                  </a:cubicBezTo>
                  <a:close/>
                </a:path>
              </a:pathLst>
            </a:custGeom>
            <a:solidFill>
              <a:srgbClr val="FBBA00"/>
            </a:solidFill>
            <a:ln w="24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F4C917B8-CB66-1D1F-4D99-328A06CB1E72}"/>
                </a:ext>
              </a:extLst>
            </p:cNvPr>
            <p:cNvSpPr/>
            <p:nvPr/>
          </p:nvSpPr>
          <p:spPr>
            <a:xfrm>
              <a:off x="8759577" y="376093"/>
              <a:ext cx="2471" cy="2471"/>
            </a:xfrm>
            <a:custGeom>
              <a:avLst/>
              <a:gdLst/>
              <a:ahLst/>
              <a:cxnLst/>
              <a:rect l="l" t="t" r="r" b="b"/>
              <a:pathLst>
                <a:path w="2471" h="2471"/>
              </a:pathLst>
            </a:custGeom>
            <a:solidFill>
              <a:srgbClr val="000000"/>
            </a:solidFill>
            <a:ln w="24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0AACF0C7-7A52-4691-8863-7047E1FBACF5}"/>
                </a:ext>
              </a:extLst>
            </p:cNvPr>
            <p:cNvSpPr txBox="1"/>
            <p:nvPr/>
          </p:nvSpPr>
          <p:spPr>
            <a:xfrm>
              <a:off x="8738795" y="731568"/>
              <a:ext cx="11053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E37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2024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61B8AB7A-E502-AD65-8600-CC0A00D3F9AF}"/>
                </a:ext>
              </a:extLst>
            </p:cNvPr>
            <p:cNvGrpSpPr/>
            <p:nvPr/>
          </p:nvGrpSpPr>
          <p:grpSpPr>
            <a:xfrm>
              <a:off x="9465120" y="920836"/>
              <a:ext cx="520543" cy="520543"/>
              <a:chOff x="9465120" y="920836"/>
              <a:chExt cx="520543" cy="520543"/>
            </a:xfrm>
          </p:grpSpPr>
          <p:grpSp>
            <p:nvGrpSpPr>
              <p:cNvPr id="20" name="Agrupar 19">
                <a:extLst>
                  <a:ext uri="{FF2B5EF4-FFF2-40B4-BE49-F238E27FC236}">
                    <a16:creationId xmlns:a16="http://schemas.microsoft.com/office/drawing/2014/main" id="{70798600-300C-AA3B-3A05-FAA8FD1C4FB0}"/>
                  </a:ext>
                </a:extLst>
              </p:cNvPr>
              <p:cNvGrpSpPr/>
              <p:nvPr/>
            </p:nvGrpSpPr>
            <p:grpSpPr>
              <a:xfrm>
                <a:off x="9465120" y="920836"/>
                <a:ext cx="520543" cy="520543"/>
                <a:chOff x="9465120" y="920836"/>
                <a:chExt cx="520543" cy="520543"/>
              </a:xfrm>
            </p:grpSpPr>
            <p:sp>
              <p:nvSpPr>
                <p:cNvPr id="22" name="Forma Livre: Forma 21">
                  <a:extLst>
                    <a:ext uri="{FF2B5EF4-FFF2-40B4-BE49-F238E27FC236}">
                      <a16:creationId xmlns:a16="http://schemas.microsoft.com/office/drawing/2014/main" id="{C930414F-B45C-4738-2482-D0043D5FE4B9}"/>
                    </a:ext>
                  </a:extLst>
                </p:cNvPr>
                <p:cNvSpPr/>
                <p:nvPr/>
              </p:nvSpPr>
              <p:spPr>
                <a:xfrm>
                  <a:off x="9465120" y="920836"/>
                  <a:ext cx="520543" cy="520543"/>
                </a:xfrm>
                <a:custGeom>
                  <a:avLst/>
                  <a:gdLst>
                    <a:gd name="connsiteX0" fmla="*/ 520543 w 520543"/>
                    <a:gd name="connsiteY0" fmla="*/ 260272 h 520543"/>
                    <a:gd name="connsiteX1" fmla="*/ 260272 w 520543"/>
                    <a:gd name="connsiteY1" fmla="*/ 520543 h 520543"/>
                    <a:gd name="connsiteX2" fmla="*/ 0 w 520543"/>
                    <a:gd name="connsiteY2" fmla="*/ 260272 h 520543"/>
                    <a:gd name="connsiteX3" fmla="*/ 260272 w 520543"/>
                    <a:gd name="connsiteY3" fmla="*/ 0 h 520543"/>
                    <a:gd name="connsiteX4" fmla="*/ 520543 w 520543"/>
                    <a:gd name="connsiteY4" fmla="*/ 260272 h 520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543" h="520543">
                      <a:moveTo>
                        <a:pt x="520543" y="260272"/>
                      </a:moveTo>
                      <a:cubicBezTo>
                        <a:pt x="520543" y="404015"/>
                        <a:pt x="404016" y="520543"/>
                        <a:pt x="260272" y="520543"/>
                      </a:cubicBezTo>
                      <a:cubicBezTo>
                        <a:pt x="116528" y="520543"/>
                        <a:pt x="0" y="404015"/>
                        <a:pt x="0" y="260272"/>
                      </a:cubicBezTo>
                      <a:cubicBezTo>
                        <a:pt x="0" y="116528"/>
                        <a:pt x="116528" y="0"/>
                        <a:pt x="260272" y="0"/>
                      </a:cubicBezTo>
                      <a:cubicBezTo>
                        <a:pt x="404016" y="0"/>
                        <a:pt x="520543" y="116528"/>
                        <a:pt x="520543" y="260272"/>
                      </a:cubicBezTo>
                      <a:close/>
                    </a:path>
                  </a:pathLst>
                </a:custGeom>
                <a:solidFill>
                  <a:srgbClr val="EF7D00"/>
                </a:solidFill>
                <a:ln w="24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orma Livre: Forma 22">
                  <a:extLst>
                    <a:ext uri="{FF2B5EF4-FFF2-40B4-BE49-F238E27FC236}">
                      <a16:creationId xmlns:a16="http://schemas.microsoft.com/office/drawing/2014/main" id="{7680BF00-E86E-00B1-5C0F-8CC7AA1349DF}"/>
                    </a:ext>
                  </a:extLst>
                </p:cNvPr>
                <p:cNvSpPr/>
                <p:nvPr/>
              </p:nvSpPr>
              <p:spPr>
                <a:xfrm>
                  <a:off x="9465120" y="1158860"/>
                  <a:ext cx="520543" cy="282519"/>
                </a:xfrm>
                <a:custGeom>
                  <a:avLst/>
                  <a:gdLst>
                    <a:gd name="connsiteX0" fmla="*/ 260272 w 520543"/>
                    <a:gd name="connsiteY0" fmla="*/ 238024 h 282519"/>
                    <a:gd name="connsiteX1" fmla="*/ 964 w 520543"/>
                    <a:gd name="connsiteY1" fmla="*/ 0 h 282519"/>
                    <a:gd name="connsiteX2" fmla="*/ 0 w 520543"/>
                    <a:gd name="connsiteY2" fmla="*/ 22248 h 282519"/>
                    <a:gd name="connsiteX3" fmla="*/ 260272 w 520543"/>
                    <a:gd name="connsiteY3" fmla="*/ 282519 h 282519"/>
                    <a:gd name="connsiteX4" fmla="*/ 520543 w 520543"/>
                    <a:gd name="connsiteY4" fmla="*/ 22248 h 282519"/>
                    <a:gd name="connsiteX5" fmla="*/ 519579 w 520543"/>
                    <a:gd name="connsiteY5" fmla="*/ 0 h 282519"/>
                    <a:gd name="connsiteX6" fmla="*/ 260272 w 520543"/>
                    <a:gd name="connsiteY6" fmla="*/ 238024 h 282519"/>
                    <a:gd name="connsiteX7" fmla="*/ 260272 w 520543"/>
                    <a:gd name="connsiteY7" fmla="*/ 238024 h 28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0543" h="282519">
                      <a:moveTo>
                        <a:pt x="260272" y="238024"/>
                      </a:moveTo>
                      <a:cubicBezTo>
                        <a:pt x="124018" y="238024"/>
                        <a:pt x="12236" y="133337"/>
                        <a:pt x="964" y="0"/>
                      </a:cubicBezTo>
                      <a:cubicBezTo>
                        <a:pt x="346" y="7342"/>
                        <a:pt x="0" y="14758"/>
                        <a:pt x="0" y="22248"/>
                      </a:cubicBezTo>
                      <a:cubicBezTo>
                        <a:pt x="0" y="165991"/>
                        <a:pt x="116528" y="282519"/>
                        <a:pt x="260272" y="282519"/>
                      </a:cubicBezTo>
                      <a:cubicBezTo>
                        <a:pt x="404015" y="282519"/>
                        <a:pt x="520543" y="165991"/>
                        <a:pt x="520543" y="22248"/>
                      </a:cubicBezTo>
                      <a:cubicBezTo>
                        <a:pt x="520543" y="14758"/>
                        <a:pt x="520197" y="7342"/>
                        <a:pt x="519579" y="0"/>
                      </a:cubicBezTo>
                      <a:cubicBezTo>
                        <a:pt x="508307" y="133337"/>
                        <a:pt x="396525" y="238024"/>
                        <a:pt x="260272" y="238024"/>
                      </a:cubicBezTo>
                      <a:lnTo>
                        <a:pt x="260272" y="238024"/>
                      </a:lnTo>
                      <a:close/>
                    </a:path>
                  </a:pathLst>
                </a:custGeom>
                <a:solidFill>
                  <a:srgbClr val="FBBA00"/>
                </a:solidFill>
                <a:ln w="24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orma Livre: Forma 23">
                  <a:extLst>
                    <a:ext uri="{FF2B5EF4-FFF2-40B4-BE49-F238E27FC236}">
                      <a16:creationId xmlns:a16="http://schemas.microsoft.com/office/drawing/2014/main" id="{85798744-F165-6F88-5EA5-D811F685C61A}"/>
                    </a:ext>
                  </a:extLst>
                </p:cNvPr>
                <p:cNvSpPr/>
                <p:nvPr/>
              </p:nvSpPr>
              <p:spPr>
                <a:xfrm>
                  <a:off x="9547090" y="1158860"/>
                  <a:ext cx="356554" cy="200524"/>
                </a:xfrm>
                <a:custGeom>
                  <a:avLst/>
                  <a:gdLst>
                    <a:gd name="connsiteX0" fmla="*/ 178302 w 356554"/>
                    <a:gd name="connsiteY0" fmla="*/ 156029 h 200524"/>
                    <a:gd name="connsiteX1" fmla="*/ 1434 w 356554"/>
                    <a:gd name="connsiteY1" fmla="*/ 0 h 200524"/>
                    <a:gd name="connsiteX2" fmla="*/ 0 w 356554"/>
                    <a:gd name="connsiteY2" fmla="*/ 22248 h 200524"/>
                    <a:gd name="connsiteX3" fmla="*/ 178277 w 356554"/>
                    <a:gd name="connsiteY3" fmla="*/ 200524 h 200524"/>
                    <a:gd name="connsiteX4" fmla="*/ 356554 w 356554"/>
                    <a:gd name="connsiteY4" fmla="*/ 22248 h 200524"/>
                    <a:gd name="connsiteX5" fmla="*/ 355120 w 356554"/>
                    <a:gd name="connsiteY5" fmla="*/ 0 h 200524"/>
                    <a:gd name="connsiteX6" fmla="*/ 178302 w 356554"/>
                    <a:gd name="connsiteY6" fmla="*/ 156029 h 200524"/>
                    <a:gd name="connsiteX7" fmla="*/ 178302 w 356554"/>
                    <a:gd name="connsiteY7" fmla="*/ 156029 h 200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6554" h="200524">
                      <a:moveTo>
                        <a:pt x="178302" y="156029"/>
                      </a:moveTo>
                      <a:cubicBezTo>
                        <a:pt x="87383" y="156029"/>
                        <a:pt x="12409" y="87952"/>
                        <a:pt x="1434" y="0"/>
                      </a:cubicBezTo>
                      <a:cubicBezTo>
                        <a:pt x="519" y="7292"/>
                        <a:pt x="0" y="14708"/>
                        <a:pt x="0" y="22248"/>
                      </a:cubicBezTo>
                      <a:cubicBezTo>
                        <a:pt x="0" y="120705"/>
                        <a:pt x="79819" y="200524"/>
                        <a:pt x="178277" y="200524"/>
                      </a:cubicBezTo>
                      <a:cubicBezTo>
                        <a:pt x="276735" y="200524"/>
                        <a:pt x="356554" y="120705"/>
                        <a:pt x="356554" y="22248"/>
                      </a:cubicBezTo>
                      <a:cubicBezTo>
                        <a:pt x="356554" y="14708"/>
                        <a:pt x="356035" y="7292"/>
                        <a:pt x="355120" y="0"/>
                      </a:cubicBezTo>
                      <a:cubicBezTo>
                        <a:pt x="344194" y="87952"/>
                        <a:pt x="269220" y="156029"/>
                        <a:pt x="178302" y="156029"/>
                      </a:cubicBezTo>
                      <a:lnTo>
                        <a:pt x="178302" y="156029"/>
                      </a:lnTo>
                      <a:close/>
                    </a:path>
                  </a:pathLst>
                </a:custGeom>
                <a:solidFill>
                  <a:srgbClr val="ECDAEC"/>
                </a:solidFill>
                <a:ln w="24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orma Livre: Forma 24">
                  <a:extLst>
                    <a:ext uri="{FF2B5EF4-FFF2-40B4-BE49-F238E27FC236}">
                      <a16:creationId xmlns:a16="http://schemas.microsoft.com/office/drawing/2014/main" id="{3A7F858A-B7ED-E65F-D721-0E027C59F798}"/>
                    </a:ext>
                  </a:extLst>
                </p:cNvPr>
                <p:cNvSpPr/>
                <p:nvPr/>
              </p:nvSpPr>
              <p:spPr>
                <a:xfrm>
                  <a:off x="9546942" y="1002855"/>
                  <a:ext cx="356504" cy="356504"/>
                </a:xfrm>
                <a:custGeom>
                  <a:avLst/>
                  <a:gdLst>
                    <a:gd name="connsiteX0" fmla="*/ 356505 w 356504"/>
                    <a:gd name="connsiteY0" fmla="*/ 178252 h 356504"/>
                    <a:gd name="connsiteX1" fmla="*/ 178252 w 356504"/>
                    <a:gd name="connsiteY1" fmla="*/ 356504 h 356504"/>
                    <a:gd name="connsiteX2" fmla="*/ 0 w 356504"/>
                    <a:gd name="connsiteY2" fmla="*/ 178252 h 356504"/>
                    <a:gd name="connsiteX3" fmla="*/ 178252 w 356504"/>
                    <a:gd name="connsiteY3" fmla="*/ 0 h 356504"/>
                    <a:gd name="connsiteX4" fmla="*/ 356505 w 356504"/>
                    <a:gd name="connsiteY4" fmla="*/ 178252 h 356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6504" h="356504">
                      <a:moveTo>
                        <a:pt x="356505" y="178252"/>
                      </a:moveTo>
                      <a:cubicBezTo>
                        <a:pt x="356505" y="276698"/>
                        <a:pt x="276698" y="356504"/>
                        <a:pt x="178252" y="356504"/>
                      </a:cubicBezTo>
                      <a:cubicBezTo>
                        <a:pt x="79806" y="356504"/>
                        <a:pt x="0" y="276698"/>
                        <a:pt x="0" y="178252"/>
                      </a:cubicBezTo>
                      <a:cubicBezTo>
                        <a:pt x="0" y="79806"/>
                        <a:pt x="79806" y="0"/>
                        <a:pt x="178252" y="0"/>
                      </a:cubicBezTo>
                      <a:cubicBezTo>
                        <a:pt x="276698" y="0"/>
                        <a:pt x="356505" y="79806"/>
                        <a:pt x="356505" y="178252"/>
                      </a:cubicBezTo>
                      <a:close/>
                    </a:path>
                  </a:pathLst>
                </a:custGeom>
                <a:solidFill>
                  <a:srgbClr val="F9F6F6"/>
                </a:solidFill>
                <a:ln w="24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orma Livre: Forma 25">
                  <a:extLst>
                    <a:ext uri="{FF2B5EF4-FFF2-40B4-BE49-F238E27FC236}">
                      <a16:creationId xmlns:a16="http://schemas.microsoft.com/office/drawing/2014/main" id="{59A446D4-FC1D-1C2F-B459-E346D54452EA}"/>
                    </a:ext>
                  </a:extLst>
                </p:cNvPr>
                <p:cNvSpPr/>
                <p:nvPr/>
              </p:nvSpPr>
              <p:spPr>
                <a:xfrm>
                  <a:off x="9660163" y="1072960"/>
                  <a:ext cx="89552" cy="188835"/>
                </a:xfrm>
                <a:custGeom>
                  <a:avLst/>
                  <a:gdLst>
                    <a:gd name="connsiteX0" fmla="*/ 70964 w 89552"/>
                    <a:gd name="connsiteY0" fmla="*/ 0 h 188835"/>
                    <a:gd name="connsiteX1" fmla="*/ 70964 w 89552"/>
                    <a:gd name="connsiteY1" fmla="*/ 0 h 188835"/>
                    <a:gd name="connsiteX2" fmla="*/ 52399 w 89552"/>
                    <a:gd name="connsiteY2" fmla="*/ 18589 h 188835"/>
                    <a:gd name="connsiteX3" fmla="*/ 52399 w 89552"/>
                    <a:gd name="connsiteY3" fmla="*/ 110150 h 188835"/>
                    <a:gd name="connsiteX4" fmla="*/ 5432 w 89552"/>
                    <a:gd name="connsiteY4" fmla="*/ 157117 h 188835"/>
                    <a:gd name="connsiteX5" fmla="*/ 5432 w 89552"/>
                    <a:gd name="connsiteY5" fmla="*/ 183394 h 188835"/>
                    <a:gd name="connsiteX6" fmla="*/ 31709 w 89552"/>
                    <a:gd name="connsiteY6" fmla="*/ 183394 h 188835"/>
                    <a:gd name="connsiteX7" fmla="*/ 84090 w 89552"/>
                    <a:gd name="connsiteY7" fmla="*/ 130989 h 188835"/>
                    <a:gd name="connsiteX8" fmla="*/ 89553 w 89552"/>
                    <a:gd name="connsiteY8" fmla="*/ 117813 h 188835"/>
                    <a:gd name="connsiteX9" fmla="*/ 89553 w 89552"/>
                    <a:gd name="connsiteY9" fmla="*/ 18564 h 188835"/>
                    <a:gd name="connsiteX10" fmla="*/ 70964 w 89552"/>
                    <a:gd name="connsiteY10" fmla="*/ 0 h 188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9552" h="188835">
                      <a:moveTo>
                        <a:pt x="70964" y="0"/>
                      </a:moveTo>
                      <a:lnTo>
                        <a:pt x="70964" y="0"/>
                      </a:lnTo>
                      <a:cubicBezTo>
                        <a:pt x="60705" y="0"/>
                        <a:pt x="52399" y="8306"/>
                        <a:pt x="52399" y="18589"/>
                      </a:cubicBezTo>
                      <a:lnTo>
                        <a:pt x="52399" y="110150"/>
                      </a:lnTo>
                      <a:lnTo>
                        <a:pt x="5432" y="157117"/>
                      </a:lnTo>
                      <a:cubicBezTo>
                        <a:pt x="-1811" y="164360"/>
                        <a:pt x="-1811" y="176126"/>
                        <a:pt x="5432" y="183394"/>
                      </a:cubicBezTo>
                      <a:cubicBezTo>
                        <a:pt x="12675" y="190661"/>
                        <a:pt x="24441" y="190637"/>
                        <a:pt x="31709" y="183394"/>
                      </a:cubicBezTo>
                      <a:lnTo>
                        <a:pt x="84090" y="130989"/>
                      </a:lnTo>
                      <a:cubicBezTo>
                        <a:pt x="87550" y="127553"/>
                        <a:pt x="89553" y="122708"/>
                        <a:pt x="89553" y="117813"/>
                      </a:cubicBezTo>
                      <a:lnTo>
                        <a:pt x="89553" y="18564"/>
                      </a:lnTo>
                      <a:cubicBezTo>
                        <a:pt x="89553" y="8306"/>
                        <a:pt x="81222" y="0"/>
                        <a:pt x="70964" y="0"/>
                      </a:cubicBezTo>
                    </a:path>
                  </a:pathLst>
                </a:custGeom>
                <a:solidFill>
                  <a:srgbClr val="118A53"/>
                </a:solidFill>
                <a:ln w="24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id="{47CB14D7-D931-A576-AF91-308C57C62084}"/>
                  </a:ext>
                </a:extLst>
              </p:cNvPr>
              <p:cNvSpPr/>
              <p:nvPr/>
            </p:nvSpPr>
            <p:spPr>
              <a:xfrm>
                <a:off x="9528872" y="984439"/>
                <a:ext cx="394399" cy="394424"/>
              </a:xfrm>
              <a:custGeom>
                <a:avLst/>
                <a:gdLst>
                  <a:gd name="connsiteX0" fmla="*/ 197212 w 394399"/>
                  <a:gd name="connsiteY0" fmla="*/ 0 h 394424"/>
                  <a:gd name="connsiteX1" fmla="*/ 0 w 394399"/>
                  <a:gd name="connsiteY1" fmla="*/ 197212 h 394424"/>
                  <a:gd name="connsiteX2" fmla="*/ 197212 w 394399"/>
                  <a:gd name="connsiteY2" fmla="*/ 394424 h 394424"/>
                  <a:gd name="connsiteX3" fmla="*/ 275202 w 394399"/>
                  <a:gd name="connsiteY3" fmla="*/ 378406 h 394424"/>
                  <a:gd name="connsiteX4" fmla="*/ 284917 w 394399"/>
                  <a:gd name="connsiteY4" fmla="*/ 353983 h 394424"/>
                  <a:gd name="connsiteX5" fmla="*/ 260494 w 394399"/>
                  <a:gd name="connsiteY5" fmla="*/ 344268 h 394424"/>
                  <a:gd name="connsiteX6" fmla="*/ 197212 w 394399"/>
                  <a:gd name="connsiteY6" fmla="*/ 357246 h 394424"/>
                  <a:gd name="connsiteX7" fmla="*/ 37153 w 394399"/>
                  <a:gd name="connsiteY7" fmla="*/ 197187 h 394424"/>
                  <a:gd name="connsiteX8" fmla="*/ 197212 w 394399"/>
                  <a:gd name="connsiteY8" fmla="*/ 37129 h 394424"/>
                  <a:gd name="connsiteX9" fmla="*/ 357271 w 394399"/>
                  <a:gd name="connsiteY9" fmla="*/ 197187 h 394424"/>
                  <a:gd name="connsiteX10" fmla="*/ 314828 w 394399"/>
                  <a:gd name="connsiteY10" fmla="*/ 305731 h 394424"/>
                  <a:gd name="connsiteX11" fmla="*/ 315866 w 394399"/>
                  <a:gd name="connsiteY11" fmla="*/ 331983 h 394424"/>
                  <a:gd name="connsiteX12" fmla="*/ 342118 w 394399"/>
                  <a:gd name="connsiteY12" fmla="*/ 330945 h 394424"/>
                  <a:gd name="connsiteX13" fmla="*/ 394400 w 394399"/>
                  <a:gd name="connsiteY13" fmla="*/ 197187 h 394424"/>
                  <a:gd name="connsiteX14" fmla="*/ 197212 w 394399"/>
                  <a:gd name="connsiteY14" fmla="*/ 0 h 394424"/>
                  <a:gd name="connsiteX15" fmla="*/ 197212 w 394399"/>
                  <a:gd name="connsiteY15" fmla="*/ 0 h 39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399" h="394424">
                    <a:moveTo>
                      <a:pt x="197212" y="0"/>
                    </a:moveTo>
                    <a:cubicBezTo>
                      <a:pt x="88471" y="0"/>
                      <a:pt x="0" y="88471"/>
                      <a:pt x="0" y="197212"/>
                    </a:cubicBezTo>
                    <a:cubicBezTo>
                      <a:pt x="0" y="305953"/>
                      <a:pt x="88471" y="394424"/>
                      <a:pt x="197212" y="394424"/>
                    </a:cubicBezTo>
                    <a:cubicBezTo>
                      <a:pt x="224280" y="394424"/>
                      <a:pt x="250532" y="389035"/>
                      <a:pt x="275202" y="378406"/>
                    </a:cubicBezTo>
                    <a:cubicBezTo>
                      <a:pt x="284620" y="374352"/>
                      <a:pt x="288971" y="363426"/>
                      <a:pt x="284917" y="353983"/>
                    </a:cubicBezTo>
                    <a:cubicBezTo>
                      <a:pt x="280863" y="344565"/>
                      <a:pt x="269912" y="340214"/>
                      <a:pt x="260494" y="344268"/>
                    </a:cubicBezTo>
                    <a:cubicBezTo>
                      <a:pt x="240496" y="352895"/>
                      <a:pt x="219213" y="357246"/>
                      <a:pt x="197212" y="357246"/>
                    </a:cubicBezTo>
                    <a:cubicBezTo>
                      <a:pt x="108964" y="357246"/>
                      <a:pt x="37153" y="285436"/>
                      <a:pt x="37153" y="197187"/>
                    </a:cubicBezTo>
                    <a:cubicBezTo>
                      <a:pt x="37153" y="108939"/>
                      <a:pt x="108964" y="37129"/>
                      <a:pt x="197212" y="37129"/>
                    </a:cubicBezTo>
                    <a:cubicBezTo>
                      <a:pt x="285461" y="37129"/>
                      <a:pt x="357271" y="108939"/>
                      <a:pt x="357271" y="197187"/>
                    </a:cubicBezTo>
                    <a:cubicBezTo>
                      <a:pt x="357271" y="237554"/>
                      <a:pt x="342192" y="276092"/>
                      <a:pt x="314828" y="305731"/>
                    </a:cubicBezTo>
                    <a:cubicBezTo>
                      <a:pt x="307857" y="313270"/>
                      <a:pt x="308326" y="325012"/>
                      <a:pt x="315866" y="331983"/>
                    </a:cubicBezTo>
                    <a:cubicBezTo>
                      <a:pt x="323405" y="338954"/>
                      <a:pt x="335147" y="338484"/>
                      <a:pt x="342118" y="330945"/>
                    </a:cubicBezTo>
                    <a:cubicBezTo>
                      <a:pt x="375835" y="294434"/>
                      <a:pt x="394400" y="246923"/>
                      <a:pt x="394400" y="197187"/>
                    </a:cubicBezTo>
                    <a:cubicBezTo>
                      <a:pt x="394424" y="88446"/>
                      <a:pt x="305953" y="0"/>
                      <a:pt x="197212" y="0"/>
                    </a:cubicBezTo>
                    <a:lnTo>
                      <a:pt x="197212" y="0"/>
                    </a:lnTo>
                    <a:close/>
                  </a:path>
                </a:pathLst>
              </a:custGeom>
              <a:solidFill>
                <a:srgbClr val="118A53"/>
              </a:solidFill>
              <a:ln w="2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7" name="Imagem 26">
            <a:extLst>
              <a:ext uri="{FF2B5EF4-FFF2-40B4-BE49-F238E27FC236}">
                <a16:creationId xmlns:a16="http://schemas.microsoft.com/office/drawing/2014/main" id="{13179276-A935-4153-598F-F33ADE513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269" y="4763920"/>
            <a:ext cx="9204004" cy="1495181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CE955C27-BED2-B3AB-A4CE-5B513018D47F}"/>
              </a:ext>
            </a:extLst>
          </p:cNvPr>
          <p:cNvSpPr txBox="1"/>
          <p:nvPr/>
        </p:nvSpPr>
        <p:spPr>
          <a:xfrm>
            <a:off x="-620851" y="6566936"/>
            <a:ext cx="67372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hlinkClick r:id="rId9"/>
              </a:rPr>
              <a:t>Electronic cigarettes for smoking cessation - </a:t>
            </a:r>
            <a:r>
              <a:rPr lang="en-US" sz="900" dirty="0" err="1">
                <a:hlinkClick r:id="rId9"/>
              </a:rPr>
              <a:t>Lindson</a:t>
            </a:r>
            <a:r>
              <a:rPr lang="en-US" sz="900" dirty="0">
                <a:hlinkClick r:id="rId9"/>
              </a:rPr>
              <a:t>, N - 2024 | Cochrane Library</a:t>
            </a:r>
            <a:r>
              <a:rPr lang="en-US" sz="900" dirty="0">
                <a:solidFill>
                  <a:schemeClr val="bg1"/>
                </a:solidFill>
              </a:rPr>
              <a:t>, </a:t>
            </a:r>
            <a:r>
              <a:rPr lang="en-US" sz="900" dirty="0" err="1">
                <a:solidFill>
                  <a:schemeClr val="bg1"/>
                </a:solidFill>
              </a:rPr>
              <a:t>acessado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em</a:t>
            </a:r>
            <a:r>
              <a:rPr lang="en-US" sz="900" dirty="0">
                <a:solidFill>
                  <a:schemeClr val="bg1"/>
                </a:solidFill>
              </a:rPr>
              <a:t> 19.05.2024.</a:t>
            </a:r>
            <a:endParaRPr lang="en-US" sz="900" dirty="0"/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9F884DF1-3DB2-B619-0A3A-6B4248CEE533}"/>
              </a:ext>
            </a:extLst>
          </p:cNvPr>
          <p:cNvSpPr txBox="1"/>
          <p:nvPr/>
        </p:nvSpPr>
        <p:spPr>
          <a:xfrm>
            <a:off x="96035" y="22592"/>
            <a:ext cx="102695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800" b="1" dirty="0">
                <a:solidFill>
                  <a:srgbClr val="0D4E37"/>
                </a:solidFill>
              </a:rPr>
              <a:t>Cochrane Library conduz revisões sistemáticas ano a ano demonstrando a alta capacidade ajudar os adultos fumantes a migrar dos cigarros convencionais para cigarros eletrônicos.</a:t>
            </a:r>
          </a:p>
        </p:txBody>
      </p:sp>
      <p:pic>
        <p:nvPicPr>
          <p:cNvPr id="57" name="Gráfico 56">
            <a:extLst>
              <a:ext uri="{FF2B5EF4-FFF2-40B4-BE49-F238E27FC236}">
                <a16:creationId xmlns:a16="http://schemas.microsoft.com/office/drawing/2014/main" id="{0D95F325-01B5-9772-F73C-F2BD05DD5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32848" y="2638684"/>
            <a:ext cx="413144" cy="30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8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8E22455A-F741-7C1A-4635-98E1E5BA6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768680">
            <a:off x="2427385" y="1528072"/>
            <a:ext cx="17814801" cy="326755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4BC000D-317F-3DE4-1CD7-E23280AAAA87}"/>
              </a:ext>
            </a:extLst>
          </p:cNvPr>
          <p:cNvSpPr txBox="1"/>
          <p:nvPr/>
        </p:nvSpPr>
        <p:spPr>
          <a:xfrm>
            <a:off x="182233" y="221819"/>
            <a:ext cx="102695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800" b="1" dirty="0">
                <a:solidFill>
                  <a:srgbClr val="0D4E37"/>
                </a:solidFill>
              </a:rPr>
              <a:t>Comprovação de que os cigarros eletrônicos contribuíram para a redução da incidência de fumantes na população no Reino Unido.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9B81D53-396F-CBB8-DF4A-ABF9470D8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33" y="4987797"/>
            <a:ext cx="1681285" cy="866987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8079D7E4-3158-075B-E3D4-867BADF1706D}"/>
              </a:ext>
            </a:extLst>
          </p:cNvPr>
          <p:cNvSpPr txBox="1"/>
          <p:nvPr/>
        </p:nvSpPr>
        <p:spPr>
          <a:xfrm>
            <a:off x="0" y="5901260"/>
            <a:ext cx="50427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rgbClr val="00B050"/>
                </a:solidFill>
              </a:rPr>
              <a:t>Associations of Prevalence of E-cigarette Use With Quit Attempts, Quit Success, Use of Smoking Cessation Medication, and the Overall Quit Rate Among Smokers in England: A Time-Series Analysis of Population Trends 2007–2022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2DC7AF4D-1F8F-88AB-52EF-39C4849B3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659" y="3287986"/>
            <a:ext cx="5427265" cy="2485258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BC6EE7F4-4823-CA8E-A973-3C5F526BA7F4}"/>
              </a:ext>
            </a:extLst>
          </p:cNvPr>
          <p:cNvSpPr/>
          <p:nvPr/>
        </p:nvSpPr>
        <p:spPr>
          <a:xfrm>
            <a:off x="8579235" y="1427632"/>
            <a:ext cx="3316633" cy="1691810"/>
          </a:xfrm>
          <a:prstGeom prst="rect">
            <a:avLst/>
          </a:prstGeom>
          <a:solidFill>
            <a:srgbClr val="0D4E37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“o aumento na prevalência do uso de cigarros eletrônicos entre fumantes na Inglaterra tem sido associada a um aumento na taxa de sucesso das tentativas de abandono”</a:t>
            </a:r>
            <a:endParaRPr kumimoji="0" lang="pt-BR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A4384FD1-5FA8-6E72-E1AD-0DA4E12E7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357" y="1344470"/>
            <a:ext cx="4876604" cy="2357025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5BA44EA4-B493-2C80-9DD5-AA482C2605BF}"/>
              </a:ext>
            </a:extLst>
          </p:cNvPr>
          <p:cNvSpPr txBox="1"/>
          <p:nvPr/>
        </p:nvSpPr>
        <p:spPr>
          <a:xfrm>
            <a:off x="6383961" y="2525822"/>
            <a:ext cx="1807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bg1"/>
                </a:solidFill>
              </a:rPr>
              <a:t>Uso atual de cigarro eletrônico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9473642A-68FA-D8E0-3E5F-F5CF591CBA19}"/>
              </a:ext>
            </a:extLst>
          </p:cNvPr>
          <p:cNvSpPr txBox="1"/>
          <p:nvPr/>
        </p:nvSpPr>
        <p:spPr>
          <a:xfrm>
            <a:off x="6372446" y="2980942"/>
            <a:ext cx="1807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bg1"/>
                </a:solidFill>
              </a:rPr>
              <a:t>Taxa geral de abandono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ED5F184A-39AA-8F3B-AA31-52BB0049381E}"/>
              </a:ext>
            </a:extLst>
          </p:cNvPr>
          <p:cNvSpPr txBox="1"/>
          <p:nvPr/>
        </p:nvSpPr>
        <p:spPr>
          <a:xfrm>
            <a:off x="6389896" y="2105164"/>
            <a:ext cx="1807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Taxa de tentativa de parar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42" name="Conector de Seta Reta 41">
            <a:extLst>
              <a:ext uri="{FF2B5EF4-FFF2-40B4-BE49-F238E27FC236}">
                <a16:creationId xmlns:a16="http://schemas.microsoft.com/office/drawing/2014/main" id="{0B4FFF20-F402-73F6-405B-E860970DF26E}"/>
              </a:ext>
            </a:extLst>
          </p:cNvPr>
          <p:cNvCxnSpPr/>
          <p:nvPr/>
        </p:nvCxnSpPr>
        <p:spPr>
          <a:xfrm>
            <a:off x="6096000" y="2262924"/>
            <a:ext cx="2938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26720642-ABED-302E-F494-570B21C6A653}"/>
              </a:ext>
            </a:extLst>
          </p:cNvPr>
          <p:cNvCxnSpPr/>
          <p:nvPr/>
        </p:nvCxnSpPr>
        <p:spPr>
          <a:xfrm>
            <a:off x="6111650" y="2671922"/>
            <a:ext cx="2938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ector de Seta Reta 43">
            <a:extLst>
              <a:ext uri="{FF2B5EF4-FFF2-40B4-BE49-F238E27FC236}">
                <a16:creationId xmlns:a16="http://schemas.microsoft.com/office/drawing/2014/main" id="{5920CD1E-6773-2557-8896-8BA9446F2C31}"/>
              </a:ext>
            </a:extLst>
          </p:cNvPr>
          <p:cNvCxnSpPr/>
          <p:nvPr/>
        </p:nvCxnSpPr>
        <p:spPr>
          <a:xfrm>
            <a:off x="6096000" y="3119442"/>
            <a:ext cx="2938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0A2B09CA-0B97-2FA9-5BC7-0B0530BCEEA6}"/>
              </a:ext>
            </a:extLst>
          </p:cNvPr>
          <p:cNvCxnSpPr/>
          <p:nvPr/>
        </p:nvCxnSpPr>
        <p:spPr>
          <a:xfrm>
            <a:off x="9146344" y="4251158"/>
            <a:ext cx="2938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ector de Seta Reta 45">
            <a:extLst>
              <a:ext uri="{FF2B5EF4-FFF2-40B4-BE49-F238E27FC236}">
                <a16:creationId xmlns:a16="http://schemas.microsoft.com/office/drawing/2014/main" id="{8B840C19-83F1-45BC-D9D9-FABB47B7FEBE}"/>
              </a:ext>
            </a:extLst>
          </p:cNvPr>
          <p:cNvCxnSpPr/>
          <p:nvPr/>
        </p:nvCxnSpPr>
        <p:spPr>
          <a:xfrm>
            <a:off x="9146344" y="4588782"/>
            <a:ext cx="2938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ector de Seta Reta 46">
            <a:extLst>
              <a:ext uri="{FF2B5EF4-FFF2-40B4-BE49-F238E27FC236}">
                <a16:creationId xmlns:a16="http://schemas.microsoft.com/office/drawing/2014/main" id="{66A43B07-6CFF-0237-B1BA-80C14D6B0C1E}"/>
              </a:ext>
            </a:extLst>
          </p:cNvPr>
          <p:cNvCxnSpPr/>
          <p:nvPr/>
        </p:nvCxnSpPr>
        <p:spPr>
          <a:xfrm>
            <a:off x="9146344" y="5116321"/>
            <a:ext cx="2938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BD335043-E978-791C-05F8-6E8B23CD4D4F}"/>
              </a:ext>
            </a:extLst>
          </p:cNvPr>
          <p:cNvSpPr txBox="1"/>
          <p:nvPr/>
        </p:nvSpPr>
        <p:spPr>
          <a:xfrm>
            <a:off x="9440630" y="4073001"/>
            <a:ext cx="250259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rgbClr val="00B050"/>
                </a:solidFill>
              </a:rPr>
              <a:t>Uso de cigarro eletrônico durante uma tentativa de parar de fumar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2F4B4180-4ACF-170D-5F82-5B9287A79056}"/>
              </a:ext>
            </a:extLst>
          </p:cNvPr>
          <p:cNvSpPr txBox="1"/>
          <p:nvPr/>
        </p:nvSpPr>
        <p:spPr>
          <a:xfrm>
            <a:off x="9499318" y="5007891"/>
            <a:ext cx="180713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rgbClr val="00B050"/>
                </a:solidFill>
              </a:rPr>
              <a:t>Taxa geral de abandono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7E163B35-AB0F-5E2A-FBB2-65DECA9F5E27}"/>
              </a:ext>
            </a:extLst>
          </p:cNvPr>
          <p:cNvSpPr txBox="1"/>
          <p:nvPr/>
        </p:nvSpPr>
        <p:spPr>
          <a:xfrm>
            <a:off x="9499318" y="4455463"/>
            <a:ext cx="180713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B050"/>
                </a:solidFill>
              </a:rPr>
              <a:t>Taxa de sucesso de parar</a:t>
            </a:r>
            <a:endParaRPr lang="en-US" sz="1200" dirty="0">
              <a:solidFill>
                <a:srgbClr val="00B050"/>
              </a:solidFill>
            </a:endParaRPr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22F486A4-E67D-F3C2-867A-1EC32642E5A8}"/>
              </a:ext>
            </a:extLst>
          </p:cNvPr>
          <p:cNvGrpSpPr/>
          <p:nvPr/>
        </p:nvGrpSpPr>
        <p:grpSpPr>
          <a:xfrm>
            <a:off x="338436" y="3270066"/>
            <a:ext cx="1246868" cy="1065286"/>
            <a:chOff x="8738795" y="376093"/>
            <a:chExt cx="1246868" cy="1065286"/>
          </a:xfrm>
        </p:grpSpPr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B08F1D5E-B828-34A5-D5F3-C016BD077EBF}"/>
                </a:ext>
              </a:extLst>
            </p:cNvPr>
            <p:cNvSpPr/>
            <p:nvPr/>
          </p:nvSpPr>
          <p:spPr>
            <a:xfrm>
              <a:off x="8759577" y="670848"/>
              <a:ext cx="1089239" cy="614773"/>
            </a:xfrm>
            <a:custGeom>
              <a:avLst/>
              <a:gdLst>
                <a:gd name="connsiteX0" fmla="*/ 1039801 w 1089239"/>
                <a:gd name="connsiteY0" fmla="*/ 614774 h 614773"/>
                <a:gd name="connsiteX1" fmla="*/ 49439 w 1089239"/>
                <a:gd name="connsiteY1" fmla="*/ 614774 h 614773"/>
                <a:gd name="connsiteX2" fmla="*/ 0 w 1089239"/>
                <a:gd name="connsiteY2" fmla="*/ 565335 h 614773"/>
                <a:gd name="connsiteX3" fmla="*/ 0 w 1089239"/>
                <a:gd name="connsiteY3" fmla="*/ 0 h 614773"/>
                <a:gd name="connsiteX4" fmla="*/ 1089240 w 1089239"/>
                <a:gd name="connsiteY4" fmla="*/ 0 h 614773"/>
                <a:gd name="connsiteX5" fmla="*/ 1089240 w 1089239"/>
                <a:gd name="connsiteY5" fmla="*/ 565360 h 614773"/>
                <a:gd name="connsiteX6" fmla="*/ 1039801 w 1089239"/>
                <a:gd name="connsiteY6" fmla="*/ 614774 h 6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9239" h="614773">
                  <a:moveTo>
                    <a:pt x="1039801" y="614774"/>
                  </a:moveTo>
                  <a:lnTo>
                    <a:pt x="49439" y="614774"/>
                  </a:lnTo>
                  <a:cubicBezTo>
                    <a:pt x="22124" y="614774"/>
                    <a:pt x="0" y="592650"/>
                    <a:pt x="0" y="565335"/>
                  </a:cubicBezTo>
                  <a:lnTo>
                    <a:pt x="0" y="0"/>
                  </a:lnTo>
                  <a:lnTo>
                    <a:pt x="1089240" y="0"/>
                  </a:lnTo>
                  <a:lnTo>
                    <a:pt x="1089240" y="565360"/>
                  </a:lnTo>
                  <a:cubicBezTo>
                    <a:pt x="1089240" y="592650"/>
                    <a:pt x="1067091" y="614774"/>
                    <a:pt x="1039801" y="614774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 w="24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B14B9EFA-59A6-B55C-B1B1-D73851D3B803}"/>
                </a:ext>
              </a:extLst>
            </p:cNvPr>
            <p:cNvSpPr/>
            <p:nvPr/>
          </p:nvSpPr>
          <p:spPr>
            <a:xfrm>
              <a:off x="8759577" y="1191687"/>
              <a:ext cx="1089239" cy="93934"/>
            </a:xfrm>
            <a:custGeom>
              <a:avLst/>
              <a:gdLst>
                <a:gd name="connsiteX0" fmla="*/ 1039801 w 1089239"/>
                <a:gd name="connsiteY0" fmla="*/ 49439 h 93934"/>
                <a:gd name="connsiteX1" fmla="*/ 49439 w 1089239"/>
                <a:gd name="connsiteY1" fmla="*/ 49439 h 93934"/>
                <a:gd name="connsiteX2" fmla="*/ 0 w 1089239"/>
                <a:gd name="connsiteY2" fmla="*/ 0 h 93934"/>
                <a:gd name="connsiteX3" fmla="*/ 0 w 1089239"/>
                <a:gd name="connsiteY3" fmla="*/ 44495 h 93934"/>
                <a:gd name="connsiteX4" fmla="*/ 49439 w 1089239"/>
                <a:gd name="connsiteY4" fmla="*/ 93934 h 93934"/>
                <a:gd name="connsiteX5" fmla="*/ 1039801 w 1089239"/>
                <a:gd name="connsiteY5" fmla="*/ 93934 h 93934"/>
                <a:gd name="connsiteX6" fmla="*/ 1089240 w 1089239"/>
                <a:gd name="connsiteY6" fmla="*/ 44495 h 93934"/>
                <a:gd name="connsiteX7" fmla="*/ 1089240 w 1089239"/>
                <a:gd name="connsiteY7" fmla="*/ 0 h 93934"/>
                <a:gd name="connsiteX8" fmla="*/ 1039801 w 1089239"/>
                <a:gd name="connsiteY8" fmla="*/ 49439 h 93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9239" h="93934">
                  <a:moveTo>
                    <a:pt x="1039801" y="49439"/>
                  </a:moveTo>
                  <a:lnTo>
                    <a:pt x="49439" y="49439"/>
                  </a:lnTo>
                  <a:cubicBezTo>
                    <a:pt x="22124" y="49439"/>
                    <a:pt x="0" y="27315"/>
                    <a:pt x="0" y="0"/>
                  </a:cubicBezTo>
                  <a:lnTo>
                    <a:pt x="0" y="44495"/>
                  </a:lnTo>
                  <a:cubicBezTo>
                    <a:pt x="0" y="71810"/>
                    <a:pt x="22124" y="93934"/>
                    <a:pt x="49439" y="93934"/>
                  </a:cubicBezTo>
                  <a:lnTo>
                    <a:pt x="1039801" y="93934"/>
                  </a:lnTo>
                  <a:cubicBezTo>
                    <a:pt x="1067116" y="93934"/>
                    <a:pt x="1089240" y="71810"/>
                    <a:pt x="1089240" y="44495"/>
                  </a:cubicBezTo>
                  <a:lnTo>
                    <a:pt x="1089240" y="0"/>
                  </a:lnTo>
                  <a:cubicBezTo>
                    <a:pt x="1089240" y="27315"/>
                    <a:pt x="1067091" y="49439"/>
                    <a:pt x="1039801" y="49439"/>
                  </a:cubicBezTo>
                  <a:close/>
                </a:path>
              </a:pathLst>
            </a:custGeom>
            <a:solidFill>
              <a:srgbClr val="0D4E37"/>
            </a:solidFill>
            <a:ln w="24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D634D048-01F6-2A4E-346E-07CC6336B9B8}"/>
                </a:ext>
              </a:extLst>
            </p:cNvPr>
            <p:cNvSpPr/>
            <p:nvPr/>
          </p:nvSpPr>
          <p:spPr>
            <a:xfrm>
              <a:off x="8759577" y="427807"/>
              <a:ext cx="1089239" cy="198546"/>
            </a:xfrm>
            <a:custGeom>
              <a:avLst/>
              <a:gdLst>
                <a:gd name="connsiteX0" fmla="*/ 1039801 w 1089239"/>
                <a:gd name="connsiteY0" fmla="*/ 0 h 198546"/>
                <a:gd name="connsiteX1" fmla="*/ 49439 w 1089239"/>
                <a:gd name="connsiteY1" fmla="*/ 0 h 198546"/>
                <a:gd name="connsiteX2" fmla="*/ 0 w 1089239"/>
                <a:gd name="connsiteY2" fmla="*/ 49439 h 198546"/>
                <a:gd name="connsiteX3" fmla="*/ 0 w 1089239"/>
                <a:gd name="connsiteY3" fmla="*/ 198547 h 198546"/>
                <a:gd name="connsiteX4" fmla="*/ 1089240 w 1089239"/>
                <a:gd name="connsiteY4" fmla="*/ 198547 h 198546"/>
                <a:gd name="connsiteX5" fmla="*/ 1089240 w 1089239"/>
                <a:gd name="connsiteY5" fmla="*/ 49439 h 198546"/>
                <a:gd name="connsiteX6" fmla="*/ 1039801 w 1089239"/>
                <a:gd name="connsiteY6" fmla="*/ 0 h 19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9239" h="198546">
                  <a:moveTo>
                    <a:pt x="1039801" y="0"/>
                  </a:moveTo>
                  <a:lnTo>
                    <a:pt x="49439" y="0"/>
                  </a:lnTo>
                  <a:cubicBezTo>
                    <a:pt x="22124" y="0"/>
                    <a:pt x="0" y="22124"/>
                    <a:pt x="0" y="49439"/>
                  </a:cubicBezTo>
                  <a:lnTo>
                    <a:pt x="0" y="198547"/>
                  </a:lnTo>
                  <a:lnTo>
                    <a:pt x="1089240" y="198547"/>
                  </a:lnTo>
                  <a:lnTo>
                    <a:pt x="1089240" y="49439"/>
                  </a:lnTo>
                  <a:cubicBezTo>
                    <a:pt x="1089240" y="22124"/>
                    <a:pt x="1067091" y="0"/>
                    <a:pt x="1039801" y="0"/>
                  </a:cubicBezTo>
                  <a:close/>
                </a:path>
              </a:pathLst>
            </a:custGeom>
            <a:solidFill>
              <a:srgbClr val="118A53"/>
            </a:solidFill>
            <a:ln w="24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A528F6A4-1A8C-8921-3F7F-7352C7D5B369}"/>
                </a:ext>
              </a:extLst>
            </p:cNvPr>
            <p:cNvSpPr/>
            <p:nvPr/>
          </p:nvSpPr>
          <p:spPr>
            <a:xfrm>
              <a:off x="8759577" y="626353"/>
              <a:ext cx="1089239" cy="44495"/>
            </a:xfrm>
            <a:custGeom>
              <a:avLst/>
              <a:gdLst>
                <a:gd name="connsiteX0" fmla="*/ 0 w 1089239"/>
                <a:gd name="connsiteY0" fmla="*/ 0 h 44495"/>
                <a:gd name="connsiteX1" fmla="*/ 1089240 w 1089239"/>
                <a:gd name="connsiteY1" fmla="*/ 0 h 44495"/>
                <a:gd name="connsiteX2" fmla="*/ 1089240 w 1089239"/>
                <a:gd name="connsiteY2" fmla="*/ 44495 h 44495"/>
                <a:gd name="connsiteX3" fmla="*/ 0 w 1089239"/>
                <a:gd name="connsiteY3" fmla="*/ 44495 h 44495"/>
                <a:gd name="connsiteX4" fmla="*/ 0 w 1089239"/>
                <a:gd name="connsiteY4" fmla="*/ 0 h 4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9239" h="44495">
                  <a:moveTo>
                    <a:pt x="0" y="0"/>
                  </a:moveTo>
                  <a:lnTo>
                    <a:pt x="1089240" y="0"/>
                  </a:lnTo>
                  <a:lnTo>
                    <a:pt x="1089240" y="44495"/>
                  </a:lnTo>
                  <a:lnTo>
                    <a:pt x="0" y="444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7D00"/>
            </a:solidFill>
            <a:ln w="24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82DEE92B-A991-2BCF-3E30-417C903CC4C0}"/>
                </a:ext>
              </a:extLst>
            </p:cNvPr>
            <p:cNvSpPr/>
            <p:nvPr/>
          </p:nvSpPr>
          <p:spPr>
            <a:xfrm>
              <a:off x="8956467" y="376093"/>
              <a:ext cx="95071" cy="214664"/>
            </a:xfrm>
            <a:custGeom>
              <a:avLst/>
              <a:gdLst>
                <a:gd name="connsiteX0" fmla="*/ 47536 w 95071"/>
                <a:gd name="connsiteY0" fmla="*/ 0 h 214664"/>
                <a:gd name="connsiteX1" fmla="*/ 95071 w 95071"/>
                <a:gd name="connsiteY1" fmla="*/ 47536 h 214664"/>
                <a:gd name="connsiteX2" fmla="*/ 95071 w 95071"/>
                <a:gd name="connsiteY2" fmla="*/ 167128 h 214664"/>
                <a:gd name="connsiteX3" fmla="*/ 47536 w 95071"/>
                <a:gd name="connsiteY3" fmla="*/ 214664 h 214664"/>
                <a:gd name="connsiteX4" fmla="*/ 0 w 95071"/>
                <a:gd name="connsiteY4" fmla="*/ 167128 h 214664"/>
                <a:gd name="connsiteX5" fmla="*/ 0 w 95071"/>
                <a:gd name="connsiteY5" fmla="*/ 47536 h 214664"/>
                <a:gd name="connsiteX6" fmla="*/ 47536 w 95071"/>
                <a:gd name="connsiteY6" fmla="*/ 0 h 2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71" h="214664">
                  <a:moveTo>
                    <a:pt x="47536" y="0"/>
                  </a:moveTo>
                  <a:cubicBezTo>
                    <a:pt x="73788" y="0"/>
                    <a:pt x="95071" y="21283"/>
                    <a:pt x="95071" y="47536"/>
                  </a:cubicBezTo>
                  <a:lnTo>
                    <a:pt x="95071" y="167128"/>
                  </a:lnTo>
                  <a:cubicBezTo>
                    <a:pt x="95071" y="193381"/>
                    <a:pt x="73788" y="214664"/>
                    <a:pt x="47536" y="214664"/>
                  </a:cubicBezTo>
                  <a:cubicBezTo>
                    <a:pt x="21283" y="214664"/>
                    <a:pt x="0" y="193381"/>
                    <a:pt x="0" y="167128"/>
                  </a:cubicBezTo>
                  <a:lnTo>
                    <a:pt x="0" y="47536"/>
                  </a:lnTo>
                  <a:cubicBezTo>
                    <a:pt x="0" y="21283"/>
                    <a:pt x="21283" y="0"/>
                    <a:pt x="47536" y="0"/>
                  </a:cubicBezTo>
                  <a:close/>
                </a:path>
              </a:pathLst>
            </a:custGeom>
            <a:solidFill>
              <a:srgbClr val="EF7D00"/>
            </a:solidFill>
            <a:ln w="24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B5FDCF4C-BAEA-7D9A-64C5-7E12190CD2DE}"/>
                </a:ext>
              </a:extLst>
            </p:cNvPr>
            <p:cNvSpPr/>
            <p:nvPr/>
          </p:nvSpPr>
          <p:spPr>
            <a:xfrm>
              <a:off x="9556854" y="376093"/>
              <a:ext cx="95071" cy="214664"/>
            </a:xfrm>
            <a:custGeom>
              <a:avLst/>
              <a:gdLst>
                <a:gd name="connsiteX0" fmla="*/ 47536 w 95071"/>
                <a:gd name="connsiteY0" fmla="*/ 0 h 214664"/>
                <a:gd name="connsiteX1" fmla="*/ 95071 w 95071"/>
                <a:gd name="connsiteY1" fmla="*/ 47536 h 214664"/>
                <a:gd name="connsiteX2" fmla="*/ 95071 w 95071"/>
                <a:gd name="connsiteY2" fmla="*/ 167128 h 214664"/>
                <a:gd name="connsiteX3" fmla="*/ 47536 w 95071"/>
                <a:gd name="connsiteY3" fmla="*/ 214664 h 214664"/>
                <a:gd name="connsiteX4" fmla="*/ 0 w 95071"/>
                <a:gd name="connsiteY4" fmla="*/ 167128 h 214664"/>
                <a:gd name="connsiteX5" fmla="*/ 0 w 95071"/>
                <a:gd name="connsiteY5" fmla="*/ 47536 h 214664"/>
                <a:gd name="connsiteX6" fmla="*/ 47536 w 95071"/>
                <a:gd name="connsiteY6" fmla="*/ 0 h 2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71" h="214664">
                  <a:moveTo>
                    <a:pt x="47536" y="0"/>
                  </a:moveTo>
                  <a:cubicBezTo>
                    <a:pt x="73788" y="0"/>
                    <a:pt x="95071" y="21283"/>
                    <a:pt x="95071" y="47536"/>
                  </a:cubicBezTo>
                  <a:lnTo>
                    <a:pt x="95071" y="167128"/>
                  </a:lnTo>
                  <a:cubicBezTo>
                    <a:pt x="95071" y="193381"/>
                    <a:pt x="73788" y="214664"/>
                    <a:pt x="47536" y="214664"/>
                  </a:cubicBezTo>
                  <a:cubicBezTo>
                    <a:pt x="21284" y="214664"/>
                    <a:pt x="0" y="193381"/>
                    <a:pt x="0" y="167128"/>
                  </a:cubicBezTo>
                  <a:lnTo>
                    <a:pt x="0" y="47536"/>
                  </a:lnTo>
                  <a:cubicBezTo>
                    <a:pt x="0" y="21283"/>
                    <a:pt x="21284" y="0"/>
                    <a:pt x="47536" y="0"/>
                  </a:cubicBezTo>
                  <a:close/>
                </a:path>
              </a:pathLst>
            </a:custGeom>
            <a:solidFill>
              <a:srgbClr val="EF7D00"/>
            </a:solidFill>
            <a:ln w="24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214C8477-9F1C-CB87-C46C-FA7B7D68910F}"/>
                </a:ext>
              </a:extLst>
            </p:cNvPr>
            <p:cNvSpPr/>
            <p:nvPr/>
          </p:nvSpPr>
          <p:spPr>
            <a:xfrm>
              <a:off x="8956467" y="498701"/>
              <a:ext cx="95071" cy="92030"/>
            </a:xfrm>
            <a:custGeom>
              <a:avLst/>
              <a:gdLst>
                <a:gd name="connsiteX0" fmla="*/ 47536 w 95071"/>
                <a:gd name="connsiteY0" fmla="*/ 47536 h 92030"/>
                <a:gd name="connsiteX1" fmla="*/ 0 w 95071"/>
                <a:gd name="connsiteY1" fmla="*/ 0 h 92030"/>
                <a:gd name="connsiteX2" fmla="*/ 0 w 95071"/>
                <a:gd name="connsiteY2" fmla="*/ 44495 h 92030"/>
                <a:gd name="connsiteX3" fmla="*/ 47536 w 95071"/>
                <a:gd name="connsiteY3" fmla="*/ 92031 h 92030"/>
                <a:gd name="connsiteX4" fmla="*/ 95071 w 95071"/>
                <a:gd name="connsiteY4" fmla="*/ 44495 h 92030"/>
                <a:gd name="connsiteX5" fmla="*/ 95071 w 95071"/>
                <a:gd name="connsiteY5" fmla="*/ 0 h 92030"/>
                <a:gd name="connsiteX6" fmla="*/ 47536 w 95071"/>
                <a:gd name="connsiteY6" fmla="*/ 47536 h 92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71" h="92030">
                  <a:moveTo>
                    <a:pt x="47536" y="47536"/>
                  </a:moveTo>
                  <a:cubicBezTo>
                    <a:pt x="21283" y="47536"/>
                    <a:pt x="0" y="26252"/>
                    <a:pt x="0" y="0"/>
                  </a:cubicBezTo>
                  <a:lnTo>
                    <a:pt x="0" y="44495"/>
                  </a:lnTo>
                  <a:cubicBezTo>
                    <a:pt x="0" y="70747"/>
                    <a:pt x="21283" y="92031"/>
                    <a:pt x="47536" y="92031"/>
                  </a:cubicBezTo>
                  <a:cubicBezTo>
                    <a:pt x="73788" y="92031"/>
                    <a:pt x="95071" y="70747"/>
                    <a:pt x="95071" y="44495"/>
                  </a:cubicBezTo>
                  <a:lnTo>
                    <a:pt x="95071" y="0"/>
                  </a:lnTo>
                  <a:cubicBezTo>
                    <a:pt x="95071" y="26277"/>
                    <a:pt x="73788" y="47536"/>
                    <a:pt x="47536" y="47536"/>
                  </a:cubicBezTo>
                  <a:close/>
                </a:path>
              </a:pathLst>
            </a:custGeom>
            <a:solidFill>
              <a:srgbClr val="FBBA00"/>
            </a:solidFill>
            <a:ln w="24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B813A8DB-61DB-3BF4-969C-AFAEB70DFBD2}"/>
                </a:ext>
              </a:extLst>
            </p:cNvPr>
            <p:cNvSpPr/>
            <p:nvPr/>
          </p:nvSpPr>
          <p:spPr>
            <a:xfrm>
              <a:off x="9556854" y="498701"/>
              <a:ext cx="95071" cy="92030"/>
            </a:xfrm>
            <a:custGeom>
              <a:avLst/>
              <a:gdLst>
                <a:gd name="connsiteX0" fmla="*/ 47536 w 95071"/>
                <a:gd name="connsiteY0" fmla="*/ 47536 h 92030"/>
                <a:gd name="connsiteX1" fmla="*/ 0 w 95071"/>
                <a:gd name="connsiteY1" fmla="*/ 0 h 92030"/>
                <a:gd name="connsiteX2" fmla="*/ 0 w 95071"/>
                <a:gd name="connsiteY2" fmla="*/ 44495 h 92030"/>
                <a:gd name="connsiteX3" fmla="*/ 47536 w 95071"/>
                <a:gd name="connsiteY3" fmla="*/ 92031 h 92030"/>
                <a:gd name="connsiteX4" fmla="*/ 95071 w 95071"/>
                <a:gd name="connsiteY4" fmla="*/ 44495 h 92030"/>
                <a:gd name="connsiteX5" fmla="*/ 95071 w 95071"/>
                <a:gd name="connsiteY5" fmla="*/ 0 h 92030"/>
                <a:gd name="connsiteX6" fmla="*/ 47536 w 95071"/>
                <a:gd name="connsiteY6" fmla="*/ 47536 h 92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71" h="92030">
                  <a:moveTo>
                    <a:pt x="47536" y="47536"/>
                  </a:moveTo>
                  <a:cubicBezTo>
                    <a:pt x="21284" y="47536"/>
                    <a:pt x="0" y="26252"/>
                    <a:pt x="0" y="0"/>
                  </a:cubicBezTo>
                  <a:lnTo>
                    <a:pt x="0" y="44495"/>
                  </a:lnTo>
                  <a:cubicBezTo>
                    <a:pt x="0" y="70747"/>
                    <a:pt x="21284" y="92031"/>
                    <a:pt x="47536" y="92031"/>
                  </a:cubicBezTo>
                  <a:cubicBezTo>
                    <a:pt x="73788" y="92031"/>
                    <a:pt x="95071" y="70747"/>
                    <a:pt x="95071" y="44495"/>
                  </a:cubicBezTo>
                  <a:lnTo>
                    <a:pt x="95071" y="0"/>
                  </a:lnTo>
                  <a:cubicBezTo>
                    <a:pt x="95071" y="26277"/>
                    <a:pt x="73788" y="47536"/>
                    <a:pt x="47536" y="47536"/>
                  </a:cubicBezTo>
                  <a:close/>
                </a:path>
              </a:pathLst>
            </a:custGeom>
            <a:solidFill>
              <a:srgbClr val="FBBA00"/>
            </a:solidFill>
            <a:ln w="24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CAA7430A-ACB0-82B4-2A55-122B2B5379EC}"/>
                </a:ext>
              </a:extLst>
            </p:cNvPr>
            <p:cNvSpPr/>
            <p:nvPr/>
          </p:nvSpPr>
          <p:spPr>
            <a:xfrm>
              <a:off x="8759577" y="376093"/>
              <a:ext cx="2471" cy="2471"/>
            </a:xfrm>
            <a:custGeom>
              <a:avLst/>
              <a:gdLst/>
              <a:ahLst/>
              <a:cxnLst/>
              <a:rect l="l" t="t" r="r" b="b"/>
              <a:pathLst>
                <a:path w="2471" h="2471"/>
              </a:pathLst>
            </a:custGeom>
            <a:solidFill>
              <a:srgbClr val="000000"/>
            </a:solidFill>
            <a:ln w="24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055CADBB-D10D-A30D-698E-370919B524B9}"/>
                </a:ext>
              </a:extLst>
            </p:cNvPr>
            <p:cNvSpPr txBox="1"/>
            <p:nvPr/>
          </p:nvSpPr>
          <p:spPr>
            <a:xfrm>
              <a:off x="8738795" y="731568"/>
              <a:ext cx="11053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E37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2024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grpSp>
          <p:nvGrpSpPr>
            <p:cNvPr id="62" name="Agrupar 61">
              <a:extLst>
                <a:ext uri="{FF2B5EF4-FFF2-40B4-BE49-F238E27FC236}">
                  <a16:creationId xmlns:a16="http://schemas.microsoft.com/office/drawing/2014/main" id="{C2961760-F261-3F69-BC54-D6038AD292E6}"/>
                </a:ext>
              </a:extLst>
            </p:cNvPr>
            <p:cNvGrpSpPr/>
            <p:nvPr/>
          </p:nvGrpSpPr>
          <p:grpSpPr>
            <a:xfrm>
              <a:off x="9465120" y="920836"/>
              <a:ext cx="520543" cy="520543"/>
              <a:chOff x="9465120" y="920836"/>
              <a:chExt cx="520543" cy="520543"/>
            </a:xfrm>
          </p:grpSpPr>
          <p:grpSp>
            <p:nvGrpSpPr>
              <p:cNvPr id="63" name="Agrupar 62">
                <a:extLst>
                  <a:ext uri="{FF2B5EF4-FFF2-40B4-BE49-F238E27FC236}">
                    <a16:creationId xmlns:a16="http://schemas.microsoft.com/office/drawing/2014/main" id="{F77C2297-504F-B3FB-D0D3-3EFE7A0A3ECF}"/>
                  </a:ext>
                </a:extLst>
              </p:cNvPr>
              <p:cNvGrpSpPr/>
              <p:nvPr/>
            </p:nvGrpSpPr>
            <p:grpSpPr>
              <a:xfrm>
                <a:off x="9465120" y="920836"/>
                <a:ext cx="520543" cy="520543"/>
                <a:chOff x="9465120" y="920836"/>
                <a:chExt cx="520543" cy="520543"/>
              </a:xfrm>
            </p:grpSpPr>
            <p:sp>
              <p:nvSpPr>
                <p:cNvPr id="65" name="Forma Livre: Forma 64">
                  <a:extLst>
                    <a:ext uri="{FF2B5EF4-FFF2-40B4-BE49-F238E27FC236}">
                      <a16:creationId xmlns:a16="http://schemas.microsoft.com/office/drawing/2014/main" id="{37D6ACCC-9F71-32BB-A0CC-5422F1D6884D}"/>
                    </a:ext>
                  </a:extLst>
                </p:cNvPr>
                <p:cNvSpPr/>
                <p:nvPr/>
              </p:nvSpPr>
              <p:spPr>
                <a:xfrm>
                  <a:off x="9465120" y="920836"/>
                  <a:ext cx="520543" cy="520543"/>
                </a:xfrm>
                <a:custGeom>
                  <a:avLst/>
                  <a:gdLst>
                    <a:gd name="connsiteX0" fmla="*/ 520543 w 520543"/>
                    <a:gd name="connsiteY0" fmla="*/ 260272 h 520543"/>
                    <a:gd name="connsiteX1" fmla="*/ 260272 w 520543"/>
                    <a:gd name="connsiteY1" fmla="*/ 520543 h 520543"/>
                    <a:gd name="connsiteX2" fmla="*/ 0 w 520543"/>
                    <a:gd name="connsiteY2" fmla="*/ 260272 h 520543"/>
                    <a:gd name="connsiteX3" fmla="*/ 260272 w 520543"/>
                    <a:gd name="connsiteY3" fmla="*/ 0 h 520543"/>
                    <a:gd name="connsiteX4" fmla="*/ 520543 w 520543"/>
                    <a:gd name="connsiteY4" fmla="*/ 260272 h 520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543" h="520543">
                      <a:moveTo>
                        <a:pt x="520543" y="260272"/>
                      </a:moveTo>
                      <a:cubicBezTo>
                        <a:pt x="520543" y="404015"/>
                        <a:pt x="404016" y="520543"/>
                        <a:pt x="260272" y="520543"/>
                      </a:cubicBezTo>
                      <a:cubicBezTo>
                        <a:pt x="116528" y="520543"/>
                        <a:pt x="0" y="404015"/>
                        <a:pt x="0" y="260272"/>
                      </a:cubicBezTo>
                      <a:cubicBezTo>
                        <a:pt x="0" y="116528"/>
                        <a:pt x="116528" y="0"/>
                        <a:pt x="260272" y="0"/>
                      </a:cubicBezTo>
                      <a:cubicBezTo>
                        <a:pt x="404016" y="0"/>
                        <a:pt x="520543" y="116528"/>
                        <a:pt x="520543" y="260272"/>
                      </a:cubicBezTo>
                      <a:close/>
                    </a:path>
                  </a:pathLst>
                </a:custGeom>
                <a:solidFill>
                  <a:srgbClr val="EF7D00"/>
                </a:solidFill>
                <a:ln w="24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orma Livre: Forma 65">
                  <a:extLst>
                    <a:ext uri="{FF2B5EF4-FFF2-40B4-BE49-F238E27FC236}">
                      <a16:creationId xmlns:a16="http://schemas.microsoft.com/office/drawing/2014/main" id="{9C34DFA7-AED6-2E4D-C9AA-A136B98C7E05}"/>
                    </a:ext>
                  </a:extLst>
                </p:cNvPr>
                <p:cNvSpPr/>
                <p:nvPr/>
              </p:nvSpPr>
              <p:spPr>
                <a:xfrm>
                  <a:off x="9465120" y="1158860"/>
                  <a:ext cx="520543" cy="282519"/>
                </a:xfrm>
                <a:custGeom>
                  <a:avLst/>
                  <a:gdLst>
                    <a:gd name="connsiteX0" fmla="*/ 260272 w 520543"/>
                    <a:gd name="connsiteY0" fmla="*/ 238024 h 282519"/>
                    <a:gd name="connsiteX1" fmla="*/ 964 w 520543"/>
                    <a:gd name="connsiteY1" fmla="*/ 0 h 282519"/>
                    <a:gd name="connsiteX2" fmla="*/ 0 w 520543"/>
                    <a:gd name="connsiteY2" fmla="*/ 22248 h 282519"/>
                    <a:gd name="connsiteX3" fmla="*/ 260272 w 520543"/>
                    <a:gd name="connsiteY3" fmla="*/ 282519 h 282519"/>
                    <a:gd name="connsiteX4" fmla="*/ 520543 w 520543"/>
                    <a:gd name="connsiteY4" fmla="*/ 22248 h 282519"/>
                    <a:gd name="connsiteX5" fmla="*/ 519579 w 520543"/>
                    <a:gd name="connsiteY5" fmla="*/ 0 h 282519"/>
                    <a:gd name="connsiteX6" fmla="*/ 260272 w 520543"/>
                    <a:gd name="connsiteY6" fmla="*/ 238024 h 282519"/>
                    <a:gd name="connsiteX7" fmla="*/ 260272 w 520543"/>
                    <a:gd name="connsiteY7" fmla="*/ 238024 h 28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0543" h="282519">
                      <a:moveTo>
                        <a:pt x="260272" y="238024"/>
                      </a:moveTo>
                      <a:cubicBezTo>
                        <a:pt x="124018" y="238024"/>
                        <a:pt x="12236" y="133337"/>
                        <a:pt x="964" y="0"/>
                      </a:cubicBezTo>
                      <a:cubicBezTo>
                        <a:pt x="346" y="7342"/>
                        <a:pt x="0" y="14758"/>
                        <a:pt x="0" y="22248"/>
                      </a:cubicBezTo>
                      <a:cubicBezTo>
                        <a:pt x="0" y="165991"/>
                        <a:pt x="116528" y="282519"/>
                        <a:pt x="260272" y="282519"/>
                      </a:cubicBezTo>
                      <a:cubicBezTo>
                        <a:pt x="404015" y="282519"/>
                        <a:pt x="520543" y="165991"/>
                        <a:pt x="520543" y="22248"/>
                      </a:cubicBezTo>
                      <a:cubicBezTo>
                        <a:pt x="520543" y="14758"/>
                        <a:pt x="520197" y="7342"/>
                        <a:pt x="519579" y="0"/>
                      </a:cubicBezTo>
                      <a:cubicBezTo>
                        <a:pt x="508307" y="133337"/>
                        <a:pt x="396525" y="238024"/>
                        <a:pt x="260272" y="238024"/>
                      </a:cubicBezTo>
                      <a:lnTo>
                        <a:pt x="260272" y="238024"/>
                      </a:lnTo>
                      <a:close/>
                    </a:path>
                  </a:pathLst>
                </a:custGeom>
                <a:solidFill>
                  <a:srgbClr val="FBBA00"/>
                </a:solidFill>
                <a:ln w="24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orma Livre: Forma 66">
                  <a:extLst>
                    <a:ext uri="{FF2B5EF4-FFF2-40B4-BE49-F238E27FC236}">
                      <a16:creationId xmlns:a16="http://schemas.microsoft.com/office/drawing/2014/main" id="{AD663E74-E49E-4DE3-9245-C145FCFAB5D1}"/>
                    </a:ext>
                  </a:extLst>
                </p:cNvPr>
                <p:cNvSpPr/>
                <p:nvPr/>
              </p:nvSpPr>
              <p:spPr>
                <a:xfrm>
                  <a:off x="9547090" y="1158860"/>
                  <a:ext cx="356554" cy="200524"/>
                </a:xfrm>
                <a:custGeom>
                  <a:avLst/>
                  <a:gdLst>
                    <a:gd name="connsiteX0" fmla="*/ 178302 w 356554"/>
                    <a:gd name="connsiteY0" fmla="*/ 156029 h 200524"/>
                    <a:gd name="connsiteX1" fmla="*/ 1434 w 356554"/>
                    <a:gd name="connsiteY1" fmla="*/ 0 h 200524"/>
                    <a:gd name="connsiteX2" fmla="*/ 0 w 356554"/>
                    <a:gd name="connsiteY2" fmla="*/ 22248 h 200524"/>
                    <a:gd name="connsiteX3" fmla="*/ 178277 w 356554"/>
                    <a:gd name="connsiteY3" fmla="*/ 200524 h 200524"/>
                    <a:gd name="connsiteX4" fmla="*/ 356554 w 356554"/>
                    <a:gd name="connsiteY4" fmla="*/ 22248 h 200524"/>
                    <a:gd name="connsiteX5" fmla="*/ 355120 w 356554"/>
                    <a:gd name="connsiteY5" fmla="*/ 0 h 200524"/>
                    <a:gd name="connsiteX6" fmla="*/ 178302 w 356554"/>
                    <a:gd name="connsiteY6" fmla="*/ 156029 h 200524"/>
                    <a:gd name="connsiteX7" fmla="*/ 178302 w 356554"/>
                    <a:gd name="connsiteY7" fmla="*/ 156029 h 200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6554" h="200524">
                      <a:moveTo>
                        <a:pt x="178302" y="156029"/>
                      </a:moveTo>
                      <a:cubicBezTo>
                        <a:pt x="87383" y="156029"/>
                        <a:pt x="12409" y="87952"/>
                        <a:pt x="1434" y="0"/>
                      </a:cubicBezTo>
                      <a:cubicBezTo>
                        <a:pt x="519" y="7292"/>
                        <a:pt x="0" y="14708"/>
                        <a:pt x="0" y="22248"/>
                      </a:cubicBezTo>
                      <a:cubicBezTo>
                        <a:pt x="0" y="120705"/>
                        <a:pt x="79819" y="200524"/>
                        <a:pt x="178277" y="200524"/>
                      </a:cubicBezTo>
                      <a:cubicBezTo>
                        <a:pt x="276735" y="200524"/>
                        <a:pt x="356554" y="120705"/>
                        <a:pt x="356554" y="22248"/>
                      </a:cubicBezTo>
                      <a:cubicBezTo>
                        <a:pt x="356554" y="14708"/>
                        <a:pt x="356035" y="7292"/>
                        <a:pt x="355120" y="0"/>
                      </a:cubicBezTo>
                      <a:cubicBezTo>
                        <a:pt x="344194" y="87952"/>
                        <a:pt x="269220" y="156029"/>
                        <a:pt x="178302" y="156029"/>
                      </a:cubicBezTo>
                      <a:lnTo>
                        <a:pt x="178302" y="156029"/>
                      </a:lnTo>
                      <a:close/>
                    </a:path>
                  </a:pathLst>
                </a:custGeom>
                <a:solidFill>
                  <a:srgbClr val="ECDAEC"/>
                </a:solidFill>
                <a:ln w="24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orma Livre: Forma 67">
                  <a:extLst>
                    <a:ext uri="{FF2B5EF4-FFF2-40B4-BE49-F238E27FC236}">
                      <a16:creationId xmlns:a16="http://schemas.microsoft.com/office/drawing/2014/main" id="{D068315E-DD80-EB8A-045A-DD2F9D231E28}"/>
                    </a:ext>
                  </a:extLst>
                </p:cNvPr>
                <p:cNvSpPr/>
                <p:nvPr/>
              </p:nvSpPr>
              <p:spPr>
                <a:xfrm>
                  <a:off x="9546942" y="1002855"/>
                  <a:ext cx="356504" cy="356504"/>
                </a:xfrm>
                <a:custGeom>
                  <a:avLst/>
                  <a:gdLst>
                    <a:gd name="connsiteX0" fmla="*/ 356505 w 356504"/>
                    <a:gd name="connsiteY0" fmla="*/ 178252 h 356504"/>
                    <a:gd name="connsiteX1" fmla="*/ 178252 w 356504"/>
                    <a:gd name="connsiteY1" fmla="*/ 356504 h 356504"/>
                    <a:gd name="connsiteX2" fmla="*/ 0 w 356504"/>
                    <a:gd name="connsiteY2" fmla="*/ 178252 h 356504"/>
                    <a:gd name="connsiteX3" fmla="*/ 178252 w 356504"/>
                    <a:gd name="connsiteY3" fmla="*/ 0 h 356504"/>
                    <a:gd name="connsiteX4" fmla="*/ 356505 w 356504"/>
                    <a:gd name="connsiteY4" fmla="*/ 178252 h 356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6504" h="356504">
                      <a:moveTo>
                        <a:pt x="356505" y="178252"/>
                      </a:moveTo>
                      <a:cubicBezTo>
                        <a:pt x="356505" y="276698"/>
                        <a:pt x="276698" y="356504"/>
                        <a:pt x="178252" y="356504"/>
                      </a:cubicBezTo>
                      <a:cubicBezTo>
                        <a:pt x="79806" y="356504"/>
                        <a:pt x="0" y="276698"/>
                        <a:pt x="0" y="178252"/>
                      </a:cubicBezTo>
                      <a:cubicBezTo>
                        <a:pt x="0" y="79806"/>
                        <a:pt x="79806" y="0"/>
                        <a:pt x="178252" y="0"/>
                      </a:cubicBezTo>
                      <a:cubicBezTo>
                        <a:pt x="276698" y="0"/>
                        <a:pt x="356505" y="79806"/>
                        <a:pt x="356505" y="178252"/>
                      </a:cubicBezTo>
                      <a:close/>
                    </a:path>
                  </a:pathLst>
                </a:custGeom>
                <a:solidFill>
                  <a:srgbClr val="F9F6F6"/>
                </a:solidFill>
                <a:ln w="24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orma Livre: Forma 68">
                  <a:extLst>
                    <a:ext uri="{FF2B5EF4-FFF2-40B4-BE49-F238E27FC236}">
                      <a16:creationId xmlns:a16="http://schemas.microsoft.com/office/drawing/2014/main" id="{13D691C8-468C-8CC0-7168-F77D52868C69}"/>
                    </a:ext>
                  </a:extLst>
                </p:cNvPr>
                <p:cNvSpPr/>
                <p:nvPr/>
              </p:nvSpPr>
              <p:spPr>
                <a:xfrm>
                  <a:off x="9660163" y="1072960"/>
                  <a:ext cx="89552" cy="188835"/>
                </a:xfrm>
                <a:custGeom>
                  <a:avLst/>
                  <a:gdLst>
                    <a:gd name="connsiteX0" fmla="*/ 70964 w 89552"/>
                    <a:gd name="connsiteY0" fmla="*/ 0 h 188835"/>
                    <a:gd name="connsiteX1" fmla="*/ 70964 w 89552"/>
                    <a:gd name="connsiteY1" fmla="*/ 0 h 188835"/>
                    <a:gd name="connsiteX2" fmla="*/ 52399 w 89552"/>
                    <a:gd name="connsiteY2" fmla="*/ 18589 h 188835"/>
                    <a:gd name="connsiteX3" fmla="*/ 52399 w 89552"/>
                    <a:gd name="connsiteY3" fmla="*/ 110150 h 188835"/>
                    <a:gd name="connsiteX4" fmla="*/ 5432 w 89552"/>
                    <a:gd name="connsiteY4" fmla="*/ 157117 h 188835"/>
                    <a:gd name="connsiteX5" fmla="*/ 5432 w 89552"/>
                    <a:gd name="connsiteY5" fmla="*/ 183394 h 188835"/>
                    <a:gd name="connsiteX6" fmla="*/ 31709 w 89552"/>
                    <a:gd name="connsiteY6" fmla="*/ 183394 h 188835"/>
                    <a:gd name="connsiteX7" fmla="*/ 84090 w 89552"/>
                    <a:gd name="connsiteY7" fmla="*/ 130989 h 188835"/>
                    <a:gd name="connsiteX8" fmla="*/ 89553 w 89552"/>
                    <a:gd name="connsiteY8" fmla="*/ 117813 h 188835"/>
                    <a:gd name="connsiteX9" fmla="*/ 89553 w 89552"/>
                    <a:gd name="connsiteY9" fmla="*/ 18564 h 188835"/>
                    <a:gd name="connsiteX10" fmla="*/ 70964 w 89552"/>
                    <a:gd name="connsiteY10" fmla="*/ 0 h 188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9552" h="188835">
                      <a:moveTo>
                        <a:pt x="70964" y="0"/>
                      </a:moveTo>
                      <a:lnTo>
                        <a:pt x="70964" y="0"/>
                      </a:lnTo>
                      <a:cubicBezTo>
                        <a:pt x="60705" y="0"/>
                        <a:pt x="52399" y="8306"/>
                        <a:pt x="52399" y="18589"/>
                      </a:cubicBezTo>
                      <a:lnTo>
                        <a:pt x="52399" y="110150"/>
                      </a:lnTo>
                      <a:lnTo>
                        <a:pt x="5432" y="157117"/>
                      </a:lnTo>
                      <a:cubicBezTo>
                        <a:pt x="-1811" y="164360"/>
                        <a:pt x="-1811" y="176126"/>
                        <a:pt x="5432" y="183394"/>
                      </a:cubicBezTo>
                      <a:cubicBezTo>
                        <a:pt x="12675" y="190661"/>
                        <a:pt x="24441" y="190637"/>
                        <a:pt x="31709" y="183394"/>
                      </a:cubicBezTo>
                      <a:lnTo>
                        <a:pt x="84090" y="130989"/>
                      </a:lnTo>
                      <a:cubicBezTo>
                        <a:pt x="87550" y="127553"/>
                        <a:pt x="89553" y="122708"/>
                        <a:pt x="89553" y="117813"/>
                      </a:cubicBezTo>
                      <a:lnTo>
                        <a:pt x="89553" y="18564"/>
                      </a:lnTo>
                      <a:cubicBezTo>
                        <a:pt x="89553" y="8306"/>
                        <a:pt x="81222" y="0"/>
                        <a:pt x="70964" y="0"/>
                      </a:cubicBezTo>
                    </a:path>
                  </a:pathLst>
                </a:custGeom>
                <a:solidFill>
                  <a:srgbClr val="118A53"/>
                </a:solidFill>
                <a:ln w="24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4" name="Forma Livre: Forma 63">
                <a:extLst>
                  <a:ext uri="{FF2B5EF4-FFF2-40B4-BE49-F238E27FC236}">
                    <a16:creationId xmlns:a16="http://schemas.microsoft.com/office/drawing/2014/main" id="{05146438-DD74-7D4F-8526-3D839230234C}"/>
                  </a:ext>
                </a:extLst>
              </p:cNvPr>
              <p:cNvSpPr/>
              <p:nvPr/>
            </p:nvSpPr>
            <p:spPr>
              <a:xfrm>
                <a:off x="9528872" y="984439"/>
                <a:ext cx="394399" cy="394424"/>
              </a:xfrm>
              <a:custGeom>
                <a:avLst/>
                <a:gdLst>
                  <a:gd name="connsiteX0" fmla="*/ 197212 w 394399"/>
                  <a:gd name="connsiteY0" fmla="*/ 0 h 394424"/>
                  <a:gd name="connsiteX1" fmla="*/ 0 w 394399"/>
                  <a:gd name="connsiteY1" fmla="*/ 197212 h 394424"/>
                  <a:gd name="connsiteX2" fmla="*/ 197212 w 394399"/>
                  <a:gd name="connsiteY2" fmla="*/ 394424 h 394424"/>
                  <a:gd name="connsiteX3" fmla="*/ 275202 w 394399"/>
                  <a:gd name="connsiteY3" fmla="*/ 378406 h 394424"/>
                  <a:gd name="connsiteX4" fmla="*/ 284917 w 394399"/>
                  <a:gd name="connsiteY4" fmla="*/ 353983 h 394424"/>
                  <a:gd name="connsiteX5" fmla="*/ 260494 w 394399"/>
                  <a:gd name="connsiteY5" fmla="*/ 344268 h 394424"/>
                  <a:gd name="connsiteX6" fmla="*/ 197212 w 394399"/>
                  <a:gd name="connsiteY6" fmla="*/ 357246 h 394424"/>
                  <a:gd name="connsiteX7" fmla="*/ 37153 w 394399"/>
                  <a:gd name="connsiteY7" fmla="*/ 197187 h 394424"/>
                  <a:gd name="connsiteX8" fmla="*/ 197212 w 394399"/>
                  <a:gd name="connsiteY8" fmla="*/ 37129 h 394424"/>
                  <a:gd name="connsiteX9" fmla="*/ 357271 w 394399"/>
                  <a:gd name="connsiteY9" fmla="*/ 197187 h 394424"/>
                  <a:gd name="connsiteX10" fmla="*/ 314828 w 394399"/>
                  <a:gd name="connsiteY10" fmla="*/ 305731 h 394424"/>
                  <a:gd name="connsiteX11" fmla="*/ 315866 w 394399"/>
                  <a:gd name="connsiteY11" fmla="*/ 331983 h 394424"/>
                  <a:gd name="connsiteX12" fmla="*/ 342118 w 394399"/>
                  <a:gd name="connsiteY12" fmla="*/ 330945 h 394424"/>
                  <a:gd name="connsiteX13" fmla="*/ 394400 w 394399"/>
                  <a:gd name="connsiteY13" fmla="*/ 197187 h 394424"/>
                  <a:gd name="connsiteX14" fmla="*/ 197212 w 394399"/>
                  <a:gd name="connsiteY14" fmla="*/ 0 h 394424"/>
                  <a:gd name="connsiteX15" fmla="*/ 197212 w 394399"/>
                  <a:gd name="connsiteY15" fmla="*/ 0 h 39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399" h="394424">
                    <a:moveTo>
                      <a:pt x="197212" y="0"/>
                    </a:moveTo>
                    <a:cubicBezTo>
                      <a:pt x="88471" y="0"/>
                      <a:pt x="0" y="88471"/>
                      <a:pt x="0" y="197212"/>
                    </a:cubicBezTo>
                    <a:cubicBezTo>
                      <a:pt x="0" y="305953"/>
                      <a:pt x="88471" y="394424"/>
                      <a:pt x="197212" y="394424"/>
                    </a:cubicBezTo>
                    <a:cubicBezTo>
                      <a:pt x="224280" y="394424"/>
                      <a:pt x="250532" y="389035"/>
                      <a:pt x="275202" y="378406"/>
                    </a:cubicBezTo>
                    <a:cubicBezTo>
                      <a:pt x="284620" y="374352"/>
                      <a:pt x="288971" y="363426"/>
                      <a:pt x="284917" y="353983"/>
                    </a:cubicBezTo>
                    <a:cubicBezTo>
                      <a:pt x="280863" y="344565"/>
                      <a:pt x="269912" y="340214"/>
                      <a:pt x="260494" y="344268"/>
                    </a:cubicBezTo>
                    <a:cubicBezTo>
                      <a:pt x="240496" y="352895"/>
                      <a:pt x="219213" y="357246"/>
                      <a:pt x="197212" y="357246"/>
                    </a:cubicBezTo>
                    <a:cubicBezTo>
                      <a:pt x="108964" y="357246"/>
                      <a:pt x="37153" y="285436"/>
                      <a:pt x="37153" y="197187"/>
                    </a:cubicBezTo>
                    <a:cubicBezTo>
                      <a:pt x="37153" y="108939"/>
                      <a:pt x="108964" y="37129"/>
                      <a:pt x="197212" y="37129"/>
                    </a:cubicBezTo>
                    <a:cubicBezTo>
                      <a:pt x="285461" y="37129"/>
                      <a:pt x="357271" y="108939"/>
                      <a:pt x="357271" y="197187"/>
                    </a:cubicBezTo>
                    <a:cubicBezTo>
                      <a:pt x="357271" y="237554"/>
                      <a:pt x="342192" y="276092"/>
                      <a:pt x="314828" y="305731"/>
                    </a:cubicBezTo>
                    <a:cubicBezTo>
                      <a:pt x="307857" y="313270"/>
                      <a:pt x="308326" y="325012"/>
                      <a:pt x="315866" y="331983"/>
                    </a:cubicBezTo>
                    <a:cubicBezTo>
                      <a:pt x="323405" y="338954"/>
                      <a:pt x="335147" y="338484"/>
                      <a:pt x="342118" y="330945"/>
                    </a:cubicBezTo>
                    <a:cubicBezTo>
                      <a:pt x="375835" y="294434"/>
                      <a:pt x="394400" y="246923"/>
                      <a:pt x="394400" y="197187"/>
                    </a:cubicBezTo>
                    <a:cubicBezTo>
                      <a:pt x="394424" y="88446"/>
                      <a:pt x="305953" y="0"/>
                      <a:pt x="197212" y="0"/>
                    </a:cubicBezTo>
                    <a:lnTo>
                      <a:pt x="197212" y="0"/>
                    </a:lnTo>
                    <a:close/>
                  </a:path>
                </a:pathLst>
              </a:custGeom>
              <a:solidFill>
                <a:srgbClr val="118A53"/>
              </a:solidFill>
              <a:ln w="2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8DE1BE1E-D916-0C2F-F04A-80487F5EFB26}"/>
              </a:ext>
            </a:extLst>
          </p:cNvPr>
          <p:cNvSpPr txBox="1"/>
          <p:nvPr/>
        </p:nvSpPr>
        <p:spPr>
          <a:xfrm>
            <a:off x="6381045" y="2525822"/>
            <a:ext cx="1807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rgbClr val="00B050"/>
                </a:solidFill>
              </a:rPr>
              <a:t>Uso atual de cigarro eletrônico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E74E43F-805E-702B-A3A5-CB0F1794BC05}"/>
              </a:ext>
            </a:extLst>
          </p:cNvPr>
          <p:cNvSpPr txBox="1"/>
          <p:nvPr/>
        </p:nvSpPr>
        <p:spPr>
          <a:xfrm>
            <a:off x="6369530" y="2980942"/>
            <a:ext cx="1807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rgbClr val="00B050"/>
                </a:solidFill>
              </a:rPr>
              <a:t>Taxa geral de abandono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1B55D19-F1E8-53EB-63A4-0C8D689184BF}"/>
              </a:ext>
            </a:extLst>
          </p:cNvPr>
          <p:cNvSpPr txBox="1"/>
          <p:nvPr/>
        </p:nvSpPr>
        <p:spPr>
          <a:xfrm>
            <a:off x="6386980" y="2105164"/>
            <a:ext cx="1807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B050"/>
                </a:solidFill>
              </a:rPr>
              <a:t>Taxa de tentativa de parar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C3F7DC8-B2BD-C498-8ECE-AFAAC95427EC}"/>
              </a:ext>
            </a:extLst>
          </p:cNvPr>
          <p:cNvSpPr/>
          <p:nvPr/>
        </p:nvSpPr>
        <p:spPr>
          <a:xfrm>
            <a:off x="5042763" y="1427632"/>
            <a:ext cx="1315252" cy="200136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53005AE-0C3B-CEC5-E6B5-9C11ED4096C1}"/>
              </a:ext>
            </a:extLst>
          </p:cNvPr>
          <p:cNvSpPr/>
          <p:nvPr/>
        </p:nvSpPr>
        <p:spPr>
          <a:xfrm>
            <a:off x="6301613" y="3520326"/>
            <a:ext cx="2985552" cy="200136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36349E8-34E8-ACA6-F694-F1C5333DA865}"/>
              </a:ext>
            </a:extLst>
          </p:cNvPr>
          <p:cNvSpPr txBox="1"/>
          <p:nvPr/>
        </p:nvSpPr>
        <p:spPr>
          <a:xfrm>
            <a:off x="4556262" y="5681220"/>
            <a:ext cx="64762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hlinkClick r:id="rId7"/>
              </a:rPr>
              <a:t>https://academic.oup.com/ntr/advance-article/doi/10.1093/ntr/ntae007/7517644?login=false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032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D7FB4BC7-253A-EF3A-E5A9-AD591CB253CD}"/>
              </a:ext>
            </a:extLst>
          </p:cNvPr>
          <p:cNvSpPr txBox="1">
            <a:spLocks/>
          </p:cNvSpPr>
          <p:nvPr/>
        </p:nvSpPr>
        <p:spPr>
          <a:xfrm>
            <a:off x="182728" y="3247897"/>
            <a:ext cx="10799697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E3F6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 BRASIL ESTÁ À FRENTE OU ATRÁS DO MUNDO?</a:t>
            </a:r>
          </a:p>
        </p:txBody>
      </p:sp>
    </p:spTree>
    <p:extLst>
      <p:ext uri="{BB962C8B-B14F-4D97-AF65-F5344CB8AC3E}">
        <p14:creationId xmlns:p14="http://schemas.microsoft.com/office/powerpoint/2010/main" val="34676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9280C315-D74B-570D-A583-8DE7FCB7C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31242">
            <a:off x="1837188" y="128345"/>
            <a:ext cx="15283729" cy="2803307"/>
          </a:xfrm>
          <a:prstGeom prst="rect">
            <a:avLst/>
          </a:prstGeom>
        </p:spPr>
      </p:pic>
      <p:sp>
        <p:nvSpPr>
          <p:cNvPr id="20" name="Título 17"/>
          <p:cNvSpPr txBox="1">
            <a:spLocks/>
          </p:cNvSpPr>
          <p:nvPr/>
        </p:nvSpPr>
        <p:spPr>
          <a:xfrm>
            <a:off x="203200" y="313452"/>
            <a:ext cx="5892800" cy="86793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E3F6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REGULAMENTAÇÃO E PROIBIÇÃO AO REDOR DO MUNDO.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AE3BFBD-E88F-DBF4-D1A4-ECBC9E7E6FF3}"/>
              </a:ext>
            </a:extLst>
          </p:cNvPr>
          <p:cNvSpPr txBox="1"/>
          <p:nvPr/>
        </p:nvSpPr>
        <p:spPr>
          <a:xfrm>
            <a:off x="83875" y="6536550"/>
            <a:ext cx="5678157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https://veja.abril.com.br/saude/cigarro-eletronico-e-urgente-controlar-a-situacao-no-brasil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acessado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19.05.2024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8AEB96-9B21-0598-53B9-3BE80F992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282" y="1018591"/>
            <a:ext cx="9253438" cy="511469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8F8D664-E9F2-13E0-1E51-81A3D4E1D065}"/>
              </a:ext>
            </a:extLst>
          </p:cNvPr>
          <p:cNvSpPr/>
          <p:nvPr/>
        </p:nvSpPr>
        <p:spPr>
          <a:xfrm>
            <a:off x="1513114" y="6024423"/>
            <a:ext cx="8893701" cy="36176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O Brasil na contramão do mundo.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7861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D7FB4BC7-253A-EF3A-E5A9-AD591CB253CD}"/>
              </a:ext>
            </a:extLst>
          </p:cNvPr>
          <p:cNvSpPr txBox="1">
            <a:spLocks/>
          </p:cNvSpPr>
          <p:nvPr/>
        </p:nvSpPr>
        <p:spPr>
          <a:xfrm>
            <a:off x="142088" y="1988057"/>
            <a:ext cx="10799697" cy="457971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E3F6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dirty="0">
                <a:solidFill>
                  <a:schemeClr val="bg1"/>
                </a:solidFill>
                <a:latin typeface="Calibri" panose="020F0502020204030204"/>
              </a:rPr>
              <a:t>QUANDO FALAMOS DE REGULAMENTAÇÃO FALAMOS DE REGRAS.</a:t>
            </a: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t-BR" sz="3600" dirty="0">
                <a:solidFill>
                  <a:schemeClr val="bg1"/>
                </a:solidFill>
                <a:latin typeface="Calibri" panose="020F0502020204030204"/>
              </a:rPr>
            </a:br>
            <a:r>
              <a:rPr lang="pt-BR" sz="3600" dirty="0">
                <a:solidFill>
                  <a:schemeClr val="bg1"/>
                </a:solidFill>
                <a:latin typeface="Calibri" panose="020F0502020204030204"/>
              </a:rPr>
              <a:t>QUANDO FALAMOS DE PROIBIÇÃO FALAMOS DE OMISSÃO.</a:t>
            </a: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36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pt-BR" sz="3600" dirty="0">
                <a:solidFill>
                  <a:schemeClr val="bg1"/>
                </a:solidFill>
                <a:latin typeface="Calibri" panose="020F0502020204030204"/>
              </a:rPr>
              <a:t>REGULAMENTAR É CUIDAR.</a:t>
            </a:r>
            <a:br>
              <a:rPr lang="pt-BR" sz="3600" dirty="0">
                <a:solidFill>
                  <a:schemeClr val="bg1"/>
                </a:solidFill>
                <a:latin typeface="Calibri" panose="020F0502020204030204"/>
              </a:rPr>
            </a:br>
            <a:r>
              <a:rPr lang="pt-BR" sz="3600" dirty="0">
                <a:solidFill>
                  <a:schemeClr val="bg1"/>
                </a:solidFill>
                <a:latin typeface="Calibri" panose="020F0502020204030204"/>
              </a:rPr>
              <a:t>PROIBIR É NEGLIGENCIAR.</a:t>
            </a:r>
            <a:endParaRPr lang="en-US" sz="3600" dirty="0">
              <a:solidFill>
                <a:schemeClr val="bg1"/>
              </a:solidFill>
              <a:latin typeface="Calibri" panose="020F0502020204030204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907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5D02C81A-8F30-5A93-59CC-A053415CEDBE}"/>
              </a:ext>
            </a:extLst>
          </p:cNvPr>
          <p:cNvSpPr txBox="1">
            <a:spLocks/>
          </p:cNvSpPr>
          <p:nvPr/>
        </p:nvSpPr>
        <p:spPr>
          <a:xfrm>
            <a:off x="246873" y="94845"/>
            <a:ext cx="7352808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E3F6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 CONSUMO DE CIGARROS ELETRÔNICOS NO BRASIL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8CDF141F-995E-00DC-3C68-D4E6C7715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51902">
            <a:off x="-4497758" y="1711708"/>
            <a:ext cx="17814801" cy="326755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41BFA94D-FFB1-7EB8-2115-83C2E7717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480" y="1123065"/>
            <a:ext cx="10007600" cy="45564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8D97EB2E-6D89-BAF1-0348-15269A2EC3E8}"/>
              </a:ext>
            </a:extLst>
          </p:cNvPr>
          <p:cNvSpPr txBox="1"/>
          <p:nvPr/>
        </p:nvSpPr>
        <p:spPr>
          <a:xfrm>
            <a:off x="338312" y="5738226"/>
            <a:ext cx="2385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Ipec, 2023.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ta: para Cima 6">
            <a:extLst>
              <a:ext uri="{FF2B5EF4-FFF2-40B4-BE49-F238E27FC236}">
                <a16:creationId xmlns:a16="http://schemas.microsoft.com/office/drawing/2014/main" id="{C8D3A3B2-BCB1-D6AA-003D-B717606B5B1F}"/>
              </a:ext>
            </a:extLst>
          </p:cNvPr>
          <p:cNvSpPr/>
          <p:nvPr/>
        </p:nvSpPr>
        <p:spPr>
          <a:xfrm>
            <a:off x="883920" y="5754952"/>
            <a:ext cx="467360" cy="1008203"/>
          </a:xfrm>
          <a:prstGeom prst="up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426BA22-1C83-6505-DF39-B2ABF82EDD2F}"/>
              </a:ext>
            </a:extLst>
          </p:cNvPr>
          <p:cNvSpPr txBox="1"/>
          <p:nvPr/>
        </p:nvSpPr>
        <p:spPr>
          <a:xfrm>
            <a:off x="1300480" y="6015225"/>
            <a:ext cx="1069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B050"/>
                </a:solidFill>
              </a:rPr>
              <a:t>+2,4 milhões </a:t>
            </a:r>
            <a:r>
              <a:rPr lang="pt-BR" sz="2800" b="1" dirty="0">
                <a:solidFill>
                  <a:srgbClr val="00B050"/>
                </a:solidFill>
              </a:rPr>
              <a:t>de consumidores em 5 anos</a:t>
            </a:r>
            <a:r>
              <a:rPr lang="pt-BR" sz="2800" dirty="0">
                <a:solidFill>
                  <a:srgbClr val="00B050"/>
                </a:solidFill>
              </a:rPr>
              <a:t>. </a:t>
            </a:r>
            <a:r>
              <a:rPr lang="pt-BR" sz="3600" b="1" dirty="0">
                <a:solidFill>
                  <a:srgbClr val="00B050"/>
                </a:solidFill>
              </a:rPr>
              <a:t>600%</a:t>
            </a:r>
            <a:r>
              <a:rPr lang="pt-BR" sz="2800" dirty="0">
                <a:solidFill>
                  <a:srgbClr val="00B050"/>
                </a:solidFill>
              </a:rPr>
              <a:t> de crescimento.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2675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m 123">
            <a:extLst>
              <a:ext uri="{FF2B5EF4-FFF2-40B4-BE49-F238E27FC236}">
                <a16:creationId xmlns:a16="http://schemas.microsoft.com/office/drawing/2014/main" id="{B1A7B000-CC39-C23E-4402-04E662A997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09" y="0"/>
            <a:ext cx="12184263" cy="6858000"/>
          </a:xfrm>
          <a:prstGeom prst="rect">
            <a:avLst/>
          </a:prstGeom>
        </p:spPr>
      </p:pic>
      <p:sp>
        <p:nvSpPr>
          <p:cNvPr id="83" name="Arredondar Retângulo em um Canto Diagonal 82"/>
          <p:cNvSpPr/>
          <p:nvPr/>
        </p:nvSpPr>
        <p:spPr>
          <a:xfrm>
            <a:off x="9018942" y="1384077"/>
            <a:ext cx="1271503" cy="1375636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Arredondar Retângulo em um Canto Diagonal 14">
            <a:extLst>
              <a:ext uri="{FF2B5EF4-FFF2-40B4-BE49-F238E27FC236}">
                <a16:creationId xmlns:a16="http://schemas.microsoft.com/office/drawing/2014/main" id="{A3F4040E-1B5C-0BD1-7F69-A9C69FB7B5AB}"/>
              </a:ext>
            </a:extLst>
          </p:cNvPr>
          <p:cNvSpPr/>
          <p:nvPr/>
        </p:nvSpPr>
        <p:spPr>
          <a:xfrm>
            <a:off x="8995938" y="3008408"/>
            <a:ext cx="1271503" cy="1375636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Arredondar Retângulo em um Canto Diagonal 50">
            <a:extLst>
              <a:ext uri="{FF2B5EF4-FFF2-40B4-BE49-F238E27FC236}">
                <a16:creationId xmlns:a16="http://schemas.microsoft.com/office/drawing/2014/main" id="{D18A29C7-282F-2BDC-708F-5CF0C439D127}"/>
              </a:ext>
            </a:extLst>
          </p:cNvPr>
          <p:cNvSpPr/>
          <p:nvPr/>
        </p:nvSpPr>
        <p:spPr>
          <a:xfrm>
            <a:off x="7486500" y="3008677"/>
            <a:ext cx="1271503" cy="1375636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1345AB0-CA57-4AD0-B004-A407D55C3D6F}"/>
              </a:ext>
            </a:extLst>
          </p:cNvPr>
          <p:cNvSpPr txBox="1"/>
          <p:nvPr/>
        </p:nvSpPr>
        <p:spPr>
          <a:xfrm>
            <a:off x="949553" y="2877984"/>
            <a:ext cx="40796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latin typeface="Calibri" panose="020F0502020204030204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Práticas regulatórias em diversos países demonstram que a criação de regras que definem padrões de qualidade, especificações de produto, práticas de marketing e acesso à informação são mais eficientes na proteção </a:t>
            </a:r>
            <a:b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 saúde pública ao invés </a:t>
            </a:r>
            <a:b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 proibição.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D4E3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Arredondar Retângulo em um Canto Diagonal 56"/>
          <p:cNvSpPr/>
          <p:nvPr/>
        </p:nvSpPr>
        <p:spPr>
          <a:xfrm>
            <a:off x="7529385" y="1384077"/>
            <a:ext cx="1271503" cy="1375636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20">
            <a:extLst>
              <a:ext uri="{FF2B5EF4-FFF2-40B4-BE49-F238E27FC236}">
                <a16:creationId xmlns:a16="http://schemas.microsoft.com/office/drawing/2014/main" id="{DCDF024E-8597-4F42-8B48-4D7B72A348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103"/>
                    </a14:imgEffect>
                    <a14:imgEffect>
                      <a14:saturation sat="1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992987">
            <a:off x="7738808" y="1449798"/>
            <a:ext cx="755189" cy="755189"/>
          </a:xfrm>
          <a:prstGeom prst="rect">
            <a:avLst/>
          </a:prstGeom>
        </p:spPr>
      </p:pic>
      <p:sp>
        <p:nvSpPr>
          <p:cNvPr id="59" name="Rectangle 21">
            <a:extLst>
              <a:ext uri="{FF2B5EF4-FFF2-40B4-BE49-F238E27FC236}">
                <a16:creationId xmlns:a16="http://schemas.microsoft.com/office/drawing/2014/main" id="{2898228D-ACEB-459F-B63A-CE72391E7649}"/>
              </a:ext>
            </a:extLst>
          </p:cNvPr>
          <p:cNvSpPr/>
          <p:nvPr/>
        </p:nvSpPr>
        <p:spPr>
          <a:xfrm>
            <a:off x="7536975" y="2122020"/>
            <a:ext cx="1271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RÉGUA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RISCO: VAPE/THP MENOR RISCO QUE CIGARROS</a:t>
            </a:r>
          </a:p>
        </p:txBody>
      </p:sp>
      <p:sp>
        <p:nvSpPr>
          <p:cNvPr id="62" name="Rectangle 22">
            <a:extLst>
              <a:ext uri="{FF2B5EF4-FFF2-40B4-BE49-F238E27FC236}">
                <a16:creationId xmlns:a16="http://schemas.microsoft.com/office/drawing/2014/main" id="{E6EA2CFF-5E3B-430E-A7CF-59BC5288BD89}"/>
              </a:ext>
            </a:extLst>
          </p:cNvPr>
          <p:cNvSpPr/>
          <p:nvPr/>
        </p:nvSpPr>
        <p:spPr>
          <a:xfrm>
            <a:off x="9026154" y="2355571"/>
            <a:ext cx="125707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-ADULTOS FUMANTES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+18 ANOS</a:t>
            </a:r>
          </a:p>
        </p:txBody>
      </p:sp>
      <p:pic>
        <p:nvPicPr>
          <p:cNvPr id="76" name="Picture 7">
            <a:extLst>
              <a:ext uri="{FF2B5EF4-FFF2-40B4-BE49-F238E27FC236}">
                <a16:creationId xmlns:a16="http://schemas.microsoft.com/office/drawing/2014/main" id="{FEE36A47-4FF3-4B56-9E44-91EF37BD4A3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26284" y="3025098"/>
            <a:ext cx="780243" cy="780243"/>
          </a:xfrm>
          <a:prstGeom prst="rect">
            <a:avLst/>
          </a:prstGeom>
        </p:spPr>
      </p:pic>
      <p:sp>
        <p:nvSpPr>
          <p:cNvPr id="77" name="Rectangle 79">
            <a:extLst>
              <a:ext uri="{FF2B5EF4-FFF2-40B4-BE49-F238E27FC236}">
                <a16:creationId xmlns:a16="http://schemas.microsoft.com/office/drawing/2014/main" id="{1BC71BC8-6E7A-4D19-B538-8C8B176B90AD}"/>
              </a:ext>
            </a:extLst>
          </p:cNvPr>
          <p:cNvSpPr/>
          <p:nvPr/>
        </p:nvSpPr>
        <p:spPr>
          <a:xfrm>
            <a:off x="7372093" y="3996078"/>
            <a:ext cx="1499561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b="1" dirty="0">
                <a:solidFill>
                  <a:srgbClr val="0D4E3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PADRÕES DE PRODUTO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LOGÍSTICA REVERSA</a:t>
            </a:r>
          </a:p>
        </p:txBody>
      </p:sp>
      <p:pic>
        <p:nvPicPr>
          <p:cNvPr id="81" name="Picture 26">
            <a:extLst>
              <a:ext uri="{FF2B5EF4-FFF2-40B4-BE49-F238E27FC236}">
                <a16:creationId xmlns:a16="http://schemas.microsoft.com/office/drawing/2014/main" id="{8DA5CF5D-5F5F-4636-8D3E-287880D08EB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64295" y="3236459"/>
            <a:ext cx="386448" cy="241531"/>
          </a:xfrm>
          <a:prstGeom prst="rect">
            <a:avLst/>
          </a:prstGeom>
        </p:spPr>
      </p:pic>
      <p:sp>
        <p:nvSpPr>
          <p:cNvPr id="79" name="Rectangle 81">
            <a:extLst>
              <a:ext uri="{FF2B5EF4-FFF2-40B4-BE49-F238E27FC236}">
                <a16:creationId xmlns:a16="http://schemas.microsoft.com/office/drawing/2014/main" id="{32490ED6-CBA0-4E70-B09D-3DF34EDBA3CA}"/>
              </a:ext>
            </a:extLst>
          </p:cNvPr>
          <p:cNvSpPr/>
          <p:nvPr/>
        </p:nvSpPr>
        <p:spPr>
          <a:xfrm>
            <a:off x="8915378" y="3906587"/>
            <a:ext cx="1500521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LIMITE DE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NICOTINA</a:t>
            </a:r>
          </a:p>
        </p:txBody>
      </p:sp>
      <p:sp>
        <p:nvSpPr>
          <p:cNvPr id="82" name="Arredondar Retângulo em um Canto Diagonal 81"/>
          <p:cNvSpPr/>
          <p:nvPr/>
        </p:nvSpPr>
        <p:spPr>
          <a:xfrm>
            <a:off x="10505376" y="3008408"/>
            <a:ext cx="1271503" cy="1375636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7" name="Picture 15">
            <a:extLst>
              <a:ext uri="{FF2B5EF4-FFF2-40B4-BE49-F238E27FC236}">
                <a16:creationId xmlns:a16="http://schemas.microsoft.com/office/drawing/2014/main" id="{C4C00594-AD2D-468B-B0C7-DE42B94CFD4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75610" y="3060924"/>
            <a:ext cx="548392" cy="548392"/>
          </a:xfrm>
          <a:prstGeom prst="rect">
            <a:avLst/>
          </a:prstGeom>
        </p:spPr>
      </p:pic>
      <p:sp>
        <p:nvSpPr>
          <p:cNvPr id="68" name="Rectangle 24">
            <a:extLst>
              <a:ext uri="{FF2B5EF4-FFF2-40B4-BE49-F238E27FC236}">
                <a16:creationId xmlns:a16="http://schemas.microsoft.com/office/drawing/2014/main" id="{9ADAA474-F033-4925-8BC4-C0DF06A0AE20}"/>
              </a:ext>
            </a:extLst>
          </p:cNvPr>
          <p:cNvSpPr/>
          <p:nvPr/>
        </p:nvSpPr>
        <p:spPr>
          <a:xfrm>
            <a:off x="10375092" y="3785702"/>
            <a:ext cx="149956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VAPORIZADORES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SISTEMA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FECHADO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b="1" dirty="0">
                <a:solidFill>
                  <a:srgbClr val="0D4E3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DESIGN PARA ADULTOS</a:t>
            </a: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srgbClr val="0D4E3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Arredondar Retângulo em um Canto Diagonal 14"/>
          <p:cNvSpPr/>
          <p:nvPr/>
        </p:nvSpPr>
        <p:spPr>
          <a:xfrm>
            <a:off x="10514055" y="4632739"/>
            <a:ext cx="1271503" cy="1375636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Rectangle 23">
            <a:extLst>
              <a:ext uri="{FF2B5EF4-FFF2-40B4-BE49-F238E27FC236}">
                <a16:creationId xmlns:a16="http://schemas.microsoft.com/office/drawing/2014/main" id="{4735637C-D29B-432E-9A8A-320218DE0644}"/>
              </a:ext>
            </a:extLst>
          </p:cNvPr>
          <p:cNvSpPr/>
          <p:nvPr/>
        </p:nvSpPr>
        <p:spPr>
          <a:xfrm>
            <a:off x="10711453" y="5517772"/>
            <a:ext cx="89479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INFORMAÇÃO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EDUCAÇÃO</a:t>
            </a:r>
          </a:p>
        </p:txBody>
      </p:sp>
      <p:pic>
        <p:nvPicPr>
          <p:cNvPr id="64" name="Picture 16">
            <a:extLst>
              <a:ext uri="{FF2B5EF4-FFF2-40B4-BE49-F238E27FC236}">
                <a16:creationId xmlns:a16="http://schemas.microsoft.com/office/drawing/2014/main" id="{DF00CCF0-2199-4FA8-B1DB-C17762EA990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82091" y="4717028"/>
            <a:ext cx="753522" cy="753522"/>
          </a:xfrm>
          <a:prstGeom prst="rect">
            <a:avLst/>
          </a:prstGeom>
        </p:spPr>
      </p:pic>
      <p:sp>
        <p:nvSpPr>
          <p:cNvPr id="51" name="Arredondar Retângulo em um Canto Diagonal 50"/>
          <p:cNvSpPr/>
          <p:nvPr/>
        </p:nvSpPr>
        <p:spPr>
          <a:xfrm>
            <a:off x="9000277" y="4632739"/>
            <a:ext cx="1271503" cy="1375636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0" name="Picture 29">
            <a:extLst>
              <a:ext uri="{FF2B5EF4-FFF2-40B4-BE49-F238E27FC236}">
                <a16:creationId xmlns:a16="http://schemas.microsoft.com/office/drawing/2014/main" id="{3D9A7C65-46D1-4CCB-A2D3-0D68AEE9AF6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59634" y="4683159"/>
            <a:ext cx="655553" cy="655553"/>
          </a:xfrm>
          <a:prstGeom prst="rect">
            <a:avLst/>
          </a:prstGeom>
        </p:spPr>
      </p:pic>
      <p:sp>
        <p:nvSpPr>
          <p:cNvPr id="71" name="Rectangle 30">
            <a:extLst>
              <a:ext uri="{FF2B5EF4-FFF2-40B4-BE49-F238E27FC236}">
                <a16:creationId xmlns:a16="http://schemas.microsoft.com/office/drawing/2014/main" id="{7AEE8F7F-E752-4A9E-BE83-07B5EB3C9B97}"/>
              </a:ext>
            </a:extLst>
          </p:cNvPr>
          <p:cNvSpPr/>
          <p:nvPr/>
        </p:nvSpPr>
        <p:spPr>
          <a:xfrm>
            <a:off x="9115923" y="5389132"/>
            <a:ext cx="1058303" cy="4662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GRAU DE PUREZA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NICOTINA &amp;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AROMATIZANTES</a:t>
            </a:r>
          </a:p>
        </p:txBody>
      </p:sp>
      <p:sp>
        <p:nvSpPr>
          <p:cNvPr id="54" name="Arredondar Retângulo em um Canto Diagonal 53"/>
          <p:cNvSpPr/>
          <p:nvPr/>
        </p:nvSpPr>
        <p:spPr>
          <a:xfrm>
            <a:off x="7486500" y="4632739"/>
            <a:ext cx="1271503" cy="1375636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Rectangle 35">
            <a:extLst>
              <a:ext uri="{FF2B5EF4-FFF2-40B4-BE49-F238E27FC236}">
                <a16:creationId xmlns:a16="http://schemas.microsoft.com/office/drawing/2014/main" id="{2896AE0E-20AB-40F6-8EB8-5D041B34B667}"/>
              </a:ext>
            </a:extLst>
          </p:cNvPr>
          <p:cNvSpPr/>
          <p:nvPr/>
        </p:nvSpPr>
        <p:spPr>
          <a:xfrm>
            <a:off x="7706117" y="5389132"/>
            <a:ext cx="832280" cy="4662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LISTA </a:t>
            </a:r>
            <a:b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NEGATIVA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b="1" dirty="0">
                <a:solidFill>
                  <a:srgbClr val="0D4E3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ADITIVOS.</a:t>
            </a: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srgbClr val="0D4E3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34">
            <a:extLst>
              <a:ext uri="{FF2B5EF4-FFF2-40B4-BE49-F238E27FC236}">
                <a16:creationId xmlns:a16="http://schemas.microsoft.com/office/drawing/2014/main" id="{F72DE282-24B0-4C36-BD6A-B415DFD6764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08124" y="4760060"/>
            <a:ext cx="616561" cy="6165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2" name="Tinta 121">
                <a:extLst>
                  <a:ext uri="{FF2B5EF4-FFF2-40B4-BE49-F238E27FC236}">
                    <a16:creationId xmlns:a16="http://schemas.microsoft.com/office/drawing/2014/main" id="{D208396E-169C-6AED-FB4C-146B01BB55BA}"/>
                  </a:ext>
                </a:extLst>
              </p14:cNvPr>
              <p14:cNvContentPartPr/>
              <p14:nvPr/>
            </p14:nvContentPartPr>
            <p14:xfrm>
              <a:off x="-3244789" y="1201287"/>
              <a:ext cx="4320" cy="2880"/>
            </p14:xfrm>
          </p:contentPart>
        </mc:Choice>
        <mc:Fallback xmlns="">
          <p:pic>
            <p:nvPicPr>
              <p:cNvPr id="122" name="Tinta 121">
                <a:extLst>
                  <a:ext uri="{FF2B5EF4-FFF2-40B4-BE49-F238E27FC236}">
                    <a16:creationId xmlns:a16="http://schemas.microsoft.com/office/drawing/2014/main" id="{D208396E-169C-6AED-FB4C-146B01BB55B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3253789" y="1192287"/>
                <a:ext cx="21960" cy="2052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ítulo 1"/>
          <p:cNvSpPr txBox="1">
            <a:spLocks/>
          </p:cNvSpPr>
          <p:nvPr/>
        </p:nvSpPr>
        <p:spPr>
          <a:xfrm>
            <a:off x="329330" y="593813"/>
            <a:ext cx="8786593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E3F6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QUEREMOS REGRAS RESTRITAS.</a:t>
            </a:r>
          </a:p>
        </p:txBody>
      </p:sp>
      <p:grpSp>
        <p:nvGrpSpPr>
          <p:cNvPr id="135" name="Agrupar 134">
            <a:extLst>
              <a:ext uri="{FF2B5EF4-FFF2-40B4-BE49-F238E27FC236}">
                <a16:creationId xmlns:a16="http://schemas.microsoft.com/office/drawing/2014/main" id="{E542CB54-9DCE-B0EF-E442-C125A562931C}"/>
              </a:ext>
            </a:extLst>
          </p:cNvPr>
          <p:cNvGrpSpPr/>
          <p:nvPr/>
        </p:nvGrpSpPr>
        <p:grpSpPr>
          <a:xfrm>
            <a:off x="9309244" y="1496608"/>
            <a:ext cx="657265" cy="646331"/>
            <a:chOff x="9863288" y="1861645"/>
            <a:chExt cx="657265" cy="646331"/>
          </a:xfrm>
        </p:grpSpPr>
        <p:sp>
          <p:nvSpPr>
            <p:cNvPr id="131" name="CaixaDeTexto 130">
              <a:extLst>
                <a:ext uri="{FF2B5EF4-FFF2-40B4-BE49-F238E27FC236}">
                  <a16:creationId xmlns:a16="http://schemas.microsoft.com/office/drawing/2014/main" id="{50572FFB-BAF7-A3EE-C617-E3E8C36B5767}"/>
                </a:ext>
              </a:extLst>
            </p:cNvPr>
            <p:cNvSpPr txBox="1"/>
            <p:nvPr/>
          </p:nvSpPr>
          <p:spPr>
            <a:xfrm>
              <a:off x="9863288" y="1861645"/>
              <a:ext cx="65726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18</a:t>
              </a:r>
              <a:endPara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Retângulo 128">
              <a:extLst>
                <a:ext uri="{FF2B5EF4-FFF2-40B4-BE49-F238E27FC236}">
                  <a16:creationId xmlns:a16="http://schemas.microsoft.com/office/drawing/2014/main" id="{DED86F92-E5D8-817E-8963-1ECCD149F62A}"/>
                </a:ext>
              </a:extLst>
            </p:cNvPr>
            <p:cNvSpPr/>
            <p:nvPr/>
          </p:nvSpPr>
          <p:spPr>
            <a:xfrm rot="1800000">
              <a:off x="9918813" y="2184352"/>
              <a:ext cx="601740" cy="45719"/>
            </a:xfrm>
            <a:prstGeom prst="rect">
              <a:avLst/>
            </a:prstGeom>
            <a:solidFill>
              <a:srgbClr val="C8102E"/>
            </a:solidFill>
            <a:ln w="12700">
              <a:solidFill>
                <a:srgbClr val="C8102E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Elipse 133">
              <a:extLst>
                <a:ext uri="{FF2B5EF4-FFF2-40B4-BE49-F238E27FC236}">
                  <a16:creationId xmlns:a16="http://schemas.microsoft.com/office/drawing/2014/main" id="{54FA2BD2-2ADC-CAE7-AC10-2E1A80A94EC8}"/>
                </a:ext>
              </a:extLst>
            </p:cNvPr>
            <p:cNvSpPr/>
            <p:nvPr/>
          </p:nvSpPr>
          <p:spPr>
            <a:xfrm>
              <a:off x="9900059" y="1889771"/>
              <a:ext cx="605317" cy="605317"/>
            </a:xfrm>
            <a:prstGeom prst="ellipse">
              <a:avLst/>
            </a:prstGeom>
            <a:ln w="57150">
              <a:solidFill>
                <a:srgbClr val="C8102E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8" name="Agrupar 137">
            <a:extLst>
              <a:ext uri="{FF2B5EF4-FFF2-40B4-BE49-F238E27FC236}">
                <a16:creationId xmlns:a16="http://schemas.microsoft.com/office/drawing/2014/main" id="{46B1DB19-BF83-1B5A-5295-349E6BFF59F1}"/>
              </a:ext>
            </a:extLst>
          </p:cNvPr>
          <p:cNvGrpSpPr/>
          <p:nvPr/>
        </p:nvGrpSpPr>
        <p:grpSpPr>
          <a:xfrm>
            <a:off x="9444946" y="3284438"/>
            <a:ext cx="456658" cy="463336"/>
            <a:chOff x="9369358" y="3600144"/>
            <a:chExt cx="456658" cy="463336"/>
          </a:xfrm>
        </p:grpSpPr>
        <p:pic>
          <p:nvPicPr>
            <p:cNvPr id="80" name="Picture 15">
              <a:extLst>
                <a:ext uri="{FF2B5EF4-FFF2-40B4-BE49-F238E27FC236}">
                  <a16:creationId xmlns:a16="http://schemas.microsoft.com/office/drawing/2014/main" id="{5803FB7B-3DFE-49C2-931B-FBBFFE1D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9420458" y="3657922"/>
              <a:ext cx="364675" cy="446441"/>
            </a:xfrm>
            <a:prstGeom prst="rect">
              <a:avLst/>
            </a:prstGeom>
          </p:spPr>
        </p:pic>
        <p:cxnSp>
          <p:nvCxnSpPr>
            <p:cNvPr id="137" name="Conector reto 136">
              <a:extLst>
                <a:ext uri="{FF2B5EF4-FFF2-40B4-BE49-F238E27FC236}">
                  <a16:creationId xmlns:a16="http://schemas.microsoft.com/office/drawing/2014/main" id="{2B97D542-33E2-7C99-F9A8-6B1C046C3011}"/>
                </a:ext>
              </a:extLst>
            </p:cNvPr>
            <p:cNvCxnSpPr/>
            <p:nvPr/>
          </p:nvCxnSpPr>
          <p:spPr>
            <a:xfrm>
              <a:off x="9369358" y="3600144"/>
              <a:ext cx="456658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Arredondar Retângulo em um Canto Diagonal 82">
            <a:extLst>
              <a:ext uri="{FF2B5EF4-FFF2-40B4-BE49-F238E27FC236}">
                <a16:creationId xmlns:a16="http://schemas.microsoft.com/office/drawing/2014/main" id="{C8AA0655-3EFC-CF05-78EB-D49D3A1780B7}"/>
              </a:ext>
            </a:extLst>
          </p:cNvPr>
          <p:cNvSpPr/>
          <p:nvPr/>
        </p:nvSpPr>
        <p:spPr>
          <a:xfrm>
            <a:off x="10475950" y="1392715"/>
            <a:ext cx="1271503" cy="1375636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áfico 3" descr="Laranja com preenchimento sólido">
            <a:extLst>
              <a:ext uri="{FF2B5EF4-FFF2-40B4-BE49-F238E27FC236}">
                <a16:creationId xmlns:a16="http://schemas.microsoft.com/office/drawing/2014/main" id="{FAB11B88-7D84-2EAF-26C3-7F288A17BC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62891" y="1407592"/>
            <a:ext cx="756471" cy="756471"/>
          </a:xfrm>
          <a:prstGeom prst="rect">
            <a:avLst/>
          </a:prstGeom>
        </p:spPr>
      </p:pic>
      <p:sp>
        <p:nvSpPr>
          <p:cNvPr id="5" name="Rectangle 22">
            <a:extLst>
              <a:ext uri="{FF2B5EF4-FFF2-40B4-BE49-F238E27FC236}">
                <a16:creationId xmlns:a16="http://schemas.microsoft.com/office/drawing/2014/main" id="{2BAF6165-5027-DD35-E4E4-25CE8914DBDB}"/>
              </a:ext>
            </a:extLst>
          </p:cNvPr>
          <p:cNvSpPr/>
          <p:nvPr/>
        </p:nvSpPr>
        <p:spPr>
          <a:xfrm>
            <a:off x="10401601" y="2184098"/>
            <a:ext cx="144654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SABORES PARA ADULTOS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b="1" dirty="0">
                <a:solidFill>
                  <a:srgbClr val="0D4E3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PROIBIÇÃO DE SABORES INFANTIS</a:t>
            </a: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srgbClr val="0D4E3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59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 45">
            <a:extLst>
              <a:ext uri="{FF2B5EF4-FFF2-40B4-BE49-F238E27FC236}">
                <a16:creationId xmlns:a16="http://schemas.microsoft.com/office/drawing/2014/main" id="{94D4F216-3CEB-C668-A3B1-8445F0ADB6BC}"/>
              </a:ext>
            </a:extLst>
          </p:cNvPr>
          <p:cNvSpPr/>
          <p:nvPr/>
        </p:nvSpPr>
        <p:spPr>
          <a:xfrm>
            <a:off x="78103" y="1313721"/>
            <a:ext cx="2270462" cy="40447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7B651C-564B-0F06-0953-8C7F7C4369C8}"/>
              </a:ext>
            </a:extLst>
          </p:cNvPr>
          <p:cNvSpPr txBox="1">
            <a:spLocks/>
          </p:cNvSpPr>
          <p:nvPr/>
        </p:nvSpPr>
        <p:spPr>
          <a:xfrm>
            <a:off x="417222" y="356802"/>
            <a:ext cx="948386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E3F6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SÍNTESE: OS IMPACTOS NEGATIVOS DA PROIBIÇÃO</a:t>
            </a:r>
          </a:p>
        </p:txBody>
      </p:sp>
      <p:sp>
        <p:nvSpPr>
          <p:cNvPr id="5" name="Oval 1">
            <a:extLst>
              <a:ext uri="{FF2B5EF4-FFF2-40B4-BE49-F238E27FC236}">
                <a16:creationId xmlns:a16="http://schemas.microsoft.com/office/drawing/2014/main" id="{3CD57685-BE23-683A-90D9-8BC35392CD1C}"/>
              </a:ext>
            </a:extLst>
          </p:cNvPr>
          <p:cNvSpPr/>
          <p:nvPr/>
        </p:nvSpPr>
        <p:spPr>
          <a:xfrm>
            <a:off x="78103" y="2410676"/>
            <a:ext cx="2270461" cy="1759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06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COMO O COMÉRCIO 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06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06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ILÍCITO AMEAÇA 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06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06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SOCIEDADE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972615F-4563-A75A-9512-422BCC93AC4B}"/>
              </a:ext>
            </a:extLst>
          </p:cNvPr>
          <p:cNvGrpSpPr/>
          <p:nvPr/>
        </p:nvGrpSpPr>
        <p:grpSpPr>
          <a:xfrm>
            <a:off x="2554323" y="3846601"/>
            <a:ext cx="7808453" cy="646331"/>
            <a:chOff x="2910348" y="3867219"/>
            <a:chExt cx="7808453" cy="646331"/>
          </a:xfrm>
        </p:grpSpPr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98FA23C8-0C4C-1F47-96FF-DEA52C2AD240}"/>
                </a:ext>
              </a:extLst>
            </p:cNvPr>
            <p:cNvSpPr/>
            <p:nvPr/>
          </p:nvSpPr>
          <p:spPr>
            <a:xfrm>
              <a:off x="5171769" y="3867219"/>
              <a:ext cx="5547032" cy="646331"/>
            </a:xfrm>
            <a:prstGeom prst="rect">
              <a:avLst/>
            </a:prstGeom>
            <a:solidFill>
              <a:srgbClr val="118A5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2C011EF3-BF96-A130-9E99-CAFCBACE1BE5}"/>
                </a:ext>
              </a:extLst>
            </p:cNvPr>
            <p:cNvSpPr/>
            <p:nvPr/>
          </p:nvSpPr>
          <p:spPr>
            <a:xfrm>
              <a:off x="2910348" y="3867219"/>
              <a:ext cx="2355802" cy="646331"/>
            </a:xfrm>
            <a:prstGeom prst="rect">
              <a:avLst/>
            </a:prstGeom>
            <a:solidFill>
              <a:srgbClr val="1060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D4164235-9B30-3DC8-5814-746A412B2323}"/>
                </a:ext>
              </a:extLst>
            </p:cNvPr>
            <p:cNvSpPr txBox="1"/>
            <p:nvPr/>
          </p:nvSpPr>
          <p:spPr>
            <a:xfrm>
              <a:off x="2942353" y="3905696"/>
              <a:ext cx="2270460" cy="5909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b="1" dirty="0">
                  <a:solidFill>
                    <a:prstClr val="white"/>
                  </a:solidFill>
                  <a:latin typeface="Calibri" panose="020F0502020204030204"/>
                </a:rPr>
                <a:t>Desamparo de menores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15D8F203-3A14-2C22-DEC7-76A4E14CB2F6}"/>
              </a:ext>
            </a:extLst>
          </p:cNvPr>
          <p:cNvGrpSpPr/>
          <p:nvPr/>
        </p:nvGrpSpPr>
        <p:grpSpPr>
          <a:xfrm>
            <a:off x="2554323" y="1316671"/>
            <a:ext cx="7808453" cy="646331"/>
            <a:chOff x="2867678" y="1350487"/>
            <a:chExt cx="7808453" cy="646331"/>
          </a:xfrm>
        </p:grpSpPr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459229B7-0E59-1CBA-BE38-5A9FF232B816}"/>
                </a:ext>
              </a:extLst>
            </p:cNvPr>
            <p:cNvSpPr/>
            <p:nvPr/>
          </p:nvSpPr>
          <p:spPr>
            <a:xfrm>
              <a:off x="5129099" y="1350487"/>
              <a:ext cx="5547032" cy="646331"/>
            </a:xfrm>
            <a:prstGeom prst="rect">
              <a:avLst/>
            </a:prstGeom>
            <a:solidFill>
              <a:srgbClr val="118A5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A41112C4-FF36-A5F7-0478-D24976674D2B}"/>
                </a:ext>
              </a:extLst>
            </p:cNvPr>
            <p:cNvSpPr/>
            <p:nvPr/>
          </p:nvSpPr>
          <p:spPr>
            <a:xfrm>
              <a:off x="2867678" y="1350487"/>
              <a:ext cx="2355802" cy="646331"/>
            </a:xfrm>
            <a:prstGeom prst="rect">
              <a:avLst/>
            </a:prstGeom>
            <a:solidFill>
              <a:srgbClr val="1060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E4660273-DD23-1EF5-B81F-82FBECCF50C1}"/>
                </a:ext>
              </a:extLst>
            </p:cNvPr>
            <p:cNvSpPr txBox="1"/>
            <p:nvPr/>
          </p:nvSpPr>
          <p:spPr>
            <a:xfrm>
              <a:off x="2910348" y="1487616"/>
              <a:ext cx="2270461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Perigos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38DE8356-6D0C-E3D3-6F94-C5D293354F0B}"/>
                </a:ext>
              </a:extLst>
            </p:cNvPr>
            <p:cNvSpPr txBox="1"/>
            <p:nvPr/>
          </p:nvSpPr>
          <p:spPr>
            <a:xfrm>
              <a:off x="5211186" y="1402803"/>
              <a:ext cx="4194944" cy="535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Produtos 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não regulamentados sem controle sobre normas e ingredientes.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2D2895E-F0DC-9B6D-07F5-0AF42B0B29DF}"/>
              </a:ext>
            </a:extLst>
          </p:cNvPr>
          <p:cNvGrpSpPr/>
          <p:nvPr/>
        </p:nvGrpSpPr>
        <p:grpSpPr>
          <a:xfrm>
            <a:off x="2554322" y="3003290"/>
            <a:ext cx="8007297" cy="646331"/>
            <a:chOff x="2867678" y="2912810"/>
            <a:chExt cx="7983305" cy="646331"/>
          </a:xfrm>
        </p:grpSpPr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4AAAD657-CA2A-F6C3-19B2-27D79A57A7B3}"/>
                </a:ext>
              </a:extLst>
            </p:cNvPr>
            <p:cNvSpPr/>
            <p:nvPr/>
          </p:nvSpPr>
          <p:spPr>
            <a:xfrm>
              <a:off x="5129099" y="2912810"/>
              <a:ext cx="5547032" cy="646331"/>
            </a:xfrm>
            <a:prstGeom prst="rect">
              <a:avLst/>
            </a:prstGeom>
            <a:solidFill>
              <a:srgbClr val="118A5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86B80D6E-2B76-DB25-C4E6-40FCDDDCB893}"/>
                </a:ext>
              </a:extLst>
            </p:cNvPr>
            <p:cNvSpPr/>
            <p:nvPr/>
          </p:nvSpPr>
          <p:spPr>
            <a:xfrm>
              <a:off x="2867678" y="2912810"/>
              <a:ext cx="2355802" cy="646331"/>
            </a:xfrm>
            <a:prstGeom prst="rect">
              <a:avLst/>
            </a:prstGeom>
            <a:solidFill>
              <a:srgbClr val="1060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487D713E-6A5E-232A-BD07-FF4D78CDCF63}"/>
                </a:ext>
              </a:extLst>
            </p:cNvPr>
            <p:cNvSpPr txBox="1"/>
            <p:nvPr/>
          </p:nvSpPr>
          <p:spPr>
            <a:xfrm>
              <a:off x="2910348" y="3049939"/>
              <a:ext cx="2270461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Prejuízo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D1B5011B-8744-0243-6278-B998FB110775}"/>
                </a:ext>
              </a:extLst>
            </p:cNvPr>
            <p:cNvSpPr txBox="1"/>
            <p:nvPr/>
          </p:nvSpPr>
          <p:spPr>
            <a:xfrm>
              <a:off x="5223478" y="2989256"/>
              <a:ext cx="5627505" cy="535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 perdas de receitas fiscais limitam a capacidade dos governos de investir em serviços públicos.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628C0B1-5610-5EF2-5724-CEF73EDC7EA5}"/>
              </a:ext>
            </a:extLst>
          </p:cNvPr>
          <p:cNvGrpSpPr/>
          <p:nvPr/>
        </p:nvGrpSpPr>
        <p:grpSpPr>
          <a:xfrm>
            <a:off x="2554323" y="4689910"/>
            <a:ext cx="7822489" cy="646331"/>
            <a:chOff x="2910348" y="4723726"/>
            <a:chExt cx="7808453" cy="646331"/>
          </a:xfrm>
        </p:grpSpPr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297BF1EB-090E-E0A6-CAD1-7EE3E2C5F64B}"/>
                </a:ext>
              </a:extLst>
            </p:cNvPr>
            <p:cNvSpPr/>
            <p:nvPr/>
          </p:nvSpPr>
          <p:spPr>
            <a:xfrm>
              <a:off x="5171769" y="4723726"/>
              <a:ext cx="5547032" cy="646331"/>
            </a:xfrm>
            <a:prstGeom prst="rect">
              <a:avLst/>
            </a:prstGeom>
            <a:solidFill>
              <a:srgbClr val="118A5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FC65108A-2289-2FA0-42EA-3618DC0292B9}"/>
                </a:ext>
              </a:extLst>
            </p:cNvPr>
            <p:cNvSpPr/>
            <p:nvPr/>
          </p:nvSpPr>
          <p:spPr>
            <a:xfrm>
              <a:off x="2910348" y="4723726"/>
              <a:ext cx="2355802" cy="646331"/>
            </a:xfrm>
            <a:prstGeom prst="rect">
              <a:avLst/>
            </a:prstGeom>
            <a:solidFill>
              <a:srgbClr val="1060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B9525025-193D-BF36-BD79-9C5AE2D4A947}"/>
                </a:ext>
              </a:extLst>
            </p:cNvPr>
            <p:cNvSpPr txBox="1"/>
            <p:nvPr/>
          </p:nvSpPr>
          <p:spPr>
            <a:xfrm>
              <a:off x="2953018" y="4876075"/>
              <a:ext cx="2270461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b="1" dirty="0">
                  <a:solidFill>
                    <a:prstClr val="white"/>
                  </a:solidFill>
                  <a:latin typeface="Calibri" panose="020F0502020204030204"/>
                </a:rPr>
                <a:t>C</a:t>
              </a: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rime organizado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DA3A3D5D-C92D-BF7B-5F66-1CB337075804}"/>
                </a:ext>
              </a:extLst>
            </p:cNvPr>
            <p:cNvSpPr txBox="1"/>
            <p:nvPr/>
          </p:nvSpPr>
          <p:spPr>
            <a:xfrm>
              <a:off x="5308821" y="4803268"/>
              <a:ext cx="5322704" cy="535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prstClr val="white"/>
                  </a:solidFill>
                  <a:latin typeface="Calibri" panose="020F0502020204030204"/>
                </a:rPr>
                <a:t>O mercado ilícito 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ajuda a facilitar outros crimes, como contrabando, corrupção e lavagem de dinheiro.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670C1CEB-66A8-07DB-67ED-20493089678E}"/>
              </a:ext>
            </a:extLst>
          </p:cNvPr>
          <p:cNvGrpSpPr/>
          <p:nvPr/>
        </p:nvGrpSpPr>
        <p:grpSpPr>
          <a:xfrm>
            <a:off x="2554323" y="2159981"/>
            <a:ext cx="7808453" cy="646331"/>
            <a:chOff x="2867678" y="2119736"/>
            <a:chExt cx="7808453" cy="646331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9404B388-144F-252E-AC4D-12120C7E31E3}"/>
                </a:ext>
              </a:extLst>
            </p:cNvPr>
            <p:cNvSpPr/>
            <p:nvPr/>
          </p:nvSpPr>
          <p:spPr>
            <a:xfrm>
              <a:off x="5129099" y="2119736"/>
              <a:ext cx="5547032" cy="646331"/>
            </a:xfrm>
            <a:prstGeom prst="rect">
              <a:avLst/>
            </a:prstGeom>
            <a:solidFill>
              <a:srgbClr val="118A5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126A64A-FFD4-49DB-9F6C-6DA331C387C8}"/>
                </a:ext>
              </a:extLst>
            </p:cNvPr>
            <p:cNvSpPr/>
            <p:nvPr/>
          </p:nvSpPr>
          <p:spPr>
            <a:xfrm>
              <a:off x="2867678" y="2119736"/>
              <a:ext cx="2355802" cy="646331"/>
            </a:xfrm>
            <a:prstGeom prst="rect">
              <a:avLst/>
            </a:prstGeom>
            <a:solidFill>
              <a:srgbClr val="1060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B4FBF137-12DD-D304-1BCD-49DCF114D172}"/>
                </a:ext>
              </a:extLst>
            </p:cNvPr>
            <p:cNvSpPr txBox="1"/>
            <p:nvPr/>
          </p:nvSpPr>
          <p:spPr>
            <a:xfrm>
              <a:off x="2953020" y="2133891"/>
              <a:ext cx="2270460" cy="5909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b="1" dirty="0">
                  <a:solidFill>
                    <a:prstClr val="white"/>
                  </a:solidFill>
                  <a:latin typeface="Calibri" panose="020F0502020204030204"/>
                </a:rPr>
                <a:t>Alternativas reduzidas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20226CBE-89A2-8218-0B27-12872B66C735}"/>
                </a:ext>
              </a:extLst>
            </p:cNvPr>
            <p:cNvSpPr txBox="1"/>
            <p:nvPr/>
          </p:nvSpPr>
          <p:spPr>
            <a:xfrm>
              <a:off x="5211186" y="2179413"/>
              <a:ext cx="3778384" cy="535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Proibição nega aos fumantes acesso a produtos com perfil de risco reduzido.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Triângulo isósceles 15">
            <a:extLst>
              <a:ext uri="{FF2B5EF4-FFF2-40B4-BE49-F238E27FC236}">
                <a16:creationId xmlns:a16="http://schemas.microsoft.com/office/drawing/2014/main" id="{1C61791C-CAD3-6954-3F39-4D84A84A5BA8}"/>
              </a:ext>
            </a:extLst>
          </p:cNvPr>
          <p:cNvSpPr/>
          <p:nvPr/>
        </p:nvSpPr>
        <p:spPr>
          <a:xfrm rot="10800000">
            <a:off x="78102" y="5457332"/>
            <a:ext cx="11843428" cy="31900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483D4B0-D7E1-FB73-D0BC-48C4FFE5B0B6}"/>
              </a:ext>
            </a:extLst>
          </p:cNvPr>
          <p:cNvSpPr/>
          <p:nvPr/>
        </p:nvSpPr>
        <p:spPr>
          <a:xfrm>
            <a:off x="78102" y="5873488"/>
            <a:ext cx="11843429" cy="6554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Desorganização estrutural dos serviços públicos: saúde, segurança, economia e políticas públicas.</a:t>
            </a:r>
            <a:endParaRPr lang="en-US" sz="2000" b="1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E31FFFA-D77F-E559-7D2F-025F24A7E551}"/>
              </a:ext>
            </a:extLst>
          </p:cNvPr>
          <p:cNvSpPr txBox="1"/>
          <p:nvPr/>
        </p:nvSpPr>
        <p:spPr>
          <a:xfrm>
            <a:off x="4939012" y="3858913"/>
            <a:ext cx="55637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prstClr val="white"/>
                </a:solidFill>
                <a:latin typeface="Calibri" panose="020F0502020204030204"/>
              </a:rPr>
              <a:t>Produtos e sabores indutores do consumo de menores.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Crianças e adolescentes com acesso irrestrito a cigarros eletrônicos</a:t>
            </a:r>
            <a:r>
              <a:rPr lang="pt-BR" sz="1600" dirty="0">
                <a:solidFill>
                  <a:prstClr val="white"/>
                </a:solidFill>
                <a:latin typeface="Calibri" panose="020F0502020204030204"/>
              </a:rPr>
              <a:t>. 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3271DF5-C541-6EA3-5868-72FF2FA7048A}"/>
              </a:ext>
            </a:extLst>
          </p:cNvPr>
          <p:cNvSpPr/>
          <p:nvPr/>
        </p:nvSpPr>
        <p:spPr>
          <a:xfrm>
            <a:off x="10343570" y="1313721"/>
            <a:ext cx="1577961" cy="66159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RISCO À SAÚDE</a:t>
            </a:r>
            <a:endParaRPr lang="en-US" sz="1400" b="1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B622E2E-D65E-0A70-E530-64C08F9E667D}"/>
              </a:ext>
            </a:extLst>
          </p:cNvPr>
          <p:cNvSpPr/>
          <p:nvPr/>
        </p:nvSpPr>
        <p:spPr>
          <a:xfrm>
            <a:off x="10343570" y="2152349"/>
            <a:ext cx="1577961" cy="66159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NEGLIGÊNCIA CIÊNTIFICA</a:t>
            </a:r>
            <a:endParaRPr lang="en-US" sz="1400" b="1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56D7594-BC21-D21B-5374-BCD039246A28}"/>
              </a:ext>
            </a:extLst>
          </p:cNvPr>
          <p:cNvSpPr/>
          <p:nvPr/>
        </p:nvSpPr>
        <p:spPr>
          <a:xfrm>
            <a:off x="10343570" y="3004702"/>
            <a:ext cx="1577961" cy="629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DIMINUIÇÃO DE GIRO ECONÔMICO</a:t>
            </a:r>
            <a:endParaRPr lang="en-US" sz="1400" b="1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D809956-4278-DFF4-2E35-871DFA2F1B59}"/>
              </a:ext>
            </a:extLst>
          </p:cNvPr>
          <p:cNvSpPr/>
          <p:nvPr/>
        </p:nvSpPr>
        <p:spPr>
          <a:xfrm>
            <a:off x="10343570" y="3840451"/>
            <a:ext cx="1577961" cy="65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COLAPSO EDUCACIONAL</a:t>
            </a:r>
            <a:endParaRPr lang="en-US" sz="1400" b="1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350670A8-2C64-FBE1-FA4C-B1B6471C0C64}"/>
              </a:ext>
            </a:extLst>
          </p:cNvPr>
          <p:cNvSpPr/>
          <p:nvPr/>
        </p:nvSpPr>
        <p:spPr>
          <a:xfrm>
            <a:off x="10343570" y="4697276"/>
            <a:ext cx="1577961" cy="631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DESVIO DE ATENÇÃO E RECURSOS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00941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A68E898-942F-9F8E-EB07-D6A7D8F2A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2123440"/>
            <a:ext cx="9993923" cy="4734560"/>
          </a:xfrm>
        </p:spPr>
        <p:txBody>
          <a:bodyPr>
            <a:normAutofit/>
          </a:bodyPr>
          <a:lstStyle/>
          <a:p>
            <a:r>
              <a:rPr lang="pt-BR" dirty="0"/>
              <a:t>                                </a:t>
            </a:r>
            <a:r>
              <a:rPr lang="pt-BR" sz="6000" b="1" i="1" dirty="0"/>
              <a:t>Obrigado.</a:t>
            </a:r>
            <a:br>
              <a:rPr lang="pt-BR" sz="6000" b="1" i="1" dirty="0"/>
            </a:br>
            <a:br>
              <a:rPr lang="pt-BR" dirty="0"/>
            </a:br>
            <a:r>
              <a:rPr lang="pt-BR" dirty="0"/>
              <a:t>Conselheiro </a:t>
            </a:r>
            <a:br>
              <a:rPr lang="pt-BR" dirty="0"/>
            </a:br>
            <a:r>
              <a:rPr lang="pt-BR" b="1" dirty="0"/>
              <a:t>Lauro Anhezini Junior</a:t>
            </a:r>
            <a:br>
              <a:rPr lang="pt-BR" b="1" dirty="0"/>
            </a:br>
            <a:endParaRPr lang="en-US" sz="14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C5F93B9-B89B-1C93-24C3-593F0EC9BAD7}"/>
              </a:ext>
            </a:extLst>
          </p:cNvPr>
          <p:cNvSpPr txBox="1"/>
          <p:nvPr/>
        </p:nvSpPr>
        <p:spPr>
          <a:xfrm>
            <a:off x="91440" y="5903893"/>
            <a:ext cx="2924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Contato:</a:t>
            </a:r>
            <a:br>
              <a:rPr lang="pt-BR" sz="1400" dirty="0">
                <a:solidFill>
                  <a:schemeClr val="bg1"/>
                </a:solidFill>
              </a:rPr>
            </a:br>
            <a:r>
              <a:rPr lang="pt-BR" sz="1400" dirty="0">
                <a:hlinkClick r:id="rId2"/>
              </a:rPr>
              <a:t>lauro.junior@bat.com</a:t>
            </a:r>
            <a:br>
              <a:rPr lang="pt-BR" sz="1400" dirty="0"/>
            </a:br>
            <a:r>
              <a:rPr lang="pt-BR" sz="1400" dirty="0">
                <a:hlinkClick r:id="rId3"/>
              </a:rPr>
              <a:t>abifumo@abifumo.org.br</a:t>
            </a:r>
            <a:br>
              <a:rPr lang="pt-BR" sz="1400" dirty="0"/>
            </a:br>
            <a:r>
              <a:rPr lang="pt-BR" sz="1400" dirty="0">
                <a:hlinkClick r:id="rId4"/>
              </a:rPr>
              <a:t>https://br.linkedin.com/in/lanhezini</a:t>
            </a:r>
            <a:endParaRPr lang="en-US" sz="14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898D0F3-5DB2-3B70-58DC-0AA7E52E864A}"/>
              </a:ext>
            </a:extLst>
          </p:cNvPr>
          <p:cNvSpPr txBox="1"/>
          <p:nvPr/>
        </p:nvSpPr>
        <p:spPr>
          <a:xfrm>
            <a:off x="10738586" y="6396335"/>
            <a:ext cx="1453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ABIFUMO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áfico 36">
            <a:extLst>
              <a:ext uri="{FF2B5EF4-FFF2-40B4-BE49-F238E27FC236}">
                <a16:creationId xmlns:a16="http://schemas.microsoft.com/office/drawing/2014/main" id="{F8FB6CB8-B9C2-7686-15FD-63B1DE3B3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51902">
            <a:off x="-4497758" y="1711708"/>
            <a:ext cx="17814801" cy="3267550"/>
          </a:xfrm>
          <a:prstGeom prst="rect">
            <a:avLst/>
          </a:prstGeom>
        </p:spPr>
      </p:pic>
      <p:sp>
        <p:nvSpPr>
          <p:cNvPr id="39" name="Retângulo 38">
            <a:extLst>
              <a:ext uri="{FF2B5EF4-FFF2-40B4-BE49-F238E27FC236}">
                <a16:creationId xmlns:a16="http://schemas.microsoft.com/office/drawing/2014/main" id="{AB0FD494-466F-00D5-3CEA-BF176C125D9D}"/>
              </a:ext>
            </a:extLst>
          </p:cNvPr>
          <p:cNvSpPr/>
          <p:nvPr/>
        </p:nvSpPr>
        <p:spPr>
          <a:xfrm>
            <a:off x="0" y="1165488"/>
            <a:ext cx="12192000" cy="2380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3D44A2F0-81E8-3A2E-A8D0-401DEE4D1EA4}"/>
              </a:ext>
            </a:extLst>
          </p:cNvPr>
          <p:cNvSpPr txBox="1">
            <a:spLocks/>
          </p:cNvSpPr>
          <p:nvPr/>
        </p:nvSpPr>
        <p:spPr>
          <a:xfrm>
            <a:off x="246872" y="94845"/>
            <a:ext cx="9051132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E3F6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 QUE A FALTA DE REGULAMENTAÇÃO</a:t>
            </a:r>
            <a:r>
              <a:rPr lang="pt-BR" sz="3600" dirty="0">
                <a:solidFill>
                  <a:srgbClr val="0D4E37"/>
                </a:solidFill>
                <a:latin typeface="Calibri" panose="020F0502020204030204"/>
              </a:rPr>
              <a:t> CAUSA AO BRASIL?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0D4E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10" name="Gráfico 9" descr="Pulmões com vírus estrutura de tópicos">
            <a:extLst>
              <a:ext uri="{FF2B5EF4-FFF2-40B4-BE49-F238E27FC236}">
                <a16:creationId xmlns:a16="http://schemas.microsoft.com/office/drawing/2014/main" id="{5EA0BE56-CD61-367F-E17C-081CACC66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2687" y="1200806"/>
            <a:ext cx="2160000" cy="2160000"/>
          </a:xfrm>
          <a:prstGeom prst="rect">
            <a:avLst/>
          </a:prstGeom>
        </p:spPr>
      </p:pic>
      <p:pic>
        <p:nvPicPr>
          <p:cNvPr id="12" name="Gráfico 11" descr="Selo de Área de Transferência estrutura de tópicos">
            <a:extLst>
              <a:ext uri="{FF2B5EF4-FFF2-40B4-BE49-F238E27FC236}">
                <a16:creationId xmlns:a16="http://schemas.microsoft.com/office/drawing/2014/main" id="{11F37066-8D3D-7465-C5FD-1EA5CE2AA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00357" y="1165488"/>
            <a:ext cx="2163789" cy="2160000"/>
          </a:xfrm>
          <a:prstGeom prst="rect">
            <a:avLst/>
          </a:prstGeom>
        </p:spPr>
      </p:pic>
      <p:pic>
        <p:nvPicPr>
          <p:cNvPr id="14" name="Gráfico 13" descr="Imposto estrutura de tópicos">
            <a:extLst>
              <a:ext uri="{FF2B5EF4-FFF2-40B4-BE49-F238E27FC236}">
                <a16:creationId xmlns:a16="http://schemas.microsoft.com/office/drawing/2014/main" id="{4607FEAD-983C-E2F4-A4F0-69A8B99BB3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63880" y="1200810"/>
            <a:ext cx="2160000" cy="2160000"/>
          </a:xfrm>
          <a:prstGeom prst="rect">
            <a:avLst/>
          </a:prstGeom>
        </p:spPr>
      </p:pic>
      <p:pic>
        <p:nvPicPr>
          <p:cNvPr id="18" name="Gráfico 17" descr="Sirene estrutura de tópicos">
            <a:extLst>
              <a:ext uri="{FF2B5EF4-FFF2-40B4-BE49-F238E27FC236}">
                <a16:creationId xmlns:a16="http://schemas.microsoft.com/office/drawing/2014/main" id="{BCFA618D-F6D4-DC9C-A551-88BD3FF818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97250" y="1200810"/>
            <a:ext cx="2160000" cy="2160000"/>
          </a:xfrm>
          <a:prstGeom prst="rect">
            <a:avLst/>
          </a:prstGeom>
        </p:spPr>
      </p:pic>
      <p:sp>
        <p:nvSpPr>
          <p:cNvPr id="19" name="Seta: para Cima 18">
            <a:extLst>
              <a:ext uri="{FF2B5EF4-FFF2-40B4-BE49-F238E27FC236}">
                <a16:creationId xmlns:a16="http://schemas.microsoft.com/office/drawing/2014/main" id="{787CABC9-AAA8-12C3-4C48-27E9ABCA074E}"/>
              </a:ext>
            </a:extLst>
          </p:cNvPr>
          <p:cNvSpPr/>
          <p:nvPr/>
        </p:nvSpPr>
        <p:spPr>
          <a:xfrm>
            <a:off x="76851" y="1304541"/>
            <a:ext cx="467360" cy="1952540"/>
          </a:xfrm>
          <a:prstGeom prst="upArrow">
            <a:avLst/>
          </a:prstGeom>
          <a:solidFill>
            <a:srgbClr val="C8102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eta: para Cima 19">
            <a:extLst>
              <a:ext uri="{FF2B5EF4-FFF2-40B4-BE49-F238E27FC236}">
                <a16:creationId xmlns:a16="http://schemas.microsoft.com/office/drawing/2014/main" id="{7759F12F-0BA1-1330-CAEB-74940138364E}"/>
              </a:ext>
            </a:extLst>
          </p:cNvPr>
          <p:cNvSpPr/>
          <p:nvPr/>
        </p:nvSpPr>
        <p:spPr>
          <a:xfrm rot="10800000">
            <a:off x="4997575" y="1304536"/>
            <a:ext cx="467360" cy="1952540"/>
          </a:xfrm>
          <a:prstGeom prst="upArrow">
            <a:avLst/>
          </a:prstGeom>
          <a:solidFill>
            <a:srgbClr val="C8102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eta: para Cima 20">
            <a:extLst>
              <a:ext uri="{FF2B5EF4-FFF2-40B4-BE49-F238E27FC236}">
                <a16:creationId xmlns:a16="http://schemas.microsoft.com/office/drawing/2014/main" id="{6A478C7B-5AAD-F78D-D625-4F9C4295E46C}"/>
              </a:ext>
            </a:extLst>
          </p:cNvPr>
          <p:cNvSpPr/>
          <p:nvPr/>
        </p:nvSpPr>
        <p:spPr>
          <a:xfrm rot="10800000">
            <a:off x="2691802" y="1269216"/>
            <a:ext cx="467360" cy="1952539"/>
          </a:xfrm>
          <a:prstGeom prst="upArrow">
            <a:avLst/>
          </a:prstGeom>
          <a:solidFill>
            <a:srgbClr val="C8102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eta: para Cima 21">
            <a:extLst>
              <a:ext uri="{FF2B5EF4-FFF2-40B4-BE49-F238E27FC236}">
                <a16:creationId xmlns:a16="http://schemas.microsoft.com/office/drawing/2014/main" id="{EF0764B2-BA65-1878-AF7D-AA52FC68D8C7}"/>
              </a:ext>
            </a:extLst>
          </p:cNvPr>
          <p:cNvSpPr/>
          <p:nvPr/>
        </p:nvSpPr>
        <p:spPr>
          <a:xfrm>
            <a:off x="9709015" y="1304537"/>
            <a:ext cx="467360" cy="1952540"/>
          </a:xfrm>
          <a:prstGeom prst="upArrow">
            <a:avLst/>
          </a:prstGeom>
          <a:solidFill>
            <a:srgbClr val="C8102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áfico 25" descr="Bicho de pelúcia estrutura de tópicos">
            <a:extLst>
              <a:ext uri="{FF2B5EF4-FFF2-40B4-BE49-F238E27FC236}">
                <a16:creationId xmlns:a16="http://schemas.microsoft.com/office/drawing/2014/main" id="{8D8186FA-689D-61DD-6296-3C649F84CE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45815" y="1200810"/>
            <a:ext cx="2160000" cy="2160000"/>
          </a:xfrm>
          <a:prstGeom prst="rect">
            <a:avLst/>
          </a:prstGeom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6548871E-30EB-AF3F-8EAC-6EBA9E3A3DAF}"/>
              </a:ext>
            </a:extLst>
          </p:cNvPr>
          <p:cNvSpPr/>
          <p:nvPr/>
        </p:nvSpPr>
        <p:spPr>
          <a:xfrm>
            <a:off x="333131" y="3850372"/>
            <a:ext cx="2160000" cy="180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>
                <a:solidFill>
                  <a:schemeClr val="bg1"/>
                </a:solidFill>
              </a:rPr>
              <a:t>Aumento dos casos de doenças pulmonares, como </a:t>
            </a:r>
            <a:r>
              <a:rPr lang="pt-BR" sz="2000" b="1" dirty="0">
                <a:solidFill>
                  <a:schemeClr val="bg1"/>
                </a:solidFill>
              </a:rPr>
              <a:t>EVALI </a:t>
            </a:r>
            <a:r>
              <a:rPr lang="pt-BR" sz="1800" dirty="0">
                <a:solidFill>
                  <a:schemeClr val="bg1"/>
                </a:solidFill>
              </a:rPr>
              <a:t>e </a:t>
            </a:r>
            <a:r>
              <a:rPr lang="pt-BR" sz="2000" b="1" dirty="0">
                <a:solidFill>
                  <a:schemeClr val="bg1"/>
                </a:solidFill>
              </a:rPr>
              <a:t>óbito</a:t>
            </a:r>
            <a:r>
              <a:rPr lang="pt-BR" sz="1800" dirty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BFC9790B-8FEB-4341-E703-7F3881313B6C}"/>
              </a:ext>
            </a:extLst>
          </p:cNvPr>
          <p:cNvSpPr/>
          <p:nvPr/>
        </p:nvSpPr>
        <p:spPr>
          <a:xfrm>
            <a:off x="2691348" y="3850372"/>
            <a:ext cx="2160000" cy="180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Descontrole sanitário </a:t>
            </a:r>
            <a:r>
              <a:rPr lang="pt-BR" sz="1800" dirty="0">
                <a:solidFill>
                  <a:schemeClr val="bg1"/>
                </a:solidFill>
              </a:rPr>
              <a:t>e </a:t>
            </a:r>
            <a:r>
              <a:rPr lang="pt-BR" sz="2000" b="1" dirty="0">
                <a:solidFill>
                  <a:schemeClr val="bg1"/>
                </a:solidFill>
              </a:rPr>
              <a:t>ausência</a:t>
            </a:r>
            <a:r>
              <a:rPr lang="pt-BR" sz="1800" dirty="0">
                <a:solidFill>
                  <a:schemeClr val="bg1"/>
                </a:solidFill>
              </a:rPr>
              <a:t> de </a:t>
            </a:r>
            <a:r>
              <a:rPr lang="pt-BR" sz="2000" b="1" dirty="0">
                <a:solidFill>
                  <a:schemeClr val="bg1"/>
                </a:solidFill>
              </a:rPr>
              <a:t>padrões de segurança</a:t>
            </a:r>
            <a:r>
              <a:rPr lang="pt-BR" sz="1800" b="1" dirty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101A83D9-6845-CF16-0F10-2459B85E67F6}"/>
              </a:ext>
            </a:extLst>
          </p:cNvPr>
          <p:cNvSpPr/>
          <p:nvPr/>
        </p:nvSpPr>
        <p:spPr>
          <a:xfrm>
            <a:off x="5049565" y="3850372"/>
            <a:ext cx="2160000" cy="180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Perda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dirty="0">
                <a:solidFill>
                  <a:schemeClr val="bg1"/>
                </a:solidFill>
              </a:rPr>
              <a:t>de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2000" b="1" dirty="0">
                <a:solidFill>
                  <a:schemeClr val="bg1"/>
                </a:solidFill>
              </a:rPr>
              <a:t>impostos</a:t>
            </a:r>
            <a:r>
              <a:rPr lang="pt-BR" sz="1800" b="1" dirty="0">
                <a:solidFill>
                  <a:schemeClr val="bg1"/>
                </a:solidFill>
              </a:rPr>
              <a:t>, </a:t>
            </a:r>
            <a:r>
              <a:rPr lang="pt-BR" sz="2000" b="1" dirty="0">
                <a:solidFill>
                  <a:schemeClr val="bg1"/>
                </a:solidFill>
              </a:rPr>
              <a:t>empregos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dirty="0">
                <a:solidFill>
                  <a:schemeClr val="bg1"/>
                </a:solidFill>
              </a:rPr>
              <a:t>e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2000" b="1" dirty="0">
                <a:solidFill>
                  <a:schemeClr val="bg1"/>
                </a:solidFill>
              </a:rPr>
              <a:t>faturamento</a:t>
            </a:r>
            <a:r>
              <a:rPr lang="pt-BR" sz="1800" b="1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8EDADA48-2F3B-3DDA-D6B4-6E0AA49E4DD8}"/>
              </a:ext>
            </a:extLst>
          </p:cNvPr>
          <p:cNvSpPr/>
          <p:nvPr/>
        </p:nvSpPr>
        <p:spPr>
          <a:xfrm>
            <a:off x="7407782" y="3850372"/>
            <a:ext cx="2160000" cy="180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Crescente </a:t>
            </a:r>
            <a:r>
              <a:rPr lang="pt-BR" sz="2000" b="1" dirty="0">
                <a:solidFill>
                  <a:schemeClr val="bg1"/>
                </a:solidFill>
              </a:rPr>
              <a:t>acesso indevido de crianças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b="1" dirty="0">
                <a:solidFill>
                  <a:schemeClr val="bg1"/>
                </a:solidFill>
              </a:rPr>
              <a:t>e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000" b="1" dirty="0">
                <a:solidFill>
                  <a:schemeClr val="bg1"/>
                </a:solidFill>
              </a:rPr>
              <a:t>adolescentes.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F0AAE529-9DED-ECF9-2F7B-944E322D4F7D}"/>
              </a:ext>
            </a:extLst>
          </p:cNvPr>
          <p:cNvSpPr/>
          <p:nvPr/>
        </p:nvSpPr>
        <p:spPr>
          <a:xfrm>
            <a:off x="9765999" y="3850372"/>
            <a:ext cx="2160000" cy="180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Financiamento do </a:t>
            </a:r>
            <a:r>
              <a:rPr lang="pt-BR" sz="2000" b="1" dirty="0">
                <a:solidFill>
                  <a:schemeClr val="bg1"/>
                </a:solidFill>
              </a:rPr>
              <a:t>crime organizado.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Seta: para Cima 37">
            <a:extLst>
              <a:ext uri="{FF2B5EF4-FFF2-40B4-BE49-F238E27FC236}">
                <a16:creationId xmlns:a16="http://schemas.microsoft.com/office/drawing/2014/main" id="{066CA982-E11C-AB04-8C33-3AA5280C2CEC}"/>
              </a:ext>
            </a:extLst>
          </p:cNvPr>
          <p:cNvSpPr/>
          <p:nvPr/>
        </p:nvSpPr>
        <p:spPr>
          <a:xfrm>
            <a:off x="7407782" y="1304536"/>
            <a:ext cx="467360" cy="1952540"/>
          </a:xfrm>
          <a:prstGeom prst="upArrow">
            <a:avLst/>
          </a:prstGeom>
          <a:solidFill>
            <a:srgbClr val="C8102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riângulo isósceles 39">
            <a:extLst>
              <a:ext uri="{FF2B5EF4-FFF2-40B4-BE49-F238E27FC236}">
                <a16:creationId xmlns:a16="http://schemas.microsoft.com/office/drawing/2014/main" id="{3F068B3E-520E-5D9A-DD06-BA17C2A9AFC4}"/>
              </a:ext>
            </a:extLst>
          </p:cNvPr>
          <p:cNvSpPr/>
          <p:nvPr/>
        </p:nvSpPr>
        <p:spPr>
          <a:xfrm rot="10800000">
            <a:off x="499811" y="3545839"/>
            <a:ext cx="11192375" cy="20463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riângulo isósceles 40">
            <a:extLst>
              <a:ext uri="{FF2B5EF4-FFF2-40B4-BE49-F238E27FC236}">
                <a16:creationId xmlns:a16="http://schemas.microsoft.com/office/drawing/2014/main" id="{B99964DB-8A85-89EE-8E3A-D91DB56B8E8A}"/>
              </a:ext>
            </a:extLst>
          </p:cNvPr>
          <p:cNvSpPr/>
          <p:nvPr/>
        </p:nvSpPr>
        <p:spPr>
          <a:xfrm rot="10800000">
            <a:off x="498666" y="5659159"/>
            <a:ext cx="11192375" cy="20463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371CC67E-2FFC-5E5A-C213-2253B759AB7A}"/>
              </a:ext>
            </a:extLst>
          </p:cNvPr>
          <p:cNvSpPr/>
          <p:nvPr/>
        </p:nvSpPr>
        <p:spPr>
          <a:xfrm>
            <a:off x="332687" y="5907304"/>
            <a:ext cx="11593312" cy="6554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Desorganização estrutural dos serviços públicos: saúde, segurança, economia e políticas públicas.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05719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áfico 36">
            <a:extLst>
              <a:ext uri="{FF2B5EF4-FFF2-40B4-BE49-F238E27FC236}">
                <a16:creationId xmlns:a16="http://schemas.microsoft.com/office/drawing/2014/main" id="{F8FB6CB8-B9C2-7686-15FD-63B1DE3B3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51902">
            <a:off x="-4454937" y="1711708"/>
            <a:ext cx="17814801" cy="3267550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3D44A2F0-81E8-3A2E-A8D0-401DEE4D1EA4}"/>
              </a:ext>
            </a:extLst>
          </p:cNvPr>
          <p:cNvSpPr txBox="1">
            <a:spLocks/>
          </p:cNvSpPr>
          <p:nvPr/>
        </p:nvSpPr>
        <p:spPr>
          <a:xfrm>
            <a:off x="246872" y="94845"/>
            <a:ext cx="7937784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E3F6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COMO A EVALI E OS CASOS DE ÓBITO FORAM RESOLVIDOS NOS EUA?</a:t>
            </a:r>
          </a:p>
        </p:txBody>
      </p:sp>
      <p:sp>
        <p:nvSpPr>
          <p:cNvPr id="19" name="Seta: para Cima 18">
            <a:extLst>
              <a:ext uri="{FF2B5EF4-FFF2-40B4-BE49-F238E27FC236}">
                <a16:creationId xmlns:a16="http://schemas.microsoft.com/office/drawing/2014/main" id="{787CABC9-AAA8-12C3-4C48-27E9ABCA074E}"/>
              </a:ext>
            </a:extLst>
          </p:cNvPr>
          <p:cNvSpPr/>
          <p:nvPr/>
        </p:nvSpPr>
        <p:spPr>
          <a:xfrm rot="10800000">
            <a:off x="76851" y="1294381"/>
            <a:ext cx="467360" cy="1952540"/>
          </a:xfrm>
          <a:prstGeom prst="up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6548871E-30EB-AF3F-8EAC-6EBA9E3A3DAF}"/>
              </a:ext>
            </a:extLst>
          </p:cNvPr>
          <p:cNvSpPr/>
          <p:nvPr/>
        </p:nvSpPr>
        <p:spPr>
          <a:xfrm>
            <a:off x="333130" y="3910939"/>
            <a:ext cx="2160000" cy="18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Quase </a:t>
            </a:r>
            <a:r>
              <a:rPr lang="pt-BR" sz="2000" b="1" dirty="0">
                <a:solidFill>
                  <a:schemeClr val="bg1"/>
                </a:solidFill>
              </a:rPr>
              <a:t>ERRADICAÇÃO</a:t>
            </a:r>
            <a:r>
              <a:rPr lang="pt-BR" dirty="0">
                <a:solidFill>
                  <a:schemeClr val="bg1"/>
                </a:solidFill>
              </a:rPr>
              <a:t> dos casos de </a:t>
            </a:r>
            <a:r>
              <a:rPr lang="pt-BR" sz="2000" b="1" dirty="0">
                <a:solidFill>
                  <a:schemeClr val="bg1"/>
                </a:solidFill>
              </a:rPr>
              <a:t>EVALI</a:t>
            </a:r>
            <a:r>
              <a:rPr lang="pt-BR" dirty="0">
                <a:solidFill>
                  <a:schemeClr val="bg1"/>
                </a:solidFill>
              </a:rPr>
              <a:t> e </a:t>
            </a:r>
            <a:r>
              <a:rPr lang="pt-BR" sz="2000" b="1" dirty="0">
                <a:solidFill>
                  <a:schemeClr val="bg1"/>
                </a:solidFill>
              </a:rPr>
              <a:t>óbito</a:t>
            </a:r>
            <a:r>
              <a:rPr lang="pt-BR" dirty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Gráfico 3" descr="Pulmões estrutura de tópicos">
            <a:extLst>
              <a:ext uri="{FF2B5EF4-FFF2-40B4-BE49-F238E27FC236}">
                <a16:creationId xmlns:a16="http://schemas.microsoft.com/office/drawing/2014/main" id="{A485E5D2-9490-2FFB-4B93-04276F987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6720" y="1244032"/>
            <a:ext cx="2160000" cy="2160000"/>
          </a:xfrm>
          <a:prstGeom prst="rect">
            <a:avLst/>
          </a:prstGeom>
        </p:spPr>
      </p:pic>
      <p:sp>
        <p:nvSpPr>
          <p:cNvPr id="5" name="Triângulo isósceles 4">
            <a:extLst>
              <a:ext uri="{FF2B5EF4-FFF2-40B4-BE49-F238E27FC236}">
                <a16:creationId xmlns:a16="http://schemas.microsoft.com/office/drawing/2014/main" id="{843FE318-65D6-0AE8-9FE3-2B10F3A344F7}"/>
              </a:ext>
            </a:extLst>
          </p:cNvPr>
          <p:cNvSpPr/>
          <p:nvPr/>
        </p:nvSpPr>
        <p:spPr>
          <a:xfrm rot="10800000">
            <a:off x="333130" y="5754872"/>
            <a:ext cx="11117189" cy="43546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1E477AA-F4F9-35D4-3301-CCACD198A7F7}"/>
              </a:ext>
            </a:extLst>
          </p:cNvPr>
          <p:cNvSpPr txBox="1"/>
          <p:nvPr/>
        </p:nvSpPr>
        <p:spPr>
          <a:xfrm>
            <a:off x="2683844" y="6137252"/>
            <a:ext cx="661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B050"/>
                </a:solidFill>
              </a:rPr>
              <a:t>Regulação, controle e educação.</a:t>
            </a:r>
            <a:endParaRPr lang="en-US" sz="28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BDFE9DB-82C9-C56F-FD70-B57CA3BC7E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3" t="12593" r="6250" b="34585"/>
          <a:stretch/>
        </p:blipFill>
        <p:spPr>
          <a:xfrm>
            <a:off x="2605732" y="1692378"/>
            <a:ext cx="6678831" cy="218029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DD2EB71-83E5-02BF-3B14-8BB2BF0B9B78}"/>
              </a:ext>
            </a:extLst>
          </p:cNvPr>
          <p:cNvSpPr txBox="1"/>
          <p:nvPr/>
        </p:nvSpPr>
        <p:spPr>
          <a:xfrm>
            <a:off x="2644808" y="4813446"/>
            <a:ext cx="8798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50AF47"/>
                </a:solidFill>
                <a:hlinkClick r:id="rId7"/>
              </a:rPr>
              <a:t>https://www.lung.org/lung-health-diseases/lung-disease-lookup/evali</a:t>
            </a:r>
            <a:r>
              <a:rPr lang="en-US" sz="1200" b="1" dirty="0">
                <a:solidFill>
                  <a:srgbClr val="50AF47"/>
                </a:solidFill>
              </a:rPr>
              <a:t>, </a:t>
            </a:r>
            <a:r>
              <a:rPr lang="en-US" sz="1200" b="1" dirty="0" err="1">
                <a:solidFill>
                  <a:srgbClr val="50AF47"/>
                </a:solidFill>
              </a:rPr>
              <a:t>acessado</a:t>
            </a:r>
            <a:r>
              <a:rPr lang="en-US" sz="1200" b="1" dirty="0">
                <a:solidFill>
                  <a:srgbClr val="50AF47"/>
                </a:solidFill>
              </a:rPr>
              <a:t> </a:t>
            </a:r>
            <a:r>
              <a:rPr lang="en-US" sz="1200" b="1" dirty="0" err="1">
                <a:solidFill>
                  <a:srgbClr val="50AF47"/>
                </a:solidFill>
              </a:rPr>
              <a:t>em</a:t>
            </a:r>
            <a:r>
              <a:rPr lang="en-US" sz="1200" b="1" dirty="0">
                <a:solidFill>
                  <a:srgbClr val="50AF47"/>
                </a:solidFill>
              </a:rPr>
              <a:t> 19.05.2024.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C6D1EF0-2A72-AAFE-B8CC-94DA21442575}"/>
              </a:ext>
            </a:extLst>
          </p:cNvPr>
          <p:cNvSpPr/>
          <p:nvPr/>
        </p:nvSpPr>
        <p:spPr>
          <a:xfrm>
            <a:off x="2655187" y="3060833"/>
            <a:ext cx="6653461" cy="87660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C05EE3B-1DDB-BF57-C357-89DBA4EE3856}"/>
              </a:ext>
            </a:extLst>
          </p:cNvPr>
          <p:cNvSpPr/>
          <p:nvPr/>
        </p:nvSpPr>
        <p:spPr>
          <a:xfrm>
            <a:off x="9415679" y="1158975"/>
            <a:ext cx="2559730" cy="8135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Enquanto isso, no Brasil...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C8A6CED-4978-529B-DAB5-9C4F877AC736}"/>
              </a:ext>
            </a:extLst>
          </p:cNvPr>
          <p:cNvSpPr/>
          <p:nvPr/>
        </p:nvSpPr>
        <p:spPr>
          <a:xfrm>
            <a:off x="9388405" y="5030490"/>
            <a:ext cx="2559730" cy="6926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Casos de EVALI </a:t>
            </a:r>
            <a:r>
              <a:rPr lang="pt-BR" sz="2800" b="1" dirty="0">
                <a:solidFill>
                  <a:schemeClr val="bg1"/>
                </a:solidFill>
              </a:rPr>
              <a:t>matam</a:t>
            </a:r>
            <a:r>
              <a:rPr lang="pt-BR" b="1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53A94331-1F1A-8035-963C-4924DB0B26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460" t="20592" r="29250" b="49636"/>
          <a:stretch/>
        </p:blipFill>
        <p:spPr>
          <a:xfrm>
            <a:off x="9322089" y="2582477"/>
            <a:ext cx="2610186" cy="905196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E8DD233-D04C-1400-45A5-49459F3D1B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5679" y="1972513"/>
            <a:ext cx="1152238" cy="60585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55B3A75-BC0D-E4DF-EE61-AD6FDD3ED6C5}"/>
              </a:ext>
            </a:extLst>
          </p:cNvPr>
          <p:cNvSpPr txBox="1"/>
          <p:nvPr/>
        </p:nvSpPr>
        <p:spPr>
          <a:xfrm>
            <a:off x="10509216" y="2289289"/>
            <a:ext cx="1567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20.03.2023</a:t>
            </a:r>
            <a:endParaRPr lang="en-US" sz="1400" b="1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8A8FEAF-E7E1-9FD9-2AB9-090B31D85024}"/>
              </a:ext>
            </a:extLst>
          </p:cNvPr>
          <p:cNvSpPr txBox="1"/>
          <p:nvPr/>
        </p:nvSpPr>
        <p:spPr>
          <a:xfrm>
            <a:off x="9387261" y="3390701"/>
            <a:ext cx="278674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0" dirty="0">
                <a:solidFill>
                  <a:srgbClr val="1F2123"/>
                </a:solidFill>
                <a:effectLst/>
                <a:latin typeface="+mj-lt"/>
              </a:rPr>
              <a:t>“Logo no início, a gente fez uma endoscopia pulmonar e lá no pulmão dela, eu consegui tirar um pouco de secreção e biopsiar. </a:t>
            </a:r>
            <a:r>
              <a:rPr lang="pt-BR" sz="1400" b="1" i="0" dirty="0">
                <a:solidFill>
                  <a:srgbClr val="1F2123"/>
                </a:solidFill>
                <a:effectLst/>
                <a:latin typeface="+mj-lt"/>
              </a:rPr>
              <a:t>Os fragmentos tinham muitas células cheias de gordura, como as causas de biopsia lá nos Estados Unidos em 2019”</a:t>
            </a:r>
            <a:r>
              <a:rPr lang="pt-BR" sz="1200" i="0" dirty="0">
                <a:solidFill>
                  <a:srgbClr val="1F2123"/>
                </a:solidFill>
                <a:effectLst/>
                <a:latin typeface="+mj-lt"/>
              </a:rPr>
              <a:t>, explica o médico.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0658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áfico 36">
            <a:extLst>
              <a:ext uri="{FF2B5EF4-FFF2-40B4-BE49-F238E27FC236}">
                <a16:creationId xmlns:a16="http://schemas.microsoft.com/office/drawing/2014/main" id="{F8FB6CB8-B9C2-7686-15FD-63B1DE3B3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51902">
            <a:off x="-4497758" y="1711708"/>
            <a:ext cx="17814801" cy="3267550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3D44A2F0-81E8-3A2E-A8D0-401DEE4D1EA4}"/>
              </a:ext>
            </a:extLst>
          </p:cNvPr>
          <p:cNvSpPr txBox="1">
            <a:spLocks/>
          </p:cNvSpPr>
          <p:nvPr/>
        </p:nvSpPr>
        <p:spPr>
          <a:xfrm>
            <a:off x="76851" y="208950"/>
            <a:ext cx="9051132" cy="142192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E3F6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COMO O DESCONTROLE SANITÁRIO, AUSÊNCIA DE PADRÕES DE SEGURANÇA FORAM RESOLVIDOS NO REINO UNIDO?</a:t>
            </a:r>
          </a:p>
        </p:txBody>
      </p:sp>
      <p:pic>
        <p:nvPicPr>
          <p:cNvPr id="12" name="Gráfico 11" descr="Selo de Área de Transferência estrutura de tópicos">
            <a:extLst>
              <a:ext uri="{FF2B5EF4-FFF2-40B4-BE49-F238E27FC236}">
                <a16:creationId xmlns:a16="http://schemas.microsoft.com/office/drawing/2014/main" id="{11F37066-8D3D-7465-C5FD-1EA5CE2AA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2396" y="1422196"/>
            <a:ext cx="2163789" cy="2160000"/>
          </a:xfrm>
          <a:prstGeom prst="rect">
            <a:avLst/>
          </a:prstGeom>
        </p:spPr>
      </p:pic>
      <p:sp>
        <p:nvSpPr>
          <p:cNvPr id="21" name="Seta: para Cima 20">
            <a:extLst>
              <a:ext uri="{FF2B5EF4-FFF2-40B4-BE49-F238E27FC236}">
                <a16:creationId xmlns:a16="http://schemas.microsoft.com/office/drawing/2014/main" id="{6A478C7B-5AAD-F78D-D625-4F9C4295E46C}"/>
              </a:ext>
            </a:extLst>
          </p:cNvPr>
          <p:cNvSpPr/>
          <p:nvPr/>
        </p:nvSpPr>
        <p:spPr>
          <a:xfrm>
            <a:off x="265314" y="1594336"/>
            <a:ext cx="467360" cy="1952539"/>
          </a:xfrm>
          <a:prstGeom prst="up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BFC9790B-8FEB-4341-E703-7F3881313B6C}"/>
              </a:ext>
            </a:extLst>
          </p:cNvPr>
          <p:cNvSpPr/>
          <p:nvPr/>
        </p:nvSpPr>
        <p:spPr>
          <a:xfrm>
            <a:off x="265314" y="3988372"/>
            <a:ext cx="2160000" cy="18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Rigoroso controle sanitário. Foco no cuidado.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FD98450-D752-A173-E4A8-791B956E94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83" t="16297" r="31083" b="32262"/>
          <a:stretch/>
        </p:blipFill>
        <p:spPr>
          <a:xfrm>
            <a:off x="2425314" y="2713494"/>
            <a:ext cx="5837124" cy="2870812"/>
          </a:xfrm>
          <a:prstGeom prst="rect">
            <a:avLst/>
          </a:prstGeom>
        </p:spPr>
      </p:pic>
      <p:sp>
        <p:nvSpPr>
          <p:cNvPr id="5" name="Triângulo isósceles 4">
            <a:extLst>
              <a:ext uri="{FF2B5EF4-FFF2-40B4-BE49-F238E27FC236}">
                <a16:creationId xmlns:a16="http://schemas.microsoft.com/office/drawing/2014/main" id="{A44F4F47-156B-2D56-7356-C3E8CB3FE5D9}"/>
              </a:ext>
            </a:extLst>
          </p:cNvPr>
          <p:cNvSpPr/>
          <p:nvPr/>
        </p:nvSpPr>
        <p:spPr>
          <a:xfrm rot="10800000">
            <a:off x="265314" y="5874052"/>
            <a:ext cx="11117189" cy="43546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13E1652-AE04-1437-4A80-2D99FFAA08A2}"/>
              </a:ext>
            </a:extLst>
          </p:cNvPr>
          <p:cNvSpPr txBox="1"/>
          <p:nvPr/>
        </p:nvSpPr>
        <p:spPr>
          <a:xfrm>
            <a:off x="2425314" y="6211669"/>
            <a:ext cx="661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B050"/>
                </a:solidFill>
              </a:rPr>
              <a:t>Regulação, controle e educação.</a:t>
            </a:r>
            <a:endParaRPr lang="en-US" sz="28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05FCF1F-ED24-5804-ABF3-C250D621BE9E}"/>
              </a:ext>
            </a:extLst>
          </p:cNvPr>
          <p:cNvSpPr txBox="1"/>
          <p:nvPr/>
        </p:nvSpPr>
        <p:spPr>
          <a:xfrm>
            <a:off x="2425314" y="5637360"/>
            <a:ext cx="8798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50AF47"/>
                </a:solidFill>
                <a:hlinkClick r:id="rId7"/>
              </a:rPr>
              <a:t>https://www.nhs.uk/better-health/quit-smoking/vaping-to-quit-smoking/vaping-myths-and-the-facts/</a:t>
            </a:r>
            <a:r>
              <a:rPr lang="en-US" sz="1200" b="1" dirty="0">
                <a:solidFill>
                  <a:srgbClr val="50AF47"/>
                </a:solidFill>
              </a:rPr>
              <a:t> </a:t>
            </a:r>
            <a:r>
              <a:rPr lang="en-US" sz="1200" b="1" dirty="0" err="1">
                <a:solidFill>
                  <a:srgbClr val="50AF47"/>
                </a:solidFill>
              </a:rPr>
              <a:t>acessado</a:t>
            </a:r>
            <a:r>
              <a:rPr lang="en-US" sz="1200" b="1" dirty="0">
                <a:solidFill>
                  <a:srgbClr val="50AF47"/>
                </a:solidFill>
              </a:rPr>
              <a:t> </a:t>
            </a:r>
            <a:r>
              <a:rPr lang="en-US" sz="1200" b="1" dirty="0" err="1">
                <a:solidFill>
                  <a:srgbClr val="50AF47"/>
                </a:solidFill>
              </a:rPr>
              <a:t>em</a:t>
            </a:r>
            <a:r>
              <a:rPr lang="en-US" sz="1200" b="1" dirty="0">
                <a:solidFill>
                  <a:srgbClr val="50AF47"/>
                </a:solidFill>
              </a:rPr>
              <a:t> 19.05.2024.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3153D5DD-AFF2-3A4F-DC29-4B7EBCE5F50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584" t="33630" r="32583" b="47704"/>
          <a:stretch/>
        </p:blipFill>
        <p:spPr>
          <a:xfrm>
            <a:off x="2450749" y="1524934"/>
            <a:ext cx="4490720" cy="1280160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1D78A6A6-DA7A-7308-84AB-05DB2832C625}"/>
              </a:ext>
            </a:extLst>
          </p:cNvPr>
          <p:cNvSpPr/>
          <p:nvPr/>
        </p:nvSpPr>
        <p:spPr>
          <a:xfrm>
            <a:off x="8745895" y="1130724"/>
            <a:ext cx="2559730" cy="8135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Enquanto isso, no Brasil...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CDFE3A86-0737-43E9-1163-B5F6A1AB33BB}"/>
              </a:ext>
            </a:extLst>
          </p:cNvPr>
          <p:cNvSpPr/>
          <p:nvPr/>
        </p:nvSpPr>
        <p:spPr>
          <a:xfrm>
            <a:off x="8745895" y="4942245"/>
            <a:ext cx="2559730" cy="6926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Óleo no pulmão e explosões de </a:t>
            </a:r>
            <a:r>
              <a:rPr lang="pt-BR" b="1" dirty="0" err="1">
                <a:solidFill>
                  <a:schemeClr val="bg1"/>
                </a:solidFill>
              </a:rPr>
              <a:t>vapes</a:t>
            </a:r>
            <a:r>
              <a:rPr lang="pt-BR" b="1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7B45C35B-A492-C923-B220-CFF28FA7763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646" t="20724" r="26429" b="37978"/>
          <a:stretch/>
        </p:blipFill>
        <p:spPr>
          <a:xfrm>
            <a:off x="8720068" y="2321896"/>
            <a:ext cx="2585557" cy="1179439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546FE07A-A9D2-093D-867E-5B1C4B35C1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8449" y="1944262"/>
            <a:ext cx="738427" cy="388270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78BBDEC6-4931-2AB4-C907-1B393AD035D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726" t="34099" r="25131" b="20445"/>
          <a:stretch/>
        </p:blipFill>
        <p:spPr>
          <a:xfrm>
            <a:off x="8745896" y="3662465"/>
            <a:ext cx="2559729" cy="127978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0FC122A-8FAA-C5E8-4565-9CBB1938D79B}"/>
              </a:ext>
            </a:extLst>
          </p:cNvPr>
          <p:cNvSpPr/>
          <p:nvPr/>
        </p:nvSpPr>
        <p:spPr>
          <a:xfrm>
            <a:off x="2425315" y="2844124"/>
            <a:ext cx="5837124" cy="274018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36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áfico 36">
            <a:extLst>
              <a:ext uri="{FF2B5EF4-FFF2-40B4-BE49-F238E27FC236}">
                <a16:creationId xmlns:a16="http://schemas.microsoft.com/office/drawing/2014/main" id="{F8FB6CB8-B9C2-7686-15FD-63B1DE3B3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51902">
            <a:off x="-4497758" y="1711708"/>
            <a:ext cx="17814801" cy="3267550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3D44A2F0-81E8-3A2E-A8D0-401DEE4D1EA4}"/>
              </a:ext>
            </a:extLst>
          </p:cNvPr>
          <p:cNvSpPr txBox="1">
            <a:spLocks/>
          </p:cNvSpPr>
          <p:nvPr/>
        </p:nvSpPr>
        <p:spPr>
          <a:xfrm>
            <a:off x="76851" y="296036"/>
            <a:ext cx="9051132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E3F6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D4E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QUANTO O BRASIL PERDE DE IMPOSTOS, EMPREGOS E FATURAMENTO COM A ILEGALIDADE?</a:t>
            </a:r>
          </a:p>
        </p:txBody>
      </p:sp>
      <p:sp>
        <p:nvSpPr>
          <p:cNvPr id="5" name="Triângulo isósceles 4">
            <a:extLst>
              <a:ext uri="{FF2B5EF4-FFF2-40B4-BE49-F238E27FC236}">
                <a16:creationId xmlns:a16="http://schemas.microsoft.com/office/drawing/2014/main" id="{A44F4F47-156B-2D56-7356-C3E8CB3FE5D9}"/>
              </a:ext>
            </a:extLst>
          </p:cNvPr>
          <p:cNvSpPr/>
          <p:nvPr/>
        </p:nvSpPr>
        <p:spPr>
          <a:xfrm rot="10800000">
            <a:off x="265314" y="5874052"/>
            <a:ext cx="11117189" cy="43546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13E1652-AE04-1437-4A80-2D99FFAA08A2}"/>
              </a:ext>
            </a:extLst>
          </p:cNvPr>
          <p:cNvSpPr txBox="1"/>
          <p:nvPr/>
        </p:nvSpPr>
        <p:spPr>
          <a:xfrm>
            <a:off x="2425314" y="6211669"/>
            <a:ext cx="661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B050"/>
                </a:solidFill>
              </a:rPr>
              <a:t>Regulação, controle e educação.</a:t>
            </a:r>
            <a:endParaRPr lang="en-US" sz="2800" dirty="0"/>
          </a:p>
        </p:txBody>
      </p:sp>
      <p:pic>
        <p:nvPicPr>
          <p:cNvPr id="3" name="Gráfico 2" descr="Imposto estrutura de tópicos">
            <a:extLst>
              <a:ext uri="{FF2B5EF4-FFF2-40B4-BE49-F238E27FC236}">
                <a16:creationId xmlns:a16="http://schemas.microsoft.com/office/drawing/2014/main" id="{2E32EE13-9065-15EF-1716-D6347D58A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3156" y="1385793"/>
            <a:ext cx="2160000" cy="2160000"/>
          </a:xfrm>
          <a:prstGeom prst="rect">
            <a:avLst/>
          </a:prstGeom>
        </p:spPr>
      </p:pic>
      <p:sp>
        <p:nvSpPr>
          <p:cNvPr id="8" name="Seta: para Cima 7">
            <a:extLst>
              <a:ext uri="{FF2B5EF4-FFF2-40B4-BE49-F238E27FC236}">
                <a16:creationId xmlns:a16="http://schemas.microsoft.com/office/drawing/2014/main" id="{5AFF3A0C-D31A-CCC6-BBB1-CFADEFAC1852}"/>
              </a:ext>
            </a:extLst>
          </p:cNvPr>
          <p:cNvSpPr/>
          <p:nvPr/>
        </p:nvSpPr>
        <p:spPr>
          <a:xfrm>
            <a:off x="76851" y="1489519"/>
            <a:ext cx="467360" cy="1952540"/>
          </a:xfrm>
          <a:prstGeom prst="up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570F48E-F585-C832-F2FE-08B14302BF70}"/>
              </a:ext>
            </a:extLst>
          </p:cNvPr>
          <p:cNvSpPr/>
          <p:nvPr/>
        </p:nvSpPr>
        <p:spPr>
          <a:xfrm>
            <a:off x="128841" y="3954075"/>
            <a:ext cx="2160000" cy="18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Aumento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dirty="0">
                <a:solidFill>
                  <a:schemeClr val="bg1"/>
                </a:solidFill>
              </a:rPr>
              <a:t>de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2000" b="1" dirty="0">
                <a:solidFill>
                  <a:schemeClr val="bg1"/>
                </a:solidFill>
              </a:rPr>
              <a:t>impostos</a:t>
            </a:r>
            <a:r>
              <a:rPr lang="pt-BR" sz="1800" b="1" dirty="0">
                <a:solidFill>
                  <a:schemeClr val="bg1"/>
                </a:solidFill>
              </a:rPr>
              <a:t>, </a:t>
            </a:r>
            <a:r>
              <a:rPr lang="pt-BR" sz="2000" b="1" dirty="0">
                <a:solidFill>
                  <a:schemeClr val="bg1"/>
                </a:solidFill>
              </a:rPr>
              <a:t>empregos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dirty="0">
                <a:solidFill>
                  <a:schemeClr val="bg1"/>
                </a:solidFill>
              </a:rPr>
              <a:t>e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2000" b="1" dirty="0">
                <a:solidFill>
                  <a:schemeClr val="bg1"/>
                </a:solidFill>
              </a:rPr>
              <a:t>faturamento</a:t>
            </a:r>
            <a:r>
              <a:rPr lang="pt-BR" sz="1800" b="1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A94CC1B-C1D7-0442-4C2C-6BCF2EDC5C5D}"/>
              </a:ext>
            </a:extLst>
          </p:cNvPr>
          <p:cNvSpPr txBox="1"/>
          <p:nvPr/>
        </p:nvSpPr>
        <p:spPr>
          <a:xfrm>
            <a:off x="2337621" y="2034981"/>
            <a:ext cx="9356539" cy="841147"/>
          </a:xfrm>
          <a:prstGeom prst="rect">
            <a:avLst/>
          </a:prstGeom>
          <a:solidFill>
            <a:srgbClr val="106043"/>
          </a:solidFill>
          <a:effectLst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Demanda Potencial Projetada: </a:t>
            </a:r>
            <a:r>
              <a:rPr kumimoji="0" lang="pt-BR" sz="32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R$ </a:t>
            </a:r>
            <a:r>
              <a:rPr kumimoji="0" lang="pt-BR" sz="32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7.5 - </a:t>
            </a:r>
            <a:r>
              <a:rPr lang="pt-BR" sz="3200" b="1" u="sng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10.5</a:t>
            </a:r>
            <a:r>
              <a:rPr kumimoji="0" lang="pt-BR" sz="32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bilhões de reais/ano e no mínimo 125 </a:t>
            </a:r>
            <a:r>
              <a:rPr kumimoji="0" lang="pt-BR" sz="32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 novos empregos </a:t>
            </a:r>
            <a:endParaRPr kumimoji="0" lang="pt-BR" sz="2400" b="1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3326756D-A299-AA3E-21F0-182E59298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8878" y="1510566"/>
            <a:ext cx="1857688" cy="534040"/>
          </a:xfrm>
          <a:prstGeom prst="rect">
            <a:avLst/>
          </a:prstGeom>
          <a:effectLst/>
        </p:spPr>
      </p:pic>
      <p:sp>
        <p:nvSpPr>
          <p:cNvPr id="14" name="CaixaDeTexto 9">
            <a:extLst>
              <a:ext uri="{FF2B5EF4-FFF2-40B4-BE49-F238E27FC236}">
                <a16:creationId xmlns:a16="http://schemas.microsoft.com/office/drawing/2014/main" id="{75001C19-9230-180D-A168-7296719D2745}"/>
              </a:ext>
            </a:extLst>
          </p:cNvPr>
          <p:cNvSpPr txBox="1"/>
          <p:nvPr/>
        </p:nvSpPr>
        <p:spPr>
          <a:xfrm>
            <a:off x="2337621" y="2871285"/>
            <a:ext cx="9356539" cy="1446550"/>
          </a:xfrm>
          <a:prstGeom prst="rect">
            <a:avLst/>
          </a:prstGeom>
          <a:solidFill>
            <a:srgbClr val="FAA71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arrecadação média anual de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50AF4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impostos federais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 a importação de dispositivos eletrônicos é estimada em </a:t>
            </a:r>
            <a:b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3,4 bilhões.</a:t>
            </a:r>
          </a:p>
        </p:txBody>
      </p:sp>
      <p:sp>
        <p:nvSpPr>
          <p:cNvPr id="15" name="Balão de Fala: Oval 14">
            <a:extLst>
              <a:ext uri="{FF2B5EF4-FFF2-40B4-BE49-F238E27FC236}">
                <a16:creationId xmlns:a16="http://schemas.microsoft.com/office/drawing/2014/main" id="{1015340F-3724-05E1-2164-F5C1D9899E06}"/>
              </a:ext>
            </a:extLst>
          </p:cNvPr>
          <p:cNvSpPr/>
          <p:nvPr/>
        </p:nvSpPr>
        <p:spPr>
          <a:xfrm>
            <a:off x="8307172" y="4236964"/>
            <a:ext cx="3738347" cy="1588127"/>
          </a:xfrm>
          <a:prstGeom prst="wedgeEllipseCallout">
            <a:avLst>
              <a:gd name="adj1" fmla="val -55076"/>
              <a:gd name="adj2" fmla="val -4881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Tributos que poderiam ser aplicados no controle, fiscalização, segurança, saúde e pesquisa sobre cigarros eletrônicos no Brasil.</a:t>
            </a:r>
            <a:endParaRPr lang="en-US" sz="16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C07C52F-F739-CA84-5E0F-BCAA1DA06F52}"/>
              </a:ext>
            </a:extLst>
          </p:cNvPr>
          <p:cNvSpPr txBox="1"/>
          <p:nvPr/>
        </p:nvSpPr>
        <p:spPr>
          <a:xfrm>
            <a:off x="2288841" y="4115087"/>
            <a:ext cx="8546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50AF4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Elaboração: Gerência de Economia e Finanças Empresariais – FIEMG, 2024.</a:t>
            </a:r>
          </a:p>
        </p:txBody>
      </p:sp>
    </p:spTree>
    <p:extLst>
      <p:ext uri="{BB962C8B-B14F-4D97-AF65-F5344CB8AC3E}">
        <p14:creationId xmlns:p14="http://schemas.microsoft.com/office/powerpoint/2010/main" val="905116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áfico 36">
            <a:extLst>
              <a:ext uri="{FF2B5EF4-FFF2-40B4-BE49-F238E27FC236}">
                <a16:creationId xmlns:a16="http://schemas.microsoft.com/office/drawing/2014/main" id="{F8FB6CB8-B9C2-7686-15FD-63B1DE3B3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51902">
            <a:off x="-4497758" y="1711708"/>
            <a:ext cx="17814801" cy="3267550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3D44A2F0-81E8-3A2E-A8D0-401DEE4D1EA4}"/>
              </a:ext>
            </a:extLst>
          </p:cNvPr>
          <p:cNvSpPr txBox="1">
            <a:spLocks/>
          </p:cNvSpPr>
          <p:nvPr/>
        </p:nvSpPr>
        <p:spPr>
          <a:xfrm>
            <a:off x="76851" y="230721"/>
            <a:ext cx="9051132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E3F6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srgbClr val="0D4E37"/>
                </a:solidFill>
                <a:latin typeface="Calibri" panose="020F0502020204030204"/>
              </a:rPr>
              <a:t>COMO OS EUA RESOLVERAM O ACESSO DE MENORES DE 18 ANOS A CIGARROS ELETRÔNICOS?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D4E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Triângulo isósceles 4">
            <a:extLst>
              <a:ext uri="{FF2B5EF4-FFF2-40B4-BE49-F238E27FC236}">
                <a16:creationId xmlns:a16="http://schemas.microsoft.com/office/drawing/2014/main" id="{A44F4F47-156B-2D56-7356-C3E8CB3FE5D9}"/>
              </a:ext>
            </a:extLst>
          </p:cNvPr>
          <p:cNvSpPr/>
          <p:nvPr/>
        </p:nvSpPr>
        <p:spPr>
          <a:xfrm rot="10800000">
            <a:off x="265314" y="5874052"/>
            <a:ext cx="11117189" cy="43546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13E1652-AE04-1437-4A80-2D99FFAA08A2}"/>
              </a:ext>
            </a:extLst>
          </p:cNvPr>
          <p:cNvSpPr txBox="1"/>
          <p:nvPr/>
        </p:nvSpPr>
        <p:spPr>
          <a:xfrm>
            <a:off x="2425314" y="6211669"/>
            <a:ext cx="661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B050"/>
                </a:solidFill>
              </a:rPr>
              <a:t>Regulação, controle e educação.</a:t>
            </a:r>
            <a:endParaRPr lang="en-US" sz="2800" dirty="0"/>
          </a:p>
        </p:txBody>
      </p:sp>
      <p:pic>
        <p:nvPicPr>
          <p:cNvPr id="4" name="Gráfico 3" descr="Bicho de pelúcia estrutura de tópicos">
            <a:extLst>
              <a:ext uri="{FF2B5EF4-FFF2-40B4-BE49-F238E27FC236}">
                <a16:creationId xmlns:a16="http://schemas.microsoft.com/office/drawing/2014/main" id="{198581A6-F2DE-4B9F-AB3B-3B1C7B218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514" y="1353210"/>
            <a:ext cx="2160000" cy="2160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5BE14E1-9409-C49C-9562-17D3707670E5}"/>
              </a:ext>
            </a:extLst>
          </p:cNvPr>
          <p:cNvSpPr/>
          <p:nvPr/>
        </p:nvSpPr>
        <p:spPr>
          <a:xfrm>
            <a:off x="114120" y="3708608"/>
            <a:ext cx="2160000" cy="18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61% de queda </a:t>
            </a:r>
            <a:r>
              <a:rPr lang="pt-BR" dirty="0">
                <a:solidFill>
                  <a:schemeClr val="bg1"/>
                </a:solidFill>
              </a:rPr>
              <a:t>no consumo de </a:t>
            </a:r>
            <a:r>
              <a:rPr lang="pt-BR" sz="2400" b="1" dirty="0" err="1">
                <a:solidFill>
                  <a:schemeClr val="bg1"/>
                </a:solidFill>
              </a:rPr>
              <a:t>vape</a:t>
            </a:r>
            <a:r>
              <a:rPr lang="pt-BR" dirty="0">
                <a:solidFill>
                  <a:schemeClr val="bg1"/>
                </a:solidFill>
              </a:rPr>
              <a:t> por adolescentes.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eta: para Cima 11">
            <a:extLst>
              <a:ext uri="{FF2B5EF4-FFF2-40B4-BE49-F238E27FC236}">
                <a16:creationId xmlns:a16="http://schemas.microsoft.com/office/drawing/2014/main" id="{FD3234A2-4EC8-C711-00E3-8CC4551B8020}"/>
              </a:ext>
            </a:extLst>
          </p:cNvPr>
          <p:cNvSpPr/>
          <p:nvPr/>
        </p:nvSpPr>
        <p:spPr>
          <a:xfrm rot="10800000">
            <a:off x="146481" y="1456936"/>
            <a:ext cx="467360" cy="1952540"/>
          </a:xfrm>
          <a:prstGeom prst="up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m 15" descr="Uma imagem contendo Gráfico&#10;&#10;Descrição gerada automaticamente">
            <a:extLst>
              <a:ext uri="{FF2B5EF4-FFF2-40B4-BE49-F238E27FC236}">
                <a16:creationId xmlns:a16="http://schemas.microsoft.com/office/drawing/2014/main" id="{C1C784A7-2883-02C0-9E85-6775544028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529"/>
          <a:stretch/>
        </p:blipFill>
        <p:spPr>
          <a:xfrm>
            <a:off x="2382548" y="1513969"/>
            <a:ext cx="6941504" cy="36589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39F4D58E-923D-CEB1-39B5-EBE4213F2150}"/>
              </a:ext>
            </a:extLst>
          </p:cNvPr>
          <p:cNvSpPr txBox="1"/>
          <p:nvPr/>
        </p:nvSpPr>
        <p:spPr>
          <a:xfrm>
            <a:off x="2296160" y="5202230"/>
            <a:ext cx="7122160" cy="646331"/>
          </a:xfrm>
          <a:prstGeom prst="rect">
            <a:avLst/>
          </a:prstGeom>
          <a:solidFill>
            <a:srgbClr val="50AF47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Dificuldade de acesso, políticas de saúde claras, conscientização, rigor e clareza nas informações.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9DDFEB9F-5235-34FC-2671-237ED09D1A0D}"/>
              </a:ext>
            </a:extLst>
          </p:cNvPr>
          <p:cNvSpPr/>
          <p:nvPr/>
        </p:nvSpPr>
        <p:spPr>
          <a:xfrm>
            <a:off x="9518150" y="1456936"/>
            <a:ext cx="2559730" cy="9408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Enquanto isso, no Brasil...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E02D4838-B99A-414C-213F-EDBFD867A6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5554" y="2397835"/>
            <a:ext cx="1153320" cy="115332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4A6604E-781A-8C56-3C82-0813996C0C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250" t="32738" r="27500" b="9425"/>
          <a:stretch/>
        </p:blipFill>
        <p:spPr>
          <a:xfrm>
            <a:off x="9518150" y="3349141"/>
            <a:ext cx="2343074" cy="1762504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7C3C4A78-382C-1E1F-76B6-75783A19AACC}"/>
              </a:ext>
            </a:extLst>
          </p:cNvPr>
          <p:cNvSpPr/>
          <p:nvPr/>
        </p:nvSpPr>
        <p:spPr>
          <a:xfrm>
            <a:off x="9518150" y="5146537"/>
            <a:ext cx="2559730" cy="6926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22,7% dos adolescentes já experimentaram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ADAF307C-C922-2E64-8411-3707943C9D1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083" t="24570" r="40083" b="59556"/>
          <a:stretch/>
        </p:blipFill>
        <p:spPr>
          <a:xfrm>
            <a:off x="10679473" y="2675895"/>
            <a:ext cx="1171537" cy="502109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855EEB6E-3093-C0FB-812D-3B8CF56AEC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0376" y="3343453"/>
            <a:ext cx="907610" cy="8345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4838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áfico 36">
            <a:extLst>
              <a:ext uri="{FF2B5EF4-FFF2-40B4-BE49-F238E27FC236}">
                <a16:creationId xmlns:a16="http://schemas.microsoft.com/office/drawing/2014/main" id="{F8FB6CB8-B9C2-7686-15FD-63B1DE3B3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51902">
            <a:off x="-4497758" y="1711708"/>
            <a:ext cx="17814801" cy="3267550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3D44A2F0-81E8-3A2E-A8D0-401DEE4D1EA4}"/>
              </a:ext>
            </a:extLst>
          </p:cNvPr>
          <p:cNvSpPr txBox="1">
            <a:spLocks/>
          </p:cNvSpPr>
          <p:nvPr/>
        </p:nvSpPr>
        <p:spPr>
          <a:xfrm>
            <a:off x="76851" y="56553"/>
            <a:ext cx="9051132" cy="142192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E3F6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srgbClr val="0D4E37"/>
                </a:solidFill>
                <a:latin typeface="Calibri" panose="020F0502020204030204"/>
              </a:rPr>
              <a:t>COMO O BRASIL PODERIA DIMINUIR A CRIMINALIDADE COM A REGULAMENTAÇÃO DOS CIGARROS ELETRÔNICOS?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D4E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Triângulo isósceles 4">
            <a:extLst>
              <a:ext uri="{FF2B5EF4-FFF2-40B4-BE49-F238E27FC236}">
                <a16:creationId xmlns:a16="http://schemas.microsoft.com/office/drawing/2014/main" id="{A44F4F47-156B-2D56-7356-C3E8CB3FE5D9}"/>
              </a:ext>
            </a:extLst>
          </p:cNvPr>
          <p:cNvSpPr/>
          <p:nvPr/>
        </p:nvSpPr>
        <p:spPr>
          <a:xfrm rot="10800000">
            <a:off x="265314" y="5874052"/>
            <a:ext cx="11117189" cy="43546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13E1652-AE04-1437-4A80-2D99FFAA08A2}"/>
              </a:ext>
            </a:extLst>
          </p:cNvPr>
          <p:cNvSpPr txBox="1"/>
          <p:nvPr/>
        </p:nvSpPr>
        <p:spPr>
          <a:xfrm>
            <a:off x="2425314" y="6211669"/>
            <a:ext cx="661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B050"/>
                </a:solidFill>
              </a:rPr>
              <a:t>Regulação, controle e educação.</a:t>
            </a:r>
            <a:endParaRPr lang="en-US" sz="2800" dirty="0"/>
          </a:p>
        </p:txBody>
      </p:sp>
      <p:pic>
        <p:nvPicPr>
          <p:cNvPr id="3" name="Gráfico 2" descr="Sirene estrutura de tópicos">
            <a:extLst>
              <a:ext uri="{FF2B5EF4-FFF2-40B4-BE49-F238E27FC236}">
                <a16:creationId xmlns:a16="http://schemas.microsoft.com/office/drawing/2014/main" id="{03AFF101-4994-ACAE-4261-6D53A6DF5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314" y="1361103"/>
            <a:ext cx="2160000" cy="2160000"/>
          </a:xfrm>
          <a:prstGeom prst="rect">
            <a:avLst/>
          </a:prstGeom>
        </p:spPr>
      </p:pic>
      <p:sp>
        <p:nvSpPr>
          <p:cNvPr id="8" name="Seta: para Cima 7">
            <a:extLst>
              <a:ext uri="{FF2B5EF4-FFF2-40B4-BE49-F238E27FC236}">
                <a16:creationId xmlns:a16="http://schemas.microsoft.com/office/drawing/2014/main" id="{234A72CA-96D9-F11F-8BE0-3E4E7FA43E46}"/>
              </a:ext>
            </a:extLst>
          </p:cNvPr>
          <p:cNvSpPr/>
          <p:nvPr/>
        </p:nvSpPr>
        <p:spPr>
          <a:xfrm rot="10800000">
            <a:off x="77079" y="1464830"/>
            <a:ext cx="467360" cy="1952540"/>
          </a:xfrm>
          <a:prstGeom prst="up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E05CCAF-FD8F-1BA0-24BA-0CD53D1EEC4A}"/>
              </a:ext>
            </a:extLst>
          </p:cNvPr>
          <p:cNvSpPr/>
          <p:nvPr/>
        </p:nvSpPr>
        <p:spPr>
          <a:xfrm>
            <a:off x="119234" y="3582057"/>
            <a:ext cx="2160000" cy="18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Desmantelamento de organizações criminosas </a:t>
            </a:r>
            <a:r>
              <a:rPr lang="pt-BR" dirty="0">
                <a:solidFill>
                  <a:schemeClr val="bg1"/>
                </a:solidFill>
              </a:rPr>
              <a:t>que se </a:t>
            </a:r>
            <a:r>
              <a:rPr lang="pt-BR" sz="2400" b="1" dirty="0">
                <a:solidFill>
                  <a:schemeClr val="bg1"/>
                </a:solidFill>
              </a:rPr>
              <a:t>beneficiam do mercado ilegal.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F10D9EE-D9FC-B8E8-2DDC-C63A9FC3EFFF}"/>
              </a:ext>
            </a:extLst>
          </p:cNvPr>
          <p:cNvSpPr txBox="1"/>
          <p:nvPr/>
        </p:nvSpPr>
        <p:spPr>
          <a:xfrm>
            <a:off x="4202492" y="1464830"/>
            <a:ext cx="4864536" cy="403187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pt-BR" sz="1400" dirty="0">
              <a:solidFill>
                <a:srgbClr val="00B050"/>
              </a:solidFill>
            </a:endParaRPr>
          </a:p>
          <a:p>
            <a:r>
              <a:rPr lang="pt-BR" sz="1400" dirty="0">
                <a:solidFill>
                  <a:srgbClr val="00B050"/>
                </a:solidFill>
              </a:rPr>
              <a:t>“</a:t>
            </a:r>
            <a:r>
              <a:rPr lang="pt-BR" b="1" dirty="0">
                <a:solidFill>
                  <a:srgbClr val="00B050"/>
                </a:solidFill>
              </a:rPr>
              <a:t>A proibição "de facto" dos </a:t>
            </a:r>
            <a:r>
              <a:rPr lang="pt-BR" b="1" dirty="0" err="1">
                <a:solidFill>
                  <a:srgbClr val="00B050"/>
                </a:solidFill>
              </a:rPr>
              <a:t>vapes</a:t>
            </a:r>
            <a:r>
              <a:rPr lang="pt-BR" b="1" dirty="0">
                <a:solidFill>
                  <a:srgbClr val="00B050"/>
                </a:solidFill>
              </a:rPr>
              <a:t> na Austrália ajudou a criar um mercado ilegal lucrativo controlado pelas mesmas redes criminosas que importam tabaco ilícito. </a:t>
            </a:r>
            <a:r>
              <a:rPr lang="pt-BR" sz="1400" dirty="0">
                <a:solidFill>
                  <a:srgbClr val="00B050"/>
                </a:solidFill>
              </a:rPr>
              <a:t>Essas gangues criminosas estão envolvidas em uma guerra crescente para ganhar quota de mercado, com bombardeamentos de tabacarias e execuções públicas.</a:t>
            </a:r>
          </a:p>
          <a:p>
            <a:endParaRPr lang="pt-BR" sz="1400" dirty="0">
              <a:solidFill>
                <a:srgbClr val="00B050"/>
              </a:solidFill>
            </a:endParaRPr>
          </a:p>
          <a:p>
            <a:r>
              <a:rPr lang="pt-BR" sz="1400" dirty="0">
                <a:solidFill>
                  <a:srgbClr val="00B050"/>
                </a:solidFill>
              </a:rPr>
              <a:t>[...]</a:t>
            </a:r>
          </a:p>
          <a:p>
            <a:r>
              <a:rPr lang="pt-BR" sz="1400" dirty="0">
                <a:solidFill>
                  <a:srgbClr val="00B050"/>
                </a:solidFill>
              </a:rPr>
              <a:t>
</a:t>
            </a:r>
            <a:r>
              <a:rPr lang="pt-BR" b="1" dirty="0">
                <a:solidFill>
                  <a:srgbClr val="00B050"/>
                </a:solidFill>
              </a:rPr>
              <a:t>A única maneira de reduzir significativamente um mercado ilegal é substituí-lo por um mercado legal, regulado com produtos vendidos por estabelecimentos legais licenciados</a:t>
            </a:r>
            <a:r>
              <a:rPr lang="pt-BR" sz="1400" dirty="0">
                <a:solidFill>
                  <a:srgbClr val="00B050"/>
                </a:solidFill>
              </a:rPr>
              <a:t>.”</a:t>
            </a:r>
          </a:p>
          <a:p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240E278-24FD-36FB-319B-7EEA21805C28}"/>
              </a:ext>
            </a:extLst>
          </p:cNvPr>
          <p:cNvSpPr txBox="1"/>
          <p:nvPr/>
        </p:nvSpPr>
        <p:spPr>
          <a:xfrm>
            <a:off x="2373466" y="3307258"/>
            <a:ext cx="1829026" cy="160043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Dr Colin Mendelsohn et all, medico, </a:t>
            </a:r>
            <a:r>
              <a:rPr lang="en-US" sz="1400" dirty="0">
                <a:solidFill>
                  <a:srgbClr val="00B050"/>
                </a:solidFill>
              </a:rPr>
              <a:t>Founding Chairman, Australian Tobacco Harm Reduction Association, Sydney, NSW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454CE2E-0FAA-76A4-982E-7F1C2496C441}"/>
              </a:ext>
            </a:extLst>
          </p:cNvPr>
          <p:cNvSpPr txBox="1"/>
          <p:nvPr/>
        </p:nvSpPr>
        <p:spPr>
          <a:xfrm>
            <a:off x="2294063" y="5602395"/>
            <a:ext cx="9632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https://colinmendelsohn.com.au/wp-content/uploads/2024/02/The-prohibition-of-vaping-and-organised-crime-4Feb2024.pdf</a:t>
            </a:r>
            <a:r>
              <a:rPr lang="en-US" sz="1200" dirty="0"/>
              <a:t>, </a:t>
            </a:r>
            <a:r>
              <a:rPr lang="en-US" sz="1200" dirty="0" err="1"/>
              <a:t>acessado</a:t>
            </a:r>
            <a:r>
              <a:rPr lang="en-US" sz="1200" dirty="0"/>
              <a:t> </a:t>
            </a:r>
            <a:r>
              <a:rPr lang="en-US" sz="1200" dirty="0" err="1"/>
              <a:t>em</a:t>
            </a:r>
            <a:r>
              <a:rPr lang="en-US" sz="1200" dirty="0"/>
              <a:t> 19.05.2024.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88EDC4F-FE43-266E-5E4A-90C15C0FB4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3465" y="1492753"/>
            <a:ext cx="1829027" cy="187022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244760D-999E-5A40-11CC-0A47A9D937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7983" y="2441100"/>
            <a:ext cx="2995659" cy="1685058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A5675062-7020-52AC-43EB-0BF188EC85E7}"/>
              </a:ext>
            </a:extLst>
          </p:cNvPr>
          <p:cNvSpPr/>
          <p:nvPr/>
        </p:nvSpPr>
        <p:spPr>
          <a:xfrm>
            <a:off x="9127983" y="1464830"/>
            <a:ext cx="2986939" cy="9329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Enquanto isso, no Brasil...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E2437AA4-70B3-E16D-0C8F-F54B8156179B}"/>
              </a:ext>
            </a:extLst>
          </p:cNvPr>
          <p:cNvSpPr/>
          <p:nvPr/>
        </p:nvSpPr>
        <p:spPr>
          <a:xfrm>
            <a:off x="9127983" y="4169498"/>
            <a:ext cx="2986939" cy="14806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Matéria da Band: “A proibição de cigarros eletrônicos não impede a venda do produto”.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607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D7FB4BC7-253A-EF3A-E5A9-AD591CB253CD}"/>
              </a:ext>
            </a:extLst>
          </p:cNvPr>
          <p:cNvSpPr txBox="1">
            <a:spLocks/>
          </p:cNvSpPr>
          <p:nvPr/>
        </p:nvSpPr>
        <p:spPr>
          <a:xfrm>
            <a:off x="173102" y="2583754"/>
            <a:ext cx="10799697" cy="208672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E3F6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POR QUE AFIRMAMOS QUE </a:t>
            </a:r>
            <a:r>
              <a:rPr lang="pt-BR" sz="3600" dirty="0">
                <a:solidFill>
                  <a:schemeClr val="bg1"/>
                </a:solidFill>
                <a:latin typeface="Calibri" panose="020F0502020204030204"/>
              </a:rPr>
              <a:t>OS CIGARROS ELETRÔNICOS E OS PRODUTOS DE TABACO AQUECIDO SÃO DE MENOR RISCO COMPARADOS AO CIGARRO CONVENCIONAL?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24000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1509</Words>
  <Application>Microsoft Office PowerPoint</Application>
  <PresentationFormat>Widescreen</PresentationFormat>
  <Paragraphs>173</Paragraphs>
  <Slides>22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1_Office Theme</vt:lpstr>
      <vt:lpstr>Regulamentação dos Cigarros Eletrônicos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                     Obrigado.  Conselheiro  Lauro Anhezini Junior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2024-05-20T15:21:13Z</dcterms:created>
  <dcterms:modified xsi:type="dcterms:W3CDTF">2024-05-21T13:47:10Z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9fea72e-161c-48c8-8e82-3fc1e9b3162c_Enabled">
    <vt:lpwstr>true</vt:lpwstr>
  </property>
  <property fmtid="{D5CDD505-2E9C-101B-9397-08002B2CF9AE}" pid="3" name="MSIP_Label_e9fea72e-161c-48c8-8e82-3fc1e9b3162c_SetDate">
    <vt:lpwstr>2024-05-20T15:21:24Z</vt:lpwstr>
  </property>
  <property fmtid="{D5CDD505-2E9C-101B-9397-08002B2CF9AE}" pid="4" name="MSIP_Label_e9fea72e-161c-48c8-8e82-3fc1e9b3162c_Method">
    <vt:lpwstr>Standard</vt:lpwstr>
  </property>
  <property fmtid="{D5CDD505-2E9C-101B-9397-08002B2CF9AE}" pid="5" name="MSIP_Label_e9fea72e-161c-48c8-8e82-3fc1e9b3162c_Name">
    <vt:lpwstr>Normal sensitivity label</vt:lpwstr>
  </property>
  <property fmtid="{D5CDD505-2E9C-101B-9397-08002B2CF9AE}" pid="6" name="MSIP_Label_e9fea72e-161c-48c8-8e82-3fc1e9b3162c_SiteId">
    <vt:lpwstr>ff9c7474-421d-4957-8d47-c4b64dec87b5</vt:lpwstr>
  </property>
  <property fmtid="{D5CDD505-2E9C-101B-9397-08002B2CF9AE}" pid="7" name="MSIP_Label_e9fea72e-161c-48c8-8e82-3fc1e9b3162c_ActionId">
    <vt:lpwstr>788fa0e1-f965-4c19-b6ef-8a6694095a5e</vt:lpwstr>
  </property>
  <property fmtid="{D5CDD505-2E9C-101B-9397-08002B2CF9AE}" pid="8" name="MSIP_Label_e9fea72e-161c-48c8-8e82-3fc1e9b3162c_ContentBits">
    <vt:lpwstr>0</vt:lpwstr>
  </property>
</Properties>
</file>