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70" r:id="rId3"/>
    <p:sldId id="274" r:id="rId4"/>
    <p:sldId id="276" r:id="rId5"/>
    <p:sldId id="269" r:id="rId6"/>
    <p:sldId id="275" r:id="rId7"/>
    <p:sldId id="277" r:id="rId8"/>
    <p:sldId id="299" r:id="rId9"/>
    <p:sldId id="307" r:id="rId10"/>
    <p:sldId id="278" r:id="rId11"/>
    <p:sldId id="280" r:id="rId12"/>
    <p:sldId id="302" r:id="rId13"/>
    <p:sldId id="308" r:id="rId14"/>
    <p:sldId id="281" r:id="rId15"/>
    <p:sldId id="283" r:id="rId16"/>
    <p:sldId id="266" r:id="rId17"/>
    <p:sldId id="296" r:id="rId18"/>
    <p:sldId id="284" r:id="rId19"/>
    <p:sldId id="286" r:id="rId20"/>
    <p:sldId id="331" r:id="rId21"/>
    <p:sldId id="329" r:id="rId22"/>
    <p:sldId id="298" r:id="rId23"/>
    <p:sldId id="330" r:id="rId24"/>
  </p:sldIdLst>
  <p:sldSz cx="12192000" cy="6858000"/>
  <p:notesSz cx="6858000" cy="9144000"/>
  <p:embeddedFontLst>
    <p:embeddedFont>
      <p:font typeface="Myriad Pro Cond" panose="020B0506030403020204" charset="0"/>
      <p:regular r:id="rId26"/>
      <p:bold r:id="rId27"/>
      <p:italic r:id="rId28"/>
      <p:boldItalic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  <p:embeddedFont>
      <p:font typeface="Trebuchet MS" panose="020B0603020202020204" pitchFamily="34" charset="0"/>
      <p:regular r:id="rId34"/>
      <p:bold r:id="rId35"/>
      <p:italic r:id="rId36"/>
      <p:boldItalic r:id="rId37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C04E"/>
    <a:srgbClr val="12304B"/>
    <a:srgbClr val="F3F3F3"/>
    <a:srgbClr val="C00000"/>
    <a:srgbClr val="F9FBF8"/>
    <a:srgbClr val="075D2F"/>
    <a:srgbClr val="F7F7F7"/>
    <a:srgbClr val="EAEAEA"/>
    <a:srgbClr val="00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95D01-28F4-4889-AF4D-D6448D44767E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67F7F-E7AF-4E33-8424-23842C3B9E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3090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E4AA62-3597-44CB-BEB1-8C4751F5D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4A6873-2858-4128-97D5-7AD9C3AC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97377D-6B34-4693-A244-0077B82F20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DC18DD-555D-474D-AD75-5D21D746B5D7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C4D03E-F6C2-4FEB-B8E9-CC1342D1E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EB907B-1F0C-4581-B433-E0A6BCA1D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02AE0-4EA0-4C00-9125-1897A62E30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1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745C5-AF1B-4C25-B1EC-765D802B8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AF526DA-DDDB-4BD9-9A36-FC31216FE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3E52EC-26E2-47B0-95A8-97C5E3E166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DC18DD-555D-474D-AD75-5D21D746B5D7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595EB5-6519-4781-BC6C-87DEE30EB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317336-E10B-46CA-BE28-17FA57D0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02AE0-4EA0-4C00-9125-1897A62E30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845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B964C3-19AB-4F71-8134-252422B58D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8F175D9-32B7-4CA1-BA23-E16DB919A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1B5CFC-41EB-41E9-B745-61F23422F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DC18DD-555D-474D-AD75-5D21D746B5D7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534A74-7D4D-44C4-A939-52353B469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AF0C2C-343E-4533-829D-854430E06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02AE0-4EA0-4C00-9125-1897A62E30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26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4C109-ED8B-4B4D-8D54-E4CE0DE08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02EFBA-6FA2-4E08-AA53-E9B2DBE0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54C74A-C7F4-4875-9D9D-1A5FD124D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DC18DD-555D-474D-AD75-5D21D746B5D7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457262-43DA-4945-BC3E-E1ED2872C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058792-D618-4B6D-A210-9CE50DAE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02AE0-4EA0-4C00-9125-1897A62E30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49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C18335-1B00-438F-A879-8D573AC5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FEC71A-6607-4D02-8379-E41F865C3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8C5A4D-0C6C-4CA2-BD5E-506687393B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DC18DD-555D-474D-AD75-5D21D746B5D7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16622F-6105-4FBF-A551-E9A113E48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4F9DB3-9439-4FE2-AEB9-3753FE055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02AE0-4EA0-4C00-9125-1897A62E30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772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F3F71-B301-400D-8DB5-CF01CA152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EBFFCC-DA57-4616-B45C-2A0DA45B9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E0E24F7-B8BF-4DFE-89E5-E997887FE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333D64D-68F1-463D-B809-4F7B5936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DC18DD-555D-474D-AD75-5D21D746B5D7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F402841-C103-4D55-9FD9-A1848DD12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F45AFAF-19A3-4476-92B9-51081EE7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02AE0-4EA0-4C00-9125-1897A62E30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45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968724-1577-4A1D-ACA2-FE10B1840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836080-E2CB-40FE-B2B9-5E695B37B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00D6225-A0F5-40CA-9099-75CB8057F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448827B-BE96-4DFF-8E67-0977104DD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EB8CF2D-1EBE-419F-8383-67F54D3C0A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02FB7F4-0C07-4E94-98A1-5EAD352680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DC18DD-555D-474D-AD75-5D21D746B5D7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0A77AB6-B232-4E92-BF1B-6D1B43C16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9ABC5FA-CABA-4DAB-9544-793EA001D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02AE0-4EA0-4C00-9125-1897A62E30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2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3407F5-8A5A-4B28-B9F3-21D198801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F38F384-C477-4D46-86F1-5CE973AA1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DC18DD-555D-474D-AD75-5D21D746B5D7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CBED84F-3BF2-4718-8E1E-9044ABB0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450C887-3240-45C8-8BD3-F20D668D9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02AE0-4EA0-4C00-9125-1897A62E30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110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052148E-B087-4218-9EE5-F45337FA16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DC18DD-555D-474D-AD75-5D21D746B5D7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437F100-2C85-4F6A-97B7-88739E3E0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CB2EBBE-F9ED-451E-84FC-CC8B83F93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02AE0-4EA0-4C00-9125-1897A62E30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8896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6E188A-6E2F-452D-938D-2468B8D39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CC6C63-374B-48CC-A179-5552D0072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987B7AC-74CD-49F1-8DED-ECDB401E9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B6B751B-258F-402A-B7C7-04ACBA168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DC18DD-555D-474D-AD75-5D21D746B5D7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0C54F24-A2A6-42B4-88B1-83678CD92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CE88C34-C53D-460E-AE57-692A588D2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02AE0-4EA0-4C00-9125-1897A62E30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63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7D7B0-0CB1-4E37-B792-54D0CD48A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89D4D58-A8C9-4973-A7CD-7AB4EF7493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4164CF9-52D4-4B66-BAEF-8C7D25FF8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49F1C8-F25C-4D0A-8BFB-05D9E3AF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DC18DD-555D-474D-AD75-5D21D746B5D7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B3348-E06A-41B4-B30F-7935C4458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10F55F6-C689-4B53-A963-BD38FD9A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02AE0-4EA0-4C00-9125-1897A62E30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216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50840493-09C9-80C1-8B32-3C468541874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1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:a16="http://schemas.microsoft.com/office/drawing/2014/main" id="{C69DAC8F-4D1B-433C-BC77-96DB98544BAF}"/>
              </a:ext>
            </a:extLst>
          </p:cNvPr>
          <p:cNvSpPr txBox="1"/>
          <p:nvPr/>
        </p:nvSpPr>
        <p:spPr>
          <a:xfrm>
            <a:off x="587229" y="1351508"/>
            <a:ext cx="748298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300" b="1" dirty="0">
                <a:solidFill>
                  <a:srgbClr val="12304B"/>
                </a:solidFill>
                <a:cs typeface="Calibri" panose="020F0502020204030204" pitchFamily="34" charset="0"/>
              </a:rPr>
              <a:t>    Rede Federal de</a:t>
            </a:r>
            <a:br>
              <a:rPr lang="pt-BR" sz="4300" b="1" dirty="0">
                <a:solidFill>
                  <a:srgbClr val="12304B"/>
                </a:solidFill>
                <a:cs typeface="Calibri" panose="020F0502020204030204" pitchFamily="34" charset="0"/>
              </a:rPr>
            </a:br>
            <a:r>
              <a:rPr lang="pt-BR" sz="4300" b="1" dirty="0">
                <a:solidFill>
                  <a:srgbClr val="12304B"/>
                </a:solidFill>
                <a:cs typeface="Calibri" panose="020F0502020204030204" pitchFamily="34" charset="0"/>
              </a:rPr>
              <a:t>Educação Profissional,</a:t>
            </a:r>
            <a:br>
              <a:rPr lang="pt-BR" sz="4300" b="1" dirty="0">
                <a:solidFill>
                  <a:srgbClr val="12304B"/>
                </a:solidFill>
                <a:cs typeface="Calibri" panose="020F0502020204030204" pitchFamily="34" charset="0"/>
              </a:rPr>
            </a:br>
            <a:r>
              <a:rPr lang="pt-BR" sz="4300" b="1" dirty="0">
                <a:solidFill>
                  <a:srgbClr val="12304B"/>
                </a:solidFill>
                <a:cs typeface="Calibri" panose="020F0502020204030204" pitchFamily="34" charset="0"/>
              </a:rPr>
              <a:t>Científica e Tecnológica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DC0D8E3-1A6A-F381-828C-0FAEFA9F2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27" y="3858891"/>
            <a:ext cx="5633896" cy="501236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3B6BB8B-174E-33C5-9E4B-7EC9CD457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67" y="1513067"/>
            <a:ext cx="416199" cy="45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23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556E3844-D2C0-43CC-891A-A81AEB896D64}"/>
              </a:ext>
            </a:extLst>
          </p:cNvPr>
          <p:cNvSpPr txBox="1"/>
          <p:nvPr/>
        </p:nvSpPr>
        <p:spPr>
          <a:xfrm>
            <a:off x="1035129" y="2729321"/>
            <a:ext cx="4988167" cy="2805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Ambiente e Saúde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Controle e Processos Industriais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Desenvolvimento Educacional e Social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Gestão e Negócios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Informação e Comunicação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Infraestrutura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B20C070-4F2A-4412-BDD3-48D960B6F04B}"/>
              </a:ext>
            </a:extLst>
          </p:cNvPr>
          <p:cNvSpPr txBox="1"/>
          <p:nvPr/>
        </p:nvSpPr>
        <p:spPr>
          <a:xfrm>
            <a:off x="6539223" y="2729321"/>
            <a:ext cx="4148352" cy="2805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Produção Alimentícia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Produção Cultural e Design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Produção Industrial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Recursos Naturais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Segurança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Turismo, Hospitalidade e Lazer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FF92E53-87E3-4A39-BEA8-6901D36EF8DC}"/>
              </a:ext>
            </a:extLst>
          </p:cNvPr>
          <p:cNvSpPr/>
          <p:nvPr/>
        </p:nvSpPr>
        <p:spPr>
          <a:xfrm>
            <a:off x="600952" y="942734"/>
            <a:ext cx="5096571" cy="1053846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847B0B3-2F6B-46D3-9224-9F142763EC83}"/>
              </a:ext>
            </a:extLst>
          </p:cNvPr>
          <p:cNvSpPr txBox="1"/>
          <p:nvPr/>
        </p:nvSpPr>
        <p:spPr>
          <a:xfrm>
            <a:off x="739630" y="1108746"/>
            <a:ext cx="4797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i="0" dirty="0">
                <a:solidFill>
                  <a:srgbClr val="12304B"/>
                </a:solidFill>
                <a:effectLst/>
                <a:latin typeface="Trebuchet MS" panose="020B0603020202020204" pitchFamily="34" charset="0"/>
              </a:rPr>
              <a:t>Eixos Tecnológicos</a:t>
            </a:r>
            <a:endParaRPr lang="pt-BR" sz="4000" b="1" dirty="0">
              <a:solidFill>
                <a:srgbClr val="12304B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3327AD4-A374-A462-B61C-2D5F0734F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52" y="2860675"/>
            <a:ext cx="431068" cy="37359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AFA39A6-8561-DB46-9086-51B23000A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22" y="3294897"/>
            <a:ext cx="431068" cy="37359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19372A6-D8ED-E954-DB23-26A95022D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52" y="3748019"/>
            <a:ext cx="431068" cy="37359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47E6D37-FDD9-5C32-B017-B970302C4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52" y="4214434"/>
            <a:ext cx="431068" cy="37359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F6174284-2F9E-B417-7A45-AEDC4EC9A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52" y="4667556"/>
            <a:ext cx="431068" cy="37359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69D2458-F4C0-E94C-911B-E84B06C67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52" y="5140178"/>
            <a:ext cx="431068" cy="37359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EF21497-78FE-99CE-04A0-1188F6D37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199" y="2855296"/>
            <a:ext cx="431068" cy="37359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D2A03E31-0658-EAB2-9C65-90FFD591B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199" y="3315523"/>
            <a:ext cx="431068" cy="37359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5A46F627-F8FB-4404-51F2-FC1D14AF1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55" y="3772936"/>
            <a:ext cx="431068" cy="373592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112A8C81-6E5C-6F45-918D-E6A7B42BE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55" y="4223377"/>
            <a:ext cx="431068" cy="373592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9C8331C7-5349-1581-8D67-72600EF06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199" y="4692469"/>
            <a:ext cx="431068" cy="37359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AE74F382-1589-4CAB-DAB7-27DE0223E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559" y="5140178"/>
            <a:ext cx="431068" cy="37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57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F847B0B3-2F6B-46D3-9224-9F142763EC83}"/>
              </a:ext>
            </a:extLst>
          </p:cNvPr>
          <p:cNvSpPr txBox="1"/>
          <p:nvPr/>
        </p:nvSpPr>
        <p:spPr>
          <a:xfrm>
            <a:off x="471182" y="1016467"/>
            <a:ext cx="1068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i="0" dirty="0">
                <a:solidFill>
                  <a:srgbClr val="12304B"/>
                </a:solidFill>
                <a:effectLst/>
                <a:latin typeface="Trebuchet MS" panose="020B0603020202020204" pitchFamily="34" charset="0"/>
              </a:rPr>
              <a:t>Números da Rede</a:t>
            </a:r>
            <a:endParaRPr lang="pt-BR" sz="4000" b="1" dirty="0">
              <a:solidFill>
                <a:srgbClr val="12304B"/>
              </a:solidFill>
              <a:latin typeface="Trebuchet MS" panose="020B0603020202020204" pitchFamily="34" charset="0"/>
            </a:endParaRPr>
          </a:p>
        </p:txBody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F020AB46-976C-4D00-8248-26C84B2B767E}"/>
              </a:ext>
            </a:extLst>
          </p:cNvPr>
          <p:cNvSpPr txBox="1">
            <a:spLocks/>
          </p:cNvSpPr>
          <p:nvPr/>
        </p:nvSpPr>
        <p:spPr>
          <a:xfrm>
            <a:off x="651811" y="2319625"/>
            <a:ext cx="1282975" cy="603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3000" b="1" dirty="0">
                <a:solidFill>
                  <a:srgbClr val="12304B"/>
                </a:solidFill>
                <a:latin typeface="Trebuchet MS" panose="020B0603020202020204" pitchFamily="34" charset="0"/>
              </a:rPr>
              <a:t>11MIL</a:t>
            </a: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C3BC30CA-92B8-4E30-82A1-B6F5006DEBAE}"/>
              </a:ext>
            </a:extLst>
          </p:cNvPr>
          <p:cNvSpPr txBox="1">
            <a:spLocks/>
          </p:cNvSpPr>
          <p:nvPr/>
        </p:nvSpPr>
        <p:spPr>
          <a:xfrm>
            <a:off x="685367" y="2175084"/>
            <a:ext cx="1219202" cy="338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500" dirty="0">
                <a:solidFill>
                  <a:srgbClr val="76C04E"/>
                </a:solidFill>
                <a:latin typeface="Trebuchet MS" panose="020B0603020202020204" pitchFamily="34" charset="0"/>
              </a:rPr>
              <a:t>MAIS DE</a:t>
            </a:r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08E6284D-6552-4720-9BC9-6D96AA3FCBC4}"/>
              </a:ext>
            </a:extLst>
          </p:cNvPr>
          <p:cNvGrpSpPr/>
          <p:nvPr/>
        </p:nvGrpSpPr>
        <p:grpSpPr>
          <a:xfrm>
            <a:off x="621596" y="3228143"/>
            <a:ext cx="1346745" cy="756383"/>
            <a:chOff x="7376603" y="3088198"/>
            <a:chExt cx="1346745" cy="756383"/>
          </a:xfrm>
        </p:grpSpPr>
        <p:sp>
          <p:nvSpPr>
            <p:cNvPr id="34" name="Título 1">
              <a:extLst>
                <a:ext uri="{FF2B5EF4-FFF2-40B4-BE49-F238E27FC236}">
                  <a16:creationId xmlns:a16="http://schemas.microsoft.com/office/drawing/2014/main" id="{A6B693B6-860B-40BF-A343-4A1A2CA1DABD}"/>
                </a:ext>
              </a:extLst>
            </p:cNvPr>
            <p:cNvSpPr txBox="1">
              <a:spLocks/>
            </p:cNvSpPr>
            <p:nvPr/>
          </p:nvSpPr>
          <p:spPr>
            <a:xfrm>
              <a:off x="7376603" y="3241128"/>
              <a:ext cx="1346745" cy="60345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pt-BR" sz="3000" b="1" dirty="0">
                  <a:solidFill>
                    <a:srgbClr val="12304B"/>
                  </a:solidFill>
                  <a:latin typeface="Trebuchet MS" panose="020B0603020202020204" pitchFamily="34" charset="0"/>
                </a:rPr>
                <a:t>7MIL</a:t>
              </a:r>
            </a:p>
          </p:txBody>
        </p:sp>
        <p:sp>
          <p:nvSpPr>
            <p:cNvPr id="35" name="Título 1">
              <a:extLst>
                <a:ext uri="{FF2B5EF4-FFF2-40B4-BE49-F238E27FC236}">
                  <a16:creationId xmlns:a16="http://schemas.microsoft.com/office/drawing/2014/main" id="{4C686CD8-FF5C-4B94-A9E1-25AA664344BC}"/>
                </a:ext>
              </a:extLst>
            </p:cNvPr>
            <p:cNvSpPr txBox="1">
              <a:spLocks/>
            </p:cNvSpPr>
            <p:nvPr/>
          </p:nvSpPr>
          <p:spPr>
            <a:xfrm>
              <a:off x="7440375" y="3088198"/>
              <a:ext cx="1219202" cy="33822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1500" dirty="0">
                  <a:solidFill>
                    <a:srgbClr val="76C04E"/>
                  </a:solidFill>
                  <a:latin typeface="Trebuchet MS" panose="020B0603020202020204" pitchFamily="34" charset="0"/>
                </a:rPr>
                <a:t>MAIS DE</a:t>
              </a:r>
            </a:p>
          </p:txBody>
        </p: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1C92C27F-D6B0-4AFD-AE90-B05CC91A2123}"/>
              </a:ext>
            </a:extLst>
          </p:cNvPr>
          <p:cNvGrpSpPr/>
          <p:nvPr/>
        </p:nvGrpSpPr>
        <p:grpSpPr>
          <a:xfrm>
            <a:off x="471182" y="4230779"/>
            <a:ext cx="1497160" cy="839162"/>
            <a:chOff x="7226189" y="3854532"/>
            <a:chExt cx="1497160" cy="839162"/>
          </a:xfrm>
        </p:grpSpPr>
        <p:sp>
          <p:nvSpPr>
            <p:cNvPr id="37" name="Título 1">
              <a:extLst>
                <a:ext uri="{FF2B5EF4-FFF2-40B4-BE49-F238E27FC236}">
                  <a16:creationId xmlns:a16="http://schemas.microsoft.com/office/drawing/2014/main" id="{D2046E3A-08BD-4430-98F7-79DD88086613}"/>
                </a:ext>
              </a:extLst>
            </p:cNvPr>
            <p:cNvSpPr txBox="1">
              <a:spLocks/>
            </p:cNvSpPr>
            <p:nvPr/>
          </p:nvSpPr>
          <p:spPr>
            <a:xfrm>
              <a:off x="7226189" y="3854532"/>
              <a:ext cx="1497160" cy="60345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pt-BR" sz="3000" b="1" dirty="0">
                  <a:solidFill>
                    <a:srgbClr val="12304B"/>
                  </a:solidFill>
                  <a:latin typeface="Trebuchet MS" panose="020B0603020202020204" pitchFamily="34" charset="0"/>
                </a:rPr>
                <a:t>82.230</a:t>
              </a:r>
            </a:p>
          </p:txBody>
        </p:sp>
        <p:sp>
          <p:nvSpPr>
            <p:cNvPr id="38" name="Título 1">
              <a:extLst>
                <a:ext uri="{FF2B5EF4-FFF2-40B4-BE49-F238E27FC236}">
                  <a16:creationId xmlns:a16="http://schemas.microsoft.com/office/drawing/2014/main" id="{02DBC4DB-3201-404B-8420-E5DEF2FC34F1}"/>
                </a:ext>
              </a:extLst>
            </p:cNvPr>
            <p:cNvSpPr txBox="1">
              <a:spLocks/>
            </p:cNvSpPr>
            <p:nvPr/>
          </p:nvSpPr>
          <p:spPr>
            <a:xfrm>
              <a:off x="7381652" y="4355466"/>
              <a:ext cx="1219202" cy="33822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1500" dirty="0">
                  <a:solidFill>
                    <a:srgbClr val="76C04E"/>
                  </a:solidFill>
                  <a:latin typeface="Trebuchet MS" panose="020B0603020202020204" pitchFamily="34" charset="0"/>
                </a:rPr>
                <a:t>SERVIDORES</a:t>
              </a:r>
            </a:p>
          </p:txBody>
        </p:sp>
      </p:grpSp>
      <p:sp>
        <p:nvSpPr>
          <p:cNvPr id="39" name="Título 1">
            <a:extLst>
              <a:ext uri="{FF2B5EF4-FFF2-40B4-BE49-F238E27FC236}">
                <a16:creationId xmlns:a16="http://schemas.microsoft.com/office/drawing/2014/main" id="{88729058-A53B-4F5C-BF68-2FE3949A8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628" y="2223373"/>
            <a:ext cx="2252474" cy="6034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1800" kern="2500" dirty="0">
                <a:latin typeface="Trebuchet MS" panose="020B0603020202020204" pitchFamily="34" charset="0"/>
              </a:rPr>
              <a:t>Projetos de</a:t>
            </a:r>
            <a:br>
              <a:rPr lang="pt-BR" sz="1800" kern="2500" dirty="0">
                <a:latin typeface="Trebuchet MS" panose="020B0603020202020204" pitchFamily="34" charset="0"/>
              </a:rPr>
            </a:br>
            <a:r>
              <a:rPr lang="pt-BR" sz="1800" kern="2500" dirty="0">
                <a:latin typeface="Trebuchet MS" panose="020B0603020202020204" pitchFamily="34" charset="0"/>
              </a:rPr>
              <a:t>Pesquisa Aplicada</a:t>
            </a:r>
          </a:p>
        </p:txBody>
      </p:sp>
      <p:sp>
        <p:nvSpPr>
          <p:cNvPr id="40" name="Título 1">
            <a:extLst>
              <a:ext uri="{FF2B5EF4-FFF2-40B4-BE49-F238E27FC236}">
                <a16:creationId xmlns:a16="http://schemas.microsoft.com/office/drawing/2014/main" id="{845BDA18-3197-42DA-A937-75E6AA372E87}"/>
              </a:ext>
            </a:extLst>
          </p:cNvPr>
          <p:cNvSpPr txBox="1">
            <a:spLocks/>
          </p:cNvSpPr>
          <p:nvPr/>
        </p:nvSpPr>
        <p:spPr>
          <a:xfrm>
            <a:off x="2409255" y="3293284"/>
            <a:ext cx="3061261" cy="603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800" kern="2500" dirty="0">
                <a:latin typeface="Trebuchet MS" panose="020B0603020202020204" pitchFamily="34" charset="0"/>
              </a:rPr>
              <a:t>Projetos de</a:t>
            </a:r>
            <a:br>
              <a:rPr lang="pt-BR" sz="1800" kern="2500" dirty="0">
                <a:latin typeface="Trebuchet MS" panose="020B0603020202020204" pitchFamily="34" charset="0"/>
              </a:rPr>
            </a:br>
            <a:r>
              <a:rPr lang="pt-BR" sz="1800" kern="2500" dirty="0">
                <a:latin typeface="Trebuchet MS" panose="020B0603020202020204" pitchFamily="34" charset="0"/>
              </a:rPr>
              <a:t>Extensão</a:t>
            </a:r>
          </a:p>
        </p:txBody>
      </p:sp>
      <p:pic>
        <p:nvPicPr>
          <p:cNvPr id="41" name="Gráfico 40">
            <a:extLst>
              <a:ext uri="{FF2B5EF4-FFF2-40B4-BE49-F238E27FC236}">
                <a16:creationId xmlns:a16="http://schemas.microsoft.com/office/drawing/2014/main" id="{7506AFE4-99A2-4DD0-9A23-8D32FBDC72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2113" y="3273755"/>
            <a:ext cx="266700" cy="600075"/>
          </a:xfrm>
          <a:prstGeom prst="rect">
            <a:avLst/>
          </a:prstGeom>
        </p:spPr>
      </p:pic>
      <p:sp>
        <p:nvSpPr>
          <p:cNvPr id="42" name="Título 1">
            <a:extLst>
              <a:ext uri="{FF2B5EF4-FFF2-40B4-BE49-F238E27FC236}">
                <a16:creationId xmlns:a16="http://schemas.microsoft.com/office/drawing/2014/main" id="{15BC72D8-699F-4909-AFA7-2224572F32F0}"/>
              </a:ext>
            </a:extLst>
          </p:cNvPr>
          <p:cNvSpPr txBox="1">
            <a:spLocks/>
          </p:cNvSpPr>
          <p:nvPr/>
        </p:nvSpPr>
        <p:spPr>
          <a:xfrm>
            <a:off x="2409255" y="4383741"/>
            <a:ext cx="3560030" cy="603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800" kern="2500" dirty="0">
                <a:latin typeface="Trebuchet MS" panose="020B0603020202020204" pitchFamily="34" charset="0"/>
              </a:rPr>
              <a:t>46.688 Professores e</a:t>
            </a:r>
            <a:br>
              <a:rPr lang="pt-BR" sz="1800" kern="2500" dirty="0">
                <a:latin typeface="Trebuchet MS" panose="020B0603020202020204" pitchFamily="34" charset="0"/>
              </a:rPr>
            </a:br>
            <a:r>
              <a:rPr lang="pt-BR" sz="1800" kern="2500" dirty="0">
                <a:latin typeface="Trebuchet MS" panose="020B0603020202020204" pitchFamily="34" charset="0"/>
              </a:rPr>
              <a:t>46.688 Técnico-Administrativos</a:t>
            </a:r>
          </a:p>
        </p:txBody>
      </p:sp>
      <p:pic>
        <p:nvPicPr>
          <p:cNvPr id="43" name="Gráfico 42">
            <a:extLst>
              <a:ext uri="{FF2B5EF4-FFF2-40B4-BE49-F238E27FC236}">
                <a16:creationId xmlns:a16="http://schemas.microsoft.com/office/drawing/2014/main" id="{5D5FD9A7-350B-496F-8986-5B7A5BEC57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2113" y="4364212"/>
            <a:ext cx="266700" cy="600075"/>
          </a:xfrm>
          <a:prstGeom prst="rect">
            <a:avLst/>
          </a:prstGeom>
        </p:spPr>
      </p:pic>
      <p:sp>
        <p:nvSpPr>
          <p:cNvPr id="44" name="Gráfico 23">
            <a:extLst>
              <a:ext uri="{FF2B5EF4-FFF2-40B4-BE49-F238E27FC236}">
                <a16:creationId xmlns:a16="http://schemas.microsoft.com/office/drawing/2014/main" id="{A08AEE63-E4A3-4A0E-90D5-926299B88D1B}"/>
              </a:ext>
            </a:extLst>
          </p:cNvPr>
          <p:cNvSpPr/>
          <p:nvPr/>
        </p:nvSpPr>
        <p:spPr>
          <a:xfrm>
            <a:off x="1990485" y="2203844"/>
            <a:ext cx="266700" cy="600075"/>
          </a:xfrm>
          <a:custGeom>
            <a:avLst/>
            <a:gdLst>
              <a:gd name="connsiteX0" fmla="*/ 13335 w 266700"/>
              <a:gd name="connsiteY0" fmla="*/ 0 h 600075"/>
              <a:gd name="connsiteX1" fmla="*/ 26670 w 266700"/>
              <a:gd name="connsiteY1" fmla="*/ 0 h 600075"/>
              <a:gd name="connsiteX2" fmla="*/ 246698 w 266700"/>
              <a:gd name="connsiteY2" fmla="*/ 323636 h 600075"/>
              <a:gd name="connsiteX3" fmla="*/ 260033 w 266700"/>
              <a:gd name="connsiteY3" fmla="*/ 350606 h 600075"/>
              <a:gd name="connsiteX4" fmla="*/ 266700 w 266700"/>
              <a:gd name="connsiteY4" fmla="*/ 384318 h 600075"/>
              <a:gd name="connsiteX5" fmla="*/ 260033 w 266700"/>
              <a:gd name="connsiteY5" fmla="*/ 418030 h 600075"/>
              <a:gd name="connsiteX6" fmla="*/ 246698 w 266700"/>
              <a:gd name="connsiteY6" fmla="*/ 444999 h 600075"/>
              <a:gd name="connsiteX7" fmla="*/ 193358 w 266700"/>
              <a:gd name="connsiteY7" fmla="*/ 519166 h 600075"/>
              <a:gd name="connsiteX8" fmla="*/ 140018 w 266700"/>
              <a:gd name="connsiteY8" fmla="*/ 600075 h 600075"/>
              <a:gd name="connsiteX9" fmla="*/ 120015 w 266700"/>
              <a:gd name="connsiteY9" fmla="*/ 600075 h 600075"/>
              <a:gd name="connsiteX10" fmla="*/ 180023 w 266700"/>
              <a:gd name="connsiteY10" fmla="*/ 512424 h 600075"/>
              <a:gd name="connsiteX11" fmla="*/ 226695 w 266700"/>
              <a:gd name="connsiteY11" fmla="*/ 438257 h 600075"/>
              <a:gd name="connsiteX12" fmla="*/ 240030 w 266700"/>
              <a:gd name="connsiteY12" fmla="*/ 411287 h 600075"/>
              <a:gd name="connsiteX13" fmla="*/ 246698 w 266700"/>
              <a:gd name="connsiteY13" fmla="*/ 384318 h 600075"/>
              <a:gd name="connsiteX14" fmla="*/ 240030 w 266700"/>
              <a:gd name="connsiteY14" fmla="*/ 357348 h 600075"/>
              <a:gd name="connsiteX15" fmla="*/ 226695 w 266700"/>
              <a:gd name="connsiteY15" fmla="*/ 330378 h 600075"/>
              <a:gd name="connsiteX16" fmla="*/ 0 w 266700"/>
              <a:gd name="connsiteY16" fmla="*/ 0 h 600075"/>
              <a:gd name="connsiteX17" fmla="*/ 13335 w 266700"/>
              <a:gd name="connsiteY17" fmla="*/ 0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6700" h="600075">
                <a:moveTo>
                  <a:pt x="13335" y="0"/>
                </a:moveTo>
                <a:lnTo>
                  <a:pt x="26670" y="0"/>
                </a:lnTo>
                <a:cubicBezTo>
                  <a:pt x="100013" y="107879"/>
                  <a:pt x="173355" y="215757"/>
                  <a:pt x="246698" y="323636"/>
                </a:cubicBezTo>
                <a:cubicBezTo>
                  <a:pt x="253365" y="330378"/>
                  <a:pt x="260033" y="337121"/>
                  <a:pt x="260033" y="350606"/>
                </a:cubicBezTo>
                <a:cubicBezTo>
                  <a:pt x="266700" y="364090"/>
                  <a:pt x="266700" y="370833"/>
                  <a:pt x="266700" y="384318"/>
                </a:cubicBezTo>
                <a:cubicBezTo>
                  <a:pt x="266700" y="397803"/>
                  <a:pt x="266700" y="404545"/>
                  <a:pt x="260033" y="418030"/>
                </a:cubicBezTo>
                <a:cubicBezTo>
                  <a:pt x="260033" y="431515"/>
                  <a:pt x="253365" y="438257"/>
                  <a:pt x="246698" y="444999"/>
                </a:cubicBezTo>
                <a:lnTo>
                  <a:pt x="193358" y="519166"/>
                </a:lnTo>
                <a:lnTo>
                  <a:pt x="140018" y="600075"/>
                </a:lnTo>
                <a:lnTo>
                  <a:pt x="120015" y="600075"/>
                </a:lnTo>
                <a:lnTo>
                  <a:pt x="180023" y="512424"/>
                </a:lnTo>
                <a:lnTo>
                  <a:pt x="226695" y="438257"/>
                </a:lnTo>
                <a:cubicBezTo>
                  <a:pt x="233363" y="431515"/>
                  <a:pt x="240030" y="418030"/>
                  <a:pt x="240030" y="411287"/>
                </a:cubicBezTo>
                <a:cubicBezTo>
                  <a:pt x="246698" y="404545"/>
                  <a:pt x="246698" y="391060"/>
                  <a:pt x="246698" y="384318"/>
                </a:cubicBezTo>
                <a:cubicBezTo>
                  <a:pt x="246698" y="377575"/>
                  <a:pt x="246698" y="364090"/>
                  <a:pt x="240030" y="357348"/>
                </a:cubicBezTo>
                <a:cubicBezTo>
                  <a:pt x="240030" y="350606"/>
                  <a:pt x="233363" y="337121"/>
                  <a:pt x="226695" y="330378"/>
                </a:cubicBezTo>
                <a:cubicBezTo>
                  <a:pt x="153353" y="222500"/>
                  <a:pt x="73343" y="107879"/>
                  <a:pt x="0" y="0"/>
                </a:cubicBezTo>
                <a:lnTo>
                  <a:pt x="13335" y="0"/>
                </a:lnTo>
                <a:close/>
              </a:path>
            </a:pathLst>
          </a:custGeom>
          <a:solidFill>
            <a:srgbClr val="075D2F"/>
          </a:solidFill>
          <a:ln w="666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2" name="Título 1">
            <a:extLst>
              <a:ext uri="{FF2B5EF4-FFF2-40B4-BE49-F238E27FC236}">
                <a16:creationId xmlns:a16="http://schemas.microsoft.com/office/drawing/2014/main" id="{6A76992B-6A1E-4A00-9150-9954502CCCAA}"/>
              </a:ext>
            </a:extLst>
          </p:cNvPr>
          <p:cNvSpPr txBox="1">
            <a:spLocks/>
          </p:cNvSpPr>
          <p:nvPr/>
        </p:nvSpPr>
        <p:spPr>
          <a:xfrm>
            <a:off x="6080892" y="2872152"/>
            <a:ext cx="1282975" cy="603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3000" b="1" dirty="0">
                <a:solidFill>
                  <a:srgbClr val="12304B"/>
                </a:solidFill>
                <a:latin typeface="Trebuchet MS" panose="020B0603020202020204" pitchFamily="34" charset="0"/>
              </a:rPr>
              <a:t>400</a:t>
            </a:r>
          </a:p>
        </p:txBody>
      </p:sp>
      <p:sp>
        <p:nvSpPr>
          <p:cNvPr id="63" name="Título 1">
            <a:extLst>
              <a:ext uri="{FF2B5EF4-FFF2-40B4-BE49-F238E27FC236}">
                <a16:creationId xmlns:a16="http://schemas.microsoft.com/office/drawing/2014/main" id="{597DA4BE-7284-4B3A-A6CE-3C79E76F54AC}"/>
              </a:ext>
            </a:extLst>
          </p:cNvPr>
          <p:cNvSpPr txBox="1">
            <a:spLocks/>
          </p:cNvSpPr>
          <p:nvPr/>
        </p:nvSpPr>
        <p:spPr>
          <a:xfrm>
            <a:off x="6114448" y="2727611"/>
            <a:ext cx="1219202" cy="338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500" dirty="0">
                <a:solidFill>
                  <a:srgbClr val="76C04E"/>
                </a:solidFill>
                <a:latin typeface="Trebuchet MS" panose="020B0603020202020204" pitchFamily="34" charset="0"/>
              </a:rPr>
              <a:t>CERCA DE</a:t>
            </a:r>
          </a:p>
        </p:txBody>
      </p:sp>
      <p:sp>
        <p:nvSpPr>
          <p:cNvPr id="65" name="Título 1">
            <a:extLst>
              <a:ext uri="{FF2B5EF4-FFF2-40B4-BE49-F238E27FC236}">
                <a16:creationId xmlns:a16="http://schemas.microsoft.com/office/drawing/2014/main" id="{8F73EF17-F6DB-4C43-B4E1-3FB2CB6697F4}"/>
              </a:ext>
            </a:extLst>
          </p:cNvPr>
          <p:cNvSpPr txBox="1">
            <a:spLocks/>
          </p:cNvSpPr>
          <p:nvPr/>
        </p:nvSpPr>
        <p:spPr>
          <a:xfrm>
            <a:off x="6050677" y="3765631"/>
            <a:ext cx="1346745" cy="603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3000" b="1" dirty="0">
                <a:solidFill>
                  <a:srgbClr val="12304B"/>
                </a:solidFill>
                <a:latin typeface="Trebuchet MS" panose="020B0603020202020204" pitchFamily="34" charset="0"/>
              </a:rPr>
              <a:t>526</a:t>
            </a:r>
          </a:p>
        </p:txBody>
      </p:sp>
      <p:sp>
        <p:nvSpPr>
          <p:cNvPr id="70" name="Título 1">
            <a:extLst>
              <a:ext uri="{FF2B5EF4-FFF2-40B4-BE49-F238E27FC236}">
                <a16:creationId xmlns:a16="http://schemas.microsoft.com/office/drawing/2014/main" id="{63B75A2B-BF69-41E1-9F09-38C249A3D2BC}"/>
              </a:ext>
            </a:extLst>
          </p:cNvPr>
          <p:cNvSpPr txBox="1">
            <a:spLocks/>
          </p:cNvSpPr>
          <p:nvPr/>
        </p:nvSpPr>
        <p:spPr>
          <a:xfrm>
            <a:off x="7796709" y="2775900"/>
            <a:ext cx="2781808" cy="603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800" kern="2500" dirty="0">
                <a:latin typeface="Trebuchet MS" panose="020B0603020202020204" pitchFamily="34" charset="0"/>
              </a:rPr>
              <a:t>Registros de </a:t>
            </a:r>
          </a:p>
          <a:p>
            <a:pPr>
              <a:lnSpc>
                <a:spcPct val="100000"/>
              </a:lnSpc>
            </a:pPr>
            <a:r>
              <a:rPr lang="pt-BR" sz="1800" kern="2500" dirty="0">
                <a:latin typeface="Trebuchet MS" panose="020B0603020202020204" pitchFamily="34" charset="0"/>
              </a:rPr>
              <a:t>Depósitos de Patentes</a:t>
            </a:r>
          </a:p>
        </p:txBody>
      </p:sp>
      <p:sp>
        <p:nvSpPr>
          <p:cNvPr id="71" name="Título 1">
            <a:extLst>
              <a:ext uri="{FF2B5EF4-FFF2-40B4-BE49-F238E27FC236}">
                <a16:creationId xmlns:a16="http://schemas.microsoft.com/office/drawing/2014/main" id="{7C820E88-39BA-4198-B6B2-349EA4BA94D9}"/>
              </a:ext>
            </a:extLst>
          </p:cNvPr>
          <p:cNvSpPr txBox="1">
            <a:spLocks/>
          </p:cNvSpPr>
          <p:nvPr/>
        </p:nvSpPr>
        <p:spPr>
          <a:xfrm>
            <a:off x="7838336" y="3753343"/>
            <a:ext cx="3061261" cy="603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800" kern="2500" dirty="0">
                <a:latin typeface="Trebuchet MS" panose="020B0603020202020204" pitchFamily="34" charset="0"/>
              </a:rPr>
              <a:t>Programas de</a:t>
            </a:r>
            <a:br>
              <a:rPr lang="pt-BR" sz="1800" kern="2500" dirty="0">
                <a:latin typeface="Trebuchet MS" panose="020B0603020202020204" pitchFamily="34" charset="0"/>
              </a:rPr>
            </a:br>
            <a:r>
              <a:rPr lang="pt-BR" sz="1800" kern="2500" dirty="0">
                <a:latin typeface="Trebuchet MS" panose="020B0603020202020204" pitchFamily="34" charset="0"/>
              </a:rPr>
              <a:t>Pós-graduação</a:t>
            </a:r>
          </a:p>
        </p:txBody>
      </p:sp>
      <p:pic>
        <p:nvPicPr>
          <p:cNvPr id="72" name="Gráfico 71">
            <a:extLst>
              <a:ext uri="{FF2B5EF4-FFF2-40B4-BE49-F238E27FC236}">
                <a16:creationId xmlns:a16="http://schemas.microsoft.com/office/drawing/2014/main" id="{77CBC4EF-1A54-46E3-9D79-C0E6AB2B6F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1194" y="3733814"/>
            <a:ext cx="266700" cy="600075"/>
          </a:xfrm>
          <a:prstGeom prst="rect">
            <a:avLst/>
          </a:prstGeom>
        </p:spPr>
      </p:pic>
      <p:sp>
        <p:nvSpPr>
          <p:cNvPr id="75" name="Gráfico 23">
            <a:extLst>
              <a:ext uri="{FF2B5EF4-FFF2-40B4-BE49-F238E27FC236}">
                <a16:creationId xmlns:a16="http://schemas.microsoft.com/office/drawing/2014/main" id="{B0623206-D58F-49AB-AAA0-1477AF68C2B1}"/>
              </a:ext>
            </a:extLst>
          </p:cNvPr>
          <p:cNvSpPr/>
          <p:nvPr/>
        </p:nvSpPr>
        <p:spPr>
          <a:xfrm>
            <a:off x="7419566" y="2756371"/>
            <a:ext cx="266700" cy="600075"/>
          </a:xfrm>
          <a:custGeom>
            <a:avLst/>
            <a:gdLst>
              <a:gd name="connsiteX0" fmla="*/ 13335 w 266700"/>
              <a:gd name="connsiteY0" fmla="*/ 0 h 600075"/>
              <a:gd name="connsiteX1" fmla="*/ 26670 w 266700"/>
              <a:gd name="connsiteY1" fmla="*/ 0 h 600075"/>
              <a:gd name="connsiteX2" fmla="*/ 246698 w 266700"/>
              <a:gd name="connsiteY2" fmla="*/ 323636 h 600075"/>
              <a:gd name="connsiteX3" fmla="*/ 260033 w 266700"/>
              <a:gd name="connsiteY3" fmla="*/ 350606 h 600075"/>
              <a:gd name="connsiteX4" fmla="*/ 266700 w 266700"/>
              <a:gd name="connsiteY4" fmla="*/ 384318 h 600075"/>
              <a:gd name="connsiteX5" fmla="*/ 260033 w 266700"/>
              <a:gd name="connsiteY5" fmla="*/ 418030 h 600075"/>
              <a:gd name="connsiteX6" fmla="*/ 246698 w 266700"/>
              <a:gd name="connsiteY6" fmla="*/ 444999 h 600075"/>
              <a:gd name="connsiteX7" fmla="*/ 193358 w 266700"/>
              <a:gd name="connsiteY7" fmla="*/ 519166 h 600075"/>
              <a:gd name="connsiteX8" fmla="*/ 140018 w 266700"/>
              <a:gd name="connsiteY8" fmla="*/ 600075 h 600075"/>
              <a:gd name="connsiteX9" fmla="*/ 120015 w 266700"/>
              <a:gd name="connsiteY9" fmla="*/ 600075 h 600075"/>
              <a:gd name="connsiteX10" fmla="*/ 180023 w 266700"/>
              <a:gd name="connsiteY10" fmla="*/ 512424 h 600075"/>
              <a:gd name="connsiteX11" fmla="*/ 226695 w 266700"/>
              <a:gd name="connsiteY11" fmla="*/ 438257 h 600075"/>
              <a:gd name="connsiteX12" fmla="*/ 240030 w 266700"/>
              <a:gd name="connsiteY12" fmla="*/ 411287 h 600075"/>
              <a:gd name="connsiteX13" fmla="*/ 246698 w 266700"/>
              <a:gd name="connsiteY13" fmla="*/ 384318 h 600075"/>
              <a:gd name="connsiteX14" fmla="*/ 240030 w 266700"/>
              <a:gd name="connsiteY14" fmla="*/ 357348 h 600075"/>
              <a:gd name="connsiteX15" fmla="*/ 226695 w 266700"/>
              <a:gd name="connsiteY15" fmla="*/ 330378 h 600075"/>
              <a:gd name="connsiteX16" fmla="*/ 0 w 266700"/>
              <a:gd name="connsiteY16" fmla="*/ 0 h 600075"/>
              <a:gd name="connsiteX17" fmla="*/ 13335 w 266700"/>
              <a:gd name="connsiteY17" fmla="*/ 0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6700" h="600075">
                <a:moveTo>
                  <a:pt x="13335" y="0"/>
                </a:moveTo>
                <a:lnTo>
                  <a:pt x="26670" y="0"/>
                </a:lnTo>
                <a:cubicBezTo>
                  <a:pt x="100013" y="107879"/>
                  <a:pt x="173355" y="215757"/>
                  <a:pt x="246698" y="323636"/>
                </a:cubicBezTo>
                <a:cubicBezTo>
                  <a:pt x="253365" y="330378"/>
                  <a:pt x="260033" y="337121"/>
                  <a:pt x="260033" y="350606"/>
                </a:cubicBezTo>
                <a:cubicBezTo>
                  <a:pt x="266700" y="364090"/>
                  <a:pt x="266700" y="370833"/>
                  <a:pt x="266700" y="384318"/>
                </a:cubicBezTo>
                <a:cubicBezTo>
                  <a:pt x="266700" y="397803"/>
                  <a:pt x="266700" y="404545"/>
                  <a:pt x="260033" y="418030"/>
                </a:cubicBezTo>
                <a:cubicBezTo>
                  <a:pt x="260033" y="431515"/>
                  <a:pt x="253365" y="438257"/>
                  <a:pt x="246698" y="444999"/>
                </a:cubicBezTo>
                <a:lnTo>
                  <a:pt x="193358" y="519166"/>
                </a:lnTo>
                <a:lnTo>
                  <a:pt x="140018" y="600075"/>
                </a:lnTo>
                <a:lnTo>
                  <a:pt x="120015" y="600075"/>
                </a:lnTo>
                <a:lnTo>
                  <a:pt x="180023" y="512424"/>
                </a:lnTo>
                <a:lnTo>
                  <a:pt x="226695" y="438257"/>
                </a:lnTo>
                <a:cubicBezTo>
                  <a:pt x="233363" y="431515"/>
                  <a:pt x="240030" y="418030"/>
                  <a:pt x="240030" y="411287"/>
                </a:cubicBezTo>
                <a:cubicBezTo>
                  <a:pt x="246698" y="404545"/>
                  <a:pt x="246698" y="391060"/>
                  <a:pt x="246698" y="384318"/>
                </a:cubicBezTo>
                <a:cubicBezTo>
                  <a:pt x="246698" y="377575"/>
                  <a:pt x="246698" y="364090"/>
                  <a:pt x="240030" y="357348"/>
                </a:cubicBezTo>
                <a:cubicBezTo>
                  <a:pt x="240030" y="350606"/>
                  <a:pt x="233363" y="337121"/>
                  <a:pt x="226695" y="330378"/>
                </a:cubicBezTo>
                <a:cubicBezTo>
                  <a:pt x="153353" y="222500"/>
                  <a:pt x="73343" y="107879"/>
                  <a:pt x="0" y="0"/>
                </a:cubicBezTo>
                <a:lnTo>
                  <a:pt x="13335" y="0"/>
                </a:lnTo>
                <a:close/>
              </a:path>
            </a:pathLst>
          </a:custGeom>
          <a:solidFill>
            <a:srgbClr val="075D2F"/>
          </a:solidFill>
          <a:ln w="666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101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102C9EA-57F1-9847-3580-146D0899D60A}"/>
              </a:ext>
            </a:extLst>
          </p:cNvPr>
          <p:cNvSpPr txBox="1"/>
          <p:nvPr/>
        </p:nvSpPr>
        <p:spPr>
          <a:xfrm>
            <a:off x="471182" y="813581"/>
            <a:ext cx="1068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i="0" dirty="0">
                <a:solidFill>
                  <a:srgbClr val="12304B"/>
                </a:solidFill>
                <a:effectLst/>
                <a:latin typeface="Trebuchet MS" panose="020B0603020202020204" pitchFamily="34" charset="0"/>
              </a:rPr>
              <a:t>A Rede em números</a:t>
            </a:r>
            <a:endParaRPr lang="pt-BR" sz="4000" b="1" dirty="0">
              <a:solidFill>
                <a:srgbClr val="12304B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1E1151F-7859-9453-DAB0-312456E50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9" y="1771434"/>
            <a:ext cx="4079584" cy="357643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3DD6E24-066D-B40B-7E01-A687E37EE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895" y="1816038"/>
            <a:ext cx="5306539" cy="392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68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45E5379B-EA7D-3B11-B159-2AB0BEFB41F4}"/>
              </a:ext>
            </a:extLst>
          </p:cNvPr>
          <p:cNvSpPr txBox="1"/>
          <p:nvPr/>
        </p:nvSpPr>
        <p:spPr>
          <a:xfrm>
            <a:off x="890489" y="1772844"/>
            <a:ext cx="10139494" cy="3945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50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A Rede possui 32 Editoras e 160 Revistas</a:t>
            </a:r>
          </a:p>
          <a:p>
            <a:pPr algn="l">
              <a:lnSpc>
                <a:spcPct val="150000"/>
              </a:lnSpc>
            </a:pPr>
            <a:r>
              <a:rPr lang="en-US" sz="150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111 </a:t>
            </a:r>
            <a:r>
              <a:rPr lang="en-US" sz="1500" dirty="0">
                <a:solidFill>
                  <a:srgbClr val="000000"/>
                </a:solidFill>
                <a:latin typeface="Trebuchet MS" panose="020B0603020202020204" pitchFamily="34" charset="0"/>
              </a:rPr>
              <a:t>L</a:t>
            </a:r>
            <a:r>
              <a:rPr lang="en-US" sz="150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aboratórios Maker – IF MAKER</a:t>
            </a:r>
            <a:br>
              <a:rPr lang="en-US" sz="150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</a:br>
            <a:br>
              <a:rPr lang="en-US" sz="150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</a:br>
            <a:br>
              <a:rPr lang="en-US" sz="150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</a:br>
            <a:br>
              <a:rPr lang="en-US" sz="150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pt-BR" sz="1500" dirty="0">
                <a:solidFill>
                  <a:srgbClr val="000000"/>
                </a:solidFill>
                <a:latin typeface="Trebuchet MS" panose="020B0603020202020204" pitchFamily="34" charset="0"/>
              </a:rPr>
              <a:t>Todos os 633 campi da Rede Federal possuem </a:t>
            </a:r>
            <a:r>
              <a:rPr lang="pt-BR" sz="15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NAPNEs</a:t>
            </a:r>
            <a:r>
              <a:rPr lang="pt-BR" sz="1500" dirty="0">
                <a:solidFill>
                  <a:srgbClr val="000000"/>
                </a:solidFill>
                <a:latin typeface="Trebuchet MS" panose="020B0603020202020204" pitchFamily="34" charset="0"/>
              </a:rPr>
              <a:t>, inclusive com Função de Coordenador.</a:t>
            </a:r>
          </a:p>
          <a:p>
            <a:pPr algn="l">
              <a:lnSpc>
                <a:spcPct val="150000"/>
              </a:lnSpc>
            </a:pPr>
            <a:r>
              <a:rPr lang="pt-BR" sz="1500" dirty="0">
                <a:solidFill>
                  <a:srgbClr val="000000"/>
                </a:solidFill>
                <a:latin typeface="Trebuchet MS" panose="020B0603020202020204" pitchFamily="34" charset="0"/>
              </a:rPr>
              <a:t>São 11.876 estudantes com necessidades educacionais especializada, ano 2022.</a:t>
            </a:r>
          </a:p>
          <a:p>
            <a:pPr algn="l">
              <a:lnSpc>
                <a:spcPct val="150000"/>
              </a:lnSpc>
            </a:pPr>
            <a:r>
              <a:rPr lang="pt-BR" sz="1500" dirty="0">
                <a:solidFill>
                  <a:srgbClr val="000000"/>
                </a:solidFill>
                <a:latin typeface="Trebuchet MS" panose="020B0603020202020204" pitchFamily="34" charset="0"/>
              </a:rPr>
              <a:t>São 833 profissionais para atender esses estudantes: intérpretes em libras, ledor Braile, docente AEE,</a:t>
            </a:r>
            <a:br>
              <a:rPr lang="pt-BR" sz="1500" dirty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pt-BR" sz="1500" dirty="0">
                <a:solidFill>
                  <a:srgbClr val="000000"/>
                </a:solidFill>
                <a:latin typeface="Trebuchet MS" panose="020B0603020202020204" pitchFamily="34" charset="0"/>
              </a:rPr>
              <a:t>assistentes sociais, psicólogos, pedagogos, técnicos em assuntos educacionais.</a:t>
            </a:r>
          </a:p>
          <a:p>
            <a:pPr algn="l">
              <a:lnSpc>
                <a:spcPct val="150000"/>
              </a:lnSpc>
            </a:pPr>
            <a:r>
              <a:rPr lang="pt-BR" sz="1500" dirty="0">
                <a:solidFill>
                  <a:srgbClr val="000000"/>
                </a:solidFill>
                <a:latin typeface="Trebuchet MS" panose="020B0603020202020204" pitchFamily="34" charset="0"/>
              </a:rPr>
              <a:t>Grupo de pesquisa sobre inclusão na Rede Federal.</a:t>
            </a:r>
          </a:p>
          <a:p>
            <a:pPr>
              <a:lnSpc>
                <a:spcPct val="200000"/>
              </a:lnSpc>
            </a:pPr>
            <a:endParaRPr lang="pt-BR" sz="15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BA054FF-B69E-FDEA-316C-1733664E8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47" y="1848715"/>
            <a:ext cx="339236" cy="29400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B894CD6-C34E-30C5-4C84-B72F0A68A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93" y="2189928"/>
            <a:ext cx="339236" cy="29400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5938A8C-ED3D-2193-CB68-81CDDF92B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01" y="3577323"/>
            <a:ext cx="339236" cy="2940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8FBF9E3-9F68-B805-6C80-20E1F9D30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47" y="3918536"/>
            <a:ext cx="339236" cy="29400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D738D86-C360-08B3-EC7B-31B57812DDE3}"/>
              </a:ext>
            </a:extLst>
          </p:cNvPr>
          <p:cNvSpPr txBox="1"/>
          <p:nvPr/>
        </p:nvSpPr>
        <p:spPr>
          <a:xfrm>
            <a:off x="496062" y="3101721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baseline="0" dirty="0" err="1">
                <a:solidFill>
                  <a:srgbClr val="76C04E"/>
                </a:solidFill>
                <a:latin typeface="Trebuchet MS" panose="020B0603020202020204" pitchFamily="34" charset="0"/>
              </a:rPr>
              <a:t>Educação</a:t>
            </a:r>
            <a:r>
              <a:rPr lang="en-US" sz="2000" b="1" i="0" u="none" strike="noStrike" baseline="0" dirty="0">
                <a:solidFill>
                  <a:srgbClr val="76C04E"/>
                </a:solidFill>
                <a:latin typeface="Trebuchet MS" panose="020B0603020202020204" pitchFamily="34" charset="0"/>
              </a:rPr>
              <a:t> Especial</a:t>
            </a:r>
            <a:endParaRPr lang="pt-BR" sz="2000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D2A74CE-033B-1BB1-108E-E48A8ACE2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93" y="4264071"/>
            <a:ext cx="339236" cy="29400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552267B-F8C5-EBD0-87D2-EE04DEB31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47" y="4956119"/>
            <a:ext cx="339236" cy="29400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2060927-EE81-FFE4-EFD4-1A51A8459A84}"/>
              </a:ext>
            </a:extLst>
          </p:cNvPr>
          <p:cNvSpPr txBox="1"/>
          <p:nvPr/>
        </p:nvSpPr>
        <p:spPr>
          <a:xfrm>
            <a:off x="471182" y="813581"/>
            <a:ext cx="1068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i="0" dirty="0">
                <a:solidFill>
                  <a:srgbClr val="12304B"/>
                </a:solidFill>
                <a:effectLst/>
                <a:latin typeface="Trebuchet MS" panose="020B0603020202020204" pitchFamily="34" charset="0"/>
              </a:rPr>
              <a:t>Programas da Rede</a:t>
            </a:r>
            <a:endParaRPr lang="pt-BR" sz="4000" b="1" dirty="0">
              <a:solidFill>
                <a:srgbClr val="12304B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40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556E3844-D2C0-43CC-891A-A81AEB896D64}"/>
              </a:ext>
            </a:extLst>
          </p:cNvPr>
          <p:cNvSpPr txBox="1"/>
          <p:nvPr/>
        </p:nvSpPr>
        <p:spPr>
          <a:xfrm>
            <a:off x="441448" y="3513569"/>
            <a:ext cx="3647819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  <a:spcBef>
                <a:spcPts val="800"/>
              </a:spcBef>
            </a:pPr>
            <a:r>
              <a:rPr lang="pt-BR" sz="1600" b="1" dirty="0">
                <a:solidFill>
                  <a:srgbClr val="12304B"/>
                </a:solidFill>
                <a:latin typeface="Trebuchet MS" panose="020B0603020202020204" pitchFamily="34" charset="0"/>
              </a:rPr>
              <a:t>A Rede Federal também deve</a:t>
            </a:r>
            <a:br>
              <a:rPr lang="pt-BR" sz="1600" b="1" dirty="0">
                <a:solidFill>
                  <a:srgbClr val="12304B"/>
                </a:solidFill>
                <a:latin typeface="Trebuchet MS" panose="020B0603020202020204" pitchFamily="34" charset="0"/>
              </a:rPr>
            </a:br>
            <a:r>
              <a:rPr lang="pt-BR" sz="1600" b="1" dirty="0">
                <a:solidFill>
                  <a:srgbClr val="12304B"/>
                </a:solidFill>
                <a:latin typeface="Trebuchet MS" panose="020B0603020202020204" pitchFamily="34" charset="0"/>
              </a:rPr>
              <a:t>contribuir para o alcance das metas</a:t>
            </a:r>
            <a:br>
              <a:rPr lang="pt-BR" sz="1600" b="1" dirty="0">
                <a:solidFill>
                  <a:srgbClr val="12304B"/>
                </a:solidFill>
                <a:latin typeface="Trebuchet MS" panose="020B0603020202020204" pitchFamily="34" charset="0"/>
              </a:rPr>
            </a:br>
            <a:r>
              <a:rPr lang="pt-BR" sz="1600" b="1" dirty="0">
                <a:solidFill>
                  <a:srgbClr val="12304B"/>
                </a:solidFill>
                <a:latin typeface="Trebuchet MS" panose="020B0603020202020204" pitchFamily="34" charset="0"/>
              </a:rPr>
              <a:t>da Agenda 2030:</a:t>
            </a:r>
            <a:br>
              <a:rPr lang="pt-BR" sz="1400" b="1" dirty="0">
                <a:solidFill>
                  <a:srgbClr val="075D2F"/>
                </a:solidFill>
                <a:latin typeface="Trebuchet MS" panose="020B0603020202020204" pitchFamily="34" charset="0"/>
              </a:rPr>
            </a:br>
            <a:br>
              <a:rPr lang="pt-BR" sz="1400" b="1" dirty="0">
                <a:solidFill>
                  <a:srgbClr val="075D2F"/>
                </a:solidFill>
                <a:latin typeface="Trebuchet MS" panose="020B0603020202020204" pitchFamily="34" charset="0"/>
              </a:rPr>
            </a:br>
            <a:r>
              <a:rPr lang="pt-BR" sz="1400" dirty="0">
                <a:solidFill>
                  <a:srgbClr val="76C04E"/>
                </a:solidFill>
                <a:latin typeface="Trebuchet MS" panose="020B0603020202020204" pitchFamily="34" charset="0"/>
              </a:rPr>
              <a:t>interdependência global e convergência de esforços para um mundo sustentável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8522FFD-BD6A-45AB-8D8F-1AE6E9C9BFCB}"/>
              </a:ext>
            </a:extLst>
          </p:cNvPr>
          <p:cNvSpPr/>
          <p:nvPr/>
        </p:nvSpPr>
        <p:spPr>
          <a:xfrm>
            <a:off x="482544" y="1496712"/>
            <a:ext cx="3528691" cy="189243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030518D-CF8B-493E-9CA3-D2F88EEEF0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57" y="1208600"/>
            <a:ext cx="3813506" cy="246866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BF76002-51F4-4FDC-8F3D-59697194C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91" y="1392573"/>
            <a:ext cx="7335219" cy="370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67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43330361-2993-4A36-A316-B6C007DC2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13" y="2073165"/>
            <a:ext cx="10364607" cy="830588"/>
          </a:xfrm>
          <a:prstGeom prst="rect">
            <a:avLst/>
          </a:prstGeom>
        </p:spPr>
      </p:pic>
      <p:pic>
        <p:nvPicPr>
          <p:cNvPr id="19" name="Picture 2" descr="CCISP | AULP">
            <a:extLst>
              <a:ext uri="{FF2B5EF4-FFF2-40B4-BE49-F238E27FC236}">
                <a16:creationId xmlns:a16="http://schemas.microsoft.com/office/drawing/2014/main" id="{D3CB7B94-E376-4AFC-A523-3974D55A8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80" y="3258198"/>
            <a:ext cx="1633985" cy="123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FAUBAI">
            <a:extLst>
              <a:ext uri="{FF2B5EF4-FFF2-40B4-BE49-F238E27FC236}">
                <a16:creationId xmlns:a16="http://schemas.microsoft.com/office/drawing/2014/main" id="{3F402048-47F6-45DD-A444-EAC7F8AA4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80" y="4806453"/>
            <a:ext cx="2769135" cy="47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onselho Nacional das Instituições da Rede Federal de Educação  Profissional, Científica e Tecnológica - Conif">
            <a:extLst>
              <a:ext uri="{FF2B5EF4-FFF2-40B4-BE49-F238E27FC236}">
                <a16:creationId xmlns:a16="http://schemas.microsoft.com/office/drawing/2014/main" id="{E314B844-4E5C-4ECA-8BE9-878805CD3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354" y="3370791"/>
            <a:ext cx="1272510" cy="10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98B74BE2-1DEB-45F7-8C57-16AFB5B023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619" y="3558413"/>
            <a:ext cx="3225281" cy="629789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75DF66AB-5AF0-4E4A-B0DC-1688CE9738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66" y="3258198"/>
            <a:ext cx="1635962" cy="115393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A31B0B9-2619-2839-AEAD-D78C4CDD17BB}"/>
              </a:ext>
            </a:extLst>
          </p:cNvPr>
          <p:cNvSpPr txBox="1"/>
          <p:nvPr/>
        </p:nvSpPr>
        <p:spPr>
          <a:xfrm>
            <a:off x="471182" y="697685"/>
            <a:ext cx="6107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i="0" dirty="0">
                <a:solidFill>
                  <a:srgbClr val="12304B"/>
                </a:solidFill>
                <a:effectLst/>
                <a:latin typeface="Trebuchet MS" panose="020B0603020202020204" pitchFamily="34" charset="0"/>
              </a:rPr>
              <a:t>Associações e Parceiros</a:t>
            </a:r>
            <a:endParaRPr lang="pt-BR" sz="4000" b="1" dirty="0">
              <a:solidFill>
                <a:srgbClr val="12304B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977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Conteúdo 4" descr="Uma imagem contendo objeto, microscópio, preto, homem&#10;&#10;Descrição gerada automaticamente">
            <a:extLst>
              <a:ext uri="{FF2B5EF4-FFF2-40B4-BE49-F238E27FC236}">
                <a16:creationId xmlns:a16="http://schemas.microsoft.com/office/drawing/2014/main" id="{20B56EB6-7D87-417A-89BA-700E2F7D0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449" y="887913"/>
            <a:ext cx="4099052" cy="4643641"/>
          </a:xfr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135B23B-5592-400C-9436-2A850E53B974}"/>
              </a:ext>
            </a:extLst>
          </p:cNvPr>
          <p:cNvSpPr txBox="1"/>
          <p:nvPr/>
        </p:nvSpPr>
        <p:spPr>
          <a:xfrm>
            <a:off x="573735" y="2569930"/>
            <a:ext cx="4853942" cy="2309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pt-BR" dirty="0">
                <a:solidFill>
                  <a:srgbClr val="000000"/>
                </a:solidFill>
                <a:latin typeface="Trebuchet MS" panose="020B0603020202020204" pitchFamily="34" charset="0"/>
              </a:rPr>
              <a:t>Para ampliar a competitividade e a produtividade do parque industrial nacional, a rede federal possui treze polos de inovação que atuam a partir do desenvolvimento da pesquisa aplicada em parceria com a empresa brasileira de pesquisa e inovação industrial (EMBRAPII).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1E68B8C-03E0-08D2-D9A6-C76EEDCD93B2}"/>
              </a:ext>
            </a:extLst>
          </p:cNvPr>
          <p:cNvSpPr txBox="1"/>
          <p:nvPr/>
        </p:nvSpPr>
        <p:spPr>
          <a:xfrm>
            <a:off x="471182" y="697685"/>
            <a:ext cx="6107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i="0" dirty="0">
                <a:solidFill>
                  <a:srgbClr val="12304B"/>
                </a:solidFill>
                <a:effectLst/>
                <a:latin typeface="Trebuchet MS" panose="020B0603020202020204" pitchFamily="34" charset="0"/>
              </a:rPr>
              <a:t>Polos de Inovação</a:t>
            </a:r>
            <a:endParaRPr lang="pt-BR" sz="4000" b="1" dirty="0">
              <a:solidFill>
                <a:srgbClr val="12304B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F261690-48D3-3C11-BBD2-93E7C32F2FFF}"/>
              </a:ext>
            </a:extLst>
          </p:cNvPr>
          <p:cNvSpPr/>
          <p:nvPr/>
        </p:nvSpPr>
        <p:spPr>
          <a:xfrm>
            <a:off x="573247" y="1742483"/>
            <a:ext cx="2139131" cy="44529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B059D1F-8C4D-4182-BE6A-3D3318124531}"/>
              </a:ext>
            </a:extLst>
          </p:cNvPr>
          <p:cNvSpPr txBox="1"/>
          <p:nvPr/>
        </p:nvSpPr>
        <p:spPr>
          <a:xfrm>
            <a:off x="624617" y="1781233"/>
            <a:ext cx="2087761" cy="355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</a:pPr>
            <a:r>
              <a:rPr lang="pt-BR" sz="1600" b="1" dirty="0">
                <a:solidFill>
                  <a:srgbClr val="76C04E"/>
                </a:solidFill>
                <a:latin typeface="Trebuchet MS" panose="020B0603020202020204" pitchFamily="34" charset="0"/>
                <a:sym typeface="Open Sans"/>
              </a:rPr>
              <a:t>Unidades EMBRAPII</a:t>
            </a:r>
            <a:endParaRPr lang="pt-BR" sz="1600" b="1" dirty="0">
              <a:solidFill>
                <a:srgbClr val="76C04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461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97833829-9F5E-4026-A474-7A6A3AE73AD3}"/>
              </a:ext>
            </a:extLst>
          </p:cNvPr>
          <p:cNvSpPr/>
          <p:nvPr/>
        </p:nvSpPr>
        <p:spPr>
          <a:xfrm>
            <a:off x="4905065" y="4675877"/>
            <a:ext cx="5700997" cy="466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430FA711-904A-4B41-AB32-1CC296A367F7}"/>
              </a:ext>
            </a:extLst>
          </p:cNvPr>
          <p:cNvSpPr/>
          <p:nvPr/>
        </p:nvSpPr>
        <p:spPr>
          <a:xfrm>
            <a:off x="4905065" y="4121105"/>
            <a:ext cx="5700997" cy="262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5AC23B7C-6CEA-494D-BD99-8E723733F6B5}"/>
              </a:ext>
            </a:extLst>
          </p:cNvPr>
          <p:cNvSpPr/>
          <p:nvPr/>
        </p:nvSpPr>
        <p:spPr>
          <a:xfrm>
            <a:off x="4905069" y="1302405"/>
            <a:ext cx="5700998" cy="262559"/>
          </a:xfrm>
          <a:prstGeom prst="rect">
            <a:avLst/>
          </a:prstGeom>
          <a:solidFill>
            <a:srgbClr val="123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8B87FD8A-6F4E-446B-8BDA-4801E04541D1}"/>
              </a:ext>
            </a:extLst>
          </p:cNvPr>
          <p:cNvSpPr/>
          <p:nvPr/>
        </p:nvSpPr>
        <p:spPr>
          <a:xfrm>
            <a:off x="4905065" y="3569748"/>
            <a:ext cx="5700997" cy="262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7D14DC97-0317-4A12-8700-D730C74DBC37}"/>
              </a:ext>
            </a:extLst>
          </p:cNvPr>
          <p:cNvSpPr/>
          <p:nvPr/>
        </p:nvSpPr>
        <p:spPr>
          <a:xfrm>
            <a:off x="4905065" y="3014976"/>
            <a:ext cx="5700997" cy="262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68D11F49-0478-4493-BE2A-5B552045CC0C}"/>
              </a:ext>
            </a:extLst>
          </p:cNvPr>
          <p:cNvSpPr/>
          <p:nvPr/>
        </p:nvSpPr>
        <p:spPr>
          <a:xfrm>
            <a:off x="4905065" y="2451074"/>
            <a:ext cx="5700997" cy="262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B3D0561-748A-49A1-B7ED-E8D4D7FE47CC}"/>
              </a:ext>
            </a:extLst>
          </p:cNvPr>
          <p:cNvSpPr/>
          <p:nvPr/>
        </p:nvSpPr>
        <p:spPr>
          <a:xfrm>
            <a:off x="4909124" y="1892270"/>
            <a:ext cx="5700997" cy="262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A9D6AE40-419A-4726-85BF-9B5349998052}"/>
              </a:ext>
            </a:extLst>
          </p:cNvPr>
          <p:cNvCxnSpPr>
            <a:cxnSpLocks/>
          </p:cNvCxnSpPr>
          <p:nvPr/>
        </p:nvCxnSpPr>
        <p:spPr>
          <a:xfrm>
            <a:off x="6590293" y="1657320"/>
            <a:ext cx="8451" cy="367823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>
            <a:extLst>
              <a:ext uri="{FF2B5EF4-FFF2-40B4-BE49-F238E27FC236}">
                <a16:creationId xmlns:a16="http://schemas.microsoft.com/office/drawing/2014/main" id="{10C5290E-3E00-4B37-9F4F-DC3284CD37E9}"/>
              </a:ext>
            </a:extLst>
          </p:cNvPr>
          <p:cNvSpPr/>
          <p:nvPr/>
        </p:nvSpPr>
        <p:spPr>
          <a:xfrm>
            <a:off x="531327" y="1782946"/>
            <a:ext cx="3268886" cy="240527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E740840-D627-4FD3-AC29-C5D135293FE0}"/>
              </a:ext>
            </a:extLst>
          </p:cNvPr>
          <p:cNvSpPr txBox="1"/>
          <p:nvPr/>
        </p:nvSpPr>
        <p:spPr>
          <a:xfrm>
            <a:off x="527279" y="1963027"/>
            <a:ext cx="32688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76C04E"/>
                </a:solidFill>
                <a:latin typeface="Trebuchet MS" panose="020B0603020202020204" pitchFamily="34" charset="0"/>
              </a:rPr>
              <a:t>Os projetos são executados por estudantes, professores, profissionais da indústria</a:t>
            </a:r>
            <a:br>
              <a:rPr lang="pt-BR" sz="2000" dirty="0">
                <a:solidFill>
                  <a:srgbClr val="76C04E"/>
                </a:solidFill>
                <a:latin typeface="Trebuchet MS" panose="020B0603020202020204" pitchFamily="34" charset="0"/>
              </a:rPr>
            </a:br>
            <a:r>
              <a:rPr lang="pt-BR" sz="2000" dirty="0">
                <a:solidFill>
                  <a:srgbClr val="76C04E"/>
                </a:solidFill>
                <a:latin typeface="Trebuchet MS" panose="020B0603020202020204" pitchFamily="34" charset="0"/>
              </a:rPr>
              <a:t>e pesquisadores do brasil</a:t>
            </a:r>
            <a:br>
              <a:rPr lang="pt-BR" sz="2000" dirty="0">
                <a:solidFill>
                  <a:srgbClr val="76C04E"/>
                </a:solidFill>
                <a:latin typeface="Trebuchet MS" panose="020B0603020202020204" pitchFamily="34" charset="0"/>
              </a:rPr>
            </a:br>
            <a:r>
              <a:rPr lang="pt-BR" sz="2000" dirty="0">
                <a:solidFill>
                  <a:srgbClr val="76C04E"/>
                </a:solidFill>
                <a:latin typeface="Trebuchet MS" panose="020B0603020202020204" pitchFamily="34" charset="0"/>
              </a:rPr>
              <a:t>e do exterior.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7907C1C6-3DEE-22C4-7BF2-C4029D997ADF}"/>
              </a:ext>
            </a:extLst>
          </p:cNvPr>
          <p:cNvGrpSpPr/>
          <p:nvPr/>
        </p:nvGrpSpPr>
        <p:grpSpPr>
          <a:xfrm>
            <a:off x="4815284" y="1402039"/>
            <a:ext cx="5765421" cy="3950289"/>
            <a:chOff x="4815284" y="1938935"/>
            <a:chExt cx="5765421" cy="3950289"/>
          </a:xfrm>
        </p:grpSpPr>
        <p:sp>
          <p:nvSpPr>
            <p:cNvPr id="27" name="Título 1">
              <a:extLst>
                <a:ext uri="{FF2B5EF4-FFF2-40B4-BE49-F238E27FC236}">
                  <a16:creationId xmlns:a16="http://schemas.microsoft.com/office/drawing/2014/main" id="{24724790-854B-46E3-9535-C91DD6D94056}"/>
                </a:ext>
              </a:extLst>
            </p:cNvPr>
            <p:cNvSpPr txBox="1">
              <a:spLocks/>
            </p:cNvSpPr>
            <p:nvPr/>
          </p:nvSpPr>
          <p:spPr>
            <a:xfrm>
              <a:off x="4815284" y="1947247"/>
              <a:ext cx="1766488" cy="39419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lnSpc>
                  <a:spcPts val="1500"/>
                </a:lnSpc>
                <a:spcBef>
                  <a:spcPts val="700"/>
                </a:spcBef>
              </a:pPr>
              <a:r>
                <a:rPr lang="pt-BR" sz="1700" b="1" kern="2500" dirty="0">
                  <a:solidFill>
                    <a:schemeClr val="bg1"/>
                  </a:solidFill>
                  <a:latin typeface="Myriad Pro Cond" panose="020B0506030403020204" pitchFamily="34" charset="0"/>
                </a:rPr>
                <a:t>INSTITUTO FEDERAL </a:t>
              </a:r>
            </a:p>
            <a:p>
              <a:pPr algn="r">
                <a:lnSpc>
                  <a:spcPts val="1500"/>
                </a:lnSpc>
                <a:spcBef>
                  <a:spcPts val="700"/>
                </a:spcBef>
              </a:pPr>
              <a:r>
                <a:rPr lang="pt-BR" sz="1500" kern="2500" dirty="0">
                  <a:solidFill>
                    <a:srgbClr val="76C04E"/>
                  </a:solidFill>
                  <a:latin typeface="Myriad Pro Cond" panose="020B0506030403020204" pitchFamily="34" charset="0"/>
                </a:rPr>
                <a:t>DO AMAZONAS</a:t>
              </a:r>
            </a:p>
            <a:p>
              <a:pPr algn="r">
                <a:lnSpc>
                  <a:spcPts val="1500"/>
                </a:lnSpc>
                <a:spcBef>
                  <a:spcPts val="700"/>
                </a:spcBef>
              </a:pPr>
              <a:r>
                <a:rPr lang="pt-BR" sz="1500" kern="2500" dirty="0">
                  <a:solidFill>
                    <a:srgbClr val="76C04E"/>
                  </a:solidFill>
                  <a:latin typeface="Myriad Pro Cond" panose="020B0506030403020204" pitchFamily="34" charset="0"/>
                </a:rPr>
                <a:t> DA BAHIA</a:t>
              </a:r>
            </a:p>
            <a:p>
              <a:pPr algn="r">
                <a:lnSpc>
                  <a:spcPts val="1500"/>
                </a:lnSpc>
                <a:spcBef>
                  <a:spcPts val="700"/>
                </a:spcBef>
              </a:pPr>
              <a:r>
                <a:rPr lang="pt-BR" sz="1500" kern="2500" dirty="0">
                  <a:solidFill>
                    <a:srgbClr val="76C04E"/>
                  </a:solidFill>
                  <a:latin typeface="Myriad Pro Cond" panose="020B0506030403020204" pitchFamily="34" charset="0"/>
                </a:rPr>
                <a:t> DO CEARÁ</a:t>
              </a:r>
            </a:p>
            <a:p>
              <a:pPr algn="r">
                <a:lnSpc>
                  <a:spcPts val="1500"/>
                </a:lnSpc>
                <a:spcBef>
                  <a:spcPts val="700"/>
                </a:spcBef>
              </a:pPr>
              <a:r>
                <a:rPr lang="pt-BR" sz="1500" kern="2500" dirty="0">
                  <a:solidFill>
                    <a:srgbClr val="76C04E"/>
                  </a:solidFill>
                  <a:latin typeface="Myriad Pro Cond" panose="020B0506030403020204" pitchFamily="34" charset="0"/>
                </a:rPr>
                <a:t>DO RIO GRANDE DO NORTE</a:t>
              </a:r>
            </a:p>
            <a:p>
              <a:pPr algn="r">
                <a:lnSpc>
                  <a:spcPts val="1500"/>
                </a:lnSpc>
                <a:spcBef>
                  <a:spcPts val="700"/>
                </a:spcBef>
              </a:pPr>
              <a:r>
                <a:rPr lang="pt-BR" sz="1500" kern="2500" dirty="0">
                  <a:solidFill>
                    <a:srgbClr val="76C04E"/>
                  </a:solidFill>
                  <a:latin typeface="Myriad Pro Cond" panose="020B0506030403020204" pitchFamily="34" charset="0"/>
                </a:rPr>
                <a:t>FLUMINENSE</a:t>
              </a:r>
            </a:p>
            <a:p>
              <a:pPr algn="r">
                <a:lnSpc>
                  <a:spcPts val="1500"/>
                </a:lnSpc>
                <a:spcBef>
                  <a:spcPts val="700"/>
                </a:spcBef>
              </a:pPr>
              <a:r>
                <a:rPr lang="pt-BR" sz="1500" kern="2500" dirty="0">
                  <a:solidFill>
                    <a:srgbClr val="76C04E"/>
                  </a:solidFill>
                  <a:latin typeface="Myriad Pro Cond" panose="020B0506030403020204" pitchFamily="34" charset="0"/>
                </a:rPr>
                <a:t>DE GOIÁS</a:t>
              </a:r>
            </a:p>
            <a:p>
              <a:pPr algn="r">
                <a:lnSpc>
                  <a:spcPts val="1500"/>
                </a:lnSpc>
                <a:spcBef>
                  <a:spcPts val="700"/>
                </a:spcBef>
              </a:pPr>
              <a:r>
                <a:rPr lang="pt-BR" sz="1500" kern="2500" dirty="0">
                  <a:solidFill>
                    <a:srgbClr val="76C04E"/>
                  </a:solidFill>
                  <a:latin typeface="Myriad Pro Cond" panose="020B0506030403020204" pitchFamily="34" charset="0"/>
                </a:rPr>
                <a:t>GOIANO</a:t>
              </a:r>
            </a:p>
            <a:p>
              <a:pPr algn="r">
                <a:lnSpc>
                  <a:spcPts val="1500"/>
                </a:lnSpc>
                <a:spcBef>
                  <a:spcPts val="700"/>
                </a:spcBef>
              </a:pPr>
              <a:r>
                <a:rPr lang="pt-BR" sz="1500" kern="2500" dirty="0">
                  <a:solidFill>
                    <a:srgbClr val="76C04E"/>
                  </a:solidFill>
                  <a:latin typeface="Myriad Pro Cond" panose="020B0506030403020204" pitchFamily="34" charset="0"/>
                </a:rPr>
                <a:t>DE MINAS GERAIS</a:t>
              </a:r>
            </a:p>
            <a:p>
              <a:pPr algn="r">
                <a:lnSpc>
                  <a:spcPts val="1500"/>
                </a:lnSpc>
                <a:spcBef>
                  <a:spcPts val="700"/>
                </a:spcBef>
              </a:pPr>
              <a:r>
                <a:rPr lang="pt-BR" sz="1500" kern="2500" dirty="0">
                  <a:solidFill>
                    <a:srgbClr val="76C04E"/>
                  </a:solidFill>
                  <a:latin typeface="Myriad Pro Cond" panose="020B0506030403020204" pitchFamily="34" charset="0"/>
                </a:rPr>
                <a:t>DA PARAÍBA</a:t>
              </a:r>
            </a:p>
            <a:p>
              <a:pPr algn="r">
                <a:lnSpc>
                  <a:spcPts val="1500"/>
                </a:lnSpc>
                <a:spcBef>
                  <a:spcPts val="700"/>
                </a:spcBef>
              </a:pPr>
              <a:r>
                <a:rPr lang="pt-BR" sz="1500" kern="2500" dirty="0">
                  <a:solidFill>
                    <a:srgbClr val="76C04E"/>
                  </a:solidFill>
                  <a:latin typeface="Myriad Pro Cond" panose="020B0506030403020204" pitchFamily="34" charset="0"/>
                </a:rPr>
                <a:t>DE SANTA CATARINA</a:t>
              </a:r>
            </a:p>
            <a:p>
              <a:pPr algn="r">
                <a:lnSpc>
                  <a:spcPts val="1500"/>
                </a:lnSpc>
                <a:spcBef>
                  <a:spcPts val="700"/>
                </a:spcBef>
              </a:pPr>
              <a:r>
                <a:rPr lang="pt-BR" sz="1500" kern="2500" dirty="0">
                  <a:solidFill>
                    <a:srgbClr val="76C04E"/>
                  </a:solidFill>
                  <a:latin typeface="Myriad Pro Cond" panose="020B0506030403020204" pitchFamily="34" charset="0"/>
                </a:rPr>
                <a:t>SUL DE MINAS GERAIS</a:t>
              </a:r>
            </a:p>
            <a:p>
              <a:pPr algn="r">
                <a:lnSpc>
                  <a:spcPts val="1500"/>
                </a:lnSpc>
                <a:spcBef>
                  <a:spcPts val="700"/>
                </a:spcBef>
              </a:pPr>
              <a:r>
                <a:rPr lang="pt-BR" sz="1500" kern="2500" dirty="0">
                  <a:solidFill>
                    <a:srgbClr val="76C04E"/>
                  </a:solidFill>
                  <a:latin typeface="Myriad Pro Cond" panose="020B0506030403020204" pitchFamily="34" charset="0"/>
                </a:rPr>
                <a:t>DO TRIÂNGULO MINEIRO</a:t>
              </a:r>
              <a:br>
                <a:rPr lang="pt-BR" sz="1500" kern="2500" dirty="0">
                  <a:solidFill>
                    <a:srgbClr val="76C04E"/>
                  </a:solidFill>
                  <a:latin typeface="Myriad Pro Cond" panose="020B0506030403020204" pitchFamily="34" charset="0"/>
                </a:rPr>
              </a:br>
              <a:endParaRPr lang="pt-BR" sz="1500" kern="2500" dirty="0">
                <a:solidFill>
                  <a:srgbClr val="76C04E"/>
                </a:solidFill>
                <a:latin typeface="Myriad Pro Cond" panose="020B0506030403020204" pitchFamily="34" charset="0"/>
              </a:endParaRPr>
            </a:p>
            <a:p>
              <a:pPr algn="r">
                <a:lnSpc>
                  <a:spcPts val="1500"/>
                </a:lnSpc>
                <a:spcBef>
                  <a:spcPts val="700"/>
                </a:spcBef>
              </a:pPr>
              <a:r>
                <a:rPr lang="pt-BR" sz="1500" kern="2500" dirty="0">
                  <a:solidFill>
                    <a:srgbClr val="76C04E"/>
                  </a:solidFill>
                  <a:latin typeface="Myriad Pro Cond" panose="020B0506030403020204" pitchFamily="34" charset="0"/>
                </a:rPr>
                <a:t>DE SÃO PAULO</a:t>
              </a:r>
            </a:p>
          </p:txBody>
        </p:sp>
        <p:sp>
          <p:nvSpPr>
            <p:cNvPr id="28" name="Título 1">
              <a:extLst>
                <a:ext uri="{FF2B5EF4-FFF2-40B4-BE49-F238E27FC236}">
                  <a16:creationId xmlns:a16="http://schemas.microsoft.com/office/drawing/2014/main" id="{DA7E8118-B412-4E49-AF12-1FE9E0C37A98}"/>
                </a:ext>
              </a:extLst>
            </p:cNvPr>
            <p:cNvSpPr txBox="1">
              <a:spLocks/>
            </p:cNvSpPr>
            <p:nvPr/>
          </p:nvSpPr>
          <p:spPr>
            <a:xfrm>
              <a:off x="6598744" y="1938935"/>
              <a:ext cx="3981961" cy="39419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1500"/>
                </a:lnSpc>
                <a:spcBef>
                  <a:spcPts val="700"/>
                </a:spcBef>
              </a:pPr>
              <a:r>
                <a:rPr lang="pt-BR" sz="1700" b="1" kern="2500" dirty="0">
                  <a:solidFill>
                    <a:schemeClr val="bg1"/>
                  </a:solidFill>
                  <a:latin typeface="Myriad Pro Cond" panose="020B0506030403020204" pitchFamily="34" charset="0"/>
                </a:rPr>
                <a:t>SEGMENTO</a:t>
              </a:r>
            </a:p>
            <a:p>
              <a:pPr>
                <a:lnSpc>
                  <a:spcPts val="1500"/>
                </a:lnSpc>
                <a:spcBef>
                  <a:spcPts val="700"/>
                </a:spcBef>
              </a:pPr>
              <a:r>
                <a:rPr lang="pt-BR" sz="1500" kern="2500" dirty="0">
                  <a:solidFill>
                    <a:schemeClr val="bg2">
                      <a:lumMod val="50000"/>
                    </a:schemeClr>
                  </a:solidFill>
                  <a:latin typeface="Myriad Pro Cond" panose="020B0506030403020204" pitchFamily="34" charset="0"/>
                </a:rPr>
                <a:t>PROCESSOS INDUSTRIAIS</a:t>
              </a:r>
            </a:p>
            <a:p>
              <a:pPr>
                <a:lnSpc>
                  <a:spcPts val="1500"/>
                </a:lnSpc>
                <a:spcBef>
                  <a:spcPts val="700"/>
                </a:spcBef>
              </a:pPr>
              <a:r>
                <a:rPr lang="pt-BR" sz="1500" kern="2500" dirty="0">
                  <a:solidFill>
                    <a:schemeClr val="bg2">
                      <a:lumMod val="50000"/>
                    </a:schemeClr>
                  </a:solidFill>
                  <a:latin typeface="Myriad Pro Cond" panose="020B0506030403020204" pitchFamily="34" charset="0"/>
                </a:rPr>
                <a:t>EQUIPAMENTOS MÉDICOS</a:t>
              </a:r>
            </a:p>
            <a:p>
              <a:pPr>
                <a:lnSpc>
                  <a:spcPts val="1500"/>
                </a:lnSpc>
                <a:spcBef>
                  <a:spcPts val="700"/>
                </a:spcBef>
              </a:pPr>
              <a:r>
                <a:rPr lang="pt-BR" sz="1500" kern="2500" dirty="0">
                  <a:solidFill>
                    <a:schemeClr val="bg2">
                      <a:lumMod val="50000"/>
                    </a:schemeClr>
                  </a:solidFill>
                  <a:latin typeface="Myriad Pro Cond" panose="020B0506030403020204" pitchFamily="34" charset="0"/>
                </a:rPr>
                <a:t>SISTEMAS EMBARCADOS E MOBILIDADE DIGITAL</a:t>
              </a:r>
            </a:p>
            <a:p>
              <a:pPr>
                <a:lnSpc>
                  <a:spcPts val="1500"/>
                </a:lnSpc>
                <a:spcBef>
                  <a:spcPts val="700"/>
                </a:spcBef>
              </a:pPr>
              <a:r>
                <a:rPr lang="pt-BR" sz="1500" kern="2500" dirty="0">
                  <a:solidFill>
                    <a:schemeClr val="bg2">
                      <a:lumMod val="50000"/>
                    </a:schemeClr>
                  </a:solidFill>
                  <a:latin typeface="Myriad Pro Cond" panose="020B0506030403020204" pitchFamily="34" charset="0"/>
                </a:rPr>
                <a:t>TECNOLOGIAS EM MINERAÇÃO</a:t>
              </a:r>
            </a:p>
            <a:p>
              <a:pPr>
                <a:lnSpc>
                  <a:spcPts val="1500"/>
                </a:lnSpc>
                <a:spcBef>
                  <a:spcPts val="700"/>
                </a:spcBef>
              </a:pPr>
              <a:r>
                <a:rPr lang="pt-BR" sz="1500" kern="2500" dirty="0">
                  <a:solidFill>
                    <a:schemeClr val="bg2">
                      <a:lumMod val="50000"/>
                    </a:schemeClr>
                  </a:solidFill>
                  <a:latin typeface="Myriad Pro Cond" panose="020B0506030403020204" pitchFamily="34" charset="0"/>
                </a:rPr>
                <a:t>MONITORAMENTO E INSTRUMENTAÇÃO PARA O MEIO AMBIENTE</a:t>
              </a:r>
            </a:p>
            <a:p>
              <a:pPr>
                <a:lnSpc>
                  <a:spcPts val="1500"/>
                </a:lnSpc>
                <a:spcBef>
                  <a:spcPts val="700"/>
                </a:spcBef>
              </a:pPr>
              <a:r>
                <a:rPr lang="pt-BR" sz="1500" kern="2500" dirty="0">
                  <a:solidFill>
                    <a:schemeClr val="bg2">
                      <a:lumMod val="50000"/>
                    </a:schemeClr>
                  </a:solidFill>
                  <a:latin typeface="Myriad Pro Cond" panose="020B0506030403020204" pitchFamily="34" charset="0"/>
                </a:rPr>
                <a:t>TECNOLOGIAS ENERGÉTICAS INDUSTRIAIS</a:t>
              </a:r>
            </a:p>
            <a:p>
              <a:pPr>
                <a:lnSpc>
                  <a:spcPts val="1500"/>
                </a:lnSpc>
                <a:spcBef>
                  <a:spcPts val="700"/>
                </a:spcBef>
              </a:pPr>
              <a:r>
                <a:rPr lang="pt-BR" sz="1500" kern="2500" dirty="0">
                  <a:solidFill>
                    <a:schemeClr val="bg2">
                      <a:lumMod val="50000"/>
                    </a:schemeClr>
                  </a:solidFill>
                  <a:latin typeface="Myriad Pro Cond" panose="020B0506030403020204" pitchFamily="34" charset="0"/>
                </a:rPr>
                <a:t>TECNOLOGIAS AGROINDUSTRIAIS</a:t>
              </a:r>
            </a:p>
            <a:p>
              <a:pPr>
                <a:lnSpc>
                  <a:spcPts val="1500"/>
                </a:lnSpc>
                <a:spcBef>
                  <a:spcPts val="700"/>
                </a:spcBef>
              </a:pPr>
              <a:r>
                <a:rPr lang="pt-BR" sz="1500" kern="2500" dirty="0">
                  <a:solidFill>
                    <a:schemeClr val="bg2">
                      <a:lumMod val="50000"/>
                    </a:schemeClr>
                  </a:solidFill>
                  <a:latin typeface="Myriad Pro Cond" panose="020B0506030403020204" pitchFamily="34" charset="0"/>
                </a:rPr>
                <a:t>SISTEMAS AUTOMOTIVOS INTELIGENTES</a:t>
              </a:r>
            </a:p>
            <a:p>
              <a:pPr>
                <a:lnSpc>
                  <a:spcPts val="1500"/>
                </a:lnSpc>
                <a:spcBef>
                  <a:spcPts val="700"/>
                </a:spcBef>
              </a:pPr>
              <a:r>
                <a:rPr lang="pt-BR" sz="1500" kern="2500" dirty="0">
                  <a:solidFill>
                    <a:schemeClr val="bg2">
                      <a:lumMod val="50000"/>
                    </a:schemeClr>
                  </a:solidFill>
                  <a:latin typeface="Myriad Pro Cond" panose="020B0506030403020204" pitchFamily="34" charset="0"/>
                </a:rPr>
                <a:t>MANUFATURA</a:t>
              </a:r>
            </a:p>
            <a:p>
              <a:pPr>
                <a:lnSpc>
                  <a:spcPts val="1500"/>
                </a:lnSpc>
                <a:spcBef>
                  <a:spcPts val="700"/>
                </a:spcBef>
              </a:pPr>
              <a:r>
                <a:rPr lang="pt-BR" sz="1500" kern="2500" dirty="0">
                  <a:solidFill>
                    <a:schemeClr val="bg2">
                      <a:lumMod val="50000"/>
                    </a:schemeClr>
                  </a:solidFill>
                  <a:latin typeface="Myriad Pro Cond" panose="020B0506030403020204" pitchFamily="34" charset="0"/>
                </a:rPr>
                <a:t>SISTEMAS INTELIGENTES DE ENERGIA</a:t>
              </a:r>
            </a:p>
            <a:p>
              <a:pPr>
                <a:lnSpc>
                  <a:spcPts val="1500"/>
                </a:lnSpc>
                <a:spcBef>
                  <a:spcPts val="700"/>
                </a:spcBef>
              </a:pPr>
              <a:r>
                <a:rPr lang="pt-BR" sz="1500" kern="2500" dirty="0">
                  <a:solidFill>
                    <a:schemeClr val="bg2">
                      <a:lumMod val="50000"/>
                    </a:schemeClr>
                  </a:solidFill>
                  <a:latin typeface="Myriad Pro Cond" panose="020B0506030403020204" pitchFamily="34" charset="0"/>
                </a:rPr>
                <a:t>AGROINDÚSTRIA DO CAFÉ</a:t>
              </a:r>
            </a:p>
            <a:p>
              <a:pPr>
                <a:lnSpc>
                  <a:spcPts val="1500"/>
                </a:lnSpc>
                <a:spcBef>
                  <a:spcPts val="700"/>
                </a:spcBef>
              </a:pPr>
              <a:r>
                <a:rPr lang="pt-BR" sz="1500" kern="2500" dirty="0">
                  <a:solidFill>
                    <a:schemeClr val="bg2">
                      <a:lumMod val="50000"/>
                    </a:schemeClr>
                  </a:solidFill>
                  <a:latin typeface="Myriad Pro Cond" panose="020B0506030403020204" pitchFamily="34" charset="0"/>
                </a:rPr>
                <a:t>PRODUTOS E PROCESSOS PARA PRODUÇÃO VEGETAL E TECNOLOGIAS PARA O PROCESSSAMENTO AGROINDUSTRIAL</a:t>
              </a:r>
            </a:p>
            <a:p>
              <a:pPr>
                <a:lnSpc>
                  <a:spcPts val="1500"/>
                </a:lnSpc>
                <a:spcBef>
                  <a:spcPts val="700"/>
                </a:spcBef>
              </a:pPr>
              <a:r>
                <a:rPr lang="pt-BR" sz="1500" kern="2500" dirty="0">
                  <a:solidFill>
                    <a:schemeClr val="bg2">
                      <a:lumMod val="50000"/>
                    </a:schemeClr>
                  </a:solidFill>
                  <a:latin typeface="Myriad Pro Cond" panose="020B0506030403020204" pitchFamily="34" charset="0"/>
                </a:rPr>
                <a:t>TECNOLOGIA E ENGENHARIA DE ALIMENTOS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908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C345F87-DFEE-37FB-93E1-5EF87E3D25F3}"/>
              </a:ext>
            </a:extLst>
          </p:cNvPr>
          <p:cNvSpPr txBox="1"/>
          <p:nvPr/>
        </p:nvSpPr>
        <p:spPr>
          <a:xfrm>
            <a:off x="471182" y="697685"/>
            <a:ext cx="6107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solidFill>
                  <a:srgbClr val="12304B"/>
                </a:solidFill>
                <a:latin typeface="Trebuchet MS" panose="020B0603020202020204" pitchFamily="34" charset="0"/>
              </a:rPr>
              <a:t>Incubadoras</a:t>
            </a:r>
            <a:endParaRPr lang="pt-BR" sz="4000" b="1" dirty="0">
              <a:solidFill>
                <a:srgbClr val="12304B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Google Shape;343;p17">
            <a:extLst>
              <a:ext uri="{FF2B5EF4-FFF2-40B4-BE49-F238E27FC236}">
                <a16:creationId xmlns:a16="http://schemas.microsoft.com/office/drawing/2014/main" id="{E9FEBFD4-6585-0BDE-A7D2-EAFF6928E59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383" t="16867" r="31307" b="15414"/>
          <a:stretch/>
        </p:blipFill>
        <p:spPr>
          <a:xfrm>
            <a:off x="570451" y="2479135"/>
            <a:ext cx="4429390" cy="30156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074F43C-0C5C-6349-CEFB-1C8A4873FCFA}"/>
              </a:ext>
            </a:extLst>
          </p:cNvPr>
          <p:cNvSpPr txBox="1"/>
          <p:nvPr/>
        </p:nvSpPr>
        <p:spPr>
          <a:xfrm>
            <a:off x="5293454" y="3228552"/>
            <a:ext cx="6504264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76C04E"/>
                </a:solidFill>
                <a:latin typeface="Trebuchet MS" panose="020B0603020202020204" pitchFamily="34" charset="0"/>
                <a:sym typeface="Lato Black"/>
              </a:rPr>
              <a:t>    Contribuem</a:t>
            </a:r>
            <a:r>
              <a:rPr lang="pt-BR" sz="3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pt-BR" sz="3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000000"/>
                </a:solidFill>
                <a:latin typeface="Trebuchet MS" panose="020B0603020202020204" pitchFamily="34" charset="0"/>
                <a:sym typeface="Arial"/>
              </a:rPr>
              <a:t>para o desenvolvimento socioeconômico local e regional</a:t>
            </a:r>
            <a:endParaRPr lang="pt-BR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1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76C04E"/>
                </a:solidFill>
                <a:latin typeface="Trebuchet MS" panose="020B0603020202020204" pitchFamily="34" charset="0"/>
                <a:sym typeface="Lato Black"/>
              </a:rPr>
              <a:t>    Desenvolvem</a:t>
            </a:r>
            <a:endParaRPr lang="pt-BR" b="1" dirty="0">
              <a:solidFill>
                <a:srgbClr val="76C04E"/>
              </a:solidFill>
              <a:latin typeface="Trebuchet MS" panose="020B060302020202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000000"/>
                </a:solidFill>
                <a:latin typeface="Trebuchet MS" panose="020B0603020202020204" pitchFamily="34" charset="0"/>
                <a:sym typeface="Arial"/>
              </a:rPr>
              <a:t>projetos inovadores e transformam ideias criativas em negócios de sucesso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1600" dirty="0">
              <a:solidFill>
                <a:srgbClr val="000000"/>
              </a:solidFill>
              <a:latin typeface="Trebuchet MS" panose="020B0603020202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76C04E"/>
                </a:solidFill>
                <a:latin typeface="Trebuchet MS" panose="020B0603020202020204" pitchFamily="34" charset="0"/>
                <a:sym typeface="Lato Black"/>
              </a:rPr>
              <a:t>    Processo</a:t>
            </a:r>
            <a:r>
              <a:rPr lang="pt-BR" sz="2500" b="1" dirty="0">
                <a:solidFill>
                  <a:srgbClr val="76C04E"/>
                </a:solidFill>
                <a:latin typeface="Trebuchet MS" panose="020B0603020202020204" pitchFamily="34" charset="0"/>
                <a:sym typeface="Calibri"/>
              </a:rPr>
              <a:t> </a:t>
            </a:r>
            <a:endParaRPr lang="pt-BR" sz="2500" b="1" dirty="0">
              <a:solidFill>
                <a:srgbClr val="76C04E"/>
              </a:solidFill>
              <a:latin typeface="Trebuchet MS" panose="020B0603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000000"/>
                </a:solidFill>
                <a:latin typeface="Trebuchet MS" panose="020B0603020202020204" pitchFamily="34" charset="0"/>
                <a:sym typeface="Arial"/>
              </a:rPr>
              <a:t>de incubação até a maturidade da empresa (cerca de três anos)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1AABC4D-F57D-E583-B5CC-28BB9D29D7F3}"/>
              </a:ext>
            </a:extLst>
          </p:cNvPr>
          <p:cNvSpPr txBox="1"/>
          <p:nvPr/>
        </p:nvSpPr>
        <p:spPr>
          <a:xfrm>
            <a:off x="5293454" y="2326953"/>
            <a:ext cx="6107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76C04E"/>
                </a:solidFill>
              </a:rPr>
              <a:t>A Rede possui 107 incubadoras</a:t>
            </a:r>
            <a:br>
              <a:rPr lang="pt-BR" sz="2400" b="1" dirty="0">
                <a:solidFill>
                  <a:srgbClr val="76C04E"/>
                </a:solidFill>
              </a:rPr>
            </a:br>
            <a:r>
              <a:rPr lang="pt-BR" sz="2400" b="1" dirty="0">
                <a:solidFill>
                  <a:srgbClr val="76C04E"/>
                </a:solidFill>
              </a:rPr>
              <a:t>em seus ecossistemas inovadores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3FAC08C-328F-E781-05A7-9798E52A2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955" y="3443696"/>
            <a:ext cx="209470" cy="23068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AC8CCB5-D2CD-B008-9CA9-B6B354DFC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257" y="4256131"/>
            <a:ext cx="209470" cy="23068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4561661-3454-9B2E-E720-EB927B0B1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257" y="5060177"/>
            <a:ext cx="209470" cy="230682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B86814E0-C656-508B-E80E-C6E721DABD72}"/>
              </a:ext>
            </a:extLst>
          </p:cNvPr>
          <p:cNvSpPr/>
          <p:nvPr/>
        </p:nvSpPr>
        <p:spPr>
          <a:xfrm>
            <a:off x="570450" y="2479135"/>
            <a:ext cx="4429389" cy="3015654"/>
          </a:xfrm>
          <a:prstGeom prst="rect">
            <a:avLst/>
          </a:prstGeom>
          <a:noFill/>
          <a:ln w="28575">
            <a:solidFill>
              <a:srgbClr val="76C0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482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556E3844-D2C0-43CC-891A-A81AEB896D64}"/>
              </a:ext>
            </a:extLst>
          </p:cNvPr>
          <p:cNvSpPr txBox="1"/>
          <p:nvPr/>
        </p:nvSpPr>
        <p:spPr>
          <a:xfrm>
            <a:off x="1056613" y="2029738"/>
            <a:ext cx="9467888" cy="3146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spcBef>
                <a:spcPts val="1500"/>
              </a:spcBef>
            </a:pPr>
            <a:r>
              <a:rPr lang="pt-BR" dirty="0">
                <a:solidFill>
                  <a:srgbClr val="000000"/>
                </a:solidFill>
                <a:latin typeface="Trebuchet MS" panose="020B0603020202020204" pitchFamily="34" charset="0"/>
              </a:rPr>
              <a:t>Inovação e soluções inteligentes servem de base para o desenvolvimento</a:t>
            </a:r>
            <a:br>
              <a:rPr lang="pt-BR" dirty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pt-BR" dirty="0">
                <a:solidFill>
                  <a:srgbClr val="000000"/>
                </a:solidFill>
                <a:latin typeface="Trebuchet MS" panose="020B0603020202020204" pitchFamily="34" charset="0"/>
              </a:rPr>
              <a:t>de produtos, processos e serviços;</a:t>
            </a:r>
          </a:p>
          <a:p>
            <a:pPr>
              <a:lnSpc>
                <a:spcPts val="2800"/>
              </a:lnSpc>
              <a:spcBef>
                <a:spcPts val="1500"/>
              </a:spcBef>
            </a:pPr>
            <a:r>
              <a:rPr lang="pt-BR" dirty="0">
                <a:solidFill>
                  <a:srgbClr val="000000"/>
                </a:solidFill>
                <a:latin typeface="Trebuchet MS" panose="020B0603020202020204" pitchFamily="34" charset="0"/>
              </a:rPr>
              <a:t>Incubadoras de empresas: desenvolvem projetos inovadores e transformam</a:t>
            </a:r>
            <a:br>
              <a:rPr lang="pt-BR" dirty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pt-BR" dirty="0">
                <a:solidFill>
                  <a:srgbClr val="000000"/>
                </a:solidFill>
                <a:latin typeface="Trebuchet MS" panose="020B0603020202020204" pitchFamily="34" charset="0"/>
              </a:rPr>
              <a:t>ideias criativas em negócios de sucesso.</a:t>
            </a:r>
          </a:p>
          <a:p>
            <a:pPr>
              <a:lnSpc>
                <a:spcPts val="2800"/>
              </a:lnSpc>
              <a:spcBef>
                <a:spcPts val="1500"/>
              </a:spcBef>
            </a:pPr>
            <a:r>
              <a:rPr lang="pt-BR" dirty="0">
                <a:solidFill>
                  <a:srgbClr val="000000"/>
                </a:solidFill>
                <a:latin typeface="Trebuchet MS" panose="020B0603020202020204" pitchFamily="34" charset="0"/>
              </a:rPr>
              <a:t>Em 2020, foi lançado o Programa de Incubação Cruzada, que ligou dezenas de</a:t>
            </a:r>
            <a:br>
              <a:rPr lang="pt-BR" dirty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pt-BR" dirty="0" err="1">
                <a:solidFill>
                  <a:srgbClr val="000000"/>
                </a:solidFill>
                <a:latin typeface="Trebuchet MS" panose="020B0603020202020204" pitchFamily="34" charset="0"/>
              </a:rPr>
              <a:t>start-ups</a:t>
            </a:r>
            <a:r>
              <a:rPr lang="pt-BR" dirty="0">
                <a:solidFill>
                  <a:srgbClr val="000000"/>
                </a:solidFill>
                <a:latin typeface="Trebuchet MS" panose="020B0603020202020204" pitchFamily="34" charset="0"/>
              </a:rPr>
              <a:t>  e spin-offs  a 30 Ambientes de Empreendedorismo Inovador da Rede federal. </a:t>
            </a:r>
          </a:p>
          <a:p>
            <a:pPr>
              <a:lnSpc>
                <a:spcPts val="2800"/>
              </a:lnSpc>
              <a:spcBef>
                <a:spcPts val="1500"/>
              </a:spcBef>
            </a:pPr>
            <a:r>
              <a:rPr lang="pt-BR" dirty="0">
                <a:solidFill>
                  <a:srgbClr val="000000"/>
                </a:solidFill>
                <a:latin typeface="Trebuchet MS" panose="020B0603020202020204" pitchFamily="34" charset="0"/>
              </a:rPr>
              <a:t>18 incubadoras em plena operação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873DFAE-F9E7-54DC-49D9-72E5934BADD9}"/>
              </a:ext>
            </a:extLst>
          </p:cNvPr>
          <p:cNvSpPr txBox="1"/>
          <p:nvPr/>
        </p:nvSpPr>
        <p:spPr>
          <a:xfrm>
            <a:off x="471182" y="697685"/>
            <a:ext cx="6107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i="0" dirty="0">
                <a:solidFill>
                  <a:srgbClr val="12304B"/>
                </a:solidFill>
                <a:effectLst/>
                <a:latin typeface="Trebuchet MS" panose="020B0603020202020204" pitchFamily="34" charset="0"/>
              </a:rPr>
              <a:t>Empreendedorismo</a:t>
            </a:r>
            <a:endParaRPr lang="pt-BR" sz="4000" b="1" dirty="0">
              <a:solidFill>
                <a:srgbClr val="12304B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DFF0764-1D55-49B8-19B6-2B134E784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5" y="2070834"/>
            <a:ext cx="431068" cy="37359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65BF70A-885B-CFC9-898D-0368481CA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5" y="2963989"/>
            <a:ext cx="431068" cy="37359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8F4DD3C-2F84-F574-9BC2-2A0D01602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5" y="3867418"/>
            <a:ext cx="431068" cy="37359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7039962-9ACB-16FA-82A2-D1B32DF57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80" y="4770847"/>
            <a:ext cx="431068" cy="37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69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8080F5F6-E7D8-45DB-BA71-CD02B29054C1}"/>
              </a:ext>
            </a:extLst>
          </p:cNvPr>
          <p:cNvSpPr txBox="1"/>
          <p:nvPr/>
        </p:nvSpPr>
        <p:spPr>
          <a:xfrm>
            <a:off x="471182" y="697685"/>
            <a:ext cx="6107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i="0" dirty="0">
                <a:solidFill>
                  <a:srgbClr val="12304B"/>
                </a:solidFill>
                <a:effectLst/>
                <a:latin typeface="Trebuchet MS" panose="020B0603020202020204" pitchFamily="34" charset="0"/>
              </a:rPr>
              <a:t>Premissa</a:t>
            </a:r>
            <a:endParaRPr lang="pt-BR" sz="4000" b="1" dirty="0">
              <a:solidFill>
                <a:srgbClr val="12304B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1097257-8F7B-4D32-BC7E-09B34D985315}"/>
              </a:ext>
            </a:extLst>
          </p:cNvPr>
          <p:cNvSpPr/>
          <p:nvPr/>
        </p:nvSpPr>
        <p:spPr>
          <a:xfrm>
            <a:off x="573247" y="2220656"/>
            <a:ext cx="10089160" cy="65946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2054C4E-45CA-4954-B688-73587AFB1A42}"/>
              </a:ext>
            </a:extLst>
          </p:cNvPr>
          <p:cNvSpPr txBox="1"/>
          <p:nvPr/>
        </p:nvSpPr>
        <p:spPr>
          <a:xfrm>
            <a:off x="647352" y="2343296"/>
            <a:ext cx="9914388" cy="388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</a:pPr>
            <a:r>
              <a:rPr lang="pt-BR" b="1" dirty="0">
                <a:solidFill>
                  <a:srgbClr val="76C04E"/>
                </a:solidFill>
                <a:latin typeface="Trebuchet MS" panose="020B0603020202020204" pitchFamily="34" charset="0"/>
                <a:sym typeface="Open Sans"/>
              </a:rPr>
              <a:t>Educação Profissional como fator estratégico para o desenvolvimento sustentável do país:</a:t>
            </a:r>
            <a:endParaRPr lang="pt-BR" b="1" dirty="0">
              <a:solidFill>
                <a:srgbClr val="76C04E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E2DED54-1D50-4AD0-BFE8-429CC451F5FF}"/>
              </a:ext>
            </a:extLst>
          </p:cNvPr>
          <p:cNvSpPr txBox="1"/>
          <p:nvPr/>
        </p:nvSpPr>
        <p:spPr>
          <a:xfrm>
            <a:off x="622183" y="2930454"/>
            <a:ext cx="7718929" cy="1937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>
              <a:lnSpc>
                <a:spcPct val="116666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2400"/>
            </a:pPr>
            <a:r>
              <a:rPr lang="pt-BR" b="1" dirty="0">
                <a:solidFill>
                  <a:srgbClr val="76C04E"/>
                </a:solidFill>
                <a:latin typeface="Trebuchet MS" panose="020B0603020202020204" pitchFamily="34" charset="0"/>
                <a:cs typeface="Arial"/>
              </a:rPr>
              <a:t>- </a:t>
            </a:r>
            <a:r>
              <a:rPr lang="pt-BR" sz="1600" dirty="0">
                <a:solidFill>
                  <a:srgbClr val="000000"/>
                </a:solidFill>
                <a:latin typeface="Trebuchet MS" panose="020B0603020202020204" pitchFamily="34" charset="0"/>
                <a:sym typeface="Open Sans"/>
              </a:rPr>
              <a:t>Incremento das forças produtivas regionais e nacionais;</a:t>
            </a:r>
            <a:endParaRPr lang="pt-BR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R="0" lvl="0" algn="l" rtl="0">
              <a:lnSpc>
                <a:spcPct val="116666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2400"/>
            </a:pPr>
            <a:r>
              <a:rPr lang="pt-BR" b="1" dirty="0">
                <a:solidFill>
                  <a:srgbClr val="76C04E"/>
                </a:solidFill>
                <a:latin typeface="Trebuchet MS" panose="020B0603020202020204" pitchFamily="34" charset="0"/>
                <a:cs typeface="Arial"/>
              </a:rPr>
              <a:t>- </a:t>
            </a:r>
            <a:r>
              <a:rPr lang="pt-BR" sz="1600" dirty="0">
                <a:solidFill>
                  <a:srgbClr val="000000"/>
                </a:solidFill>
                <a:latin typeface="Trebuchet MS" panose="020B0603020202020204" pitchFamily="34" charset="0"/>
                <a:sym typeface="Open Sans"/>
              </a:rPr>
              <a:t>Redução das desigualdades sociais, econômicas, culturais e tecnológicas;</a:t>
            </a:r>
            <a:endParaRPr lang="pt-BR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R="0" lvl="0" algn="l" rtl="0">
              <a:lnSpc>
                <a:spcPct val="116666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2400"/>
            </a:pPr>
            <a:r>
              <a:rPr lang="pt-BR" b="1" dirty="0">
                <a:solidFill>
                  <a:srgbClr val="76C04E"/>
                </a:solidFill>
                <a:latin typeface="Trebuchet MS" panose="020B0603020202020204" pitchFamily="34" charset="0"/>
                <a:cs typeface="Arial"/>
              </a:rPr>
              <a:t>- </a:t>
            </a:r>
            <a:r>
              <a:rPr lang="pt-BR" sz="1600" dirty="0">
                <a:solidFill>
                  <a:srgbClr val="000000"/>
                </a:solidFill>
                <a:latin typeface="Trebuchet MS" panose="020B0603020202020204" pitchFamily="34" charset="0"/>
                <a:sym typeface="Open Sans"/>
              </a:rPr>
              <a:t>Inclusão social;</a:t>
            </a:r>
            <a:endParaRPr lang="pt-BR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R="0" lvl="0" algn="l" rtl="0">
              <a:lnSpc>
                <a:spcPct val="116666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2400"/>
            </a:pPr>
            <a:r>
              <a:rPr lang="pt-BR" b="1" dirty="0">
                <a:solidFill>
                  <a:srgbClr val="76C04E"/>
                </a:solidFill>
                <a:latin typeface="Trebuchet MS" panose="020B0603020202020204" pitchFamily="34" charset="0"/>
                <a:cs typeface="Arial"/>
              </a:rPr>
              <a:t>- </a:t>
            </a:r>
            <a:r>
              <a:rPr lang="pt-BR" sz="1600" dirty="0">
                <a:solidFill>
                  <a:srgbClr val="000000"/>
                </a:solidFill>
                <a:latin typeface="Trebuchet MS" panose="020B0603020202020204" pitchFamily="34" charset="0"/>
                <a:sym typeface="Open Sans"/>
              </a:rPr>
              <a:t>Cidadania.</a:t>
            </a:r>
            <a:endParaRPr lang="pt-BR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127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556E3844-D2C0-43CC-891A-A81AEB896D64}"/>
              </a:ext>
            </a:extLst>
          </p:cNvPr>
          <p:cNvSpPr txBox="1"/>
          <p:nvPr/>
        </p:nvSpPr>
        <p:spPr>
          <a:xfrm>
            <a:off x="1056613" y="2029738"/>
            <a:ext cx="9467888" cy="4762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Meta 10 (EJA integrada à educação profissional)</a:t>
            </a:r>
            <a:r>
              <a:rPr lang="pt-BR" dirty="0"/>
              <a:t>: A Rede Federal vem cumprindo essa meta, com a oferta de cursos técnicos integrados à educação de jovens e adultos. Em 2019, cerca de 27% das matrículas em EJA na Rede Federal estavam nessa modalidade.</a:t>
            </a:r>
          </a:p>
          <a:p>
            <a:pPr algn="just"/>
            <a:endParaRPr lang="pt-BR" b="1" dirty="0"/>
          </a:p>
          <a:p>
            <a:pPr algn="just"/>
            <a:endParaRPr lang="pt-BR" b="1" dirty="0"/>
          </a:p>
          <a:p>
            <a:pPr algn="just"/>
            <a:r>
              <a:rPr lang="pt-BR" b="1" dirty="0"/>
              <a:t>Meta 11 (expansão da educação profissional técnica de nível médio)</a:t>
            </a:r>
            <a:r>
              <a:rPr lang="pt-BR" dirty="0"/>
              <a:t>: A Rede Federal tem apresentado uma expansão significativa nessa etapa da educação profissional. Entre 2014 e 2019, houve um aumento de aproximadamente 60% no número de matrículas em cursos técnicos de nível médio.</a:t>
            </a:r>
          </a:p>
          <a:p>
            <a:pPr algn="just"/>
            <a:endParaRPr lang="pt-BR" b="1" dirty="0"/>
          </a:p>
          <a:p>
            <a:pPr algn="just"/>
            <a:endParaRPr lang="pt-BR" b="1" dirty="0"/>
          </a:p>
          <a:p>
            <a:pPr algn="just"/>
            <a:r>
              <a:rPr lang="pt-BR" b="1" dirty="0"/>
              <a:t>Meta 12 (elevação das taxas de matrícula na educação superior)</a:t>
            </a:r>
            <a:r>
              <a:rPr lang="pt-BR" dirty="0"/>
              <a:t>: A Rede Federal também tem contribuído para o alcance dessa meta, com a ampliação de vagas em seus cursos de graduação. Entretanto, ainda há desafios para atingir as taxas brutas e líquidas de matrícula estabelecidas pelo PNE.</a:t>
            </a:r>
          </a:p>
          <a:p>
            <a:pPr>
              <a:lnSpc>
                <a:spcPts val="2800"/>
              </a:lnSpc>
              <a:spcBef>
                <a:spcPts val="1500"/>
              </a:spcBef>
            </a:pPr>
            <a:endParaRPr lang="pt-BR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873DFAE-F9E7-54DC-49D9-72E5934BADD9}"/>
              </a:ext>
            </a:extLst>
          </p:cNvPr>
          <p:cNvSpPr txBox="1"/>
          <p:nvPr/>
        </p:nvSpPr>
        <p:spPr>
          <a:xfrm>
            <a:off x="471182" y="697685"/>
            <a:ext cx="80775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i="0" dirty="0">
                <a:solidFill>
                  <a:srgbClr val="12304B"/>
                </a:solidFill>
                <a:effectLst/>
                <a:latin typeface="Trebuchet MS" panose="020B0603020202020204" pitchFamily="34" charset="0"/>
              </a:rPr>
              <a:t>Desempenho da Rede Federal no PNE 2014-2024</a:t>
            </a:r>
            <a:endParaRPr lang="pt-BR" sz="4000" b="1" dirty="0">
              <a:solidFill>
                <a:srgbClr val="12304B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DFF0764-1D55-49B8-19B6-2B134E784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45" y="2273949"/>
            <a:ext cx="431068" cy="37359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65BF70A-885B-CFC9-898D-0368481CA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45" y="3603021"/>
            <a:ext cx="431068" cy="37359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7039962-9ACB-16FA-82A2-D1B32DF57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45" y="5305685"/>
            <a:ext cx="431068" cy="37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76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DE7FC891-BF73-4AAE-B15A-EFE10EBF0BD1}"/>
              </a:ext>
            </a:extLst>
          </p:cNvPr>
          <p:cNvSpPr txBox="1"/>
          <p:nvPr/>
        </p:nvSpPr>
        <p:spPr>
          <a:xfrm>
            <a:off x="1008171" y="2207854"/>
            <a:ext cx="73305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200" i="0" dirty="0">
                <a:solidFill>
                  <a:srgbClr val="12304B"/>
                </a:solidFill>
                <a:effectLst/>
                <a:latin typeface="Trebuchet MS" panose="020B0603020202020204" pitchFamily="34" charset="0"/>
              </a:rPr>
              <a:t>Formando </a:t>
            </a:r>
            <a:r>
              <a:rPr lang="da-DK" sz="4200" b="1" i="0" dirty="0">
                <a:solidFill>
                  <a:srgbClr val="76C04E"/>
                </a:solidFill>
                <a:effectLst/>
                <a:latin typeface="Trebuchet MS" panose="020B0603020202020204" pitchFamily="34" charset="0"/>
              </a:rPr>
              <a:t>profissionais</a:t>
            </a:r>
            <a:br>
              <a:rPr lang="da-DK" sz="4200" b="1" i="0" dirty="0">
                <a:solidFill>
                  <a:srgbClr val="12304B"/>
                </a:solidFill>
                <a:effectLst/>
                <a:latin typeface="Trebuchet MS" panose="020B0603020202020204" pitchFamily="34" charset="0"/>
              </a:rPr>
            </a:br>
            <a:r>
              <a:rPr lang="da-DK" sz="4200" i="0" dirty="0">
                <a:solidFill>
                  <a:srgbClr val="12304B"/>
                </a:solidFill>
                <a:effectLst/>
                <a:latin typeface="Trebuchet MS" panose="020B0603020202020204" pitchFamily="34" charset="0"/>
              </a:rPr>
              <a:t>qualificados e </a:t>
            </a:r>
            <a:br>
              <a:rPr lang="da-DK" sz="4200" i="0" dirty="0">
                <a:solidFill>
                  <a:srgbClr val="12304B"/>
                </a:solidFill>
                <a:effectLst/>
                <a:latin typeface="Trebuchet MS" panose="020B0603020202020204" pitchFamily="34" charset="0"/>
              </a:rPr>
            </a:br>
            <a:r>
              <a:rPr lang="da-DK" sz="4200" i="0" dirty="0">
                <a:solidFill>
                  <a:srgbClr val="12304B"/>
                </a:solidFill>
                <a:effectLst/>
                <a:latin typeface="Trebuchet MS" panose="020B0603020202020204" pitchFamily="34" charset="0"/>
              </a:rPr>
              <a:t>transformando </a:t>
            </a:r>
            <a:r>
              <a:rPr lang="da-DK" sz="4200" b="1" i="0" dirty="0">
                <a:solidFill>
                  <a:srgbClr val="76C04E"/>
                </a:solidFill>
                <a:effectLst/>
                <a:latin typeface="Trebuchet MS" panose="020B0603020202020204" pitchFamily="34" charset="0"/>
              </a:rPr>
              <a:t>vidas</a:t>
            </a:r>
            <a:endParaRPr lang="pt-BR" sz="4200" b="1" dirty="0">
              <a:solidFill>
                <a:srgbClr val="76C04E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3C752DB-F179-7A69-C97A-378510A19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9" y="2391224"/>
            <a:ext cx="318498" cy="35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53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3238266-9A1B-5B81-AEF9-DED6D81218A9}"/>
              </a:ext>
            </a:extLst>
          </p:cNvPr>
          <p:cNvSpPr txBox="1"/>
          <p:nvPr/>
        </p:nvSpPr>
        <p:spPr>
          <a:xfrm>
            <a:off x="518120" y="1634803"/>
            <a:ext cx="4528657" cy="589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76C04E"/>
              </a:buClr>
              <a:buSzPts val="2000"/>
              <a:buFont typeface="Open Sans"/>
              <a:buNone/>
            </a:pPr>
            <a:r>
              <a:rPr lang="pt-BR" sz="2200" b="1" dirty="0">
                <a:solidFill>
                  <a:srgbClr val="79BA50"/>
                </a:solidFill>
                <a:latin typeface="Acumin variabel concept"/>
                <a:cs typeface="Times New Roman" panose="02020603050405020304" pitchFamily="18" charset="0"/>
                <a:sym typeface="Open Sans"/>
              </a:rPr>
              <a:t>Presidente</a:t>
            </a:r>
            <a:endParaRPr lang="pt-BR" sz="2200" b="1" dirty="0">
              <a:solidFill>
                <a:srgbClr val="79BA50"/>
              </a:solidFill>
              <a:latin typeface="Acumin variabel concept"/>
              <a:cs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ts val="300"/>
              </a:spcBef>
              <a:buClr>
                <a:srgbClr val="7F7F7F"/>
              </a:buClr>
              <a:buSzPts val="2000"/>
            </a:pPr>
            <a:r>
              <a:rPr lang="pt-BR" sz="1700" b="1" dirty="0">
                <a:solidFill>
                  <a:srgbClr val="474747"/>
                </a:solidFill>
                <a:latin typeface="Acumin variabel concept"/>
                <a:cs typeface="Times New Roman" panose="02020603050405020304" pitchFamily="18" charset="0"/>
              </a:rPr>
              <a:t>Elias Monteiro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EC95F22-C815-998D-4AF8-AB648C6CCE40}"/>
              </a:ext>
            </a:extLst>
          </p:cNvPr>
          <p:cNvSpPr txBox="1"/>
          <p:nvPr/>
        </p:nvSpPr>
        <p:spPr>
          <a:xfrm>
            <a:off x="518120" y="2449934"/>
            <a:ext cx="5624818" cy="597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300"/>
              </a:spcBef>
              <a:spcAft>
                <a:spcPts val="0"/>
              </a:spcAft>
              <a:buClr>
                <a:srgbClr val="76C04E"/>
              </a:buClr>
              <a:buSzPts val="2000"/>
              <a:buFont typeface="Open Sans"/>
              <a:buNone/>
            </a:pPr>
            <a:r>
              <a:rPr lang="pt-BR" sz="2200" b="1" dirty="0">
                <a:solidFill>
                  <a:srgbClr val="79BA50"/>
                </a:solidFill>
                <a:latin typeface="Acumin variabel concept"/>
                <a:cs typeface="Times New Roman" panose="02020603050405020304" pitchFamily="18" charset="0"/>
                <a:sym typeface="Open Sans"/>
              </a:rPr>
              <a:t>Vice-Presidente de Administração</a:t>
            </a:r>
            <a:endParaRPr lang="pt-BR" sz="2200" b="1" dirty="0">
              <a:solidFill>
                <a:srgbClr val="79BA50"/>
              </a:solidFill>
              <a:latin typeface="Acumin variabel concept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Open Sans"/>
              <a:buNone/>
            </a:pPr>
            <a:r>
              <a:rPr lang="pt-BR" sz="1700" b="1" dirty="0">
                <a:solidFill>
                  <a:srgbClr val="474747"/>
                </a:solidFill>
                <a:latin typeface="Acumin variabel concept"/>
                <a:cs typeface="Times New Roman" panose="02020603050405020304" pitchFamily="18" charset="0"/>
              </a:rPr>
              <a:t>Jaime Cavalcante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8576DBB-8049-E110-BFE0-1A71227B0C6E}"/>
              </a:ext>
            </a:extLst>
          </p:cNvPr>
          <p:cNvSpPr txBox="1"/>
          <p:nvPr/>
        </p:nvSpPr>
        <p:spPr>
          <a:xfrm>
            <a:off x="518120" y="3276356"/>
            <a:ext cx="5624818" cy="589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300"/>
              </a:spcBef>
              <a:spcAft>
                <a:spcPts val="0"/>
              </a:spcAft>
              <a:buClr>
                <a:srgbClr val="76C04E"/>
              </a:buClr>
              <a:buSzPts val="2000"/>
              <a:buFont typeface="Open Sans"/>
              <a:buNone/>
            </a:pPr>
            <a:r>
              <a:rPr lang="pt-BR" sz="2200" b="1" dirty="0">
                <a:solidFill>
                  <a:srgbClr val="79BA50"/>
                </a:solidFill>
                <a:latin typeface="Acumin variabel concept"/>
                <a:cs typeface="Times New Roman" panose="02020603050405020304" pitchFamily="18" charset="0"/>
                <a:sym typeface="Open Sans"/>
              </a:rPr>
              <a:t>Vice-Presidente de Relações Institucionais </a:t>
            </a:r>
            <a:endParaRPr lang="pt-BR" sz="2200" b="1" dirty="0">
              <a:solidFill>
                <a:srgbClr val="79BA50"/>
              </a:solidFill>
              <a:latin typeface="Acumin variabel concept"/>
              <a:cs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ts val="300"/>
              </a:spcBef>
              <a:buClr>
                <a:srgbClr val="7F7F7F"/>
              </a:buClr>
              <a:buSzPts val="2000"/>
            </a:pPr>
            <a:r>
              <a:rPr lang="pt-BR" sz="1700" b="1" dirty="0">
                <a:solidFill>
                  <a:srgbClr val="474747"/>
                </a:solidFill>
                <a:latin typeface="Acumin variabel concept"/>
                <a:cs typeface="Times New Roman" panose="02020603050405020304" pitchFamily="18" charset="0"/>
              </a:rPr>
              <a:t>Rafael Almada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C36382D-4CB1-6E50-45EC-04DB75A13763}"/>
              </a:ext>
            </a:extLst>
          </p:cNvPr>
          <p:cNvSpPr txBox="1"/>
          <p:nvPr/>
        </p:nvSpPr>
        <p:spPr>
          <a:xfrm>
            <a:off x="518120" y="4148290"/>
            <a:ext cx="5624818" cy="589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ts val="300"/>
              </a:spcBef>
              <a:buClr>
                <a:srgbClr val="76C04E"/>
              </a:buClr>
              <a:buSzPts val="2000"/>
            </a:pPr>
            <a:r>
              <a:rPr lang="pt-BR" sz="2200" b="1" dirty="0">
                <a:solidFill>
                  <a:srgbClr val="79BA50"/>
                </a:solidFill>
                <a:latin typeface="Acumin variabel concept"/>
                <a:cs typeface="Times New Roman" panose="02020603050405020304" pitchFamily="18" charset="0"/>
                <a:sym typeface="Open Sans"/>
              </a:rPr>
              <a:t>Vice-Presidente de Relações Parlamentares</a:t>
            </a:r>
          </a:p>
          <a:p>
            <a:pPr>
              <a:lnSpc>
                <a:spcPct val="75000"/>
              </a:lnSpc>
              <a:spcBef>
                <a:spcPts val="300"/>
              </a:spcBef>
              <a:buClr>
                <a:srgbClr val="7F7F7F"/>
              </a:buClr>
              <a:buSzPts val="2000"/>
            </a:pPr>
            <a:r>
              <a:rPr lang="pt-BR" sz="1700" b="1" dirty="0">
                <a:solidFill>
                  <a:srgbClr val="474747"/>
                </a:solidFill>
                <a:latin typeface="Acumin variabel concept"/>
                <a:cs typeface="Times New Roman" panose="02020603050405020304" pitchFamily="18" charset="0"/>
              </a:rPr>
              <a:t>Carlos Guedes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F50E807-4563-7056-7E69-9251FF44D87C}"/>
              </a:ext>
            </a:extLst>
          </p:cNvPr>
          <p:cNvSpPr txBox="1"/>
          <p:nvPr/>
        </p:nvSpPr>
        <p:spPr>
          <a:xfrm>
            <a:off x="513263" y="5022211"/>
            <a:ext cx="5624818" cy="589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300"/>
              </a:spcBef>
              <a:spcAft>
                <a:spcPts val="0"/>
              </a:spcAft>
              <a:buClr>
                <a:srgbClr val="76C04E"/>
              </a:buClr>
              <a:buSzPts val="2000"/>
              <a:buFont typeface="Open Sans"/>
              <a:buNone/>
            </a:pPr>
            <a:r>
              <a:rPr lang="pt-BR" sz="2200" b="1" dirty="0">
                <a:solidFill>
                  <a:srgbClr val="79BA50"/>
                </a:solidFill>
                <a:latin typeface="Acumin variabel concept"/>
                <a:cs typeface="Times New Roman" panose="02020603050405020304" pitchFamily="18" charset="0"/>
                <a:sym typeface="Open Sans"/>
              </a:rPr>
              <a:t>Vice-Presidente de Assuntos Acadêmicos</a:t>
            </a:r>
            <a:endParaRPr lang="pt-BR" sz="2200" b="1" dirty="0">
              <a:solidFill>
                <a:srgbClr val="79BA50"/>
              </a:solidFill>
              <a:latin typeface="Acumin variabel concept"/>
              <a:cs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ts val="300"/>
              </a:spcBef>
              <a:buClr>
                <a:srgbClr val="7F7F7F"/>
              </a:buClr>
              <a:buSzPts val="2000"/>
            </a:pPr>
            <a:r>
              <a:rPr lang="pt-BR" sz="1700" b="1" dirty="0">
                <a:solidFill>
                  <a:srgbClr val="474747"/>
                </a:solidFill>
                <a:latin typeface="Acumin variabel concept"/>
                <a:cs typeface="Times New Roman" panose="02020603050405020304" pitchFamily="18" charset="0"/>
              </a:rPr>
              <a:t>Júlio </a:t>
            </a:r>
            <a:r>
              <a:rPr lang="pt-BR" sz="1700" b="1" dirty="0" err="1">
                <a:solidFill>
                  <a:srgbClr val="474747"/>
                </a:solidFill>
                <a:latin typeface="Acumin variabel concept"/>
                <a:cs typeface="Times New Roman" panose="02020603050405020304" pitchFamily="18" charset="0"/>
              </a:rPr>
              <a:t>Xandro</a:t>
            </a:r>
            <a:r>
              <a:rPr lang="pt-BR" sz="1700" b="1" dirty="0">
                <a:solidFill>
                  <a:srgbClr val="474747"/>
                </a:solidFill>
                <a:latin typeface="Acumin variabel concept"/>
                <a:cs typeface="Times New Roman" panose="02020603050405020304" pitchFamily="18" charset="0"/>
              </a:rPr>
              <a:t> Heck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753BA1E9-2DDF-DBB3-BA39-E42F21F19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405" y="689296"/>
            <a:ext cx="944924" cy="79478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43C558D-51BE-02EB-0659-29335FC354E0}"/>
              </a:ext>
            </a:extLst>
          </p:cNvPr>
          <p:cNvSpPr txBox="1"/>
          <p:nvPr/>
        </p:nvSpPr>
        <p:spPr>
          <a:xfrm>
            <a:off x="471183" y="697685"/>
            <a:ext cx="3253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i="0" dirty="0">
                <a:solidFill>
                  <a:srgbClr val="12304B"/>
                </a:solidFill>
                <a:effectLst/>
                <a:latin typeface="Trebuchet MS" panose="020B0603020202020204" pitchFamily="34" charset="0"/>
              </a:rPr>
              <a:t>Presidência</a:t>
            </a:r>
            <a:endParaRPr lang="pt-BR" sz="4000" b="1" dirty="0">
              <a:solidFill>
                <a:srgbClr val="12304B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065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5E79EC7-99A8-25A4-6C72-3338E1918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7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0EF5AE62-4CC8-59B6-5453-30F69D68EFFE}"/>
              </a:ext>
            </a:extLst>
          </p:cNvPr>
          <p:cNvSpPr txBox="1"/>
          <p:nvPr/>
        </p:nvSpPr>
        <p:spPr>
          <a:xfrm>
            <a:off x="471182" y="697685"/>
            <a:ext cx="6107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i="0" dirty="0">
                <a:solidFill>
                  <a:srgbClr val="12304B"/>
                </a:solidFill>
                <a:effectLst/>
                <a:latin typeface="Trebuchet MS" panose="020B0603020202020204" pitchFamily="34" charset="0"/>
              </a:rPr>
              <a:t>O Conif:</a:t>
            </a:r>
            <a:endParaRPr lang="pt-BR" sz="4000" b="1" dirty="0">
              <a:solidFill>
                <a:srgbClr val="12304B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89DA892-1F78-7E51-79F3-5248233C8245}"/>
              </a:ext>
            </a:extLst>
          </p:cNvPr>
          <p:cNvSpPr txBox="1"/>
          <p:nvPr/>
        </p:nvSpPr>
        <p:spPr>
          <a:xfrm>
            <a:off x="669896" y="1678262"/>
            <a:ext cx="4007559" cy="2958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Bef>
                <a:spcPts val="1400"/>
              </a:spcBef>
            </a:pPr>
            <a:r>
              <a:rPr lang="pt-BR" sz="1500" b="1" dirty="0">
                <a:solidFill>
                  <a:srgbClr val="474747"/>
                </a:solidFill>
                <a:latin typeface="Acumin variabel concept"/>
                <a:cs typeface="Times New Roman" panose="02020603050405020304" pitchFamily="18" charset="0"/>
              </a:rPr>
              <a:t>Instância de discussão e proposição de políticas</a:t>
            </a:r>
            <a:br>
              <a:rPr lang="pt-BR" sz="1500" b="1" dirty="0">
                <a:solidFill>
                  <a:srgbClr val="474747"/>
                </a:solidFill>
                <a:latin typeface="Acumin variabel concept"/>
                <a:cs typeface="Times New Roman" panose="02020603050405020304" pitchFamily="18" charset="0"/>
              </a:rPr>
            </a:br>
            <a:r>
              <a:rPr lang="pt-BR" sz="1500" b="1" dirty="0">
                <a:solidFill>
                  <a:srgbClr val="474747"/>
                </a:solidFill>
                <a:latin typeface="Acumin variabel concept"/>
                <a:cs typeface="Times New Roman" panose="02020603050405020304" pitchFamily="18" charset="0"/>
              </a:rPr>
              <a:t>de desenvolvimento da </a:t>
            </a:r>
            <a:r>
              <a:rPr lang="pt-BR" sz="1500" b="1" dirty="0">
                <a:solidFill>
                  <a:srgbClr val="76C04E"/>
                </a:solidFill>
                <a:latin typeface="Acumin variabel concept"/>
                <a:cs typeface="Times New Roman" panose="02020603050405020304" pitchFamily="18" charset="0"/>
              </a:rPr>
              <a:t>formação profissional</a:t>
            </a:r>
            <a:br>
              <a:rPr lang="pt-BR" sz="1500" b="1" dirty="0">
                <a:solidFill>
                  <a:srgbClr val="76C04E"/>
                </a:solidFill>
                <a:latin typeface="Acumin variabel concept"/>
                <a:cs typeface="Times New Roman" panose="02020603050405020304" pitchFamily="18" charset="0"/>
              </a:rPr>
            </a:br>
            <a:r>
              <a:rPr lang="pt-BR" sz="1500" b="1" dirty="0">
                <a:solidFill>
                  <a:srgbClr val="76C04E"/>
                </a:solidFill>
                <a:latin typeface="Acumin variabel concept"/>
                <a:cs typeface="Times New Roman" panose="02020603050405020304" pitchFamily="18" charset="0"/>
              </a:rPr>
              <a:t>e tecnológica</a:t>
            </a:r>
            <a:r>
              <a:rPr lang="pt-BR" sz="1500" b="1" dirty="0">
                <a:solidFill>
                  <a:srgbClr val="474747"/>
                </a:solidFill>
                <a:latin typeface="Acumin variabel concept"/>
                <a:cs typeface="Times New Roman" panose="02020603050405020304" pitchFamily="18" charset="0"/>
              </a:rPr>
              <a:t>, pesquisa e extensão;</a:t>
            </a:r>
          </a:p>
          <a:p>
            <a:pPr>
              <a:lnSpc>
                <a:spcPts val="2200"/>
              </a:lnSpc>
              <a:spcBef>
                <a:spcPts val="1400"/>
              </a:spcBef>
            </a:pPr>
            <a:r>
              <a:rPr lang="pt-BR" sz="1500" b="1" dirty="0">
                <a:solidFill>
                  <a:srgbClr val="474747"/>
                </a:solidFill>
                <a:latin typeface="Acumin variabel concept"/>
                <a:cs typeface="Times New Roman" panose="02020603050405020304" pitchFamily="18" charset="0"/>
              </a:rPr>
              <a:t>Trabalha efetivamente para manter e reforçar </a:t>
            </a:r>
            <a:br>
              <a:rPr lang="pt-BR" sz="1500" b="1" dirty="0">
                <a:solidFill>
                  <a:srgbClr val="474747"/>
                </a:solidFill>
                <a:latin typeface="Acumin variabel concept"/>
                <a:cs typeface="Times New Roman" panose="02020603050405020304" pitchFamily="18" charset="0"/>
              </a:rPr>
            </a:br>
            <a:r>
              <a:rPr lang="pt-BR" sz="1500" b="1" dirty="0">
                <a:solidFill>
                  <a:srgbClr val="474747"/>
                </a:solidFill>
                <a:latin typeface="Acumin variabel concept"/>
                <a:cs typeface="Times New Roman" panose="02020603050405020304" pitchFamily="18" charset="0"/>
              </a:rPr>
              <a:t> reconhecido nível de </a:t>
            </a:r>
            <a:r>
              <a:rPr lang="pt-BR" sz="1500" b="1" dirty="0">
                <a:solidFill>
                  <a:srgbClr val="76C04E"/>
                </a:solidFill>
                <a:latin typeface="Acumin variabel concept"/>
                <a:cs typeface="Times New Roman" panose="02020603050405020304" pitchFamily="18" charset="0"/>
              </a:rPr>
              <a:t>excelência da qualidade</a:t>
            </a:r>
            <a:br>
              <a:rPr lang="pt-BR" sz="1500" b="1" dirty="0">
                <a:solidFill>
                  <a:srgbClr val="76C04E"/>
                </a:solidFill>
                <a:latin typeface="Acumin variabel concept"/>
                <a:cs typeface="Times New Roman" panose="02020603050405020304" pitchFamily="18" charset="0"/>
              </a:rPr>
            </a:br>
            <a:r>
              <a:rPr lang="pt-BR" sz="1500" b="1" dirty="0">
                <a:solidFill>
                  <a:srgbClr val="76C04E"/>
                </a:solidFill>
                <a:latin typeface="Acumin variabel concept"/>
                <a:cs typeface="Times New Roman" panose="02020603050405020304" pitchFamily="18" charset="0"/>
              </a:rPr>
              <a:t>do ensino</a:t>
            </a:r>
            <a:r>
              <a:rPr lang="pt-BR" sz="1500" b="1" dirty="0">
                <a:solidFill>
                  <a:srgbClr val="474747"/>
                </a:solidFill>
                <a:latin typeface="Acumin variabel concept"/>
                <a:cs typeface="Times New Roman" panose="02020603050405020304" pitchFamily="18" charset="0"/>
              </a:rPr>
              <a:t> nas instituições da rede federal;</a:t>
            </a:r>
          </a:p>
          <a:p>
            <a:pPr>
              <a:lnSpc>
                <a:spcPts val="2200"/>
              </a:lnSpc>
              <a:spcBef>
                <a:spcPts val="1400"/>
              </a:spcBef>
            </a:pPr>
            <a:r>
              <a:rPr lang="pt-BR" sz="1500" b="1" dirty="0">
                <a:solidFill>
                  <a:srgbClr val="474747"/>
                </a:solidFill>
                <a:latin typeface="Acumin variabel concept"/>
                <a:cs typeface="Times New Roman" panose="02020603050405020304" pitchFamily="18" charset="0"/>
              </a:rPr>
              <a:t>Estabelece </a:t>
            </a:r>
            <a:r>
              <a:rPr lang="pt-BR" sz="1500" b="1" dirty="0">
                <a:solidFill>
                  <a:srgbClr val="76C04E"/>
                </a:solidFill>
                <a:latin typeface="Acumin variabel concept"/>
                <a:cs typeface="Times New Roman" panose="02020603050405020304" pitchFamily="18" charset="0"/>
              </a:rPr>
              <a:t>parcerias e acordos de cooperação</a:t>
            </a:r>
            <a:br>
              <a:rPr lang="pt-BR" sz="1500" b="1" dirty="0">
                <a:solidFill>
                  <a:srgbClr val="76C04E"/>
                </a:solidFill>
                <a:latin typeface="Acumin variabel concept"/>
                <a:cs typeface="Times New Roman" panose="02020603050405020304" pitchFamily="18" charset="0"/>
              </a:rPr>
            </a:br>
            <a:r>
              <a:rPr lang="pt-BR" sz="1500" b="1" dirty="0">
                <a:solidFill>
                  <a:srgbClr val="474747"/>
                </a:solidFill>
                <a:latin typeface="Acumin variabel concept"/>
                <a:cs typeface="Times New Roman" panose="02020603050405020304" pitchFamily="18" charset="0"/>
              </a:rPr>
              <a:t>com instituições nacionais e estrangeiras.</a:t>
            </a:r>
          </a:p>
          <a:p>
            <a:pPr lvl="0" algn="just">
              <a:lnSpc>
                <a:spcPct val="115000"/>
              </a:lnSpc>
            </a:pPr>
            <a:endParaRPr lang="pt-BR" sz="1500" b="1" dirty="0">
              <a:solidFill>
                <a:srgbClr val="474747"/>
              </a:solidFill>
              <a:latin typeface="Acumin variabel concept"/>
              <a:cs typeface="Times New Roman" panose="02020603050405020304" pitchFamily="18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7FA28FA-42AF-F010-2324-1E3B31EE6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7" y="1782675"/>
            <a:ext cx="171382" cy="18873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56D5098-0273-2701-BABD-9173E7437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285" y="1907066"/>
            <a:ext cx="6486819" cy="250070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49661EB-6C3B-CD7A-5FCB-09EDF856A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1" y="2793848"/>
            <a:ext cx="171382" cy="18873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AF2A400-2976-A28C-A38B-717E3656F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7" y="3805021"/>
            <a:ext cx="171382" cy="18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0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A423A468-6A4B-6A30-0063-2CFCB63A4F0C}"/>
              </a:ext>
            </a:extLst>
          </p:cNvPr>
          <p:cNvSpPr txBox="1"/>
          <p:nvPr/>
        </p:nvSpPr>
        <p:spPr>
          <a:xfrm>
            <a:off x="471182" y="697685"/>
            <a:ext cx="6107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12304B"/>
                </a:solidFill>
                <a:latin typeface="Trebuchet MS" panose="020B0603020202020204" pitchFamily="34" charset="0"/>
              </a:rPr>
              <a:t>O </a:t>
            </a:r>
            <a:r>
              <a:rPr lang="pt-BR" sz="4000" b="1" dirty="0" err="1">
                <a:solidFill>
                  <a:srgbClr val="12304B"/>
                </a:solidFill>
                <a:latin typeface="Trebuchet MS" panose="020B0603020202020204" pitchFamily="34" charset="0"/>
              </a:rPr>
              <a:t>Conif</a:t>
            </a:r>
            <a:r>
              <a:rPr lang="pt-BR" sz="4000" b="1" dirty="0">
                <a:solidFill>
                  <a:srgbClr val="12304B"/>
                </a:solidFill>
                <a:latin typeface="Trebuchet MS" panose="020B0603020202020204" pitchFamily="34" charset="0"/>
              </a:rPr>
              <a:t> é formado por</a:t>
            </a:r>
            <a:br>
              <a:rPr lang="pt-BR" sz="4000" b="1" dirty="0">
                <a:solidFill>
                  <a:srgbClr val="12304B"/>
                </a:solidFill>
                <a:latin typeface="Trebuchet MS" panose="020B0603020202020204" pitchFamily="34" charset="0"/>
              </a:rPr>
            </a:br>
            <a:r>
              <a:rPr lang="pt-BR" sz="4000" b="1" dirty="0">
                <a:solidFill>
                  <a:srgbClr val="12304B"/>
                </a:solidFill>
                <a:latin typeface="Trebuchet MS" panose="020B0603020202020204" pitchFamily="34" charset="0"/>
              </a:rPr>
              <a:t>dirigentes dos: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2AFE99A-8287-1AD5-A681-4D75E77CA67A}"/>
              </a:ext>
            </a:extLst>
          </p:cNvPr>
          <p:cNvSpPr txBox="1"/>
          <p:nvPr/>
        </p:nvSpPr>
        <p:spPr>
          <a:xfrm>
            <a:off x="1464909" y="2414105"/>
            <a:ext cx="3580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474747"/>
                </a:solidFill>
                <a:latin typeface="Acumin variabel concept"/>
                <a:cs typeface="Times New Roman" panose="02020603050405020304" pitchFamily="18" charset="0"/>
              </a:rPr>
              <a:t>Institutos Federais de Educação, Ciência e Tecnologia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76F177F-4FC4-2194-54CE-97F21D88C8D3}"/>
              </a:ext>
            </a:extLst>
          </p:cNvPr>
          <p:cNvSpPr txBox="1"/>
          <p:nvPr/>
        </p:nvSpPr>
        <p:spPr>
          <a:xfrm>
            <a:off x="634398" y="2338604"/>
            <a:ext cx="95494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500" b="1" dirty="0">
                <a:solidFill>
                  <a:srgbClr val="79BA50"/>
                </a:solidFill>
                <a:latin typeface="Acumin variabel concept"/>
                <a:cs typeface="Times New Roman" panose="02020603050405020304" pitchFamily="18" charset="0"/>
              </a:rPr>
              <a:t>38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EDF344F-81EA-7A4A-BFE9-F0AEABECA8D3}"/>
              </a:ext>
            </a:extLst>
          </p:cNvPr>
          <p:cNvSpPr txBox="1"/>
          <p:nvPr/>
        </p:nvSpPr>
        <p:spPr>
          <a:xfrm>
            <a:off x="1464909" y="3164745"/>
            <a:ext cx="3580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474747"/>
                </a:solidFill>
                <a:latin typeface="Acumin variabel concept"/>
                <a:cs typeface="Times New Roman" panose="02020603050405020304" pitchFamily="18" charset="0"/>
              </a:rPr>
              <a:t>Centros Federais de Educação</a:t>
            </a:r>
            <a:br>
              <a:rPr lang="pt-BR" b="1" dirty="0">
                <a:solidFill>
                  <a:srgbClr val="474747"/>
                </a:solidFill>
                <a:latin typeface="Acumin variabel concept"/>
                <a:cs typeface="Times New Roman" panose="02020603050405020304" pitchFamily="18" charset="0"/>
              </a:rPr>
            </a:br>
            <a:r>
              <a:rPr lang="pt-BR" b="1" dirty="0">
                <a:solidFill>
                  <a:srgbClr val="474747"/>
                </a:solidFill>
                <a:latin typeface="Acumin variabel concept"/>
                <a:cs typeface="Times New Roman" panose="02020603050405020304" pitchFamily="18" charset="0"/>
              </a:rPr>
              <a:t>Tecnológica </a:t>
            </a:r>
            <a:r>
              <a:rPr lang="pt-BR" sz="1500" b="1" dirty="0">
                <a:solidFill>
                  <a:srgbClr val="474747"/>
                </a:solidFill>
                <a:latin typeface="Acumin variabel concept"/>
                <a:cs typeface="Times New Roman" panose="02020603050405020304" pitchFamily="18" charset="0"/>
              </a:rPr>
              <a:t>(CEFET)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E364FAA-A573-025F-215A-6770CD58BC71}"/>
              </a:ext>
            </a:extLst>
          </p:cNvPr>
          <p:cNvSpPr txBox="1"/>
          <p:nvPr/>
        </p:nvSpPr>
        <p:spPr>
          <a:xfrm>
            <a:off x="693043" y="3106022"/>
            <a:ext cx="95494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500" b="1" dirty="0">
                <a:solidFill>
                  <a:srgbClr val="79BA50"/>
                </a:solidFill>
                <a:latin typeface="Acumin variabel concep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44F2AAB-C4B8-6BBA-83B4-417FD6D2FBA3}"/>
              </a:ext>
            </a:extLst>
          </p:cNvPr>
          <p:cNvSpPr txBox="1"/>
          <p:nvPr/>
        </p:nvSpPr>
        <p:spPr>
          <a:xfrm>
            <a:off x="1464909" y="3953718"/>
            <a:ext cx="358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474747"/>
                </a:solidFill>
                <a:latin typeface="Acumin variabel concept"/>
                <a:cs typeface="Times New Roman" panose="02020603050405020304" pitchFamily="18" charset="0"/>
              </a:rPr>
              <a:t>Colégio Pedro II</a:t>
            </a:r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6E3EDC2D-23A9-DA3F-4633-273D53874A8C}"/>
              </a:ext>
            </a:extLst>
          </p:cNvPr>
          <p:cNvSpPr/>
          <p:nvPr/>
        </p:nvSpPr>
        <p:spPr>
          <a:xfrm>
            <a:off x="997774" y="4035147"/>
            <a:ext cx="316335" cy="209547"/>
          </a:xfrm>
          <a:prstGeom prst="rightArrow">
            <a:avLst/>
          </a:prstGeom>
          <a:solidFill>
            <a:srgbClr val="76C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EB8B2B4-8637-FAF0-445F-5904CBFA0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44" y="734369"/>
            <a:ext cx="4181291" cy="486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20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90898E2-CC2D-4514-A461-5F811E7A6176}"/>
              </a:ext>
            </a:extLst>
          </p:cNvPr>
          <p:cNvSpPr/>
          <p:nvPr/>
        </p:nvSpPr>
        <p:spPr>
          <a:xfrm>
            <a:off x="642897" y="1471240"/>
            <a:ext cx="3212983" cy="334404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847B0B3-2F6B-46D3-9224-9F142763EC83}"/>
              </a:ext>
            </a:extLst>
          </p:cNvPr>
          <p:cNvSpPr txBox="1"/>
          <p:nvPr/>
        </p:nvSpPr>
        <p:spPr>
          <a:xfrm>
            <a:off x="4830249" y="854584"/>
            <a:ext cx="49261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500" b="1" dirty="0">
                <a:solidFill>
                  <a:srgbClr val="12304B"/>
                </a:solidFill>
                <a:latin typeface="Trebuchet MS" panose="020B0603020202020204" pitchFamily="34" charset="0"/>
              </a:rPr>
              <a:t>A Rede Federal é formada por:</a:t>
            </a:r>
            <a:endParaRPr lang="pt-BR" sz="3500" b="1" dirty="0">
              <a:solidFill>
                <a:srgbClr val="12304B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56E3844-D2C0-43CC-891A-A81AEB896D64}"/>
              </a:ext>
            </a:extLst>
          </p:cNvPr>
          <p:cNvSpPr txBox="1"/>
          <p:nvPr/>
        </p:nvSpPr>
        <p:spPr>
          <a:xfrm>
            <a:off x="5711094" y="2062470"/>
            <a:ext cx="3580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Institutos Federais de Educação, ciência e Tecnologia</a:t>
            </a:r>
            <a:endParaRPr lang="pt-BR" sz="1800" dirty="0">
              <a:latin typeface="Trebuchet MS" panose="020B0603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548FD79-D0A9-489A-A8DE-D988D88659C2}"/>
              </a:ext>
            </a:extLst>
          </p:cNvPr>
          <p:cNvSpPr txBox="1"/>
          <p:nvPr/>
        </p:nvSpPr>
        <p:spPr>
          <a:xfrm>
            <a:off x="4830249" y="1961802"/>
            <a:ext cx="95494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5000" b="1" dirty="0">
                <a:solidFill>
                  <a:srgbClr val="76C04E"/>
                </a:solidFill>
                <a:latin typeface="Trebuchet MS" panose="020B0603020202020204" pitchFamily="34" charset="0"/>
              </a:rPr>
              <a:t>38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1CDB397-060E-49C2-8629-672A3DCA0C18}"/>
              </a:ext>
            </a:extLst>
          </p:cNvPr>
          <p:cNvSpPr txBox="1"/>
          <p:nvPr/>
        </p:nvSpPr>
        <p:spPr>
          <a:xfrm>
            <a:off x="5711094" y="2923412"/>
            <a:ext cx="3580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Centros Federais de Educação</a:t>
            </a:r>
            <a:br>
              <a:rPr lang="pt-BR" sz="18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</a:br>
            <a:r>
              <a:rPr lang="pt-BR" sz="18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Tecnológica (CEFET)</a:t>
            </a:r>
            <a:endParaRPr lang="pt-BR" sz="1800" dirty="0">
              <a:latin typeface="Trebuchet MS" panose="020B06030202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B933CC5-1BF5-46F2-A913-4EB61DFFF91B}"/>
              </a:ext>
            </a:extLst>
          </p:cNvPr>
          <p:cNvSpPr txBox="1"/>
          <p:nvPr/>
        </p:nvSpPr>
        <p:spPr>
          <a:xfrm>
            <a:off x="4830249" y="2822744"/>
            <a:ext cx="95494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solidFill>
                  <a:srgbClr val="76C04E"/>
                </a:solidFill>
                <a:latin typeface="Trebuchet MS" panose="020B0603020202020204" pitchFamily="34" charset="0"/>
              </a:rPr>
              <a:t>2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13FD9B7-BBEE-44DC-997D-16A964137911}"/>
              </a:ext>
            </a:extLst>
          </p:cNvPr>
          <p:cNvSpPr txBox="1"/>
          <p:nvPr/>
        </p:nvSpPr>
        <p:spPr>
          <a:xfrm>
            <a:off x="5711094" y="3830914"/>
            <a:ext cx="358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Colégio Pedro II</a:t>
            </a:r>
            <a:endParaRPr lang="pt-BR" sz="1800" dirty="0">
              <a:latin typeface="Trebuchet MS" panose="020B0603020202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984C1A9-D19F-4E2D-9E8E-99ED4F0FDBC2}"/>
              </a:ext>
            </a:extLst>
          </p:cNvPr>
          <p:cNvSpPr txBox="1"/>
          <p:nvPr/>
        </p:nvSpPr>
        <p:spPr>
          <a:xfrm>
            <a:off x="5711094" y="4440686"/>
            <a:ext cx="3580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Escolas Técnicas vinculadas</a:t>
            </a:r>
            <a:br>
              <a:rPr lang="pt-BR" sz="18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</a:br>
            <a:r>
              <a:rPr lang="pt-BR" sz="18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às Universidades Federais</a:t>
            </a:r>
            <a:endParaRPr lang="pt-BR" sz="1800" dirty="0">
              <a:latin typeface="Trebuchet MS" panose="020B0603020202020204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06C40D1-B892-487D-A387-0042D9FFF8D2}"/>
              </a:ext>
            </a:extLst>
          </p:cNvPr>
          <p:cNvSpPr txBox="1"/>
          <p:nvPr/>
        </p:nvSpPr>
        <p:spPr>
          <a:xfrm>
            <a:off x="4830249" y="4340018"/>
            <a:ext cx="95494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solidFill>
                  <a:srgbClr val="76C04E"/>
                </a:solidFill>
                <a:latin typeface="Trebuchet MS" panose="020B0603020202020204" pitchFamily="34" charset="0"/>
              </a:rPr>
              <a:t>22</a:t>
            </a:r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3B922522-C701-428D-B87F-1B16442BFF3C}"/>
              </a:ext>
            </a:extLst>
          </p:cNvPr>
          <p:cNvSpPr/>
          <p:nvPr/>
        </p:nvSpPr>
        <p:spPr>
          <a:xfrm>
            <a:off x="5125674" y="3886942"/>
            <a:ext cx="409454" cy="271231"/>
          </a:xfrm>
          <a:prstGeom prst="rightArrow">
            <a:avLst/>
          </a:prstGeom>
          <a:solidFill>
            <a:srgbClr val="76C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673B73F-49F8-08E5-907B-E4E136029644}"/>
              </a:ext>
            </a:extLst>
          </p:cNvPr>
          <p:cNvSpPr txBox="1"/>
          <p:nvPr/>
        </p:nvSpPr>
        <p:spPr>
          <a:xfrm>
            <a:off x="886067" y="1672315"/>
            <a:ext cx="25398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200" b="1" dirty="0">
                <a:solidFill>
                  <a:srgbClr val="12304B"/>
                </a:solidFill>
                <a:latin typeface="Trebuchet MS" panose="020B0603020202020204" pitchFamily="34" charset="0"/>
              </a:rPr>
              <a:t>MODELO</a:t>
            </a:r>
            <a:endParaRPr lang="pt-BR" sz="4200" b="1" dirty="0">
              <a:solidFill>
                <a:srgbClr val="12304B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4766369-C06D-FC05-E4F5-67009E5FAB7F}"/>
              </a:ext>
            </a:extLst>
          </p:cNvPr>
          <p:cNvSpPr txBox="1"/>
          <p:nvPr/>
        </p:nvSpPr>
        <p:spPr>
          <a:xfrm>
            <a:off x="844463" y="2176359"/>
            <a:ext cx="28157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200" b="1" dirty="0">
                <a:solidFill>
                  <a:srgbClr val="12304B"/>
                </a:solidFill>
                <a:latin typeface="Trebuchet MS" panose="020B0603020202020204" pitchFamily="34" charset="0"/>
              </a:rPr>
              <a:t>INOVADOR</a:t>
            </a:r>
            <a:endParaRPr lang="pt-BR" sz="4200" b="1" dirty="0">
              <a:solidFill>
                <a:srgbClr val="12304B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CB0C136-4534-9A6A-3798-3974D345057F}"/>
              </a:ext>
            </a:extLst>
          </p:cNvPr>
          <p:cNvSpPr txBox="1"/>
          <p:nvPr/>
        </p:nvSpPr>
        <p:spPr>
          <a:xfrm>
            <a:off x="847378" y="2915023"/>
            <a:ext cx="33602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500" dirty="0">
                <a:solidFill>
                  <a:srgbClr val="76C04E"/>
                </a:solidFill>
                <a:latin typeface="Trebuchet MS" panose="020B0603020202020204" pitchFamily="34" charset="0"/>
              </a:rPr>
              <a:t>DE EDUCAÇÃO</a:t>
            </a:r>
            <a:br>
              <a:rPr lang="da-DK" sz="2500" dirty="0">
                <a:solidFill>
                  <a:srgbClr val="76C04E"/>
                </a:solidFill>
                <a:latin typeface="Trebuchet MS" panose="020B0603020202020204" pitchFamily="34" charset="0"/>
              </a:rPr>
            </a:br>
            <a:r>
              <a:rPr lang="da-DK" sz="2500" dirty="0">
                <a:solidFill>
                  <a:srgbClr val="76C04E"/>
                </a:solidFill>
                <a:latin typeface="Trebuchet MS" panose="020B0603020202020204" pitchFamily="34" charset="0"/>
              </a:rPr>
              <a:t>PROFISSIONAL,</a:t>
            </a:r>
          </a:p>
          <a:p>
            <a:r>
              <a:rPr lang="da-DK" sz="2500" dirty="0">
                <a:solidFill>
                  <a:srgbClr val="76C04E"/>
                </a:solidFill>
                <a:latin typeface="Trebuchet MS" panose="020B0603020202020204" pitchFamily="34" charset="0"/>
              </a:rPr>
              <a:t>CIENTÍFICA</a:t>
            </a:r>
          </a:p>
          <a:p>
            <a:r>
              <a:rPr lang="da-DK" sz="2500" dirty="0">
                <a:solidFill>
                  <a:srgbClr val="76C04E"/>
                </a:solidFill>
                <a:latin typeface="Trebuchet MS" panose="020B0603020202020204" pitchFamily="34" charset="0"/>
              </a:rPr>
              <a:t>E TECNOLÓGICA</a:t>
            </a:r>
            <a:endParaRPr lang="pt-BR" sz="2500" dirty="0">
              <a:solidFill>
                <a:srgbClr val="76C04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02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514F06B6-2D3F-913B-A10D-7539F515BE8C}"/>
              </a:ext>
            </a:extLst>
          </p:cNvPr>
          <p:cNvGrpSpPr/>
          <p:nvPr/>
        </p:nvGrpSpPr>
        <p:grpSpPr>
          <a:xfrm>
            <a:off x="618080" y="4905622"/>
            <a:ext cx="10094661" cy="1035557"/>
            <a:chOff x="3629025" y="5276331"/>
            <a:chExt cx="11068762" cy="1135485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C1648FF2-0E61-DB32-48D3-ACBB2086ECC9}"/>
                </a:ext>
              </a:extLst>
            </p:cNvPr>
            <p:cNvSpPr/>
            <p:nvPr/>
          </p:nvSpPr>
          <p:spPr>
            <a:xfrm>
              <a:off x="3629025" y="5276585"/>
              <a:ext cx="11068762" cy="909134"/>
            </a:xfrm>
            <a:prstGeom prst="rect">
              <a:avLst/>
            </a:prstGeom>
            <a:solidFill>
              <a:srgbClr val="123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latin typeface="Acumin variabel concept"/>
              </a:endParaRPr>
            </a:p>
          </p:txBody>
        </p:sp>
        <p:sp>
          <p:nvSpPr>
            <p:cNvPr id="9" name="Fluxograma: Conector fora de Página 8">
              <a:extLst>
                <a:ext uri="{FF2B5EF4-FFF2-40B4-BE49-F238E27FC236}">
                  <a16:creationId xmlns:a16="http://schemas.microsoft.com/office/drawing/2014/main" id="{AF05ABA2-C37A-17B4-35C0-610EB580F4DC}"/>
                </a:ext>
              </a:extLst>
            </p:cNvPr>
            <p:cNvSpPr/>
            <p:nvPr/>
          </p:nvSpPr>
          <p:spPr>
            <a:xfrm>
              <a:off x="3629025" y="5276331"/>
              <a:ext cx="1674015" cy="1135485"/>
            </a:xfrm>
            <a:prstGeom prst="flowChartOffpageConnector">
              <a:avLst/>
            </a:prstGeom>
            <a:solidFill>
              <a:srgbClr val="123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latin typeface="Acumin variabel concept"/>
              </a:endParaRP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CBA8B09-430A-58C7-C0B2-4626A2B43812}"/>
                </a:ext>
              </a:extLst>
            </p:cNvPr>
            <p:cNvSpPr txBox="1"/>
            <p:nvPr/>
          </p:nvSpPr>
          <p:spPr>
            <a:xfrm>
              <a:off x="3674167" y="5576754"/>
              <a:ext cx="1674015" cy="590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500" b="1" dirty="0">
                  <a:solidFill>
                    <a:schemeClr val="bg1"/>
                  </a:solidFill>
                  <a:latin typeface="Acumin variabel concept"/>
                </a:rPr>
                <a:t>Diretoria</a:t>
              </a:r>
              <a:br>
                <a:rPr lang="pt-BR" sz="1500" b="1" dirty="0">
                  <a:solidFill>
                    <a:schemeClr val="bg1"/>
                  </a:solidFill>
                  <a:latin typeface="Acumin variabel concept"/>
                </a:rPr>
              </a:br>
              <a:r>
                <a:rPr lang="pt-BR" sz="1500" b="1" dirty="0">
                  <a:solidFill>
                    <a:schemeClr val="bg1"/>
                  </a:solidFill>
                  <a:latin typeface="Acumin variabel concept"/>
                </a:rPr>
                <a:t>Executiva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16BB9F65-686E-827C-DE48-4A36B731BD73}"/>
                </a:ext>
              </a:extLst>
            </p:cNvPr>
            <p:cNvSpPr txBox="1"/>
            <p:nvPr/>
          </p:nvSpPr>
          <p:spPr>
            <a:xfrm>
              <a:off x="5386457" y="5481921"/>
              <a:ext cx="8720951" cy="472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>
                  <a:solidFill>
                    <a:schemeClr val="bg1"/>
                  </a:solidFill>
                  <a:latin typeface="Acumin variabel concept"/>
                </a:rPr>
                <a:t>Escritório em Brasília atualmente organizado por Diretoria Executiva, Diretoria de Relações Institucionais e Governamentais,</a:t>
              </a:r>
              <a:br>
                <a:rPr lang="pt-BR" sz="1100" dirty="0">
                  <a:solidFill>
                    <a:schemeClr val="bg1"/>
                  </a:solidFill>
                  <a:latin typeface="Acumin variabel concept"/>
                </a:rPr>
              </a:br>
              <a:r>
                <a:rPr lang="pt-BR" sz="1100" dirty="0">
                  <a:solidFill>
                    <a:schemeClr val="bg1"/>
                  </a:solidFill>
                  <a:latin typeface="Acumin variabel concept"/>
                </a:rPr>
                <a:t>Diretoria de Relações Internacionais e Diretoria de Comunicação.</a:t>
              </a:r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225EF674-BD5A-2D6F-E9E5-AD5641946FE8}"/>
              </a:ext>
            </a:extLst>
          </p:cNvPr>
          <p:cNvGrpSpPr/>
          <p:nvPr/>
        </p:nvGrpSpPr>
        <p:grpSpPr>
          <a:xfrm>
            <a:off x="601143" y="4018829"/>
            <a:ext cx="10111131" cy="1101233"/>
            <a:chOff x="3612296" y="4320910"/>
            <a:chExt cx="10271484" cy="1207498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46D4D9D5-3BB2-AE8C-D412-A8662BA3E260}"/>
                </a:ext>
              </a:extLst>
            </p:cNvPr>
            <p:cNvSpPr/>
            <p:nvPr/>
          </p:nvSpPr>
          <p:spPr>
            <a:xfrm>
              <a:off x="3629025" y="4332799"/>
              <a:ext cx="10254755" cy="959873"/>
            </a:xfrm>
            <a:prstGeom prst="rect">
              <a:avLst/>
            </a:prstGeom>
            <a:solidFill>
              <a:srgbClr val="76C0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>
                <a:latin typeface="Acumin variabel concept"/>
              </a:endParaRPr>
            </a:p>
          </p:txBody>
        </p:sp>
        <p:sp>
          <p:nvSpPr>
            <p:cNvPr id="14" name="Fluxograma: Conector fora de Página 13">
              <a:extLst>
                <a:ext uri="{FF2B5EF4-FFF2-40B4-BE49-F238E27FC236}">
                  <a16:creationId xmlns:a16="http://schemas.microsoft.com/office/drawing/2014/main" id="{CF059CED-703B-914C-6BC4-80C6F3D135D7}"/>
                </a:ext>
              </a:extLst>
            </p:cNvPr>
            <p:cNvSpPr/>
            <p:nvPr/>
          </p:nvSpPr>
          <p:spPr>
            <a:xfrm>
              <a:off x="3629025" y="4320910"/>
              <a:ext cx="1674015" cy="1207498"/>
            </a:xfrm>
            <a:prstGeom prst="flowChartOffpageConnector">
              <a:avLst/>
            </a:prstGeom>
            <a:solidFill>
              <a:srgbClr val="76C0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latin typeface="Acumin variabel concept"/>
              </a:endParaRP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F0FE68BB-7EAB-7FDC-FC82-578DE99C9788}"/>
                </a:ext>
              </a:extLst>
            </p:cNvPr>
            <p:cNvSpPr txBox="1"/>
            <p:nvPr/>
          </p:nvSpPr>
          <p:spPr>
            <a:xfrm>
              <a:off x="3612296" y="4823274"/>
              <a:ext cx="1674015" cy="357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pt-BR" sz="1500" b="1" dirty="0">
                  <a:solidFill>
                    <a:schemeClr val="bg1"/>
                  </a:solidFill>
                  <a:latin typeface="Acumin variabel concept"/>
                </a:rPr>
                <a:t>Fóruns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31F390F9-093D-0583-DA20-7EE25BB5773B}"/>
                </a:ext>
              </a:extLst>
            </p:cNvPr>
            <p:cNvSpPr txBox="1"/>
            <p:nvPr/>
          </p:nvSpPr>
          <p:spPr>
            <a:xfrm>
              <a:off x="5230286" y="4634248"/>
              <a:ext cx="8535931" cy="472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>
                  <a:solidFill>
                    <a:schemeClr val="bg1"/>
                  </a:solidFill>
                  <a:latin typeface="Acumin variabel concept"/>
                </a:rPr>
                <a:t>Órgãos de assessoramento das Câmaras Temáticas, divididos em nove temas: Ensino, Educação do Campo, Desenvolvimento</a:t>
              </a:r>
            </a:p>
            <a:p>
              <a:r>
                <a:rPr lang="pt-BR" sz="1100" dirty="0">
                  <a:solidFill>
                    <a:schemeClr val="bg1"/>
                  </a:solidFill>
                  <a:latin typeface="Acumin variabel concept"/>
                </a:rPr>
                <a:t>Institucional, Gestão de Pessoas, Extensão, Planejamento, Pesquisa e Inovação, Tecnologia da Informação e Relações Internacionais.</a:t>
              </a:r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5085D203-B8FF-06FC-AC7F-BD65DB33E8D3}"/>
              </a:ext>
            </a:extLst>
          </p:cNvPr>
          <p:cNvGrpSpPr/>
          <p:nvPr/>
        </p:nvGrpSpPr>
        <p:grpSpPr>
          <a:xfrm>
            <a:off x="618080" y="2987453"/>
            <a:ext cx="10094661" cy="1291173"/>
            <a:chOff x="3629025" y="3188865"/>
            <a:chExt cx="11068762" cy="1415767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CF8903D0-897C-5214-5519-48735CC8518B}"/>
                </a:ext>
              </a:extLst>
            </p:cNvPr>
            <p:cNvSpPr/>
            <p:nvPr/>
          </p:nvSpPr>
          <p:spPr>
            <a:xfrm>
              <a:off x="3629025" y="3188865"/>
              <a:ext cx="11068762" cy="1140823"/>
            </a:xfrm>
            <a:prstGeom prst="rect">
              <a:avLst/>
            </a:prstGeom>
            <a:solidFill>
              <a:srgbClr val="123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latin typeface="Acumin variabel concept"/>
              </a:endParaRPr>
            </a:p>
          </p:txBody>
        </p:sp>
        <p:sp>
          <p:nvSpPr>
            <p:cNvPr id="19" name="Fluxograma: Conector fora de Página 18">
              <a:extLst>
                <a:ext uri="{FF2B5EF4-FFF2-40B4-BE49-F238E27FC236}">
                  <a16:creationId xmlns:a16="http://schemas.microsoft.com/office/drawing/2014/main" id="{9619421B-C6F7-12BA-8EC5-528687AF981A}"/>
                </a:ext>
              </a:extLst>
            </p:cNvPr>
            <p:cNvSpPr/>
            <p:nvPr/>
          </p:nvSpPr>
          <p:spPr>
            <a:xfrm>
              <a:off x="3629025" y="3188865"/>
              <a:ext cx="1674015" cy="1415767"/>
            </a:xfrm>
            <a:prstGeom prst="flowChartOffpageConnector">
              <a:avLst/>
            </a:prstGeom>
            <a:solidFill>
              <a:srgbClr val="123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latin typeface="Acumin variabel concept"/>
              </a:endParaRP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DC83CAF3-6C87-7902-A272-39BCC57567DA}"/>
                </a:ext>
              </a:extLst>
            </p:cNvPr>
            <p:cNvSpPr txBox="1"/>
            <p:nvPr/>
          </p:nvSpPr>
          <p:spPr>
            <a:xfrm>
              <a:off x="3629025" y="3635797"/>
              <a:ext cx="1674015" cy="590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500" b="1" dirty="0">
                  <a:solidFill>
                    <a:schemeClr val="bg1"/>
                  </a:solidFill>
                  <a:latin typeface="Acumin variabel concept"/>
                </a:rPr>
                <a:t>Câmaras</a:t>
              </a:r>
              <a:br>
                <a:rPr lang="pt-BR" sz="1500" b="1" dirty="0">
                  <a:solidFill>
                    <a:schemeClr val="bg1"/>
                  </a:solidFill>
                  <a:latin typeface="Acumin variabel concept"/>
                </a:rPr>
              </a:br>
              <a:r>
                <a:rPr lang="pt-BR" sz="1500" b="1" dirty="0">
                  <a:solidFill>
                    <a:schemeClr val="bg1"/>
                  </a:solidFill>
                  <a:latin typeface="Acumin variabel concept"/>
                </a:rPr>
                <a:t>Temáticas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CF7FFCA8-1EFB-C590-9719-698E92DAF888}"/>
                </a:ext>
              </a:extLst>
            </p:cNvPr>
            <p:cNvSpPr txBox="1"/>
            <p:nvPr/>
          </p:nvSpPr>
          <p:spPr>
            <a:xfrm>
              <a:off x="5356878" y="3393135"/>
              <a:ext cx="8875847" cy="658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>
                  <a:solidFill>
                    <a:schemeClr val="bg1"/>
                  </a:solidFill>
                  <a:latin typeface="Acumin variabel concept"/>
                </a:rPr>
                <a:t>Grupos de trabalho encarregados de estudar, discutir e propor ações pertinentes a campos temáticos que otimizem e unifiquem as</a:t>
              </a:r>
            </a:p>
            <a:p>
              <a:r>
                <a:rPr lang="pt-BR" sz="1100" dirty="0">
                  <a:solidFill>
                    <a:schemeClr val="bg1"/>
                  </a:solidFill>
                  <a:latin typeface="Acumin variabel concept"/>
                </a:rPr>
                <a:t>políticas de atuação das instituições da Rede Federal. Estão divididas em oito áreas: Administração, Desenvolvimento Institucional,</a:t>
              </a:r>
            </a:p>
            <a:p>
              <a:r>
                <a:rPr lang="pt-BR" sz="1100" dirty="0">
                  <a:solidFill>
                    <a:schemeClr val="bg1"/>
                  </a:solidFill>
                  <a:latin typeface="Acumin variabel concept"/>
                </a:rPr>
                <a:t>Ensino, Extensão, Educação do Campo, Pesquisa e Inovação, Gestão de Pessoas e Relações Internacionais.</a:t>
              </a:r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92E130D3-9AF8-2801-DEE7-A838C6532F82}"/>
              </a:ext>
            </a:extLst>
          </p:cNvPr>
          <p:cNvGrpSpPr/>
          <p:nvPr/>
        </p:nvGrpSpPr>
        <p:grpSpPr>
          <a:xfrm>
            <a:off x="618080" y="2158357"/>
            <a:ext cx="10094661" cy="1040425"/>
            <a:chOff x="3629025" y="2284269"/>
            <a:chExt cx="11068762" cy="1140823"/>
          </a:xfrm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C5A053FB-4966-501B-55E2-F7EC8C8EEEBD}"/>
                </a:ext>
              </a:extLst>
            </p:cNvPr>
            <p:cNvSpPr/>
            <p:nvPr/>
          </p:nvSpPr>
          <p:spPr>
            <a:xfrm>
              <a:off x="3629025" y="2421687"/>
              <a:ext cx="11068762" cy="781212"/>
            </a:xfrm>
            <a:prstGeom prst="rect">
              <a:avLst/>
            </a:prstGeom>
            <a:solidFill>
              <a:srgbClr val="76C0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>
                <a:latin typeface="Acumin variabel concept"/>
              </a:endParaRPr>
            </a:p>
          </p:txBody>
        </p:sp>
        <p:sp>
          <p:nvSpPr>
            <p:cNvPr id="24" name="Fluxograma: Conector fora de Página 23">
              <a:extLst>
                <a:ext uri="{FF2B5EF4-FFF2-40B4-BE49-F238E27FC236}">
                  <a16:creationId xmlns:a16="http://schemas.microsoft.com/office/drawing/2014/main" id="{C0F39824-3536-863E-B69F-BB7320D2E173}"/>
                </a:ext>
              </a:extLst>
            </p:cNvPr>
            <p:cNvSpPr/>
            <p:nvPr/>
          </p:nvSpPr>
          <p:spPr>
            <a:xfrm>
              <a:off x="3629025" y="2284269"/>
              <a:ext cx="1674015" cy="1140823"/>
            </a:xfrm>
            <a:prstGeom prst="flowChartOffpageConnector">
              <a:avLst/>
            </a:prstGeom>
            <a:solidFill>
              <a:srgbClr val="76C0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latin typeface="Acumin variabel concept"/>
              </a:endParaRP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CB31E1EF-14B7-EFD9-6A90-F95DAFA2666C}"/>
                </a:ext>
              </a:extLst>
            </p:cNvPr>
            <p:cNvSpPr txBox="1"/>
            <p:nvPr/>
          </p:nvSpPr>
          <p:spPr>
            <a:xfrm>
              <a:off x="3629025" y="2763312"/>
              <a:ext cx="1674015" cy="357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pt-BR" sz="1500" b="1" dirty="0">
                  <a:solidFill>
                    <a:schemeClr val="bg1"/>
                  </a:solidFill>
                  <a:latin typeface="Acumin variabel concept"/>
                </a:rPr>
                <a:t>Presidência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8477DA76-388A-27CE-089B-BB7D2B4CF841}"/>
                </a:ext>
              </a:extLst>
            </p:cNvPr>
            <p:cNvSpPr txBox="1"/>
            <p:nvPr/>
          </p:nvSpPr>
          <p:spPr>
            <a:xfrm>
              <a:off x="5347849" y="2553751"/>
              <a:ext cx="9117365" cy="472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>
                  <a:solidFill>
                    <a:schemeClr val="bg1"/>
                  </a:solidFill>
                  <a:latin typeface="Acumin variabel concept"/>
                </a:rPr>
                <a:t>Responsável pela gestão do </a:t>
              </a:r>
              <a:r>
                <a:rPr lang="pt-BR" sz="1100" dirty="0" err="1">
                  <a:solidFill>
                    <a:schemeClr val="bg1"/>
                  </a:solidFill>
                  <a:latin typeface="Acumin variabel concept"/>
                </a:rPr>
                <a:t>Conif</a:t>
              </a:r>
              <a:r>
                <a:rPr lang="pt-BR" sz="1100" dirty="0">
                  <a:solidFill>
                    <a:schemeClr val="bg1"/>
                  </a:solidFill>
                  <a:latin typeface="Acumin variabel concept"/>
                </a:rPr>
                <a:t>, é composta por cinco integrantes eleitos para o mandato de um ano (Presidente e Vice-Presidentes</a:t>
              </a:r>
            </a:p>
            <a:p>
              <a:r>
                <a:rPr lang="pt-BR" sz="1100" dirty="0">
                  <a:solidFill>
                    <a:schemeClr val="bg1"/>
                  </a:solidFill>
                  <a:latin typeface="Acumin variabel concept"/>
                </a:rPr>
                <a:t>de Assuntos Acadêmicos, de Assuntos Administrativos, de Relações Institucionais e de Relações Parlamentares)</a:t>
              </a: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6C5AB591-7BCD-AA86-49B5-CD457789A362}"/>
              </a:ext>
            </a:extLst>
          </p:cNvPr>
          <p:cNvGrpSpPr/>
          <p:nvPr/>
        </p:nvGrpSpPr>
        <p:grpSpPr>
          <a:xfrm>
            <a:off x="618080" y="1606065"/>
            <a:ext cx="10094661" cy="854376"/>
            <a:chOff x="3629025" y="1664865"/>
            <a:chExt cx="11068762" cy="936819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76876843-044F-B941-A75B-707CF2D4FF70}"/>
                </a:ext>
              </a:extLst>
            </p:cNvPr>
            <p:cNvSpPr/>
            <p:nvPr/>
          </p:nvSpPr>
          <p:spPr>
            <a:xfrm>
              <a:off x="3629025" y="1664867"/>
              <a:ext cx="11068762" cy="747791"/>
            </a:xfrm>
            <a:prstGeom prst="rect">
              <a:avLst/>
            </a:prstGeom>
            <a:solidFill>
              <a:srgbClr val="123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latin typeface="Acumin variabel concept"/>
              </a:endParaRPr>
            </a:p>
          </p:txBody>
        </p:sp>
        <p:sp>
          <p:nvSpPr>
            <p:cNvPr id="29" name="Fluxograma: Conector fora de Página 28">
              <a:extLst>
                <a:ext uri="{FF2B5EF4-FFF2-40B4-BE49-F238E27FC236}">
                  <a16:creationId xmlns:a16="http://schemas.microsoft.com/office/drawing/2014/main" id="{3769D6FE-973A-1A29-3CD1-648F5E68A233}"/>
                </a:ext>
              </a:extLst>
            </p:cNvPr>
            <p:cNvSpPr/>
            <p:nvPr/>
          </p:nvSpPr>
          <p:spPr>
            <a:xfrm>
              <a:off x="3629025" y="1664865"/>
              <a:ext cx="1674015" cy="936819"/>
            </a:xfrm>
            <a:prstGeom prst="flowChartOffpageConnector">
              <a:avLst/>
            </a:prstGeom>
            <a:solidFill>
              <a:srgbClr val="123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latin typeface="Acumin variabel concept"/>
              </a:endParaRPr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C28E89C6-5740-2AEE-22EA-1149A681327F}"/>
                </a:ext>
              </a:extLst>
            </p:cNvPr>
            <p:cNvSpPr txBox="1"/>
            <p:nvPr/>
          </p:nvSpPr>
          <p:spPr>
            <a:xfrm>
              <a:off x="3629025" y="1842457"/>
              <a:ext cx="1674015" cy="590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500" b="1" dirty="0">
                  <a:solidFill>
                    <a:schemeClr val="bg1"/>
                  </a:solidFill>
                  <a:latin typeface="Acumin variabel concept"/>
                </a:rPr>
                <a:t>Conselho </a:t>
              </a:r>
              <a:br>
                <a:rPr lang="pt-BR" sz="1500" b="1" dirty="0">
                  <a:solidFill>
                    <a:schemeClr val="bg1"/>
                  </a:solidFill>
                  <a:latin typeface="Acumin variabel concept"/>
                </a:rPr>
              </a:br>
              <a:r>
                <a:rPr lang="pt-BR" sz="1500" b="1" dirty="0">
                  <a:solidFill>
                    <a:schemeClr val="bg1"/>
                  </a:solidFill>
                  <a:latin typeface="Acumin variabel concept"/>
                </a:rPr>
                <a:t>Pleno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97EE1406-CFCF-BD59-2968-EDD06546E2FC}"/>
                </a:ext>
              </a:extLst>
            </p:cNvPr>
            <p:cNvSpPr txBox="1"/>
            <p:nvPr/>
          </p:nvSpPr>
          <p:spPr>
            <a:xfrm>
              <a:off x="5347850" y="1791098"/>
              <a:ext cx="6988422" cy="472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>
                  <a:solidFill>
                    <a:schemeClr val="bg1"/>
                  </a:solidFill>
                  <a:latin typeface="Acumin variabel concept"/>
                </a:rPr>
                <a:t>Composto pelos dirigentes máximos dos 38 Institutos Federais (</a:t>
              </a:r>
              <a:r>
                <a:rPr lang="pt-BR" sz="1100" dirty="0" err="1">
                  <a:solidFill>
                    <a:schemeClr val="bg1"/>
                  </a:solidFill>
                  <a:latin typeface="Acumin variabel concept"/>
                </a:rPr>
                <a:t>IFs</a:t>
              </a:r>
              <a:r>
                <a:rPr lang="pt-BR" sz="1100" dirty="0">
                  <a:solidFill>
                    <a:schemeClr val="bg1"/>
                  </a:solidFill>
                  <a:latin typeface="Acumin variabel concept"/>
                </a:rPr>
                <a:t>), dois Centros Federais de Educação</a:t>
              </a:r>
              <a:br>
                <a:rPr lang="pt-BR" sz="1100" dirty="0">
                  <a:solidFill>
                    <a:schemeClr val="bg1"/>
                  </a:solidFill>
                  <a:latin typeface="Acumin variabel concept"/>
                </a:rPr>
              </a:br>
              <a:r>
                <a:rPr lang="pt-BR" sz="1100" dirty="0">
                  <a:solidFill>
                    <a:schemeClr val="bg1"/>
                  </a:solidFill>
                  <a:latin typeface="Acumin variabel concept"/>
                </a:rPr>
                <a:t>Tecnológica (</a:t>
              </a:r>
              <a:r>
                <a:rPr lang="pt-BR" sz="1100" dirty="0" err="1">
                  <a:solidFill>
                    <a:schemeClr val="bg1"/>
                  </a:solidFill>
                  <a:latin typeface="Acumin variabel concept"/>
                </a:rPr>
                <a:t>CEFETs</a:t>
              </a:r>
              <a:r>
                <a:rPr lang="pt-BR" sz="1100" dirty="0">
                  <a:solidFill>
                    <a:schemeClr val="bg1"/>
                  </a:solidFill>
                  <a:latin typeface="Acumin variabel concept"/>
                </a:rPr>
                <a:t>) e o Colégio Pedro II. Possui poderes deliberativos e normativos.</a:t>
              </a:r>
            </a:p>
          </p:txBody>
        </p:sp>
      </p:grp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D7F072D4-91B1-51DB-9D2A-4D07AE2FC5DB}"/>
              </a:ext>
            </a:extLst>
          </p:cNvPr>
          <p:cNvSpPr txBox="1"/>
          <p:nvPr/>
        </p:nvSpPr>
        <p:spPr>
          <a:xfrm>
            <a:off x="471182" y="697685"/>
            <a:ext cx="8496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i="0" dirty="0">
                <a:solidFill>
                  <a:srgbClr val="12304B"/>
                </a:solidFill>
                <a:effectLst/>
                <a:latin typeface="Trebuchet MS" panose="020B0603020202020204" pitchFamily="34" charset="0"/>
              </a:rPr>
              <a:t>Estrutura Organizacional do Conif</a:t>
            </a:r>
            <a:endParaRPr lang="pt-BR" sz="4000" b="1" dirty="0">
              <a:solidFill>
                <a:srgbClr val="12304B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28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F847B0B3-2F6B-46D3-9224-9F142763EC83}"/>
              </a:ext>
            </a:extLst>
          </p:cNvPr>
          <p:cNvSpPr txBox="1"/>
          <p:nvPr/>
        </p:nvSpPr>
        <p:spPr>
          <a:xfrm>
            <a:off x="471182" y="1326860"/>
            <a:ext cx="649168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500" b="1" i="0" dirty="0">
                <a:solidFill>
                  <a:srgbClr val="12304B"/>
                </a:solidFill>
                <a:effectLst/>
                <a:latin typeface="Trebuchet MS" panose="020B0603020202020204" pitchFamily="34" charset="0"/>
              </a:rPr>
              <a:t>11.494 cursos</a:t>
            </a:r>
            <a:br>
              <a:rPr lang="da-DK" sz="4000" b="1" i="0" dirty="0">
                <a:solidFill>
                  <a:srgbClr val="075D2F"/>
                </a:solidFill>
                <a:effectLst/>
                <a:latin typeface="Trebuchet MS" panose="020B0603020202020204" pitchFamily="34" charset="0"/>
              </a:rPr>
            </a:br>
            <a:r>
              <a:rPr lang="da-DK" sz="4000" i="0" dirty="0">
                <a:solidFill>
                  <a:srgbClr val="76C04E"/>
                </a:solidFill>
                <a:effectLst/>
                <a:latin typeface="Trebuchet MS" panose="020B0603020202020204" pitchFamily="34" charset="0"/>
              </a:rPr>
              <a:t>em diversas modalidades</a:t>
            </a:r>
            <a:endParaRPr lang="pt-BR" sz="4000" dirty="0">
              <a:solidFill>
                <a:srgbClr val="76C04E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56E3844-D2C0-43CC-891A-A81AEB896D64}"/>
              </a:ext>
            </a:extLst>
          </p:cNvPr>
          <p:cNvSpPr txBox="1"/>
          <p:nvPr/>
        </p:nvSpPr>
        <p:spPr>
          <a:xfrm>
            <a:off x="573734" y="3881170"/>
            <a:ext cx="7548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Trebuchet MS" panose="020B0603020202020204" pitchFamily="34" charset="0"/>
              </a:rPr>
              <a:t>A Rede Federal atua nos diversos níveis</a:t>
            </a:r>
            <a:br>
              <a:rPr lang="pt-BR" dirty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pt-BR" dirty="0">
                <a:solidFill>
                  <a:srgbClr val="000000"/>
                </a:solidFill>
                <a:latin typeface="Trebuchet MS" panose="020B0603020202020204" pitchFamily="34" charset="0"/>
              </a:rPr>
              <a:t>e modalidades do ensino técnico e tecnológico</a:t>
            </a:r>
            <a:br>
              <a:rPr lang="pt-BR" dirty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pt-BR" dirty="0">
                <a:solidFill>
                  <a:srgbClr val="000000"/>
                </a:solidFill>
                <a:latin typeface="Trebuchet MS" panose="020B0603020202020204" pitchFamily="34" charset="0"/>
              </a:rPr>
              <a:t>com ênfase na verticalização</a:t>
            </a:r>
            <a:endParaRPr lang="pt-BR" sz="1800" dirty="0">
              <a:latin typeface="Trebuchet MS" panose="020B0603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15623BC-324F-F4D7-EB82-BF6EBC00B3B1}"/>
              </a:ext>
            </a:extLst>
          </p:cNvPr>
          <p:cNvSpPr/>
          <p:nvPr/>
        </p:nvSpPr>
        <p:spPr>
          <a:xfrm>
            <a:off x="640641" y="3195913"/>
            <a:ext cx="4185996" cy="44529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6126AAA-8230-4727-9C5D-C8184E5416A5}"/>
              </a:ext>
            </a:extLst>
          </p:cNvPr>
          <p:cNvSpPr txBox="1"/>
          <p:nvPr/>
        </p:nvSpPr>
        <p:spPr>
          <a:xfrm>
            <a:off x="704784" y="3218504"/>
            <a:ext cx="41859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12304B"/>
                </a:solidFill>
                <a:latin typeface="Trebuchet MS" panose="020B0603020202020204" pitchFamily="34" charset="0"/>
                <a:sym typeface="Calibri"/>
              </a:rPr>
              <a:t>Mais de 1.5 milhão de matrículas</a:t>
            </a:r>
            <a:endParaRPr lang="pt-BR" sz="2000" b="1" dirty="0">
              <a:solidFill>
                <a:srgbClr val="12304B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961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0AE45FB0-36FC-4369-965A-DC227FBA5A64}"/>
              </a:ext>
            </a:extLst>
          </p:cNvPr>
          <p:cNvSpPr/>
          <p:nvPr/>
        </p:nvSpPr>
        <p:spPr>
          <a:xfrm>
            <a:off x="642897" y="1429295"/>
            <a:ext cx="3212983" cy="156557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10CAD5C-1CFA-4614-878C-9F5DAC18EEA5}"/>
              </a:ext>
            </a:extLst>
          </p:cNvPr>
          <p:cNvSpPr txBox="1"/>
          <p:nvPr/>
        </p:nvSpPr>
        <p:spPr>
          <a:xfrm>
            <a:off x="857515" y="1603696"/>
            <a:ext cx="27837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500" b="1" i="0" dirty="0">
                <a:solidFill>
                  <a:srgbClr val="12304B"/>
                </a:solidFill>
                <a:effectLst/>
                <a:latin typeface="Trebuchet MS" panose="020B0603020202020204" pitchFamily="34" charset="0"/>
              </a:rPr>
              <a:t>Modalidades</a:t>
            </a:r>
            <a:br>
              <a:rPr lang="da-DK" sz="3500" b="1" i="0" dirty="0">
                <a:solidFill>
                  <a:srgbClr val="12304B"/>
                </a:solidFill>
                <a:effectLst/>
                <a:latin typeface="Trebuchet MS" panose="020B0603020202020204" pitchFamily="34" charset="0"/>
              </a:rPr>
            </a:br>
            <a:r>
              <a:rPr lang="da-DK" sz="3500" b="1" i="0" dirty="0">
                <a:solidFill>
                  <a:srgbClr val="12304B"/>
                </a:solidFill>
                <a:effectLst/>
                <a:latin typeface="Trebuchet MS" panose="020B0603020202020204" pitchFamily="34" charset="0"/>
              </a:rPr>
              <a:t>de Ensino</a:t>
            </a:r>
            <a:endParaRPr lang="pt-BR" sz="3500" b="1" dirty="0">
              <a:solidFill>
                <a:srgbClr val="12304B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F009C21-CF2A-44CE-BD63-B5343F8E033F}"/>
              </a:ext>
            </a:extLst>
          </p:cNvPr>
          <p:cNvSpPr txBox="1"/>
          <p:nvPr/>
        </p:nvSpPr>
        <p:spPr>
          <a:xfrm>
            <a:off x="642897" y="3338818"/>
            <a:ext cx="32747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212529"/>
                </a:solidFill>
                <a:latin typeface="system-ui"/>
              </a:rPr>
              <a:t>A Rede Federal atua</a:t>
            </a:r>
            <a:br>
              <a:rPr lang="pt-BR" sz="1600" dirty="0">
                <a:solidFill>
                  <a:srgbClr val="212529"/>
                </a:solidFill>
                <a:latin typeface="system-ui"/>
              </a:rPr>
            </a:br>
            <a:r>
              <a:rPr lang="pt-BR" sz="1600" dirty="0">
                <a:solidFill>
                  <a:srgbClr val="212529"/>
                </a:solidFill>
                <a:latin typeface="system-ui"/>
              </a:rPr>
              <a:t>nos diversos níveis e modalidades</a:t>
            </a:r>
          </a:p>
          <a:p>
            <a:r>
              <a:rPr lang="pt-BR" sz="1600" dirty="0">
                <a:solidFill>
                  <a:srgbClr val="212529"/>
                </a:solidFill>
                <a:latin typeface="system-ui"/>
              </a:rPr>
              <a:t>do Ensino Técnico e Tecnológico</a:t>
            </a:r>
          </a:p>
          <a:p>
            <a:r>
              <a:rPr lang="pt-BR" sz="1600" dirty="0">
                <a:solidFill>
                  <a:srgbClr val="212529"/>
                </a:solidFill>
                <a:latin typeface="system-ui"/>
              </a:rPr>
              <a:t>com ênfase na verticalização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6F3F1C8-0C9E-3055-9268-2F3F47626B12}"/>
              </a:ext>
            </a:extLst>
          </p:cNvPr>
          <p:cNvSpPr txBox="1"/>
          <p:nvPr/>
        </p:nvSpPr>
        <p:spPr>
          <a:xfrm>
            <a:off x="5020600" y="2169267"/>
            <a:ext cx="48386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500" b="1" i="0" dirty="0">
                <a:solidFill>
                  <a:srgbClr val="12304B"/>
                </a:solidFill>
                <a:effectLst/>
                <a:latin typeface="Trebuchet MS" panose="020B0603020202020204" pitchFamily="34" charset="0"/>
              </a:rPr>
              <a:t>Pós-graduação</a:t>
            </a:r>
            <a:br>
              <a:rPr lang="da-DK" sz="3500" b="1" i="0" dirty="0">
                <a:solidFill>
                  <a:srgbClr val="12304B"/>
                </a:solidFill>
                <a:effectLst/>
                <a:latin typeface="Trebuchet MS" panose="020B0603020202020204" pitchFamily="34" charset="0"/>
              </a:rPr>
            </a:br>
            <a:r>
              <a:rPr lang="da-DK" sz="3500" b="1" i="0" dirty="0">
                <a:solidFill>
                  <a:srgbClr val="12304B"/>
                </a:solidFill>
                <a:effectLst/>
                <a:latin typeface="Trebuchet MS" panose="020B0603020202020204" pitchFamily="34" charset="0"/>
              </a:rPr>
              <a:t>Graduação</a:t>
            </a:r>
            <a:br>
              <a:rPr lang="da-DK" sz="3500" b="1" i="0" dirty="0">
                <a:solidFill>
                  <a:srgbClr val="12304B"/>
                </a:solidFill>
                <a:effectLst/>
                <a:latin typeface="Trebuchet MS" panose="020B0603020202020204" pitchFamily="34" charset="0"/>
              </a:rPr>
            </a:br>
            <a:r>
              <a:rPr lang="da-DK" sz="3500" b="1" i="0" dirty="0">
                <a:solidFill>
                  <a:srgbClr val="12304B"/>
                </a:solidFill>
                <a:effectLst/>
                <a:latin typeface="Trebuchet MS" panose="020B0603020202020204" pitchFamily="34" charset="0"/>
              </a:rPr>
              <a:t>Técnico</a:t>
            </a:r>
            <a:br>
              <a:rPr lang="da-DK" sz="3500" b="1" i="0" dirty="0">
                <a:solidFill>
                  <a:srgbClr val="12304B"/>
                </a:solidFill>
                <a:effectLst/>
                <a:latin typeface="Trebuchet MS" panose="020B0603020202020204" pitchFamily="34" charset="0"/>
              </a:rPr>
            </a:br>
            <a:r>
              <a:rPr lang="da-DK" sz="3500" b="1" i="0" dirty="0">
                <a:solidFill>
                  <a:srgbClr val="12304B"/>
                </a:solidFill>
                <a:effectLst/>
                <a:latin typeface="Trebuchet MS" panose="020B0603020202020204" pitchFamily="34" charset="0"/>
              </a:rPr>
              <a:t>Educação Básica</a:t>
            </a:r>
            <a:endParaRPr lang="pt-BR" sz="3500" b="1" dirty="0">
              <a:solidFill>
                <a:srgbClr val="12304B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D7E40DF-4074-3C97-B76D-A80B63D2E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29" y="2391176"/>
            <a:ext cx="171382" cy="18873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E169E97-A2CB-DA8D-F006-A259D8419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29" y="2900501"/>
            <a:ext cx="171382" cy="18873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D851E2D-E7D2-3B17-0C14-10235AB92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829" y="3458334"/>
            <a:ext cx="171382" cy="18873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4BB7D41-F8A5-FBB2-C72D-93F06C2E8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218" y="4007778"/>
            <a:ext cx="171382" cy="18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1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45E5379B-EA7D-3B11-B159-2AB0BEFB41F4}"/>
              </a:ext>
            </a:extLst>
          </p:cNvPr>
          <p:cNvSpPr txBox="1"/>
          <p:nvPr/>
        </p:nvSpPr>
        <p:spPr>
          <a:xfrm>
            <a:off x="944436" y="1915457"/>
            <a:ext cx="10139494" cy="328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140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Capacidade de atuação em Rede;</a:t>
            </a:r>
          </a:p>
          <a:p>
            <a:pPr algn="l">
              <a:lnSpc>
                <a:spcPct val="150000"/>
              </a:lnSpc>
            </a:pPr>
            <a:r>
              <a:rPr lang="pt-BR" sz="140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Autonomia administrativa, financeira e didático-pedagógica;</a:t>
            </a:r>
          </a:p>
          <a:p>
            <a:pPr algn="l">
              <a:lnSpc>
                <a:spcPct val="150000"/>
              </a:lnSpc>
            </a:pPr>
            <a:r>
              <a:rPr lang="pt-BR" sz="140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Políticas consistentes para o fomento e desenvolvimento da pesquisa aplicada, inovação e empreendedorismo;</a:t>
            </a:r>
            <a:br>
              <a:rPr lang="pt-BR" sz="140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pt-BR" sz="140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Incentivo à criatividade, inovação e visão de futuro;</a:t>
            </a:r>
          </a:p>
          <a:p>
            <a:pPr algn="l">
              <a:lnSpc>
                <a:spcPct val="150000"/>
              </a:lnSpc>
            </a:pPr>
            <a:r>
              <a:rPr lang="pt-BR" sz="140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Alto grau de transferência de tecnologia aplicada aos produtos e processos, por meio da extensão tecnológica;</a:t>
            </a:r>
          </a:p>
          <a:p>
            <a:pPr algn="l">
              <a:lnSpc>
                <a:spcPct val="150000"/>
              </a:lnSpc>
            </a:pPr>
            <a:r>
              <a:rPr lang="pt-BR" sz="140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Estímulo à capacitação e qualificação dos servidores;</a:t>
            </a:r>
          </a:p>
          <a:p>
            <a:pPr algn="l">
              <a:lnSpc>
                <a:spcPct val="150000"/>
              </a:lnSpc>
            </a:pPr>
            <a:r>
              <a:rPr lang="pt-BR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Inclusão social; </a:t>
            </a:r>
          </a:p>
          <a:p>
            <a:pPr algn="l">
              <a:lnSpc>
                <a:spcPct val="150000"/>
              </a:lnSpc>
            </a:pPr>
            <a:r>
              <a:rPr lang="pt-BR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Sintonia com arranjos produtivos locais;</a:t>
            </a:r>
          </a:p>
          <a:p>
            <a:pPr algn="l">
              <a:lnSpc>
                <a:spcPct val="150000"/>
              </a:lnSpc>
            </a:pPr>
            <a:r>
              <a:rPr lang="pt-BR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Fomento ao desenvolvimento regional; </a:t>
            </a:r>
          </a:p>
          <a:p>
            <a:pPr algn="l">
              <a:lnSpc>
                <a:spcPct val="150000"/>
              </a:lnSpc>
            </a:pPr>
            <a:r>
              <a:rPr lang="pt-BR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Internacionalização.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A5D4C37-EFAC-5F60-5373-563163EE0519}"/>
              </a:ext>
            </a:extLst>
          </p:cNvPr>
          <p:cNvSpPr txBox="1"/>
          <p:nvPr/>
        </p:nvSpPr>
        <p:spPr>
          <a:xfrm>
            <a:off x="471182" y="813581"/>
            <a:ext cx="1068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i="0" dirty="0">
                <a:solidFill>
                  <a:srgbClr val="12304B"/>
                </a:solidFill>
                <a:effectLst/>
                <a:latin typeface="Trebuchet MS" panose="020B0603020202020204" pitchFamily="34" charset="0"/>
              </a:rPr>
              <a:t>Diferenciais da Rede</a:t>
            </a:r>
            <a:endParaRPr lang="pt-BR" sz="4000" b="1" dirty="0">
              <a:solidFill>
                <a:srgbClr val="12304B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4FF6D4C-A1E4-05A7-3DD2-10C6B16E0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08" y="1974271"/>
            <a:ext cx="339236" cy="29400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2F07173-6FB6-2FFA-44FF-63551F2E9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95" y="2314558"/>
            <a:ext cx="339236" cy="2940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A9348FA-6DC4-F3F5-A465-59C257C61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13" y="2626727"/>
            <a:ext cx="339236" cy="29400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F3760A0-4B2D-7AF9-439F-CD52A1C03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04" y="2934054"/>
            <a:ext cx="339236" cy="29400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F55D302-59F2-35CF-D405-EE09764FD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91" y="3274341"/>
            <a:ext cx="339236" cy="29400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A6843F9-0713-1026-7C21-456A706A0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09" y="3586510"/>
            <a:ext cx="339236" cy="29400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66F59E3-0993-12CC-44F9-B4DEB36E0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57" y="3907900"/>
            <a:ext cx="339236" cy="29400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681A33F-5A20-3C20-C2EE-EA6D95D0D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4" y="4248187"/>
            <a:ext cx="339236" cy="29400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9D85D20A-CC7E-3F6C-5A39-0333C0FC4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62" y="4560356"/>
            <a:ext cx="339236" cy="29400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E564C5FE-9391-6E2C-6774-3CB4F1D72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" y="4878458"/>
            <a:ext cx="339236" cy="29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535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5371</TotalTime>
  <Words>1222</Words>
  <Application>Microsoft Office PowerPoint</Application>
  <PresentationFormat>Widescreen</PresentationFormat>
  <Paragraphs>169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1" baseType="lpstr">
      <vt:lpstr>Trebuchet MS</vt:lpstr>
      <vt:lpstr>Calibri</vt:lpstr>
      <vt:lpstr>Myriad Pro Cond</vt:lpstr>
      <vt:lpstr>system-ui</vt:lpstr>
      <vt:lpstr>Open Sans</vt:lpstr>
      <vt:lpstr>Arial</vt:lpstr>
      <vt:lpstr>Acumin variabel concept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Projetos de Pesquisa Aplicada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 FEDERAL DE EDUCAÇÃO PROFISSIONAL, CIENTÍFICA E TECNOLÓGICA</dc:title>
  <dc:creator>Júlio César A. Leitão</dc:creator>
  <cp:lastModifiedBy>Fernanda Torres</cp:lastModifiedBy>
  <cp:revision>84</cp:revision>
  <dcterms:created xsi:type="dcterms:W3CDTF">2020-01-26T03:01:53Z</dcterms:created>
  <dcterms:modified xsi:type="dcterms:W3CDTF">2024-09-09T12:46:47Z</dcterms:modified>
</cp:coreProperties>
</file>