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0"/>
  </p:notesMasterIdLst>
  <p:sldIdLst>
    <p:sldId id="275" r:id="rId2"/>
    <p:sldId id="312" r:id="rId3"/>
    <p:sldId id="329" r:id="rId4"/>
    <p:sldId id="334" r:id="rId5"/>
    <p:sldId id="321" r:id="rId6"/>
    <p:sldId id="336" r:id="rId7"/>
    <p:sldId id="319" r:id="rId8"/>
    <p:sldId id="335" r:id="rId9"/>
    <p:sldId id="320" r:id="rId10"/>
    <p:sldId id="326" r:id="rId11"/>
    <p:sldId id="259" r:id="rId12"/>
    <p:sldId id="330" r:id="rId13"/>
    <p:sldId id="318" r:id="rId14"/>
    <p:sldId id="310" r:id="rId15"/>
    <p:sldId id="313" r:id="rId16"/>
    <p:sldId id="316" r:id="rId17"/>
    <p:sldId id="331" r:id="rId18"/>
    <p:sldId id="333" r:id="rId19"/>
  </p:sldIdLst>
  <p:sldSz cx="12192000" cy="6858000"/>
  <p:notesSz cx="7010400" cy="92964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Bebas Neue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rbel" panose="020B0503020204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3C3B"/>
    <a:srgbClr val="A63434"/>
    <a:srgbClr val="0D3753"/>
    <a:srgbClr val="FF4F4F"/>
    <a:srgbClr val="5CC274"/>
    <a:srgbClr val="8FB27A"/>
    <a:srgbClr val="E5B002"/>
    <a:srgbClr val="DB6B65"/>
    <a:srgbClr val="E4474B"/>
    <a:srgbClr val="2D3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Marconini" userId="114811617_tp_dropbox" providerId="OAuth2" clId="{DB4CEA92-B1CF-0D40-8048-2680E46EEBCB}"/>
    <pc:docChg chg="custSel modSld">
      <pc:chgData name="Mario Marconini" userId="114811617_tp_dropbox" providerId="OAuth2" clId="{DB4CEA92-B1CF-0D40-8048-2680E46EEBCB}" dt="2019-11-07T03:38:39.440" v="72" actId="207"/>
      <pc:docMkLst>
        <pc:docMk/>
      </pc:docMkLst>
      <pc:sldChg chg="modSp">
        <pc:chgData name="Mario Marconini" userId="114811617_tp_dropbox" providerId="OAuth2" clId="{DB4CEA92-B1CF-0D40-8048-2680E46EEBCB}" dt="2019-11-07T03:36:40.229" v="10" actId="20577"/>
        <pc:sldMkLst>
          <pc:docMk/>
          <pc:sldMk cId="1341316604" sldId="321"/>
        </pc:sldMkLst>
        <pc:spChg chg="mod">
          <ac:chgData name="Mario Marconini" userId="114811617_tp_dropbox" providerId="OAuth2" clId="{DB4CEA92-B1CF-0D40-8048-2680E46EEBCB}" dt="2019-11-07T03:36:40.229" v="10" actId="20577"/>
          <ac:spMkLst>
            <pc:docMk/>
            <pc:sldMk cId="1341316604" sldId="321"/>
            <ac:spMk id="12" creationId="{2998488E-9FA0-2C46-9F02-0BF31C8CF254}"/>
          </ac:spMkLst>
        </pc:spChg>
      </pc:sldChg>
      <pc:sldChg chg="modSp">
        <pc:chgData name="Mario Marconini" userId="114811617_tp_dropbox" providerId="OAuth2" clId="{DB4CEA92-B1CF-0D40-8048-2680E46EEBCB}" dt="2019-11-07T03:38:39.440" v="72" actId="207"/>
        <pc:sldMkLst>
          <pc:docMk/>
          <pc:sldMk cId="1787803880" sldId="326"/>
        </pc:sldMkLst>
        <pc:spChg chg="mod">
          <ac:chgData name="Mario Marconini" userId="114811617_tp_dropbox" providerId="OAuth2" clId="{DB4CEA92-B1CF-0D40-8048-2680E46EEBCB}" dt="2019-11-07T03:38:39.440" v="72" actId="207"/>
          <ac:spMkLst>
            <pc:docMk/>
            <pc:sldMk cId="1787803880" sldId="326"/>
            <ac:spMk id="8" creationId="{02FD3B86-1CE3-DE43-9248-210410F6D1BF}"/>
          </ac:spMkLst>
        </pc:spChg>
      </pc:sldChg>
    </pc:docChg>
  </pc:docChgLst>
  <pc:docChgLst>
    <pc:chgData name="Mario Marconini" userId="114811617_tp_dropbox" providerId="OAuth2" clId="{B474101D-3F04-C041-B000-0541A43E73E0}"/>
    <pc:docChg chg="modSld">
      <pc:chgData name="Mario Marconini" userId="114811617_tp_dropbox" providerId="OAuth2" clId="{B474101D-3F04-C041-B000-0541A43E73E0}" dt="2019-11-07T03:28:36.785" v="388" actId="207"/>
      <pc:docMkLst>
        <pc:docMk/>
      </pc:docMkLst>
      <pc:sldChg chg="modSp">
        <pc:chgData name="Mario Marconini" userId="114811617_tp_dropbox" providerId="OAuth2" clId="{B474101D-3F04-C041-B000-0541A43E73E0}" dt="2019-11-07T03:21:55.247" v="279" actId="20577"/>
        <pc:sldMkLst>
          <pc:docMk/>
          <pc:sldMk cId="3743810619" sldId="320"/>
        </pc:sldMkLst>
        <pc:spChg chg="mod">
          <ac:chgData name="Mario Marconini" userId="114811617_tp_dropbox" providerId="OAuth2" clId="{B474101D-3F04-C041-B000-0541A43E73E0}" dt="2019-11-07T03:21:55.247" v="279" actId="20577"/>
          <ac:spMkLst>
            <pc:docMk/>
            <pc:sldMk cId="3743810619" sldId="320"/>
            <ac:spMk id="22" creationId="{8EA39EA3-948E-A646-8273-77D8AAEFB09A}"/>
          </ac:spMkLst>
        </pc:spChg>
      </pc:sldChg>
      <pc:sldChg chg="modSp">
        <pc:chgData name="Mario Marconini" userId="114811617_tp_dropbox" providerId="OAuth2" clId="{B474101D-3F04-C041-B000-0541A43E73E0}" dt="2019-11-07T03:19:00.081" v="206" actId="20577"/>
        <pc:sldMkLst>
          <pc:docMk/>
          <pc:sldMk cId="1341316604" sldId="321"/>
        </pc:sldMkLst>
        <pc:spChg chg="mod">
          <ac:chgData name="Mario Marconini" userId="114811617_tp_dropbox" providerId="OAuth2" clId="{B474101D-3F04-C041-B000-0541A43E73E0}" dt="2019-11-07T03:15:05.159" v="110" actId="20577"/>
          <ac:spMkLst>
            <pc:docMk/>
            <pc:sldMk cId="1341316604" sldId="321"/>
            <ac:spMk id="7" creationId="{DA500586-9AE8-B24B-858E-7DE000CA55F4}"/>
          </ac:spMkLst>
        </pc:spChg>
        <pc:spChg chg="mod">
          <ac:chgData name="Mario Marconini" userId="114811617_tp_dropbox" providerId="OAuth2" clId="{B474101D-3F04-C041-B000-0541A43E73E0}" dt="2019-11-07T03:19:00.081" v="206" actId="20577"/>
          <ac:spMkLst>
            <pc:docMk/>
            <pc:sldMk cId="1341316604" sldId="321"/>
            <ac:spMk id="12" creationId="{2998488E-9FA0-2C46-9F02-0BF31C8CF254}"/>
          </ac:spMkLst>
        </pc:spChg>
        <pc:spChg chg="mod">
          <ac:chgData name="Mario Marconini" userId="114811617_tp_dropbox" providerId="OAuth2" clId="{B474101D-3F04-C041-B000-0541A43E73E0}" dt="2019-11-07T03:16:20.841" v="148" actId="20577"/>
          <ac:spMkLst>
            <pc:docMk/>
            <pc:sldMk cId="1341316604" sldId="321"/>
            <ac:spMk id="13" creationId="{B53621A2-698D-F245-9952-4C1BADED50DB}"/>
          </ac:spMkLst>
        </pc:spChg>
        <pc:spChg chg="mod">
          <ac:chgData name="Mario Marconini" userId="114811617_tp_dropbox" providerId="OAuth2" clId="{B474101D-3F04-C041-B000-0541A43E73E0}" dt="2019-11-07T03:13:44.052" v="62" actId="20577"/>
          <ac:spMkLst>
            <pc:docMk/>
            <pc:sldMk cId="1341316604" sldId="321"/>
            <ac:spMk id="22" creationId="{C8E7B625-353C-DE44-8D5D-EC08AF86D4D4}"/>
          </ac:spMkLst>
        </pc:spChg>
      </pc:sldChg>
      <pc:sldChg chg="modSp">
        <pc:chgData name="Mario Marconini" userId="114811617_tp_dropbox" providerId="OAuth2" clId="{B474101D-3F04-C041-B000-0541A43E73E0}" dt="2019-11-07T03:28:36.785" v="388" actId="207"/>
        <pc:sldMkLst>
          <pc:docMk/>
          <pc:sldMk cId="1787803880" sldId="326"/>
        </pc:sldMkLst>
        <pc:spChg chg="mod">
          <ac:chgData name="Mario Marconini" userId="114811617_tp_dropbox" providerId="OAuth2" clId="{B474101D-3F04-C041-B000-0541A43E73E0}" dt="2019-11-07T03:28:36.785" v="388" actId="207"/>
          <ac:spMkLst>
            <pc:docMk/>
            <pc:sldMk cId="1787803880" sldId="326"/>
            <ac:spMk id="8" creationId="{02FD3B86-1CE3-DE43-9248-210410F6D1BF}"/>
          </ac:spMkLst>
        </pc:spChg>
      </pc:sldChg>
      <pc:sldChg chg="modSp">
        <pc:chgData name="Mario Marconini" userId="114811617_tp_dropbox" providerId="OAuth2" clId="{B474101D-3F04-C041-B000-0541A43E73E0}" dt="2019-11-07T03:25:40.563" v="351" actId="20577"/>
        <pc:sldMkLst>
          <pc:docMk/>
          <pc:sldMk cId="2499321735" sldId="335"/>
        </pc:sldMkLst>
        <pc:spChg chg="mod">
          <ac:chgData name="Mario Marconini" userId="114811617_tp_dropbox" providerId="OAuth2" clId="{B474101D-3F04-C041-B000-0541A43E73E0}" dt="2019-11-07T03:25:40.563" v="351" actId="20577"/>
          <ac:spMkLst>
            <pc:docMk/>
            <pc:sldMk cId="2499321735" sldId="335"/>
            <ac:spMk id="15" creationId="{EA795D14-003C-C447-9864-1428EDBDE41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E8A3F-91BB-432B-820E-502EB6FB938C}" type="datetimeFigureOut">
              <a:rPr lang="en-US" smtClean="0"/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BBB5D-91CA-43BD-BFDB-998069C9F6B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1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318DC-4C6D-4109-B889-B11DBE7540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3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9B6A2F-3189-4646-AD75-C25A3AFE5F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58542"/>
            <a:ext cx="12293000" cy="69165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A8F5-F03C-4DF4-93AE-51975B4FCECF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bk object 20"/>
          <p:cNvSpPr/>
          <p:nvPr userDrawn="1"/>
        </p:nvSpPr>
        <p:spPr>
          <a:xfrm>
            <a:off x="353706" y="241345"/>
            <a:ext cx="2191511" cy="1095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825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3EAD3-5BE8-4A9E-BFF5-F210CAC8532B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3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01B7C-91B5-4EDE-ACE2-18B6F532307F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10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B78AE-F322-47AA-BCC9-9574C1F70D5F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6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4C45-9303-45EC-942A-623624A8B9A5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453"/>
            <a:ext cx="12296774" cy="6970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98" y="3736946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58C2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21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44"/>
            <a:ext cx="12287249" cy="69648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398" y="3736946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79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A847-62E7-4C12-BF39-DB01C8914D1E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0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DDA0-28A0-4050-B627-7C5EC54F363F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4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4762-094B-433B-A573-1954D456CB13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4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53"/>
            <a:ext cx="12191999" cy="691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5AD-48F6-4F7C-B02D-4E1C82E4FB81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8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805462-8D67-4C31-B7B3-7DC6B2D7016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0466" y="165022"/>
            <a:ext cx="10515600" cy="9979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6" y="1483744"/>
            <a:ext cx="10515600" cy="4606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6078D-BC99-48A4-AD6A-B4757ECAE6FF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16DB1-5FA7-4F6B-BC4B-9E0AE0B806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10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9.svg"/><Relationship Id="rId18" Type="http://schemas.openxmlformats.org/officeDocument/2006/relationships/image" Target="../media/image36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12" Type="http://schemas.openxmlformats.org/officeDocument/2006/relationships/image" Target="../media/image33.png"/><Relationship Id="rId17" Type="http://schemas.openxmlformats.org/officeDocument/2006/relationships/image" Target="../media/image43.svg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2.png"/><Relationship Id="rId19" Type="http://schemas.openxmlformats.org/officeDocument/2006/relationships/image" Target="../media/image45.svg"/><Relationship Id="rId4" Type="http://schemas.openxmlformats.org/officeDocument/2006/relationships/image" Target="../media/image29.png"/><Relationship Id="rId9" Type="http://schemas.openxmlformats.org/officeDocument/2006/relationships/image" Target="../media/image35.sv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sv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489270" y="1649003"/>
            <a:ext cx="11702730" cy="3253689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104467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pt-BR" sz="6500"/>
              <a:t/>
            </a:r>
            <a:br>
              <a:rPr lang="pt-BR" sz="6500"/>
            </a:br>
            <a:r>
              <a:rPr lang="pt-BR" sz="65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65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65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65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65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Audiência Pública - PLS 383/2017 </a:t>
            </a:r>
          </a:p>
          <a:p>
            <a:endParaRPr lang="pt-BR" sz="2700" b="1" i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</a:endParaRPr>
          </a:p>
          <a:p>
            <a:r>
              <a:rPr lang="pt-BR" sz="2700" b="1" i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Comissão de Educação, Cultura e Esportes (CE)</a:t>
            </a:r>
            <a:endParaRPr lang="pt-BR" sz="4400" i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endParaRPr lang="pt-BR" sz="4800" b="1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r"/>
            <a:r>
              <a:rPr lang="pt-BR" sz="480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lang="pt-BR" sz="4800"/>
          </a:p>
        </p:txBody>
      </p:sp>
      <p:sp>
        <p:nvSpPr>
          <p:cNvPr id="3" name="object 3"/>
          <p:cNvSpPr txBox="1"/>
          <p:nvPr/>
        </p:nvSpPr>
        <p:spPr>
          <a:xfrm>
            <a:off x="4675127" y="5032614"/>
            <a:ext cx="7027603" cy="7803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5"/>
              </a:spcBef>
            </a:pPr>
            <a:r>
              <a:rPr lang="pt-BR" sz="20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  <a:cs typeface="Century Gothic"/>
              </a:rPr>
              <a:t>| 7 DE NOVEMBRO, 2019</a:t>
            </a:r>
            <a:endParaRPr lang="pt-BR" sz="20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29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93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96594-7A15-744A-A9ED-E68F5C10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79" y="165022"/>
            <a:ext cx="10515600" cy="997953"/>
          </a:xfrm>
        </p:spPr>
        <p:txBody>
          <a:bodyPr/>
          <a:lstStyle/>
          <a:p>
            <a:r>
              <a:rPr lang="pt-BR" dirty="0"/>
              <a:t>5. Engajamento, não açodamento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C82E94-26A9-0749-86A8-FDA23B959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pt-BR" smtClean="0"/>
              <a:t>10</a:t>
            </a:fld>
            <a:endParaRPr lang="pt-B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2FD3B86-1CE3-DE43-9248-210410F6D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5" y="1483744"/>
            <a:ext cx="10888135" cy="4606955"/>
          </a:xfrm>
        </p:spPr>
        <p:txBody>
          <a:bodyPr>
            <a:normAutofit fontScale="92500" lnSpcReduction="20000"/>
          </a:bodyPr>
          <a:lstStyle/>
          <a:p>
            <a:r>
              <a:rPr lang="pt-BR" sz="2600" dirty="0"/>
              <a:t>O setor </a:t>
            </a:r>
            <a:r>
              <a:rPr lang="pt-BR" sz="2600" b="1" u="sng" dirty="0">
                <a:solidFill>
                  <a:schemeClr val="tx1"/>
                </a:solidFill>
              </a:rPr>
              <a:t>não</a:t>
            </a:r>
            <a:r>
              <a:rPr lang="pt-BR" sz="2600" dirty="0"/>
              <a:t> foi consultado.</a:t>
            </a:r>
          </a:p>
          <a:p>
            <a:r>
              <a:rPr lang="pt-BR" sz="2600" dirty="0"/>
              <a:t>Setor se propõe a engajar, discutir, construir soluções.</a:t>
            </a:r>
          </a:p>
          <a:p>
            <a:r>
              <a:rPr lang="pt-BR" sz="2600" dirty="0"/>
              <a:t>Há diversas questões que podemos avançar, por exemplo:</a:t>
            </a:r>
          </a:p>
          <a:p>
            <a:pPr lvl="1"/>
            <a:r>
              <a:rPr lang="pt-BR" sz="2200" dirty="0"/>
              <a:t>Status do jogador profissional (vistos, contratos, etc.)</a:t>
            </a:r>
          </a:p>
          <a:p>
            <a:pPr lvl="1"/>
            <a:r>
              <a:rPr lang="pt-BR" sz="2200" dirty="0"/>
              <a:t>Campanhas em parceria com governos (</a:t>
            </a:r>
            <a:r>
              <a:rPr lang="pt-BR" sz="2200" i="1" dirty="0" err="1"/>
              <a:t>bullying</a:t>
            </a:r>
            <a:r>
              <a:rPr lang="pt-BR" sz="2200" dirty="0"/>
              <a:t>, inserção tecnológica, desenvolvimento profissional, projetos educacionais, etc.).</a:t>
            </a:r>
          </a:p>
          <a:p>
            <a:r>
              <a:rPr lang="pt-BR" sz="2600" dirty="0"/>
              <a:t>O PLS 383/2017:</a:t>
            </a:r>
          </a:p>
          <a:p>
            <a:pPr lvl="1"/>
            <a:r>
              <a:rPr lang="pt-BR" sz="2200" dirty="0"/>
              <a:t>Não só não ajuda, como </a:t>
            </a:r>
            <a:r>
              <a:rPr lang="pt-BR" sz="2200" b="1" dirty="0">
                <a:solidFill>
                  <a:srgbClr val="C00000"/>
                </a:solidFill>
              </a:rPr>
              <a:t>atrapalha</a:t>
            </a:r>
            <a:r>
              <a:rPr lang="pt-BR" sz="2200" dirty="0"/>
              <a:t>.</a:t>
            </a:r>
          </a:p>
          <a:p>
            <a:pPr lvl="1"/>
            <a:r>
              <a:rPr lang="pt-BR" sz="2200" dirty="0"/>
              <a:t>Pretende submeter um setor que funciona muito bem em nível nacional e internacional a uma </a:t>
            </a:r>
            <a:r>
              <a:rPr lang="pt-BR" sz="2200" b="1" dirty="0">
                <a:solidFill>
                  <a:srgbClr val="C03C3B"/>
                </a:solidFill>
              </a:rPr>
              <a:t>regulamentação</a:t>
            </a:r>
            <a:r>
              <a:rPr lang="pt-BR" sz="2200" dirty="0"/>
              <a:t> </a:t>
            </a:r>
            <a:r>
              <a:rPr lang="pt-BR" sz="2200" b="1" dirty="0">
                <a:solidFill>
                  <a:srgbClr val="C00000"/>
                </a:solidFill>
              </a:rPr>
              <a:t>inadequada</a:t>
            </a:r>
            <a:r>
              <a:rPr lang="pt-BR" sz="2200" dirty="0"/>
              <a:t>.</a:t>
            </a:r>
          </a:p>
          <a:p>
            <a:pPr lvl="1"/>
            <a:endParaRPr lang="pt-BR" sz="2200" dirty="0"/>
          </a:p>
          <a:p>
            <a:pPr marL="0" indent="0" algn="ctr">
              <a:buNone/>
            </a:pPr>
            <a:r>
              <a:rPr lang="pt-BR" sz="2600" b="1" dirty="0">
                <a:solidFill>
                  <a:srgbClr val="C03C3B"/>
                </a:solidFill>
              </a:rPr>
              <a:t>NÃO VAMOS MEXER EM TIME QUE ESTÁ GANHANDO</a:t>
            </a:r>
          </a:p>
        </p:txBody>
      </p:sp>
    </p:spTree>
    <p:extLst>
      <p:ext uri="{BB962C8B-B14F-4D97-AF65-F5344CB8AC3E}">
        <p14:creationId xmlns:p14="http://schemas.microsoft.com/office/powerpoint/2010/main" val="178780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xmlns="" id="{3D9A8920-BD98-C748-B054-B30FA302E6F7}"/>
              </a:ext>
            </a:extLst>
          </p:cNvPr>
          <p:cNvSpPr txBox="1">
            <a:spLocks/>
          </p:cNvSpPr>
          <p:nvPr/>
        </p:nvSpPr>
        <p:spPr>
          <a:xfrm>
            <a:off x="244635" y="1649003"/>
            <a:ext cx="11702730" cy="3253689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104467"/>
                </a:solidFill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r>
              <a:rPr lang="pt-BR" sz="6500" dirty="0"/>
              <a:t/>
            </a:r>
            <a:br>
              <a:rPr lang="pt-BR" sz="6500" dirty="0"/>
            </a:br>
            <a:r>
              <a:rPr lang="pt-BR" sz="6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6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6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t-BR" sz="65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65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/>
              </a:rPr>
              <a:t>Obrigado</a:t>
            </a:r>
            <a:endParaRPr lang="pt-BR" sz="44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pt-BR" sz="4800" b="1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/>
            <a:r>
              <a:rPr lang="pt-BR" sz="4800" b="1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4514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55346-3582-F946-99D4-8240E8B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07" y="2930023"/>
            <a:ext cx="10515600" cy="997953"/>
          </a:xfrm>
          <a:effectLst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ANEXOS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D3C55A-E42B-5147-B95F-96653D3A1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7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21FBC5-5137-4A59-B20E-DC5AA9F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73" y="163248"/>
            <a:ext cx="10515600" cy="997953"/>
          </a:xfrm>
        </p:spPr>
        <p:txBody>
          <a:bodyPr/>
          <a:lstStyle/>
          <a:p>
            <a:r>
              <a:rPr lang="pt-BR" dirty="0"/>
              <a:t>A1: Ecossistema</a:t>
            </a:r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2C206E3-714D-401B-A03A-F8036CA1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416DB1-5FA7-4F6B-BC4B-9E0AE0B8061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7CC6D6F-008F-2F45-BCAD-C0A830B6852E}"/>
              </a:ext>
            </a:extLst>
          </p:cNvPr>
          <p:cNvSpPr/>
          <p:nvPr/>
        </p:nvSpPr>
        <p:spPr>
          <a:xfrm>
            <a:off x="6212031" y="4911982"/>
            <a:ext cx="1625729" cy="558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8FB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Patrocinadores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A43A6DB2-C005-4E48-BF8F-DA879E1FDAE6}"/>
              </a:ext>
            </a:extLst>
          </p:cNvPr>
          <p:cNvSpPr/>
          <p:nvPr/>
        </p:nvSpPr>
        <p:spPr>
          <a:xfrm>
            <a:off x="7928667" y="4923319"/>
            <a:ext cx="1376190" cy="558392"/>
          </a:xfrm>
          <a:prstGeom prst="rect">
            <a:avLst/>
          </a:prstGeom>
          <a:solidFill>
            <a:srgbClr val="A63434"/>
          </a:solidFill>
          <a:ln>
            <a:solidFill>
              <a:srgbClr val="A634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Times / Clubes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90BF1C7-6162-A44C-B764-81363B21C025}"/>
              </a:ext>
            </a:extLst>
          </p:cNvPr>
          <p:cNvSpPr/>
          <p:nvPr/>
        </p:nvSpPr>
        <p:spPr>
          <a:xfrm>
            <a:off x="10279722" y="4226032"/>
            <a:ext cx="1147773" cy="34940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Audiência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3A6AB2B3-B3BF-8040-8486-BF0AD20734F6}"/>
              </a:ext>
            </a:extLst>
          </p:cNvPr>
          <p:cNvSpPr/>
          <p:nvPr/>
        </p:nvSpPr>
        <p:spPr>
          <a:xfrm>
            <a:off x="6925762" y="2487397"/>
            <a:ext cx="1799525" cy="548196"/>
          </a:xfrm>
          <a:prstGeom prst="rect">
            <a:avLst/>
          </a:prstGeom>
          <a:solidFill>
            <a:srgbClr val="E5B002"/>
          </a:solidFill>
          <a:ln>
            <a:solidFill>
              <a:srgbClr val="E5B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Desenvolvedores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283842F1-4DE4-7F4E-8979-72D42CBA5BF8}"/>
              </a:ext>
            </a:extLst>
          </p:cNvPr>
          <p:cNvCxnSpPr>
            <a:cxnSpLocks/>
            <a:stCxn id="28" idx="0"/>
            <a:endCxn id="19" idx="2"/>
          </p:cNvCxnSpPr>
          <p:nvPr/>
        </p:nvCxnSpPr>
        <p:spPr>
          <a:xfrm flipV="1">
            <a:off x="7825524" y="3861766"/>
            <a:ext cx="0" cy="323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4EDF62C4-99BE-AB4B-B74B-09F9542C24F9}"/>
              </a:ext>
            </a:extLst>
          </p:cNvPr>
          <p:cNvCxnSpPr>
            <a:cxnSpLocks/>
            <a:endCxn id="28" idx="2"/>
          </p:cNvCxnSpPr>
          <p:nvPr/>
        </p:nvCxnSpPr>
        <p:spPr>
          <a:xfrm flipV="1">
            <a:off x="7825524" y="4616176"/>
            <a:ext cx="0" cy="13870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8F00ADC0-BFF4-1A4E-B31C-6453698A349C}"/>
              </a:ext>
            </a:extLst>
          </p:cNvPr>
          <p:cNvSpPr/>
          <p:nvPr/>
        </p:nvSpPr>
        <p:spPr>
          <a:xfrm>
            <a:off x="7138205" y="1615635"/>
            <a:ext cx="1374641" cy="5481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/>
              <a:t>Publicadoras</a:t>
            </a:r>
          </a:p>
        </p:txBody>
      </p:sp>
      <p:cxnSp>
        <p:nvCxnSpPr>
          <p:cNvPr id="12" name="Conector Angulado 11">
            <a:extLst>
              <a:ext uri="{FF2B5EF4-FFF2-40B4-BE49-F238E27FC236}">
                <a16:creationId xmlns:a16="http://schemas.microsoft.com/office/drawing/2014/main" xmlns="" id="{4AE7CBB9-D2D8-9D4E-8E00-0C95BCA440A8}"/>
              </a:ext>
            </a:extLst>
          </p:cNvPr>
          <p:cNvCxnSpPr>
            <a:cxnSpLocks/>
            <a:stCxn id="11" idx="1"/>
            <a:endCxn id="28" idx="1"/>
          </p:cNvCxnSpPr>
          <p:nvPr/>
        </p:nvCxnSpPr>
        <p:spPr>
          <a:xfrm rot="10800000" flipH="1" flipV="1">
            <a:off x="7138205" y="1889733"/>
            <a:ext cx="219852" cy="2511004"/>
          </a:xfrm>
          <a:prstGeom prst="bentConnector3">
            <a:avLst>
              <a:gd name="adj1" fmla="val -152201"/>
            </a:avLst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593C44F-3CC6-834D-AB69-86F685349CD8}"/>
              </a:ext>
            </a:extLst>
          </p:cNvPr>
          <p:cNvSpPr txBox="1"/>
          <p:nvPr/>
        </p:nvSpPr>
        <p:spPr>
          <a:xfrm rot="16200000">
            <a:off x="5179267" y="2952814"/>
            <a:ext cx="2016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Organização </a:t>
            </a:r>
            <a:r>
              <a:rPr lang="pt-BR" sz="1400" dirty="0" err="1"/>
              <a:t>In-House</a:t>
            </a:r>
            <a:endParaRPr lang="pt-BR" sz="1400" dirty="0"/>
          </a:p>
        </p:txBody>
      </p:sp>
      <p:cxnSp>
        <p:nvCxnSpPr>
          <p:cNvPr id="15" name="Conector Angulado 14">
            <a:extLst>
              <a:ext uri="{FF2B5EF4-FFF2-40B4-BE49-F238E27FC236}">
                <a16:creationId xmlns:a16="http://schemas.microsoft.com/office/drawing/2014/main" xmlns="" id="{1472BB18-8FD8-8848-96F8-E939C0E6E2EC}"/>
              </a:ext>
            </a:extLst>
          </p:cNvPr>
          <p:cNvCxnSpPr>
            <a:cxnSpLocks/>
            <a:stCxn id="5" idx="0"/>
            <a:endCxn id="6" idx="0"/>
          </p:cNvCxnSpPr>
          <p:nvPr/>
        </p:nvCxnSpPr>
        <p:spPr>
          <a:xfrm rot="16200000" flipH="1">
            <a:off x="7815160" y="4121717"/>
            <a:ext cx="11337" cy="1591866"/>
          </a:xfrm>
          <a:prstGeom prst="bentConnector3">
            <a:avLst>
              <a:gd name="adj1" fmla="val -134427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>
            <a:extLst>
              <a:ext uri="{FF2B5EF4-FFF2-40B4-BE49-F238E27FC236}">
                <a16:creationId xmlns:a16="http://schemas.microsoft.com/office/drawing/2014/main" xmlns="" id="{6F6886C6-1E27-4041-A305-5C558EBC12B7}"/>
              </a:ext>
            </a:extLst>
          </p:cNvPr>
          <p:cNvCxnSpPr>
            <a:cxnSpLocks/>
            <a:stCxn id="11" idx="3"/>
            <a:endCxn id="19" idx="3"/>
          </p:cNvCxnSpPr>
          <p:nvPr/>
        </p:nvCxnSpPr>
        <p:spPr>
          <a:xfrm>
            <a:off x="8512846" y="1889733"/>
            <a:ext cx="93046" cy="1697935"/>
          </a:xfrm>
          <a:prstGeom prst="bentConnector3">
            <a:avLst>
              <a:gd name="adj1" fmla="val 34568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C11BC5F7-7A7E-1B43-AB37-766C2C707FF6}"/>
              </a:ext>
            </a:extLst>
          </p:cNvPr>
          <p:cNvSpPr/>
          <p:nvPr/>
        </p:nvSpPr>
        <p:spPr>
          <a:xfrm>
            <a:off x="7045156" y="3313570"/>
            <a:ext cx="1560736" cy="54819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Organizadores de eventos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CFF981EE-2B77-CC4F-BBE5-C5145A0DDE76}"/>
              </a:ext>
            </a:extLst>
          </p:cNvPr>
          <p:cNvSpPr/>
          <p:nvPr/>
        </p:nvSpPr>
        <p:spPr>
          <a:xfrm>
            <a:off x="7358057" y="4185297"/>
            <a:ext cx="934933" cy="43087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Eventos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xmlns="" id="{2A330507-3437-ED41-9936-08342327D4B1}"/>
              </a:ext>
            </a:extLst>
          </p:cNvPr>
          <p:cNvSpPr/>
          <p:nvPr/>
        </p:nvSpPr>
        <p:spPr>
          <a:xfrm>
            <a:off x="7138798" y="5858910"/>
            <a:ext cx="1376181" cy="558392"/>
          </a:xfrm>
          <a:prstGeom prst="rect">
            <a:avLst/>
          </a:prstGeom>
          <a:solidFill>
            <a:srgbClr val="E4474B"/>
          </a:solidFill>
          <a:ln>
            <a:solidFill>
              <a:srgbClr val="E447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Jogadores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xmlns="" id="{4D7F0BD9-5290-E544-A967-EA581FBD0EF6}"/>
              </a:ext>
            </a:extLst>
          </p:cNvPr>
          <p:cNvCxnSpPr>
            <a:cxnSpLocks/>
          </p:cNvCxnSpPr>
          <p:nvPr/>
        </p:nvCxnSpPr>
        <p:spPr>
          <a:xfrm>
            <a:off x="5835891" y="1549400"/>
            <a:ext cx="0" cy="5130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79A25CC8-E3F9-0345-9A5E-9DA0DF095247}"/>
              </a:ext>
            </a:extLst>
          </p:cNvPr>
          <p:cNvSpPr txBox="1"/>
          <p:nvPr/>
        </p:nvSpPr>
        <p:spPr>
          <a:xfrm>
            <a:off x="289373" y="1549400"/>
            <a:ext cx="54556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Publishers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atuam da mesma forma que editoras atuam no mercado editorial (comercialização).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Publishers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também podem possuir a sua própria equipe de desenvolvedores e organizar seus próprios eventos (Riot, por exemplo).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Desenvolvedores, por sua vez, podem também atuar de forma independente.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Os organizadores de evento atuam como intermediários entre o detentor da Propriedade Intelectual e suas competições.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cxnSp>
        <p:nvCxnSpPr>
          <p:cNvPr id="104" name="Conector Angulado 103">
            <a:extLst>
              <a:ext uri="{FF2B5EF4-FFF2-40B4-BE49-F238E27FC236}">
                <a16:creationId xmlns:a16="http://schemas.microsoft.com/office/drawing/2014/main" xmlns="" id="{45B5D271-B02C-6047-8F79-7111B138BC81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 rot="5400000">
            <a:off x="7663743" y="2325614"/>
            <a:ext cx="323566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tângulo 146">
            <a:extLst>
              <a:ext uri="{FF2B5EF4-FFF2-40B4-BE49-F238E27FC236}">
                <a16:creationId xmlns:a16="http://schemas.microsoft.com/office/drawing/2014/main" xmlns="" id="{D34C83DA-7A2E-A244-9FC8-CF5ACE809493}"/>
              </a:ext>
            </a:extLst>
          </p:cNvPr>
          <p:cNvSpPr/>
          <p:nvPr/>
        </p:nvSpPr>
        <p:spPr>
          <a:xfrm>
            <a:off x="8605893" y="5858910"/>
            <a:ext cx="1625729" cy="5583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Patrocinadores</a:t>
            </a:r>
          </a:p>
        </p:txBody>
      </p:sp>
      <p:cxnSp>
        <p:nvCxnSpPr>
          <p:cNvPr id="156" name="Conector Reto 155">
            <a:extLst>
              <a:ext uri="{FF2B5EF4-FFF2-40B4-BE49-F238E27FC236}">
                <a16:creationId xmlns:a16="http://schemas.microsoft.com/office/drawing/2014/main" xmlns="" id="{1873E9EA-2DD8-0241-B868-3B22F9246221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8616762" y="5481711"/>
            <a:ext cx="0" cy="15708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Conector Angulado 159">
            <a:extLst>
              <a:ext uri="{FF2B5EF4-FFF2-40B4-BE49-F238E27FC236}">
                <a16:creationId xmlns:a16="http://schemas.microsoft.com/office/drawing/2014/main" xmlns="" id="{9FBE7688-E81A-C94D-8395-F2AD9D2ABB51}"/>
              </a:ext>
            </a:extLst>
          </p:cNvPr>
          <p:cNvCxnSpPr>
            <a:cxnSpLocks/>
            <a:stCxn id="37" idx="0"/>
            <a:endCxn id="147" idx="0"/>
          </p:cNvCxnSpPr>
          <p:nvPr/>
        </p:nvCxnSpPr>
        <p:spPr>
          <a:xfrm rot="5400000" flipH="1" flipV="1">
            <a:off x="8622823" y="5062976"/>
            <a:ext cx="12700" cy="1591869"/>
          </a:xfrm>
          <a:prstGeom prst="bentConnector3">
            <a:avLst>
              <a:gd name="adj1" fmla="val 180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tângulo 234">
            <a:extLst>
              <a:ext uri="{FF2B5EF4-FFF2-40B4-BE49-F238E27FC236}">
                <a16:creationId xmlns:a16="http://schemas.microsoft.com/office/drawing/2014/main" xmlns="" id="{6184ADC5-C315-7340-B8B3-F340A257AF19}"/>
              </a:ext>
            </a:extLst>
          </p:cNvPr>
          <p:cNvSpPr/>
          <p:nvPr/>
        </p:nvSpPr>
        <p:spPr>
          <a:xfrm>
            <a:off x="8754245" y="4227359"/>
            <a:ext cx="1346654" cy="34940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Transmissão</a:t>
            </a:r>
          </a:p>
        </p:txBody>
      </p:sp>
      <p:cxnSp>
        <p:nvCxnSpPr>
          <p:cNvPr id="236" name="Conector Reto 235">
            <a:extLst>
              <a:ext uri="{FF2B5EF4-FFF2-40B4-BE49-F238E27FC236}">
                <a16:creationId xmlns:a16="http://schemas.microsoft.com/office/drawing/2014/main" xmlns="" id="{9B13E3BC-E7D3-714A-9579-20E3A814D7C4}"/>
              </a:ext>
            </a:extLst>
          </p:cNvPr>
          <p:cNvCxnSpPr>
            <a:cxnSpLocks/>
            <a:stCxn id="235" idx="1"/>
            <a:endCxn id="28" idx="3"/>
          </p:cNvCxnSpPr>
          <p:nvPr/>
        </p:nvCxnSpPr>
        <p:spPr>
          <a:xfrm flipH="1" flipV="1">
            <a:off x="8292990" y="4400737"/>
            <a:ext cx="461255" cy="13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Conector Reto 239">
            <a:extLst>
              <a:ext uri="{FF2B5EF4-FFF2-40B4-BE49-F238E27FC236}">
                <a16:creationId xmlns:a16="http://schemas.microsoft.com/office/drawing/2014/main" xmlns="" id="{166C52A5-342E-F748-AF8E-4CF214BAA12E}"/>
              </a:ext>
            </a:extLst>
          </p:cNvPr>
          <p:cNvCxnSpPr>
            <a:cxnSpLocks/>
            <a:stCxn id="235" idx="3"/>
            <a:endCxn id="7" idx="1"/>
          </p:cNvCxnSpPr>
          <p:nvPr/>
        </p:nvCxnSpPr>
        <p:spPr>
          <a:xfrm flipV="1">
            <a:off x="10100899" y="4400736"/>
            <a:ext cx="178823" cy="13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Conector Angulado 250">
            <a:extLst>
              <a:ext uri="{FF2B5EF4-FFF2-40B4-BE49-F238E27FC236}">
                <a16:creationId xmlns:a16="http://schemas.microsoft.com/office/drawing/2014/main" xmlns="" id="{756E4B65-FC6C-0243-8574-7238A62A31A9}"/>
              </a:ext>
            </a:extLst>
          </p:cNvPr>
          <p:cNvCxnSpPr>
            <a:cxnSpLocks/>
            <a:stCxn id="7" idx="0"/>
            <a:endCxn id="28" idx="3"/>
          </p:cNvCxnSpPr>
          <p:nvPr/>
        </p:nvCxnSpPr>
        <p:spPr>
          <a:xfrm rot="16200000" flipH="1" flipV="1">
            <a:off x="9485947" y="3033074"/>
            <a:ext cx="174705" cy="2560619"/>
          </a:xfrm>
          <a:prstGeom prst="bentConnector4">
            <a:avLst>
              <a:gd name="adj1" fmla="val -77847"/>
              <a:gd name="adj2" fmla="val 8923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CaixaDeTexto 261">
            <a:extLst>
              <a:ext uri="{FF2B5EF4-FFF2-40B4-BE49-F238E27FC236}">
                <a16:creationId xmlns:a16="http://schemas.microsoft.com/office/drawing/2014/main" xmlns="" id="{213BDC84-7C7C-CF40-98D8-524B142ED21F}"/>
              </a:ext>
            </a:extLst>
          </p:cNvPr>
          <p:cNvSpPr txBox="1"/>
          <p:nvPr/>
        </p:nvSpPr>
        <p:spPr>
          <a:xfrm>
            <a:off x="8779654" y="3788785"/>
            <a:ext cx="1799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Eventos presenciais</a:t>
            </a:r>
          </a:p>
        </p:txBody>
      </p:sp>
      <p:cxnSp>
        <p:nvCxnSpPr>
          <p:cNvPr id="281" name="Conector Angulado 280">
            <a:extLst>
              <a:ext uri="{FF2B5EF4-FFF2-40B4-BE49-F238E27FC236}">
                <a16:creationId xmlns:a16="http://schemas.microsoft.com/office/drawing/2014/main" xmlns="" id="{87734FC3-9D91-9D48-9C87-9898F9BEB27F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rot="5400000">
            <a:off x="7686537" y="3174581"/>
            <a:ext cx="277977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96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9820" y="16818"/>
            <a:ext cx="9717898" cy="1325563"/>
          </a:xfrm>
        </p:spPr>
        <p:txBody>
          <a:bodyPr/>
          <a:lstStyle/>
          <a:p>
            <a:r>
              <a:rPr lang="pt-BR" dirty="0"/>
              <a:t>A2: Vídeo Games na Am. Latina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F968AC-35A7-40E4-991A-5167B39A340D}"/>
              </a:ext>
            </a:extLst>
          </p:cNvPr>
          <p:cNvSpPr txBox="1"/>
          <p:nvPr/>
        </p:nvSpPr>
        <p:spPr>
          <a:xfrm>
            <a:off x="259820" y="5508797"/>
            <a:ext cx="591058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 Brasil é 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13º maior mercado do mundo.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 Brasil conta com mais de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70 milhões de </a:t>
            </a:r>
            <a:r>
              <a:rPr lang="pt-BR" sz="2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gamers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xmlns="" id="{F53D13C4-ACE4-4060-B58B-2CC3ECD7CFD9}"/>
              </a:ext>
            </a:extLst>
          </p:cNvPr>
          <p:cNvSpPr txBox="1"/>
          <p:nvPr/>
        </p:nvSpPr>
        <p:spPr>
          <a:xfrm>
            <a:off x="6269243" y="1425476"/>
            <a:ext cx="56655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 Brasil é o 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segundo maior mercado da América Latina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com faturamento de 1.6 bilhões de dólares.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 América Latina é o </a:t>
            </a:r>
            <a:r>
              <a:rPr lang="pt-BR" sz="2000" b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segundo mercado que mais cresce no mundo</a:t>
            </a:r>
            <a:r>
              <a:rPr lang="pt-BR" sz="20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, atrás apenas da Ásia-Pacífico.</a:t>
            </a:r>
          </a:p>
        </p:txBody>
      </p:sp>
      <p:sp>
        <p:nvSpPr>
          <p:cNvPr id="13" name="Left Brace 17">
            <a:extLst>
              <a:ext uri="{FF2B5EF4-FFF2-40B4-BE49-F238E27FC236}">
                <a16:creationId xmlns:a16="http://schemas.microsoft.com/office/drawing/2014/main" xmlns="" id="{5779EDA4-F867-4AB0-888F-5AB9E5374B41}"/>
              </a:ext>
            </a:extLst>
          </p:cNvPr>
          <p:cNvSpPr/>
          <p:nvPr/>
        </p:nvSpPr>
        <p:spPr>
          <a:xfrm>
            <a:off x="6130584" y="1423276"/>
            <a:ext cx="224389" cy="16619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Left Brace 18">
            <a:extLst>
              <a:ext uri="{FF2B5EF4-FFF2-40B4-BE49-F238E27FC236}">
                <a16:creationId xmlns:a16="http://schemas.microsoft.com/office/drawing/2014/main" xmlns="" id="{80D48FBD-77FA-4D9B-A00C-D615FF441014}"/>
              </a:ext>
            </a:extLst>
          </p:cNvPr>
          <p:cNvSpPr/>
          <p:nvPr/>
        </p:nvSpPr>
        <p:spPr>
          <a:xfrm rot="10800000">
            <a:off x="6093714" y="5228611"/>
            <a:ext cx="169210" cy="13234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xmlns="" id="{AC9033C8-836C-A24B-84E5-7B14AB933522}"/>
              </a:ext>
            </a:extLst>
          </p:cNvPr>
          <p:cNvSpPr txBox="1"/>
          <p:nvPr/>
        </p:nvSpPr>
        <p:spPr>
          <a:xfrm>
            <a:off x="6414232" y="6406966"/>
            <a:ext cx="1386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/>
              <a:t>Fonte: Newzoo (2019)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90ACE377-E379-9D48-8128-97E268A04663}"/>
              </a:ext>
            </a:extLst>
          </p:cNvPr>
          <p:cNvGrpSpPr/>
          <p:nvPr/>
        </p:nvGrpSpPr>
        <p:grpSpPr>
          <a:xfrm>
            <a:off x="6414232" y="3898072"/>
            <a:ext cx="5472698" cy="2484346"/>
            <a:chOff x="6414232" y="3898072"/>
            <a:chExt cx="5472698" cy="2484346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xmlns="" id="{2EAF895A-526A-824A-8948-FB5F1CE5B79D}"/>
                </a:ext>
              </a:extLst>
            </p:cNvPr>
            <p:cNvGrpSpPr/>
            <p:nvPr/>
          </p:nvGrpSpPr>
          <p:grpSpPr>
            <a:xfrm>
              <a:off x="6414232" y="3898072"/>
              <a:ext cx="5472698" cy="2484346"/>
              <a:chOff x="6414232" y="3898072"/>
              <a:chExt cx="5472698" cy="2484346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xmlns="" id="{E9EBF423-87B6-5B44-9477-204DAAAFFE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6291" t="31858" r="12926" b="27139"/>
              <a:stretch/>
            </p:blipFill>
            <p:spPr>
              <a:xfrm>
                <a:off x="6414232" y="3898072"/>
                <a:ext cx="5472698" cy="2484346"/>
              </a:xfrm>
              <a:prstGeom prst="rect">
                <a:avLst/>
              </a:prstGeom>
            </p:spPr>
          </p:pic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xmlns="" id="{10C71DD7-21AB-F04B-ACA9-234024494C08}"/>
                  </a:ext>
                </a:extLst>
              </p:cNvPr>
              <p:cNvSpPr txBox="1"/>
              <p:nvPr/>
            </p:nvSpPr>
            <p:spPr>
              <a:xfrm>
                <a:off x="6980020" y="5596718"/>
                <a:ext cx="72115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>
                    <a:latin typeface="Calibri" panose="020F0502020204030204" pitchFamily="34" charset="0"/>
                    <a:cs typeface="Calibri" panose="020F0502020204030204" pitchFamily="34" charset="0"/>
                  </a:rPr>
                  <a:t>Receita</a:t>
                </a:r>
                <a:endParaRPr lang="pt-BR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xmlns="" id="{02EAC295-EE73-8B42-BC29-42B844424237}"/>
                  </a:ext>
                </a:extLst>
              </p:cNvPr>
              <p:cNvSpPr txBox="1"/>
              <p:nvPr/>
            </p:nvSpPr>
            <p:spPr>
              <a:xfrm>
                <a:off x="8855021" y="5593435"/>
                <a:ext cx="76655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>
                    <a:latin typeface="Calibri" panose="020F0502020204030204" pitchFamily="34" charset="0"/>
                    <a:cs typeface="Calibri" panose="020F0502020204030204" pitchFamily="34" charset="0"/>
                  </a:rPr>
                  <a:t>Ranking</a:t>
                </a:r>
              </a:p>
            </p:txBody>
          </p:sp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xmlns="" id="{0CF5F20B-2084-DE43-88ED-27FC1138C188}"/>
                  </a:ext>
                </a:extLst>
              </p:cNvPr>
              <p:cNvSpPr txBox="1"/>
              <p:nvPr/>
            </p:nvSpPr>
            <p:spPr>
              <a:xfrm>
                <a:off x="10775420" y="5582554"/>
                <a:ext cx="74744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1400">
                    <a:latin typeface="Calibri" panose="020F0502020204030204" pitchFamily="34" charset="0"/>
                    <a:cs typeface="Calibri" panose="020F0502020204030204" pitchFamily="34" charset="0"/>
                  </a:rPr>
                  <a:t>Gamers</a:t>
                </a:r>
              </a:p>
            </p:txBody>
          </p:sp>
        </p:grp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E62B2D9C-708D-A946-83D0-CCF952C50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9" t="11842" r="10793" b="8967"/>
            <a:stretch/>
          </p:blipFill>
          <p:spPr>
            <a:xfrm>
              <a:off x="7258050" y="5337175"/>
              <a:ext cx="165100" cy="224292"/>
            </a:xfrm>
            <a:prstGeom prst="rect">
              <a:avLst/>
            </a:prstGeom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18A0C440-283C-B34A-AE8A-CA23CC6A047B}"/>
              </a:ext>
            </a:extLst>
          </p:cNvPr>
          <p:cNvGrpSpPr/>
          <p:nvPr/>
        </p:nvGrpSpPr>
        <p:grpSpPr>
          <a:xfrm>
            <a:off x="118577" y="1323371"/>
            <a:ext cx="5975138" cy="3778715"/>
            <a:chOff x="118577" y="1323371"/>
            <a:chExt cx="5975138" cy="3778715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4BC4F0C8-06E1-40A1-ABB2-95BA515B1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577" y="1323371"/>
              <a:ext cx="5975138" cy="3778715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xmlns="" id="{1DF96660-A1AC-0243-B515-112A253D1A5D}"/>
                </a:ext>
              </a:extLst>
            </p:cNvPr>
            <p:cNvSpPr txBox="1"/>
            <p:nvPr/>
          </p:nvSpPr>
          <p:spPr>
            <a:xfrm>
              <a:off x="189901" y="1744700"/>
              <a:ext cx="62228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800">
                  <a:solidFill>
                    <a:srgbClr val="5CC2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População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xmlns="" id="{C2B481EC-9F31-FA4F-A648-E32B564A5F2E}"/>
                </a:ext>
              </a:extLst>
            </p:cNvPr>
            <p:cNvSpPr txBox="1"/>
            <p:nvPr/>
          </p:nvSpPr>
          <p:spPr>
            <a:xfrm>
              <a:off x="189901" y="2366855"/>
              <a:ext cx="90762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800">
                  <a:solidFill>
                    <a:srgbClr val="5CC27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População online</a:t>
              </a:r>
            </a:p>
          </p:txBody>
        </p:sp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6090417D-37DB-FF44-9E70-647DEA8DD057}"/>
              </a:ext>
            </a:extLst>
          </p:cNvPr>
          <p:cNvSpPr txBox="1"/>
          <p:nvPr/>
        </p:nvSpPr>
        <p:spPr>
          <a:xfrm>
            <a:off x="4364860" y="2551793"/>
            <a:ext cx="167385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900" b="1" dirty="0">
                <a:latin typeface="Calibri" panose="020F0502020204030204" pitchFamily="34" charset="0"/>
                <a:cs typeface="Calibri" panose="020F0502020204030204" pitchFamily="34" charset="0"/>
              </a:rPr>
              <a:t>Crescimento anual (2018-2019)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DA2E64D8-1B36-DE4B-A73C-5FB0222E6AC4}"/>
              </a:ext>
            </a:extLst>
          </p:cNvPr>
          <p:cNvSpPr txBox="1"/>
          <p:nvPr/>
        </p:nvSpPr>
        <p:spPr>
          <a:xfrm>
            <a:off x="4364860" y="2024182"/>
            <a:ext cx="1612942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900" b="1" dirty="0">
                <a:latin typeface="Calibri" panose="020F0502020204030204" pitchFamily="34" charset="0"/>
                <a:cs typeface="Calibri" panose="020F0502020204030204" pitchFamily="34" charset="0"/>
              </a:rPr>
              <a:t>Receita América Latina (2019)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835F4F9D-6BCE-EA42-B351-5012828FC075}"/>
              </a:ext>
            </a:extLst>
          </p:cNvPr>
          <p:cNvSpPr txBox="1"/>
          <p:nvPr/>
        </p:nvSpPr>
        <p:spPr>
          <a:xfrm>
            <a:off x="4395148" y="3692418"/>
            <a:ext cx="910166" cy="338554"/>
          </a:xfrm>
          <a:prstGeom prst="rect">
            <a:avLst/>
          </a:prstGeom>
          <a:solidFill>
            <a:srgbClr val="2D328D"/>
          </a:solidFill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Porcentagem da Receita Global</a:t>
            </a:r>
          </a:p>
        </p:txBody>
      </p:sp>
      <p:sp>
        <p:nvSpPr>
          <p:cNvPr id="12" name="CaixaDeTexto 5">
            <a:extLst>
              <a:ext uri="{FF2B5EF4-FFF2-40B4-BE49-F238E27FC236}">
                <a16:creationId xmlns:a16="http://schemas.microsoft.com/office/drawing/2014/main" xmlns="" id="{5D55AC2C-4D6A-4DAD-9E8E-A4E59F8543C0}"/>
              </a:ext>
            </a:extLst>
          </p:cNvPr>
          <p:cNvSpPr txBox="1"/>
          <p:nvPr/>
        </p:nvSpPr>
        <p:spPr>
          <a:xfrm>
            <a:off x="4578136" y="4601086"/>
            <a:ext cx="1386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/>
              <a:t>Fonte: Newzoo (2019)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85C6AF16-A9DE-1E43-B201-41AA39B9C89A}"/>
              </a:ext>
            </a:extLst>
          </p:cNvPr>
          <p:cNvSpPr txBox="1"/>
          <p:nvPr/>
        </p:nvSpPr>
        <p:spPr>
          <a:xfrm>
            <a:off x="232670" y="3070052"/>
            <a:ext cx="60465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800" dirty="0">
                <a:solidFill>
                  <a:srgbClr val="5CC2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Jogadores</a:t>
            </a:r>
          </a:p>
        </p:txBody>
      </p:sp>
    </p:spTree>
    <p:extLst>
      <p:ext uri="{BB962C8B-B14F-4D97-AF65-F5344CB8AC3E}">
        <p14:creationId xmlns:p14="http://schemas.microsoft.com/office/powerpoint/2010/main" val="207391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AF2145-4833-0247-9826-0E37F61A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51" y="155291"/>
            <a:ext cx="10515600" cy="997953"/>
          </a:xfrm>
        </p:spPr>
        <p:txBody>
          <a:bodyPr/>
          <a:lstStyle/>
          <a:p>
            <a:r>
              <a:rPr lang="pt-BR" dirty="0"/>
              <a:t>A3: Internacionalização e barreiras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32156D2-4F72-8F46-ABB4-F7A4674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416DB1-5FA7-4F6B-BC4B-9E0AE0B80616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DF83155-A318-094C-AFEE-A3B233B557CB}"/>
              </a:ext>
            </a:extLst>
          </p:cNvPr>
          <p:cNvSpPr txBox="1"/>
          <p:nvPr/>
        </p:nvSpPr>
        <p:spPr>
          <a:xfrm>
            <a:off x="618682" y="1470147"/>
            <a:ext cx="99768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Brasil hoje conta apenas com representações comerciais de grandes empresas do setor. 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Empresas internacionais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já deixaram o país devido condições de mercado desfavoráveis e insegurança jurídica.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Nintendo está fora do mercado brasileiro desde 2015.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Ubisoft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deixou de desenvolver jogos no Brasil em 2011. Atualmente mantém apenas uma representação comercial.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Sony e Microsoft já deixaram de produzir seus consoles na Zona Franca de Manaus.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5CEC075-7F94-6F48-A911-F4BEDDA48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48" y="4234297"/>
            <a:ext cx="4581022" cy="113626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D014F99-4439-3F47-BB5E-5330F8D4D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01741"/>
            <a:ext cx="4499580" cy="80137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CB5C8379-43E8-644D-A0FD-145A350EE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60" y="5442362"/>
            <a:ext cx="5134171" cy="10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2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32156D2-4F72-8F46-ABB4-F7A4674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Imagem 8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6890897A-25B6-FE44-8B91-2DF5E17A5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04" y="3268186"/>
            <a:ext cx="7728792" cy="3453289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xmlns="" id="{4CB83C4D-82AF-8F44-9338-079F7E23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28" y="1409603"/>
            <a:ext cx="11516156" cy="4606955"/>
          </a:xfrm>
        </p:spPr>
        <p:txBody>
          <a:bodyPr>
            <a:normAutofit/>
          </a:bodyPr>
          <a:lstStyle/>
          <a:p>
            <a:pPr lvl="0"/>
            <a:r>
              <a:rPr lang="pt-BR" sz="2000" dirty="0"/>
              <a:t>Cerca de 47% das desenvolvedoras brasileiras </a:t>
            </a:r>
            <a:r>
              <a:rPr lang="pt-BR" sz="2000" b="1" dirty="0"/>
              <a:t>não têm relação alguma com o mercado externo</a:t>
            </a:r>
            <a:r>
              <a:rPr lang="pt-BR" sz="2000" dirty="0"/>
              <a:t>.</a:t>
            </a:r>
          </a:p>
          <a:p>
            <a:pPr lvl="0"/>
            <a:r>
              <a:rPr lang="pt-BR" sz="2000" dirty="0"/>
              <a:t>De acordo com o II Censo da Indústria de Jogos Digitais, 79% dos desenvolvedores nacionais afirmam nunca ter tido contato com publicadoras.</a:t>
            </a:r>
          </a:p>
          <a:p>
            <a:pPr lvl="0"/>
            <a:r>
              <a:rPr lang="pt-BR" sz="2000" dirty="0"/>
              <a:t>A </a:t>
            </a:r>
            <a:r>
              <a:rPr lang="pt-BR" sz="2000" b="1" dirty="0"/>
              <a:t>ausência de empresas internacionais no país impacta a internacionalização </a:t>
            </a:r>
            <a:r>
              <a:rPr lang="pt-BR" sz="2000" dirty="0"/>
              <a:t>e desenvolvimento do ecossistema brasileiro.</a:t>
            </a:r>
            <a:r>
              <a:rPr lang="pt-BR" sz="1600" dirty="0"/>
              <a:t>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09DADE3-3851-144C-8827-6773D4EF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51" y="155291"/>
            <a:ext cx="10515600" cy="997953"/>
          </a:xfrm>
        </p:spPr>
        <p:txBody>
          <a:bodyPr/>
          <a:lstStyle/>
          <a:p>
            <a:r>
              <a:rPr lang="pt-BR" dirty="0"/>
              <a:t>A4: Internacionalização e barreiras</a:t>
            </a:r>
          </a:p>
        </p:txBody>
      </p:sp>
    </p:spTree>
    <p:extLst>
      <p:ext uri="{BB962C8B-B14F-4D97-AF65-F5344CB8AC3E}">
        <p14:creationId xmlns:p14="http://schemas.microsoft.com/office/powerpoint/2010/main" val="408838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A1584-DD29-8F41-AE8C-DD055F81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A5: </a:t>
            </a:r>
            <a:r>
              <a:rPr lang="en-US" dirty="0" err="1"/>
              <a:t>Violência</a:t>
            </a:r>
            <a:r>
              <a:rPr lang="en-US" dirty="0"/>
              <a:t> e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3F790E-962A-8F4C-AEA3-6DDC67AB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EFB0A83-D6C3-2643-86F0-D9FC61DE9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66" y="1428750"/>
            <a:ext cx="92964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31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A1584-DD29-8F41-AE8C-DD055F81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A6: </a:t>
            </a:r>
            <a:r>
              <a:rPr lang="en-US" dirty="0" err="1"/>
              <a:t>Violência</a:t>
            </a:r>
            <a:r>
              <a:rPr lang="en-US" dirty="0"/>
              <a:t> e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3F790E-962A-8F4C-AEA3-6DDC67AB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xmlns="" id="{ABE44D09-0EC3-3A4B-958B-7F917773B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" y="3888680"/>
            <a:ext cx="8901545" cy="293254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FF3A4C3-20B9-E445-8042-91415C97E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155" y="1271204"/>
            <a:ext cx="6773817" cy="25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9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7D84E7E-107F-BA4A-A766-07B7F9CF2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8" y="1344684"/>
            <a:ext cx="10515600" cy="2254411"/>
          </a:xfrm>
        </p:spPr>
        <p:txBody>
          <a:bodyPr>
            <a:normAutofit/>
          </a:bodyPr>
          <a:lstStyle/>
          <a:p>
            <a:r>
              <a:rPr lang="pt-BR" sz="2000" dirty="0"/>
              <a:t>A Associação de Softwares de Entretenimento (</a:t>
            </a:r>
            <a:r>
              <a:rPr lang="pt-BR" sz="2000" i="1" dirty="0" err="1"/>
              <a:t>Entertainment</a:t>
            </a:r>
            <a:r>
              <a:rPr lang="pt-BR" sz="2000" i="1" dirty="0"/>
              <a:t> Software </a:t>
            </a:r>
            <a:r>
              <a:rPr lang="pt-BR" sz="2000" i="1" dirty="0" err="1"/>
              <a:t>Association</a:t>
            </a:r>
            <a:r>
              <a:rPr lang="pt-BR" sz="2000" i="1" dirty="0"/>
              <a:t> – ESA</a:t>
            </a:r>
            <a:r>
              <a:rPr lang="pt-BR" sz="2000" dirty="0"/>
              <a:t>) atua como representante de </a:t>
            </a:r>
            <a:r>
              <a:rPr lang="pt-BR" sz="2200" b="1" dirty="0"/>
              <a:t>40</a:t>
            </a:r>
            <a:r>
              <a:rPr lang="pt-BR" sz="2000" dirty="0"/>
              <a:t> das maiores empresas de Vídeo Games do mundo desde 1994. </a:t>
            </a:r>
          </a:p>
          <a:p>
            <a:r>
              <a:rPr lang="pt-BR" sz="2000" dirty="0"/>
              <a:t>Além de representar o setor, também é responsável por organizar a </a:t>
            </a:r>
            <a:r>
              <a:rPr lang="pt-BR" sz="2000" i="1" dirty="0" err="1"/>
              <a:t>Electronic</a:t>
            </a:r>
            <a:r>
              <a:rPr lang="pt-BR" sz="2000" i="1" dirty="0"/>
              <a:t> </a:t>
            </a:r>
            <a:r>
              <a:rPr lang="pt-BR" sz="2000" i="1" dirty="0" err="1"/>
              <a:t>Entertainment</a:t>
            </a:r>
            <a:r>
              <a:rPr lang="pt-BR" sz="2000" i="1" dirty="0"/>
              <a:t> Expo</a:t>
            </a:r>
            <a:r>
              <a:rPr lang="pt-BR" sz="2000" dirty="0"/>
              <a:t> (E3), um dos eventos mais importantes para a indústria atualmente.</a:t>
            </a:r>
          </a:p>
          <a:p>
            <a:pPr marL="0" indent="0">
              <a:buNone/>
            </a:pPr>
            <a:endParaRPr lang="pt-B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E39C785-A547-764B-B8F9-9D50EC28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A397AE5-2DC4-1C47-AEBD-C35646DC6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25" y="3376586"/>
            <a:ext cx="1004199" cy="8134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6872231-F117-A143-90D4-F11C0F2BE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286" y="3564177"/>
            <a:ext cx="1565076" cy="4382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7C1EEAB-7A1C-3A4A-9A61-65446E10E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60" y="4493559"/>
            <a:ext cx="1004198" cy="7784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22E1D82-CA37-BD43-98AE-2FB318FD1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010" y="4434747"/>
            <a:ext cx="972660" cy="8960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122A91A-65C3-3C4A-B270-BA2EA7509F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7324" y="3478224"/>
            <a:ext cx="1648992" cy="6101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D46AD47-F3EE-6047-A6D7-4675C0EDA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5160" y="4493559"/>
            <a:ext cx="778448" cy="77844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2E061009-E4B8-D443-ABC5-DD376F223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05278" y="3437570"/>
            <a:ext cx="1813601" cy="69143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FF2B6188-198E-2D45-96F2-036E144786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9072" y="4493838"/>
            <a:ext cx="671579" cy="77789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591EB603-B73D-B84C-8B19-25E627A872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7841" y="3609971"/>
            <a:ext cx="1552084" cy="34663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5E217636-CC8D-264B-806C-2E26A2F145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67053" y="4434747"/>
            <a:ext cx="1069312" cy="89607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xmlns="" id="{8DC2FC1E-499B-7148-86E9-5E2BB32C18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0319" y="5826532"/>
            <a:ext cx="1354608" cy="27543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91426EA7-2D9C-C242-949A-E9EF6D25FF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8889" y="3560743"/>
            <a:ext cx="1735843" cy="44508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1B988A2B-1010-4442-B511-30BDA517D4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1469" y="5771624"/>
            <a:ext cx="1153501" cy="385253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128C765-2EFE-AA4E-9E0A-6805E142FF80}"/>
              </a:ext>
            </a:extLst>
          </p:cNvPr>
          <p:cNvSpPr txBox="1"/>
          <p:nvPr/>
        </p:nvSpPr>
        <p:spPr>
          <a:xfrm>
            <a:off x="447478" y="2888383"/>
            <a:ext cx="1213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Membros</a:t>
            </a:r>
            <a:endParaRPr lang="pt-B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85A6FDE6-39E7-DB4E-BE93-61E08066099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2468" r="16104"/>
          <a:stretch/>
        </p:blipFill>
        <p:spPr>
          <a:xfrm>
            <a:off x="8702482" y="4449527"/>
            <a:ext cx="893313" cy="866513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0BC8DBA7-F140-CC40-B0F8-E96BE55588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4354" y="5745140"/>
            <a:ext cx="1368323" cy="43822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9C364455-2D8E-6A44-9D9E-0361C43353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712061" y="5858555"/>
            <a:ext cx="1668874" cy="21139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55BF6F6D-AE13-AB43-8CA5-79E6E935634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82200" y="4529335"/>
            <a:ext cx="1077344" cy="69506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2A802435-4A4E-6F40-8DA6-C74A9631B7F5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3629" t="32513" r="6371" b="26204"/>
          <a:stretch/>
        </p:blipFill>
        <p:spPr>
          <a:xfrm>
            <a:off x="8562179" y="5682641"/>
            <a:ext cx="1250637" cy="573668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9DA29FBB-C38A-DA48-AF9A-0B6C5D61AB5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74311" y="5682641"/>
            <a:ext cx="1318484" cy="387305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004BACBF-9B52-3B48-8992-349D7592969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22767" y="4464306"/>
            <a:ext cx="893313" cy="86651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xmlns="" id="{AD812CD4-B525-B843-BEAA-119D91FD495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050047" y="5611270"/>
            <a:ext cx="943521" cy="695060"/>
          </a:xfrm>
          <a:prstGeom prst="rect">
            <a:avLst/>
          </a:prstGeom>
        </p:spPr>
      </p:pic>
      <p:sp>
        <p:nvSpPr>
          <p:cNvPr id="31" name="Título 1">
            <a:extLst>
              <a:ext uri="{FF2B5EF4-FFF2-40B4-BE49-F238E27FC236}">
                <a16:creationId xmlns:a16="http://schemas.microsoft.com/office/drawing/2014/main" xmlns="" id="{423899B1-54DF-A24B-A7DF-9E509D43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73" y="163248"/>
            <a:ext cx="10515600" cy="997953"/>
          </a:xfrm>
        </p:spPr>
        <p:txBody>
          <a:bodyPr/>
          <a:lstStyle/>
          <a:p>
            <a:r>
              <a:rPr lang="pt-BR" dirty="0"/>
              <a:t>Sobre a 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42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C9696E-0791-094E-9C01-17DB084A8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Índice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CF30A5-8CDE-4D49-B3D5-70366E5BB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t-BR" dirty="0"/>
              <a:t>O que é E-Sports?</a:t>
            </a:r>
          </a:p>
          <a:p>
            <a:pPr marL="514350" indent="-514350">
              <a:buAutoNum type="arabicPeriod"/>
            </a:pPr>
            <a:r>
              <a:rPr lang="pt-BR" dirty="0"/>
              <a:t>O que não é E-Sports?</a:t>
            </a:r>
          </a:p>
          <a:p>
            <a:pPr marL="514350" indent="-514350">
              <a:buAutoNum type="arabicPeriod"/>
            </a:pPr>
            <a:r>
              <a:rPr lang="pt-BR" dirty="0"/>
              <a:t>E-Sports é coisa séria.</a:t>
            </a:r>
          </a:p>
          <a:p>
            <a:pPr marL="514350" indent="-514350">
              <a:buAutoNum type="arabicPeriod"/>
            </a:pPr>
            <a:r>
              <a:rPr lang="pt-BR" dirty="0"/>
              <a:t>A Jabuticaba.</a:t>
            </a:r>
          </a:p>
          <a:p>
            <a:pPr marL="514350" indent="-514350">
              <a:buAutoNum type="arabicPeriod"/>
            </a:pPr>
            <a:r>
              <a:rPr lang="pt-BR" dirty="0"/>
              <a:t>Engajamento, não açodamento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C04159-8931-1648-8E5F-5F0C1C7F3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145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C80C6-8032-694A-A54C-ACFE03DCD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1. O que é E-Sports?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DCF52A-F6BC-4D45-8F5C-DEA58532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66" y="1310564"/>
            <a:ext cx="10515600" cy="1391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200" dirty="0">
                <a:solidFill>
                  <a:schemeClr val="tx1"/>
                </a:solidFill>
              </a:rPr>
              <a:t>Definição da ESA:</a:t>
            </a:r>
          </a:p>
          <a:p>
            <a:pPr marL="0" indent="0" algn="ctr">
              <a:buNone/>
            </a:pPr>
            <a:r>
              <a:rPr lang="pt-BR" sz="2200" i="1" dirty="0"/>
              <a:t>“Esportes Eletrônicos, ou E-Sports, são uma prática competitiva de jogos eletrônicos, entre indivíduos ou times, por classificação, prêmios em dinheiro, ou simplesmente por diversão.”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9A1E81-EE57-884A-9A68-1BCE090C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pt-BR" smtClean="0"/>
              <a:t>4</a:t>
            </a:fld>
            <a:endParaRPr lang="pt-B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41AD5A-7FAF-8049-89E8-FE5A0D383EF6}"/>
              </a:ext>
            </a:extLst>
          </p:cNvPr>
          <p:cNvSpPr/>
          <p:nvPr/>
        </p:nvSpPr>
        <p:spPr>
          <a:xfrm>
            <a:off x="2251506" y="2626348"/>
            <a:ext cx="7197294" cy="4016484"/>
          </a:xfrm>
          <a:prstGeom prst="rect">
            <a:avLst/>
          </a:prstGeom>
          <a:ln w="12700"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pt-BR" sz="1700" u="sng" dirty="0">
                <a:latin typeface="Corbel" panose="020B0503020204020204" pitchFamily="34" charset="0"/>
              </a:rPr>
              <a:t>Desenvolvimento pessoal</a:t>
            </a:r>
            <a:r>
              <a:rPr lang="pt-BR" sz="1700" dirty="0">
                <a:latin typeface="Corbel" panose="020B0503020204020204" pitchFamily="34" charset="0"/>
              </a:rPr>
              <a:t>: 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Agilidade, Coordenação, Treinamento, Trabalho em Equipe, Resiliência, Talento, Inteligência, Pensamento Estratégico, etc.</a:t>
            </a:r>
            <a:endParaRPr lang="pt-BR" sz="1700" u="sng" dirty="0">
              <a:latin typeface="Corbel" panose="020B0503020204020204" pitchFamily="34" charset="0"/>
            </a:endParaRPr>
          </a:p>
          <a:p>
            <a:endParaRPr lang="pt-BR" sz="1700" u="sng" dirty="0">
              <a:latin typeface="Corbel" panose="020B0503020204020204" pitchFamily="34" charset="0"/>
            </a:endParaRPr>
          </a:p>
          <a:p>
            <a:r>
              <a:rPr lang="pt-BR" sz="1700" u="sng" dirty="0">
                <a:latin typeface="Corbel" panose="020B0503020204020204" pitchFamily="34" charset="0"/>
              </a:rPr>
              <a:t>Aspectos socioeconômicos:</a:t>
            </a:r>
          </a:p>
          <a:p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- Inserção nacional: empresas contratam e pagam impostos regularmente</a:t>
            </a:r>
          </a:p>
          <a:p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- Inserção internacional: setor altamente integrado</a:t>
            </a:r>
          </a:p>
          <a:p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- Comunidade internacional: +500 milhões de pessoas de todas as nações participando das mesmas competições.</a:t>
            </a:r>
          </a:p>
          <a:p>
            <a:endParaRPr lang="pt-BR" sz="1700" dirty="0">
              <a:latin typeface="Corbel" panose="020B0503020204020204" pitchFamily="34" charset="0"/>
            </a:endParaRPr>
          </a:p>
          <a:p>
            <a:r>
              <a:rPr lang="pt-BR" sz="1700" u="sng" dirty="0">
                <a:latin typeface="Corbel" panose="020B0503020204020204" pitchFamily="34" charset="0"/>
              </a:rPr>
              <a:t>Mercado</a:t>
            </a:r>
            <a:r>
              <a:rPr lang="pt-BR" sz="1700" dirty="0">
                <a:latin typeface="Corbel" panose="020B0503020204020204" pitchFamily="34" charset="0"/>
              </a:rPr>
              <a:t>: 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receitas globais com E-Sports devem chegar a USD 1.5 bilhão em 2020; última final de </a:t>
            </a:r>
            <a:r>
              <a:rPr lang="pt-BR" sz="17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League</a:t>
            </a:r>
            <a:r>
              <a:rPr lang="pt-BR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17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of</a:t>
            </a:r>
            <a:r>
              <a:rPr lang="pt-BR" sz="1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17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Legends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lotou um estádio de 80 mil pessoas na Coréia do Sul.</a:t>
            </a:r>
          </a:p>
          <a:p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  <a:p>
            <a:r>
              <a:rPr lang="pt-BR" sz="1700" u="sng" dirty="0">
                <a:latin typeface="Corbel" panose="020B0503020204020204" pitchFamily="34" charset="0"/>
              </a:rPr>
              <a:t>Tecnologia / Inovação</a:t>
            </a:r>
            <a:r>
              <a:rPr lang="pt-BR" sz="1700" dirty="0">
                <a:latin typeface="Corbel" panose="020B0503020204020204" pitchFamily="34" charset="0"/>
              </a:rPr>
              <a:t>: </a:t>
            </a:r>
            <a:r>
              <a:rPr lang="pt-BR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obras artísticas, musicais, audiovisuais, literárias, software e marcas.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171298-5437-C94E-B938-ED369958E88C}"/>
              </a:ext>
            </a:extLst>
          </p:cNvPr>
          <p:cNvSpPr txBox="1"/>
          <p:nvPr/>
        </p:nvSpPr>
        <p:spPr>
          <a:xfrm>
            <a:off x="145048" y="3535826"/>
            <a:ext cx="20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Corbel" panose="020B0503020204020204" pitchFamily="34" charset="0"/>
              </a:rPr>
              <a:t>E-Sports são um fenômeno inédito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B27CD2-8E70-A542-A211-E12B06BC04BA}"/>
              </a:ext>
            </a:extLst>
          </p:cNvPr>
          <p:cNvSpPr/>
          <p:nvPr/>
        </p:nvSpPr>
        <p:spPr>
          <a:xfrm>
            <a:off x="9448800" y="4904292"/>
            <a:ext cx="274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Corbel" panose="020B0503020204020204" pitchFamily="34" charset="0"/>
              </a:rPr>
              <a:t>Requerem investimentos vultuosos e proteção à Propriedade Intelectual</a:t>
            </a:r>
          </a:p>
        </p:txBody>
      </p:sp>
      <p:sp>
        <p:nvSpPr>
          <p:cNvPr id="11" name="Bent Arrow 10">
            <a:extLst>
              <a:ext uri="{FF2B5EF4-FFF2-40B4-BE49-F238E27FC236}">
                <a16:creationId xmlns:a16="http://schemas.microsoft.com/office/drawing/2014/main" xmlns="" id="{2545F862-715F-AC4B-BBF4-AE40EE413129}"/>
              </a:ext>
            </a:extLst>
          </p:cNvPr>
          <p:cNvSpPr/>
          <p:nvPr/>
        </p:nvSpPr>
        <p:spPr>
          <a:xfrm rot="10800000" flipH="1">
            <a:off x="1161683" y="4285268"/>
            <a:ext cx="768626" cy="961234"/>
          </a:xfrm>
          <a:prstGeom prst="bentArrow">
            <a:avLst>
              <a:gd name="adj1" fmla="val 25000"/>
              <a:gd name="adj2" fmla="val 30493"/>
              <a:gd name="adj3" fmla="val 25000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>
            <a:extLst>
              <a:ext uri="{FF2B5EF4-FFF2-40B4-BE49-F238E27FC236}">
                <a16:creationId xmlns:a16="http://schemas.microsoft.com/office/drawing/2014/main" xmlns="" id="{944B2CE3-ABF0-ED48-9FCF-D370A709644E}"/>
              </a:ext>
            </a:extLst>
          </p:cNvPr>
          <p:cNvSpPr/>
          <p:nvPr/>
        </p:nvSpPr>
        <p:spPr>
          <a:xfrm rot="16200000" flipH="1" flipV="1">
            <a:off x="9831267" y="3681398"/>
            <a:ext cx="923329" cy="1134082"/>
          </a:xfrm>
          <a:prstGeom prst="bentArrow">
            <a:avLst>
              <a:gd name="adj1" fmla="val 25000"/>
              <a:gd name="adj2" fmla="val 30493"/>
              <a:gd name="adj3" fmla="val 25000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Graphic 17" descr="Robot">
            <a:extLst>
              <a:ext uri="{FF2B5EF4-FFF2-40B4-BE49-F238E27FC236}">
                <a16:creationId xmlns:a16="http://schemas.microsoft.com/office/drawing/2014/main" xmlns="" id="{96B5090D-8FB5-4B4D-8428-8BE1C2287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762432" y="5987227"/>
            <a:ext cx="426575" cy="426575"/>
          </a:xfrm>
          <a:prstGeom prst="rect">
            <a:avLst/>
          </a:prstGeom>
        </p:spPr>
      </p:pic>
      <p:pic>
        <p:nvPicPr>
          <p:cNvPr id="20" name="Graphic 19" descr="Classroom">
            <a:extLst>
              <a:ext uri="{FF2B5EF4-FFF2-40B4-BE49-F238E27FC236}">
                <a16:creationId xmlns:a16="http://schemas.microsoft.com/office/drawing/2014/main" xmlns="" id="{2C421AA7-D224-4D4D-8F63-845DCA400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12592" y="3222956"/>
            <a:ext cx="426575" cy="426575"/>
          </a:xfrm>
          <a:prstGeom prst="rect">
            <a:avLst/>
          </a:prstGeom>
        </p:spPr>
      </p:pic>
      <p:pic>
        <p:nvPicPr>
          <p:cNvPr id="22" name="Graphic 21" descr="Upward trend">
            <a:extLst>
              <a:ext uri="{FF2B5EF4-FFF2-40B4-BE49-F238E27FC236}">
                <a16:creationId xmlns:a16="http://schemas.microsoft.com/office/drawing/2014/main" xmlns="" id="{8E18DF10-D655-F444-9FFE-286628186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17313" y="5514485"/>
            <a:ext cx="386777" cy="386777"/>
          </a:xfrm>
          <a:prstGeom prst="rect">
            <a:avLst/>
          </a:prstGeom>
        </p:spPr>
      </p:pic>
      <p:pic>
        <p:nvPicPr>
          <p:cNvPr id="24" name="Graphic 23" descr="Music notation">
            <a:extLst>
              <a:ext uri="{FF2B5EF4-FFF2-40B4-BE49-F238E27FC236}">
                <a16:creationId xmlns:a16="http://schemas.microsoft.com/office/drawing/2014/main" xmlns="" id="{C15F0424-8F87-1B4B-8F81-02254765CF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737350" y="6144204"/>
            <a:ext cx="624548" cy="624548"/>
          </a:xfrm>
          <a:prstGeom prst="rect">
            <a:avLst/>
          </a:prstGeom>
        </p:spPr>
      </p:pic>
      <p:pic>
        <p:nvPicPr>
          <p:cNvPr id="9" name="Graphic 8" descr="Earth globe Americas">
            <a:extLst>
              <a:ext uri="{FF2B5EF4-FFF2-40B4-BE49-F238E27FC236}">
                <a16:creationId xmlns:a16="http://schemas.microsoft.com/office/drawing/2014/main" xmlns="" id="{0B294407-1C90-1B45-A271-0B9E37F147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72093" y="4438131"/>
            <a:ext cx="426575" cy="426575"/>
          </a:xfrm>
          <a:prstGeom prst="rect">
            <a:avLst/>
          </a:prstGeom>
        </p:spPr>
      </p:pic>
      <p:pic>
        <p:nvPicPr>
          <p:cNvPr id="13" name="Graphic 12" descr="Typewriter">
            <a:extLst>
              <a:ext uri="{FF2B5EF4-FFF2-40B4-BE49-F238E27FC236}">
                <a16:creationId xmlns:a16="http://schemas.microsoft.com/office/drawing/2014/main" xmlns="" id="{C05F1FFA-D70E-1345-A25F-A39DBC9DD8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021758" y="6276399"/>
            <a:ext cx="352541" cy="352541"/>
          </a:xfrm>
          <a:prstGeom prst="rect">
            <a:avLst/>
          </a:prstGeom>
        </p:spPr>
      </p:pic>
      <p:pic>
        <p:nvPicPr>
          <p:cNvPr id="15" name="Graphic 14" descr="Business Growth">
            <a:extLst>
              <a:ext uri="{FF2B5EF4-FFF2-40B4-BE49-F238E27FC236}">
                <a16:creationId xmlns:a16="http://schemas.microsoft.com/office/drawing/2014/main" xmlns="" id="{613DAC7A-7CDA-5544-B2DD-A0818F5D5A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561732" y="4552597"/>
            <a:ext cx="426575" cy="426575"/>
          </a:xfrm>
          <a:prstGeom prst="rect">
            <a:avLst/>
          </a:prstGeom>
        </p:spPr>
      </p:pic>
      <p:pic>
        <p:nvPicPr>
          <p:cNvPr id="17" name="Graphic 16" descr="Money">
            <a:extLst>
              <a:ext uri="{FF2B5EF4-FFF2-40B4-BE49-F238E27FC236}">
                <a16:creationId xmlns:a16="http://schemas.microsoft.com/office/drawing/2014/main" xmlns="" id="{C918DEDE-07B9-2B4A-9D43-D422B3778A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3662931" y="5547436"/>
            <a:ext cx="426575" cy="426575"/>
          </a:xfrm>
          <a:prstGeom prst="rect">
            <a:avLst/>
          </a:prstGeom>
        </p:spPr>
      </p:pic>
      <p:pic>
        <p:nvPicPr>
          <p:cNvPr id="21" name="Graphic 20" descr="Head with gears">
            <a:extLst>
              <a:ext uri="{FF2B5EF4-FFF2-40B4-BE49-F238E27FC236}">
                <a16:creationId xmlns:a16="http://schemas.microsoft.com/office/drawing/2014/main" xmlns="" id="{565DB9FA-1025-EF45-A5F0-FBB386A3360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8813266" y="3059445"/>
            <a:ext cx="387795" cy="3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0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21FBC5-5137-4A59-B20E-DC5AA9F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526" y="171623"/>
            <a:ext cx="10515600" cy="997953"/>
          </a:xfrm>
        </p:spPr>
        <p:txBody>
          <a:bodyPr/>
          <a:lstStyle/>
          <a:p>
            <a:r>
              <a:rPr lang="pt-BR"/>
              <a:t>2. O que não é E-Sports?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2C206E3-714D-401B-A03A-F8036CA1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pt-BR" smtClean="0"/>
              <a:t>5</a:t>
            </a:fld>
            <a:endParaRPr lang="pt-BR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xmlns="" id="{B53621A2-698D-F245-9952-4C1BADED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96" y="2524311"/>
            <a:ext cx="4889095" cy="583995"/>
          </a:xfrm>
          <a:ln>
            <a:noFill/>
          </a:ln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pt-BR" sz="1700"/>
              <a:t>Detentores de direitos devem autorizar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xmlns="" id="{0ACAF304-C353-C84A-99D2-A82187E577DD}"/>
              </a:ext>
            </a:extLst>
          </p:cNvPr>
          <p:cNvSpPr txBox="1">
            <a:spLocks/>
          </p:cNvSpPr>
          <p:nvPr/>
        </p:nvSpPr>
        <p:spPr>
          <a:xfrm>
            <a:off x="6856471" y="5764557"/>
            <a:ext cx="4889096" cy="8660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romanUcPeriod" startAt="5"/>
            </a:pPr>
            <a:r>
              <a:rPr lang="pt-BR" sz="1700"/>
              <a:t>Em um campeonato, os atletas e os times são quase que o elemento de entretenimento exclusivo dos espectadores.  </a:t>
            </a:r>
          </a:p>
          <a:p>
            <a:pPr marL="401850" lvl="2" indent="-400050">
              <a:buFont typeface="+mj-lt"/>
              <a:buAutoNum type="romanUcPeriod"/>
            </a:pPr>
            <a:endParaRPr lang="pt-BR" sz="1700"/>
          </a:p>
          <a:p>
            <a:pPr marL="400050" indent="-400050">
              <a:buFont typeface="+mj-lt"/>
              <a:buAutoNum type="romanUcPeriod" startAt="5"/>
            </a:pPr>
            <a:endParaRPr lang="pt-BR" sz="1700"/>
          </a:p>
          <a:p>
            <a:pPr marL="400050" indent="-400050">
              <a:buFont typeface="+mj-lt"/>
              <a:buAutoNum type="romanUcPeriod" startAt="5"/>
            </a:pPr>
            <a:endParaRPr lang="pt-BR" sz="1700"/>
          </a:p>
          <a:p>
            <a:pPr marL="400050" lvl="1" indent="-400050">
              <a:buFont typeface="+mj-lt"/>
              <a:buAutoNum type="romanUcPeriod"/>
            </a:pPr>
            <a:endParaRPr lang="pt-BR" sz="170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13BF64C-CF89-0B42-9FF5-B62A2B0107CE}"/>
              </a:ext>
            </a:extLst>
          </p:cNvPr>
          <p:cNvSpPr txBox="1"/>
          <p:nvPr/>
        </p:nvSpPr>
        <p:spPr>
          <a:xfrm>
            <a:off x="2507313" y="1221648"/>
            <a:ext cx="1257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E-Sports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A1E6CE7-1296-9C4B-AD99-6883A07A2C4A}"/>
              </a:ext>
            </a:extLst>
          </p:cNvPr>
          <p:cNvSpPr txBox="1"/>
          <p:nvPr/>
        </p:nvSpPr>
        <p:spPr>
          <a:xfrm>
            <a:off x="8506372" y="1196097"/>
            <a:ext cx="142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Esportes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xmlns="" id="{2998488E-9FA0-2C46-9F02-0BF31C8CF254}"/>
              </a:ext>
            </a:extLst>
          </p:cNvPr>
          <p:cNvSpPr txBox="1">
            <a:spLocks/>
          </p:cNvSpPr>
          <p:nvPr/>
        </p:nvSpPr>
        <p:spPr>
          <a:xfrm>
            <a:off x="6856472" y="2524312"/>
            <a:ext cx="4889096" cy="5839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romanUcPeriod"/>
            </a:pPr>
            <a:r>
              <a:rPr lang="pt-BR" sz="1700"/>
              <a:t>Não carece de autorização: “basta uma bola”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xmlns="" id="{85476EA5-FE31-324F-8785-04DAA754B49F}"/>
              </a:ext>
            </a:extLst>
          </p:cNvPr>
          <p:cNvSpPr txBox="1">
            <a:spLocks/>
          </p:cNvSpPr>
          <p:nvPr/>
        </p:nvSpPr>
        <p:spPr>
          <a:xfrm>
            <a:off x="6856472" y="3173268"/>
            <a:ext cx="4889096" cy="5839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romanUcPeriod" startAt="2"/>
            </a:pPr>
            <a:r>
              <a:rPr lang="pt-BR" sz="1700"/>
              <a:t>Podem ser jogados nos mais diferentes lugares e diferentes regras.</a:t>
            </a: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A6B735C8-D8BD-0E4A-8BE2-056063223783}"/>
              </a:ext>
            </a:extLst>
          </p:cNvPr>
          <p:cNvSpPr txBox="1">
            <a:spLocks/>
          </p:cNvSpPr>
          <p:nvPr/>
        </p:nvSpPr>
        <p:spPr>
          <a:xfrm>
            <a:off x="6856472" y="3889460"/>
            <a:ext cx="4889096" cy="100074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romanUcPeriod" startAt="3"/>
            </a:pPr>
            <a:r>
              <a:rPr lang="pt-BR" sz="1700"/>
              <a:t>Campeonatos (amadores e profissionais), necessitam de regras e procedimentos padrão unificadores de cada modalidade esportiva.</a:t>
            </a:r>
          </a:p>
          <a:p>
            <a:pPr marL="400050" lvl="1" indent="-400050">
              <a:buFont typeface="+mj-lt"/>
              <a:buAutoNum type="romanUcPeriod"/>
            </a:pPr>
            <a:endParaRPr lang="pt-BR" sz="170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xmlns="" id="{B45C7D95-5222-ED42-BA20-CD9957CB0C7E}"/>
              </a:ext>
            </a:extLst>
          </p:cNvPr>
          <p:cNvSpPr txBox="1">
            <a:spLocks/>
          </p:cNvSpPr>
          <p:nvPr/>
        </p:nvSpPr>
        <p:spPr>
          <a:xfrm>
            <a:off x="6856472" y="4901379"/>
            <a:ext cx="4889096" cy="8385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romanUcPeriod" startAt="4"/>
            </a:pPr>
            <a:r>
              <a:rPr lang="pt-BR" sz="1700"/>
              <a:t>As entidades de administração do desporto são essenciais para garantir as mesmas regras e formato.</a:t>
            </a:r>
          </a:p>
        </p:txBody>
      </p:sp>
      <p:sp>
        <p:nvSpPr>
          <p:cNvPr id="18" name="Espaço Reservado para Conteúdo 2">
            <a:extLst>
              <a:ext uri="{FF2B5EF4-FFF2-40B4-BE49-F238E27FC236}">
                <a16:creationId xmlns:a16="http://schemas.microsoft.com/office/drawing/2014/main" xmlns="" id="{610948F9-51CD-8644-A7F0-9E83F9610A63}"/>
              </a:ext>
            </a:extLst>
          </p:cNvPr>
          <p:cNvSpPr txBox="1">
            <a:spLocks/>
          </p:cNvSpPr>
          <p:nvPr/>
        </p:nvSpPr>
        <p:spPr>
          <a:xfrm>
            <a:off x="607796" y="5764557"/>
            <a:ext cx="4889095" cy="8660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romanUcPeriod" startAt="5"/>
            </a:pPr>
            <a:r>
              <a:rPr lang="pt-BR" sz="1700"/>
              <a:t>A performance dos times e dos jogadores é exteriorizada somente por meio dos elementos de propriedade intelectual </a:t>
            </a:r>
          </a:p>
          <a:p>
            <a:pPr marL="400050" indent="-400050">
              <a:buFont typeface="+mj-lt"/>
              <a:buAutoNum type="romanUcPeriod" startAt="5"/>
            </a:pPr>
            <a:endParaRPr lang="pt-BR" sz="1700"/>
          </a:p>
          <a:p>
            <a:pPr marL="400050" indent="-400050">
              <a:buFont typeface="+mj-lt"/>
              <a:buAutoNum type="romanUcPeriod" startAt="5"/>
            </a:pPr>
            <a:endParaRPr lang="pt-BR" sz="1700"/>
          </a:p>
          <a:p>
            <a:pPr marL="400050" lvl="1" indent="-400050">
              <a:buFont typeface="+mj-lt"/>
              <a:buAutoNum type="romanUcPeriod"/>
            </a:pPr>
            <a:endParaRPr lang="pt-BR" sz="1700"/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xmlns="" id="{89966255-3246-9348-8561-C9BB3545A43F}"/>
              </a:ext>
            </a:extLst>
          </p:cNvPr>
          <p:cNvSpPr txBox="1">
            <a:spLocks/>
          </p:cNvSpPr>
          <p:nvPr/>
        </p:nvSpPr>
        <p:spPr>
          <a:xfrm>
            <a:off x="607796" y="3201322"/>
            <a:ext cx="4889095" cy="5839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romanUcPeriod" startAt="2"/>
            </a:pPr>
            <a:r>
              <a:rPr lang="pt-BR" sz="1700"/>
              <a:t>Somente poderão ser jogados seguindo regras delineadas no respectivo jogo.  </a:t>
            </a: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xmlns="" id="{280A716E-AFE9-4241-A77B-89D0E78AE7A4}"/>
              </a:ext>
            </a:extLst>
          </p:cNvPr>
          <p:cNvSpPr txBox="1">
            <a:spLocks/>
          </p:cNvSpPr>
          <p:nvPr/>
        </p:nvSpPr>
        <p:spPr>
          <a:xfrm>
            <a:off x="607796" y="3889460"/>
            <a:ext cx="4986182" cy="10007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romanUcPeriod" startAt="3"/>
            </a:pPr>
            <a:r>
              <a:rPr lang="pt-BR" sz="1700"/>
              <a:t>As regras aplicáveis ao jogo serão na grande maioria padrão, sejam em situações de entretenimento ou em campeonatos de Esports.</a:t>
            </a:r>
          </a:p>
        </p:txBody>
      </p:sp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xmlns="" id="{6B4B54AE-EF70-A647-8840-C0B925863567}"/>
              </a:ext>
            </a:extLst>
          </p:cNvPr>
          <p:cNvSpPr txBox="1">
            <a:spLocks/>
          </p:cNvSpPr>
          <p:nvPr/>
        </p:nvSpPr>
        <p:spPr>
          <a:xfrm>
            <a:off x="607796" y="4901379"/>
            <a:ext cx="4889095" cy="6241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romanUcPeriod" startAt="4"/>
            </a:pPr>
            <a:r>
              <a:rPr lang="pt-BR" sz="1700"/>
              <a:t>Não existe necessidade ou até mesmo o direito de terceiros interferirem nas regras do jogo. </a:t>
            </a:r>
          </a:p>
        </p:txBody>
      </p:sp>
      <p:sp>
        <p:nvSpPr>
          <p:cNvPr id="5" name="Not Equal 4">
            <a:extLst>
              <a:ext uri="{FF2B5EF4-FFF2-40B4-BE49-F238E27FC236}">
                <a16:creationId xmlns:a16="http://schemas.microsoft.com/office/drawing/2014/main" xmlns="" id="{D6AE438F-4AF6-924C-A8A0-2C20314F9029}"/>
              </a:ext>
            </a:extLst>
          </p:cNvPr>
          <p:cNvSpPr/>
          <p:nvPr/>
        </p:nvSpPr>
        <p:spPr>
          <a:xfrm>
            <a:off x="5678066" y="3889460"/>
            <a:ext cx="835867" cy="609600"/>
          </a:xfrm>
          <a:prstGeom prst="mathNotEqual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A500586-9AE8-B24B-858E-7DE000CA55F4}"/>
              </a:ext>
            </a:extLst>
          </p:cNvPr>
          <p:cNvSpPr txBox="1"/>
          <p:nvPr/>
        </p:nvSpPr>
        <p:spPr>
          <a:xfrm>
            <a:off x="6848243" y="1675596"/>
            <a:ext cx="4889095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Regime derivado do sistema </a:t>
            </a:r>
          </a:p>
          <a:p>
            <a:pPr algn="ctr"/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nacional de esportes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8E7B625-353C-DE44-8D5D-EC08AF86D4D4}"/>
              </a:ext>
            </a:extLst>
          </p:cNvPr>
          <p:cNvSpPr txBox="1"/>
          <p:nvPr/>
        </p:nvSpPr>
        <p:spPr>
          <a:xfrm>
            <a:off x="607796" y="1690241"/>
            <a:ext cx="4889095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Regime derivado de direitos </a:t>
            </a:r>
          </a:p>
          <a:p>
            <a:pPr algn="ctr"/>
            <a:r>
              <a:rPr lang="pt-BR" sz="200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de propriedade intelectual</a:t>
            </a:r>
          </a:p>
        </p:txBody>
      </p:sp>
      <p:pic>
        <p:nvPicPr>
          <p:cNvPr id="9" name="Graphic 8" descr="Soccer">
            <a:extLst>
              <a:ext uri="{FF2B5EF4-FFF2-40B4-BE49-F238E27FC236}">
                <a16:creationId xmlns:a16="http://schemas.microsoft.com/office/drawing/2014/main" xmlns="" id="{3CC1B8C5-0D2F-C34B-B91B-1E7107360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40832" y="1819920"/>
            <a:ext cx="469232" cy="469232"/>
          </a:xfrm>
          <a:prstGeom prst="rect">
            <a:avLst/>
          </a:prstGeom>
        </p:spPr>
      </p:pic>
      <p:pic>
        <p:nvPicPr>
          <p:cNvPr id="26" name="Graphic 25" descr="Game controller">
            <a:extLst>
              <a:ext uri="{FF2B5EF4-FFF2-40B4-BE49-F238E27FC236}">
                <a16:creationId xmlns:a16="http://schemas.microsoft.com/office/drawing/2014/main" xmlns="" id="{E14E1AB1-ADD6-2B41-B0DF-976702230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5910" y="1814296"/>
            <a:ext cx="469232" cy="46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1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9032D-5368-7D4B-99BA-95465825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3. E-Sports é coisa séria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4E5CF6-B50F-0541-AAE4-1F86B2AC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666" y="1828800"/>
            <a:ext cx="11439835" cy="3832412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pt-BR" sz="2200" dirty="0"/>
              <a:t>E-Sports derivam de direitos de </a:t>
            </a:r>
            <a:r>
              <a:rPr lang="pt-BR" sz="2200" b="1" dirty="0"/>
              <a:t>Propriedade Intelectual</a:t>
            </a:r>
            <a:r>
              <a:rPr lang="pt-BR" sz="2200" dirty="0"/>
              <a:t>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pt-BR" sz="2200" dirty="0"/>
              <a:t>Há pouca </a:t>
            </a:r>
            <a:r>
              <a:rPr lang="pt-BR" sz="2200" b="1" dirty="0"/>
              <a:t>literatura acadêmica </a:t>
            </a:r>
            <a:r>
              <a:rPr lang="pt-BR" sz="2200" dirty="0"/>
              <a:t>comparando esportes tradicionais e E-Sports;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pt-BR" sz="2200" dirty="0"/>
              <a:t>Na prática, não tem havido uma necessidade de se </a:t>
            </a:r>
            <a:r>
              <a:rPr lang="pt-BR" sz="2200" b="1" dirty="0"/>
              <a:t>igualar</a:t>
            </a:r>
            <a:r>
              <a:rPr lang="pt-BR" sz="2200" dirty="0"/>
              <a:t> E-Sports a esportes tradicionais;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pt-BR" sz="2200" dirty="0"/>
              <a:t>A relação entre entidades de administração do esporte e o direito de Propriedade Intelectual tem sido muito </a:t>
            </a:r>
            <a:r>
              <a:rPr lang="pt-BR" sz="2200" b="1" dirty="0"/>
              <a:t>conflitiva</a:t>
            </a:r>
            <a:r>
              <a:rPr lang="pt-BR" sz="2200" dirty="0"/>
              <a:t>;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</a:pPr>
            <a:r>
              <a:rPr lang="pt-BR" sz="2200" dirty="0"/>
              <a:t>Países ainda estão </a:t>
            </a:r>
            <a:r>
              <a:rPr lang="pt-BR" sz="2200" b="1" dirty="0"/>
              <a:t>aprendendo</a:t>
            </a:r>
            <a:r>
              <a:rPr lang="pt-BR" sz="2200" dirty="0"/>
              <a:t> e “apanhando”.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94C8CB-BF33-E548-BFFC-A0051BC79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4524" y="6475494"/>
            <a:ext cx="2743200" cy="365125"/>
          </a:xfrm>
        </p:spPr>
        <p:txBody>
          <a:bodyPr/>
          <a:lstStyle/>
          <a:p>
            <a:fld id="{67416DB1-5FA7-4F6B-BC4B-9E0AE0B8061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1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5873DCC-3397-AE41-9CE8-5C6616EC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pt-BR" smtClean="0"/>
              <a:t>7</a:t>
            </a:fld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56E4656B-127E-F440-9011-FB22918F1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32" y="171250"/>
            <a:ext cx="10515600" cy="997953"/>
          </a:xfrm>
        </p:spPr>
        <p:txBody>
          <a:bodyPr/>
          <a:lstStyle/>
          <a:p>
            <a:r>
              <a:rPr lang="pt-BR"/>
              <a:t>3. E-Sports é coisa séria (II)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xmlns="" id="{FC22ACDB-F60F-4240-92CE-EA82FA403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641" y="1617407"/>
            <a:ext cx="586933" cy="3912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77D7299D-941B-D34D-A712-968C5993C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933" y="1602129"/>
            <a:ext cx="586933" cy="3912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D3E3A6B6-B1FE-E24F-884F-E47C52F46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5196" y="1602129"/>
            <a:ext cx="584632" cy="3912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9C11FD40-4F63-F742-9108-4D9102E85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9387" y="1621110"/>
            <a:ext cx="586935" cy="391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xmlns="" id="{6268D77B-B7B5-834F-9459-F442295F161F}"/>
              </a:ext>
            </a:extLst>
          </p:cNvPr>
          <p:cNvCxnSpPr>
            <a:cxnSpLocks/>
          </p:cNvCxnSpPr>
          <p:nvPr/>
        </p:nvCxnSpPr>
        <p:spPr>
          <a:xfrm>
            <a:off x="2397746" y="1426641"/>
            <a:ext cx="0" cy="529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xmlns="" id="{05A7F47B-A42E-9749-9D5F-8112CDCEBC15}"/>
              </a:ext>
            </a:extLst>
          </p:cNvPr>
          <p:cNvCxnSpPr>
            <a:cxnSpLocks/>
          </p:cNvCxnSpPr>
          <p:nvPr/>
        </p:nvCxnSpPr>
        <p:spPr>
          <a:xfrm>
            <a:off x="4743454" y="1426641"/>
            <a:ext cx="0" cy="529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xmlns="" id="{BE22A1B4-6CFA-C043-8793-8E3A2720D50D}"/>
              </a:ext>
            </a:extLst>
          </p:cNvPr>
          <p:cNvCxnSpPr>
            <a:cxnSpLocks/>
          </p:cNvCxnSpPr>
          <p:nvPr/>
        </p:nvCxnSpPr>
        <p:spPr>
          <a:xfrm>
            <a:off x="7089162" y="1426641"/>
            <a:ext cx="0" cy="529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xmlns="" id="{12FA9796-8223-8E48-BAC5-8529FB33D92A}"/>
              </a:ext>
            </a:extLst>
          </p:cNvPr>
          <p:cNvCxnSpPr>
            <a:cxnSpLocks/>
          </p:cNvCxnSpPr>
          <p:nvPr/>
        </p:nvCxnSpPr>
        <p:spPr>
          <a:xfrm>
            <a:off x="9434869" y="1426641"/>
            <a:ext cx="0" cy="5295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m 38">
            <a:extLst>
              <a:ext uri="{FF2B5EF4-FFF2-40B4-BE49-F238E27FC236}">
                <a16:creationId xmlns:a16="http://schemas.microsoft.com/office/drawing/2014/main" xmlns="" id="{7EA46FF7-76D0-C540-9516-0D16DD5E4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723" y="1617406"/>
            <a:ext cx="656944" cy="3912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CaixaDeTexto 24">
            <a:extLst>
              <a:ext uri="{FF2B5EF4-FFF2-40B4-BE49-F238E27FC236}">
                <a16:creationId xmlns:a16="http://schemas.microsoft.com/office/drawing/2014/main" xmlns="" id="{B7562B35-6BC2-8841-AD72-5F9596BA519F}"/>
              </a:ext>
            </a:extLst>
          </p:cNvPr>
          <p:cNvSpPr txBox="1"/>
          <p:nvPr/>
        </p:nvSpPr>
        <p:spPr>
          <a:xfrm>
            <a:off x="2409660" y="2193526"/>
            <a:ext cx="231949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Problema de jogos de azar </a:t>
            </a:r>
            <a:r>
              <a:rPr lang="pt-BR" sz="1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não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foi resolvido igualando E-Sports a Esportes.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Legalização se deu por meio de “Lei por uma Republica Digital”.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“France </a:t>
            </a: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Esports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” é uma plataforma de colaboração do ecossistema.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“France </a:t>
            </a: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Esports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” não tem autoridade para organizar ou autorizar campeonatos.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5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4" name="CaixaDeTexto 29">
            <a:extLst>
              <a:ext uri="{FF2B5EF4-FFF2-40B4-BE49-F238E27FC236}">
                <a16:creationId xmlns:a16="http://schemas.microsoft.com/office/drawing/2014/main" xmlns="" id="{F475ECD6-0B86-564D-BDF1-95B9F3A8BBBC}"/>
              </a:ext>
            </a:extLst>
          </p:cNvPr>
          <p:cNvSpPr txBox="1"/>
          <p:nvPr/>
        </p:nvSpPr>
        <p:spPr>
          <a:xfrm>
            <a:off x="9499255" y="2178822"/>
            <a:ext cx="25448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Não reconhece E-Sports como Esportes.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Criou a Federação “</a:t>
            </a: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KesPa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” para regular torneios oficiais de E-Sports.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KesPa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entrou em disputa judicial com empresas.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Setor venceu e o presidente da </a:t>
            </a: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KesPa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foi condenado a 6 anos de prisão por corrupção e abuso de poder.</a:t>
            </a:r>
          </a:p>
        </p:txBody>
      </p:sp>
      <p:sp>
        <p:nvSpPr>
          <p:cNvPr id="26" name="CaixaDeTexto 30">
            <a:extLst>
              <a:ext uri="{FF2B5EF4-FFF2-40B4-BE49-F238E27FC236}">
                <a16:creationId xmlns:a16="http://schemas.microsoft.com/office/drawing/2014/main" xmlns="" id="{DFFBD9C0-B7DA-0D4A-A43B-C4947B633776}"/>
              </a:ext>
            </a:extLst>
          </p:cNvPr>
          <p:cNvSpPr txBox="1"/>
          <p:nvPr/>
        </p:nvSpPr>
        <p:spPr>
          <a:xfrm>
            <a:off x="4755368" y="2187708"/>
            <a:ext cx="233141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Único país a regular os E-Sports como Esporte.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RESF regula torneios oficiais de E-Sports mas precisa obter licenças das empresas devido à adesão da Rússia à Convenção de Berna.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Na prática, a RESF </a:t>
            </a:r>
            <a:r>
              <a:rPr lang="pt-BR" sz="15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não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tem autonomia para organizar tudo.</a:t>
            </a:r>
          </a:p>
        </p:txBody>
      </p:sp>
      <p:sp>
        <p:nvSpPr>
          <p:cNvPr id="27" name="CaixaDeTexto 31">
            <a:extLst>
              <a:ext uri="{FF2B5EF4-FFF2-40B4-BE49-F238E27FC236}">
                <a16:creationId xmlns:a16="http://schemas.microsoft.com/office/drawing/2014/main" xmlns="" id="{056C53F7-40A7-C041-87BA-E7297A2A2A90}"/>
              </a:ext>
            </a:extLst>
          </p:cNvPr>
          <p:cNvSpPr txBox="1"/>
          <p:nvPr/>
        </p:nvSpPr>
        <p:spPr>
          <a:xfrm>
            <a:off x="7086778" y="2187708"/>
            <a:ext cx="23457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Não reconhece E-Sports como Esportes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Reconheceu a </a:t>
            </a: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Japan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Esports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Union (</a:t>
            </a: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JesU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) como autoridade de E-Sports.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Reconhecimento para contornar uma restrição na lei japonesa.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Torneios de E-Sports caiam sob a mesma qualificação que jogos de azar.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JesU</a:t>
            </a: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não tem autoridade para organizar ou autorizar campeonatos.</a:t>
            </a:r>
          </a:p>
        </p:txBody>
      </p:sp>
      <p:sp>
        <p:nvSpPr>
          <p:cNvPr id="28" name="CaixaDeTexto 39">
            <a:extLst>
              <a:ext uri="{FF2B5EF4-FFF2-40B4-BE49-F238E27FC236}">
                <a16:creationId xmlns:a16="http://schemas.microsoft.com/office/drawing/2014/main" xmlns="" id="{5E5F1BB5-D399-A843-A257-DC03470FFC54}"/>
              </a:ext>
            </a:extLst>
          </p:cNvPr>
          <p:cNvSpPr txBox="1"/>
          <p:nvPr/>
        </p:nvSpPr>
        <p:spPr>
          <a:xfrm>
            <a:off x="147918" y="2178822"/>
            <a:ext cx="22355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UE ainda não reconheceu E-Sports como Esportes.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Maioria dos países não considera E-Sports como um “esporte” do ponto de vista legislativo ou regulatório.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Polônia, Espanha e Alemanha já expressaram interesse, mas nada foi feito. </a:t>
            </a:r>
          </a:p>
        </p:txBody>
      </p:sp>
    </p:spTree>
    <p:extLst>
      <p:ext uri="{BB962C8B-B14F-4D97-AF65-F5344CB8AC3E}">
        <p14:creationId xmlns:p14="http://schemas.microsoft.com/office/powerpoint/2010/main" val="1805345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4FCAA-1027-D54B-9CFD-76F3F9AE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 A Jabuticaba (</a:t>
            </a:r>
            <a:r>
              <a:rPr lang="pt-BR" dirty="0" err="1"/>
              <a:t>I</a:t>
            </a:r>
            <a:r>
              <a:rPr lang="pt-BR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7D0EA1-6D35-9342-85CA-95A277C5F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pt-BR" smtClean="0"/>
              <a:t>8</a:t>
            </a:fld>
            <a:endParaRPr lang="pt-BR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7B49DF8F-7924-F346-B92F-A0826C0D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05" y="3837586"/>
            <a:ext cx="9129271" cy="98463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Proteção à Propriedade Intelectual é tão importante quanto as reformas econômicas estruturais por ser um</a:t>
            </a:r>
            <a:r>
              <a:rPr lang="pt-BR" sz="2000" b="1" dirty="0"/>
              <a:t> dos pilares do desenvolvimento e da inovação tecnológicos.</a:t>
            </a:r>
            <a:endParaRPr lang="pt-BR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EA795D14-003C-C447-9864-1428EDBDE41F}"/>
              </a:ext>
            </a:extLst>
          </p:cNvPr>
          <p:cNvSpPr txBox="1">
            <a:spLocks/>
          </p:cNvSpPr>
          <p:nvPr/>
        </p:nvSpPr>
        <p:spPr>
          <a:xfrm>
            <a:off x="1036705" y="5141570"/>
            <a:ext cx="8893725" cy="7573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/>
              <a:t>O PLS 383/2017 visa enquadrar uma atividade </a:t>
            </a:r>
            <a:r>
              <a:rPr lang="pt-BR" sz="2000" b="1" dirty="0"/>
              <a:t>dinâmica, muito bem sucedida, cujo ecossistema é fluido e ágil </a:t>
            </a:r>
            <a:r>
              <a:rPr lang="pt-BR" sz="2000" dirty="0"/>
              <a:t>num regime </a:t>
            </a:r>
            <a:r>
              <a:rPr lang="pt-BR" sz="2000" b="1" dirty="0"/>
              <a:t>inadequado</a:t>
            </a:r>
            <a:r>
              <a:rPr lang="pt-BR" sz="2000" dirty="0"/>
              <a:t>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66643D24-FEEE-904C-9EB9-EBAC3A68CF24}"/>
              </a:ext>
            </a:extLst>
          </p:cNvPr>
          <p:cNvSpPr txBox="1">
            <a:spLocks/>
          </p:cNvSpPr>
          <p:nvPr/>
        </p:nvSpPr>
        <p:spPr>
          <a:xfrm>
            <a:off x="1036705" y="2760888"/>
            <a:ext cx="8893725" cy="7573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/>
              <a:t>Insegurança jurídica quanto a proteção de direitos de propriedade intelectual é um </a:t>
            </a:r>
            <a:r>
              <a:rPr lang="pt-BR" sz="2000" b="1" dirty="0"/>
              <a:t>suicídio econômico de proporções gigantescas.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F47C8BE-B092-254D-8D83-4B784C01AFEF}"/>
              </a:ext>
            </a:extLst>
          </p:cNvPr>
          <p:cNvSpPr txBox="1"/>
          <p:nvPr/>
        </p:nvSpPr>
        <p:spPr>
          <a:xfrm>
            <a:off x="1036704" y="1733648"/>
            <a:ext cx="8893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Intenção de regular sem que seja necessário gera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claro conflito com algo muito maior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do que E-Sports.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AFE385C-9771-074E-BAA6-C818485B2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78" y="1772815"/>
            <a:ext cx="448704" cy="4435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A7F5455-F5CB-8643-9BAC-DD3D345E5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79" y="2758858"/>
            <a:ext cx="448704" cy="4435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A5E79AB-B34C-094F-81C9-BB8F32033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13" y="3812136"/>
            <a:ext cx="448704" cy="4435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7D2847F-FC5A-F042-AF28-B5176727E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13" y="5107460"/>
            <a:ext cx="448704" cy="4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2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21FBC5-5137-4A59-B20E-DC5AA9FB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61" y="178988"/>
            <a:ext cx="10515600" cy="997953"/>
          </a:xfrm>
        </p:spPr>
        <p:txBody>
          <a:bodyPr/>
          <a:lstStyle/>
          <a:p>
            <a:r>
              <a:rPr lang="pt-BR" dirty="0"/>
              <a:t>4. A Jabuticaba (II)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2C206E3-714D-401B-A03A-F8036CA11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6DB1-5FA7-4F6B-BC4B-9E0AE0B80616}" type="slidenum">
              <a:rPr lang="pt-BR" smtClean="0"/>
              <a:t>9</a:t>
            </a:fld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C26C483F-59AF-9B4F-93C9-E58C53586AC0}"/>
              </a:ext>
            </a:extLst>
          </p:cNvPr>
          <p:cNvSpPr txBox="1"/>
          <p:nvPr/>
        </p:nvSpPr>
        <p:spPr>
          <a:xfrm>
            <a:off x="332899" y="2078554"/>
            <a:ext cx="388379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  <a:latin typeface="Corbel" panose="020B0503020204020204" pitchFamily="34" charset="0"/>
              </a:rPr>
              <a:t>Reduz o dinamismo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de setor tecnológico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1DFB3A77-E454-A042-8803-EFB12B821E68}"/>
              </a:ext>
            </a:extLst>
          </p:cNvPr>
          <p:cNvSpPr txBox="1"/>
          <p:nvPr/>
        </p:nvSpPr>
        <p:spPr>
          <a:xfrm>
            <a:off x="332897" y="4126754"/>
            <a:ext cx="388379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Gera </a:t>
            </a:r>
            <a:r>
              <a:rPr lang="pt-BR" sz="2600" b="1" dirty="0">
                <a:solidFill>
                  <a:srgbClr val="C00000"/>
                </a:solidFill>
                <a:latin typeface="Corbel" panose="020B0503020204020204" pitchFamily="34" charset="0"/>
              </a:rPr>
              <a:t>insegurança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jurídica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4C6AD286-95B2-524B-B7AD-46B10B24C846}"/>
              </a:ext>
            </a:extLst>
          </p:cNvPr>
          <p:cNvSpPr txBox="1"/>
          <p:nvPr/>
        </p:nvSpPr>
        <p:spPr>
          <a:xfrm>
            <a:off x="335287" y="5974900"/>
            <a:ext cx="388379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C00000"/>
                </a:solidFill>
                <a:latin typeface="Corbel" panose="020B0503020204020204" pitchFamily="34" charset="0"/>
              </a:rPr>
              <a:t>Afasta</a:t>
            </a:r>
            <a:r>
              <a:rPr lang="pt-BR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investimentos</a:t>
            </a:r>
          </a:p>
        </p:txBody>
      </p:sp>
      <p:sp>
        <p:nvSpPr>
          <p:cNvPr id="13" name="Seta para a Direita 12">
            <a:extLst>
              <a:ext uri="{FF2B5EF4-FFF2-40B4-BE49-F238E27FC236}">
                <a16:creationId xmlns:a16="http://schemas.microsoft.com/office/drawing/2014/main" xmlns="" id="{C5C1726C-1481-D748-AEE8-6B5841143144}"/>
              </a:ext>
            </a:extLst>
          </p:cNvPr>
          <p:cNvSpPr/>
          <p:nvPr/>
        </p:nvSpPr>
        <p:spPr>
          <a:xfrm>
            <a:off x="4541525" y="2352394"/>
            <a:ext cx="696251" cy="34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>
            <a:extLst>
              <a:ext uri="{FF2B5EF4-FFF2-40B4-BE49-F238E27FC236}">
                <a16:creationId xmlns:a16="http://schemas.microsoft.com/office/drawing/2014/main" xmlns="" id="{9B617A38-450B-0A48-AE63-C6D08B74F99D}"/>
              </a:ext>
            </a:extLst>
          </p:cNvPr>
          <p:cNvSpPr/>
          <p:nvPr/>
        </p:nvSpPr>
        <p:spPr>
          <a:xfrm>
            <a:off x="4541525" y="4200539"/>
            <a:ext cx="696251" cy="34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>
            <a:extLst>
              <a:ext uri="{FF2B5EF4-FFF2-40B4-BE49-F238E27FC236}">
                <a16:creationId xmlns:a16="http://schemas.microsoft.com/office/drawing/2014/main" xmlns="" id="{A9C223BD-0AA4-AC47-928F-F1E54169570A}"/>
              </a:ext>
            </a:extLst>
          </p:cNvPr>
          <p:cNvSpPr/>
          <p:nvPr/>
        </p:nvSpPr>
        <p:spPr>
          <a:xfrm>
            <a:off x="4541525" y="6048685"/>
            <a:ext cx="696251" cy="34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2111705-A454-A844-AA91-0C7E188E4F6E}"/>
              </a:ext>
            </a:extLst>
          </p:cNvPr>
          <p:cNvSpPr/>
          <p:nvPr/>
        </p:nvSpPr>
        <p:spPr>
          <a:xfrm>
            <a:off x="332896" y="1260865"/>
            <a:ext cx="11620343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600" dirty="0">
                <a:latin typeface="Corbel" panose="020B0503020204020204" pitchFamily="34" charset="0"/>
              </a:rPr>
              <a:t>Problemas do PLS 383/2017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19" name="CaixaDeTexto 15">
            <a:extLst>
              <a:ext uri="{FF2B5EF4-FFF2-40B4-BE49-F238E27FC236}">
                <a16:creationId xmlns:a16="http://schemas.microsoft.com/office/drawing/2014/main" xmlns="" id="{02694EEB-68ED-D34F-B77C-E92212207CAA}"/>
              </a:ext>
            </a:extLst>
          </p:cNvPr>
          <p:cNvSpPr txBox="1"/>
          <p:nvPr/>
        </p:nvSpPr>
        <p:spPr>
          <a:xfrm>
            <a:off x="5559020" y="3582024"/>
            <a:ext cx="63942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Os objetivos do projeto são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conflitantes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. (art. 3º)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Não prevê proteções para nenhum player do setor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, inclusive para os jogadores (profissionais ou amadores).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Definição sobre jogos violentos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inviabiliza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a maior parte dos E-Sports. (art. 2º, § 3º)</a:t>
            </a:r>
          </a:p>
        </p:txBody>
      </p:sp>
      <p:sp>
        <p:nvSpPr>
          <p:cNvPr id="22" name="CaixaDeTexto 17">
            <a:extLst>
              <a:ext uri="{FF2B5EF4-FFF2-40B4-BE49-F238E27FC236}">
                <a16:creationId xmlns:a16="http://schemas.microsoft.com/office/drawing/2014/main" xmlns="" id="{8EA39EA3-948E-A646-8273-77D8AAEFB09A}"/>
              </a:ext>
            </a:extLst>
          </p:cNvPr>
          <p:cNvSpPr txBox="1"/>
          <p:nvPr/>
        </p:nvSpPr>
        <p:spPr>
          <a:xfrm>
            <a:off x="5559020" y="1893233"/>
            <a:ext cx="65767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Coloca a modalidade sob um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modelo de regulação com reconhecidas ineficiências e ambiguidades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. (art. 2º)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Institui entidades e associações desportivas como responsáveis por “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gerir, coordenar e normatizar os E-Sports.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” (art. 4º)</a:t>
            </a:r>
          </a:p>
        </p:txBody>
      </p:sp>
      <p:sp>
        <p:nvSpPr>
          <p:cNvPr id="24" name="CaixaDeTexto 22">
            <a:extLst>
              <a:ext uri="{FF2B5EF4-FFF2-40B4-BE49-F238E27FC236}">
                <a16:creationId xmlns:a16="http://schemas.microsoft.com/office/drawing/2014/main" xmlns="" id="{C4527804-4C1A-DA41-8447-074F852A8967}"/>
              </a:ext>
            </a:extLst>
          </p:cNvPr>
          <p:cNvSpPr txBox="1"/>
          <p:nvPr/>
        </p:nvSpPr>
        <p:spPr>
          <a:xfrm>
            <a:off x="5560215" y="5451680"/>
            <a:ext cx="6393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Empresas podem optar por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não realizar mais campeonatos no país para evitar constante judicialização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com tais entidades. (art. 2º, 3º, 4º)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C03C32C-EE7B-2446-A000-C9F599A8E611}"/>
              </a:ext>
            </a:extLst>
          </p:cNvPr>
          <p:cNvCxnSpPr>
            <a:cxnSpLocks/>
          </p:cNvCxnSpPr>
          <p:nvPr/>
        </p:nvCxnSpPr>
        <p:spPr>
          <a:xfrm>
            <a:off x="319449" y="1766755"/>
            <a:ext cx="11620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81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16315</TotalTime>
  <Words>1419</Words>
  <Application>Microsoft Office PowerPoint</Application>
  <PresentationFormat>Widescreen</PresentationFormat>
  <Paragraphs>169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Century Gothic</vt:lpstr>
      <vt:lpstr>Arial</vt:lpstr>
      <vt:lpstr>Lato</vt:lpstr>
      <vt:lpstr>Bebas Neue</vt:lpstr>
      <vt:lpstr>Calibri</vt:lpstr>
      <vt:lpstr>Corbel</vt:lpstr>
      <vt:lpstr>Times New Roman</vt:lpstr>
      <vt:lpstr>Office Theme</vt:lpstr>
      <vt:lpstr>Apresentação do PowerPoint</vt:lpstr>
      <vt:lpstr>Sobre a ESA</vt:lpstr>
      <vt:lpstr>Índice</vt:lpstr>
      <vt:lpstr>1. O que é E-Sports?</vt:lpstr>
      <vt:lpstr>2. O que não é E-Sports?</vt:lpstr>
      <vt:lpstr>3. E-Sports é coisa séria (I)</vt:lpstr>
      <vt:lpstr>3. E-Sports é coisa séria (II)</vt:lpstr>
      <vt:lpstr>4. A Jabuticaba (I)</vt:lpstr>
      <vt:lpstr>4. A Jabuticaba (II)</vt:lpstr>
      <vt:lpstr>5. Engajamento, não açodamento </vt:lpstr>
      <vt:lpstr>Apresentação do PowerPoint</vt:lpstr>
      <vt:lpstr>ANEXOS</vt:lpstr>
      <vt:lpstr>A1: Ecossistema</vt:lpstr>
      <vt:lpstr>A2: Vídeo Games na Am. Latina</vt:lpstr>
      <vt:lpstr>A3: Internacionalização e barreiras</vt:lpstr>
      <vt:lpstr>A4: Internacionalização e barreiras</vt:lpstr>
      <vt:lpstr>A5: Violência e Games</vt:lpstr>
      <vt:lpstr>A6: Violência e Games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</dc:creator>
  <cp:lastModifiedBy>Thiago Nascimento Castro Silva</cp:lastModifiedBy>
  <cp:revision>306</cp:revision>
  <cp:lastPrinted>2019-01-28T18:55:21Z</cp:lastPrinted>
  <dcterms:created xsi:type="dcterms:W3CDTF">2018-01-03T13:44:14Z</dcterms:created>
  <dcterms:modified xsi:type="dcterms:W3CDTF">2019-11-07T12:00:49Z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4399154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