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16"/>
  </p:notesMasterIdLst>
  <p:handoutMasterIdLst>
    <p:handoutMasterId r:id="rId17"/>
  </p:handoutMasterIdLst>
  <p:sldIdLst>
    <p:sldId id="281" r:id="rId5"/>
    <p:sldId id="355" r:id="rId6"/>
    <p:sldId id="354" r:id="rId7"/>
    <p:sldId id="361" r:id="rId8"/>
    <p:sldId id="353" r:id="rId9"/>
    <p:sldId id="363" r:id="rId10"/>
    <p:sldId id="283" r:id="rId11"/>
    <p:sldId id="364" r:id="rId12"/>
    <p:sldId id="351" r:id="rId13"/>
    <p:sldId id="356" r:id="rId14"/>
    <p:sldId id="365" r:id="rId15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02" userDrawn="1">
          <p15:clr>
            <a:srgbClr val="A4A3A4"/>
          </p15:clr>
        </p15:guide>
        <p15:guide id="2" pos="7392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348" y="90"/>
      </p:cViewPr>
      <p:guideLst>
        <p:guide pos="302"/>
        <p:guide pos="739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"/>
    </p:cViewPr>
  </p:sorterViewPr>
  <p:notesViewPr>
    <p:cSldViewPr snapToGrid="0">
      <p:cViewPr varScale="1">
        <p:scale>
          <a:sx n="87" d="100"/>
          <a:sy n="87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a Rodrigues Cavalcanti van der Ploeg" userId="adf135d5-1ff1-49d4-8f74-425b19b7af82" providerId="ADAL" clId="{9089D21E-34D2-4A53-8422-9B75E881019A}"/>
    <pc:docChg chg="custSel modSld">
      <pc:chgData name="Susana Rodrigues Cavalcanti van der Ploeg" userId="adf135d5-1ff1-49d4-8f74-425b19b7af82" providerId="ADAL" clId="{9089D21E-34D2-4A53-8422-9B75E881019A}" dt="2024-05-15T13:17:39.066" v="774" actId="13926"/>
      <pc:docMkLst>
        <pc:docMk/>
      </pc:docMkLst>
      <pc:sldChg chg="modSp mod">
        <pc:chgData name="Susana Rodrigues Cavalcanti van der Ploeg" userId="adf135d5-1ff1-49d4-8f74-425b19b7af82" providerId="ADAL" clId="{9089D21E-34D2-4A53-8422-9B75E881019A}" dt="2024-05-15T13:17:39.066" v="774" actId="13926"/>
        <pc:sldMkLst>
          <pc:docMk/>
          <pc:sldMk cId="1471384650" sldId="354"/>
        </pc:sldMkLst>
        <pc:spChg chg="mod">
          <ac:chgData name="Susana Rodrigues Cavalcanti van der Ploeg" userId="adf135d5-1ff1-49d4-8f74-425b19b7af82" providerId="ADAL" clId="{9089D21E-34D2-4A53-8422-9B75E881019A}" dt="2024-05-15T13:17:39.066" v="774" actId="13926"/>
          <ac:spMkLst>
            <pc:docMk/>
            <pc:sldMk cId="1471384650" sldId="354"/>
            <ac:spMk id="3" creationId="{04141C1E-7FB9-4FD0-9195-B9ADFD18ADC1}"/>
          </ac:spMkLst>
        </pc:spChg>
      </pc:sldChg>
      <pc:sldChg chg="modNotesTx">
        <pc:chgData name="Susana Rodrigues Cavalcanti van der Ploeg" userId="adf135d5-1ff1-49d4-8f74-425b19b7af82" providerId="ADAL" clId="{9089D21E-34D2-4A53-8422-9B75E881019A}" dt="2024-05-15T13:17:25.417" v="773" actId="20577"/>
        <pc:sldMkLst>
          <pc:docMk/>
          <pc:sldMk cId="41678316" sldId="35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9EB018AA-DEA7-448F-AE2F-C3D13A0F02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DFB87A71-96EB-4108-95A3-855A4C3601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2D0F6F2-A277-4DB2-B78A-B20601D4CE50}" type="datetime1">
              <a:rPr lang="pt-BR" smtClean="0"/>
              <a:t>15/05/2024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9445591A-E83D-4F8A-B064-12B29D3154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97AF2308-535F-471C-9423-3467454C92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61E857-36B8-43F1-9D87-FE508167BC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231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AB883-099A-417B-9D0B-82E8D6B879E6}" type="datetime1">
              <a:rPr lang="pt-BR" smtClean="0"/>
              <a:pPr/>
              <a:t>15/05/2024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CFAAAB6-A2C6-4A85-A3A1-98EFBA61C967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076752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0" i="0">
              <a:effectLst/>
              <a:latin typeface="Segoe UI" panose="020B0502040204020203" pitchFamily="34" charset="0"/>
            </a:endParaRPr>
          </a:p>
          <a:p>
            <a:pPr rtl="0"/>
            <a:r>
              <a:rPr lang="pt-BR"/>
              <a:t>ID=d924773e-9a16-4d6d-9803-8cb819e99682
Recipe=text_billboard
Type=TextOnly
Variant=0
FamilyID=AccentBoxWalbaum_Zero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EAA36B1-75F6-458C-B388-8BC01E9857C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20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103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64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GTPI/REBRIP trabalha há vinte anos com o impacto das patentes na saúde do povo brasileiro, defendemos os interesses dos usuários e SUS no acesso à medicamentos no Brasil. Somos um GT formado por diversas organizações nacionais e internacionais, ativistas, usuários e pesquisadores. Esse GT faz parte da REBRIP que trabalha para diminuir o impacto dos acordos comerciais na saúde do povo. Assim eu Susana, como advogada, pesquisadora e atualmente coordenadora desse GT estou aqui para defender o interesse público.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518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289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664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897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128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567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876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FAAAB6-A2C6-4A85-A3A1-98EFBA61C96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6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tângulo 6">
            <a:extLst>
              <a:ext uri="{FF2B5EF4-FFF2-40B4-BE49-F238E27FC236}">
                <a16:creationId xmlns:a16="http://schemas.microsoft.com/office/drawing/2014/main" xmlns="" id="{BC5C50C9-5CB7-4938-BEDF-DD2FC7529FA9}"/>
              </a:ext>
            </a:extLst>
          </p:cNvPr>
          <p:cNvSpPr/>
          <p:nvPr userDrawn="1"/>
        </p:nvSpPr>
        <p:spPr>
          <a:xfrm>
            <a:off x="1528762" y="1473243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EB8136-4330-4480-80D9-0F6FD97061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1368" y="1664208"/>
            <a:ext cx="8586216" cy="2176272"/>
          </a:xfrm>
        </p:spPr>
        <p:txBody>
          <a:bodyPr rtlCol="0" anchor="ctr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66E5739-DD96-45FB-B609-3E3447A52F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7168" y="4142232"/>
            <a:ext cx="7223760" cy="685800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6964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com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3">
            <a:extLst>
              <a:ext uri="{FF2B5EF4-FFF2-40B4-BE49-F238E27FC236}">
                <a16:creationId xmlns:a16="http://schemas.microsoft.com/office/drawing/2014/main" xmlns="" id="{2CD68929-9BD1-4A1E-9C1E-5B980D986EC1}"/>
              </a:ext>
            </a:extLst>
          </p:cNvPr>
          <p:cNvSpPr/>
          <p:nvPr userDrawn="1"/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978408"/>
            <a:ext cx="4059936" cy="1106424"/>
          </a:xfrm>
        </p:spPr>
        <p:txBody>
          <a:bodyPr rtlCol="0" anchor="ctr">
            <a:normAutofit/>
          </a:bodyPr>
          <a:lstStyle>
            <a:lvl1pPr>
              <a:defRPr sz="28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1248" y="2359152"/>
            <a:ext cx="4059936" cy="3429000"/>
          </a:xfrm>
        </p:spPr>
        <p:txBody>
          <a:bodyPr rtlCol="0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5" name="Espaço Reservado para Imagem 14">
            <a:extLst>
              <a:ext uri="{FF2B5EF4-FFF2-40B4-BE49-F238E27FC236}">
                <a16:creationId xmlns:a16="http://schemas.microsoft.com/office/drawing/2014/main" xmlns="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1120" y="566928"/>
            <a:ext cx="2871216" cy="234086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" name="Espaço Reservado para Imagem 14">
            <a:extLst>
              <a:ext uri="{FF2B5EF4-FFF2-40B4-BE49-F238E27FC236}">
                <a16:creationId xmlns:a16="http://schemas.microsoft.com/office/drawing/2014/main" xmlns="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3016" y="566928"/>
            <a:ext cx="2871216" cy="234086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B3ED68CE-A00C-4DD9-8065-B0E3D033BC20}"/>
              </a:ext>
            </a:extLst>
          </p:cNvPr>
          <p:cNvSpPr/>
          <p:nvPr userDrawn="1"/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BB3EDCB6-603C-4A22-80E6-232A6202452A}"/>
              </a:ext>
            </a:extLst>
          </p:cNvPr>
          <p:cNvSpPr/>
          <p:nvPr userDrawn="1"/>
        </p:nvSpPr>
        <p:spPr>
          <a:xfrm>
            <a:off x="877459" y="2121408"/>
            <a:ext cx="395865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spaço Reservado para Imagem 14">
            <a:extLst>
              <a:ext uri="{FF2B5EF4-FFF2-40B4-BE49-F238E27FC236}">
                <a16:creationId xmlns:a16="http://schemas.microsoft.com/office/drawing/2014/main" xmlns="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43016" y="3108960"/>
            <a:ext cx="5989320" cy="3054096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8" name="Espaço Reservado para Data 17">
            <a:extLst>
              <a:ext uri="{FF2B5EF4-FFF2-40B4-BE49-F238E27FC236}">
                <a16:creationId xmlns:a16="http://schemas.microsoft.com/office/drawing/2014/main" xmlns="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</p:spPr>
        <p:txBody>
          <a:bodyPr rtlCol="0"/>
          <a:lstStyle/>
          <a:p>
            <a:pPr rtl="0"/>
            <a:r>
              <a:rPr lang="pt-BR" noProof="0"/>
              <a:t>4/9/20XX</a:t>
            </a:r>
          </a:p>
        </p:txBody>
      </p:sp>
      <p:sp>
        <p:nvSpPr>
          <p:cNvPr id="19" name="Espaço Reservado para Rodapé 18">
            <a:extLst>
              <a:ext uri="{FF2B5EF4-FFF2-40B4-BE49-F238E27FC236}">
                <a16:creationId xmlns:a16="http://schemas.microsoft.com/office/drawing/2014/main" xmlns="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20" name="Espaço Reservado para o Número do Slide 19">
            <a:extLst>
              <a:ext uri="{FF2B5EF4-FFF2-40B4-BE49-F238E27FC236}">
                <a16:creationId xmlns:a16="http://schemas.microsoft.com/office/drawing/2014/main" xmlns="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52797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com 4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3">
            <a:extLst>
              <a:ext uri="{FF2B5EF4-FFF2-40B4-BE49-F238E27FC236}">
                <a16:creationId xmlns:a16="http://schemas.microsoft.com/office/drawing/2014/main" xmlns="" id="{2CD68929-9BD1-4A1E-9C1E-5B980D986EC1}"/>
              </a:ext>
            </a:extLst>
          </p:cNvPr>
          <p:cNvSpPr/>
          <p:nvPr userDrawn="1"/>
        </p:nvSpPr>
        <p:spPr>
          <a:xfrm>
            <a:off x="7324344" y="630936"/>
            <a:ext cx="4517136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0" y="978408"/>
            <a:ext cx="3721608" cy="1106424"/>
          </a:xfrm>
        </p:spPr>
        <p:txBody>
          <a:bodyPr rtlCol="0" anchor="ctr">
            <a:normAutofit/>
          </a:bodyPr>
          <a:lstStyle>
            <a:lvl1pPr>
              <a:defRPr sz="28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15" name="Espaço Reservado para Imagem 14">
            <a:extLst>
              <a:ext uri="{FF2B5EF4-FFF2-40B4-BE49-F238E27FC236}">
                <a16:creationId xmlns:a16="http://schemas.microsoft.com/office/drawing/2014/main" xmlns="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7328" y="630936"/>
            <a:ext cx="3246120" cy="2688336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" name="Espaço Reservado para Imagem 14">
            <a:extLst>
              <a:ext uri="{FF2B5EF4-FFF2-40B4-BE49-F238E27FC236}">
                <a16:creationId xmlns:a16="http://schemas.microsoft.com/office/drawing/2014/main" xmlns="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1480" y="630936"/>
            <a:ext cx="3246120" cy="2688336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B3ED68CE-A00C-4DD9-8065-B0E3D033BC20}"/>
              </a:ext>
            </a:extLst>
          </p:cNvPr>
          <p:cNvSpPr/>
          <p:nvPr userDrawn="1"/>
        </p:nvSpPr>
        <p:spPr>
          <a:xfrm>
            <a:off x="7260336" y="117957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spaço Reservado para Imagem 14">
            <a:extLst>
              <a:ext uri="{FF2B5EF4-FFF2-40B4-BE49-F238E27FC236}">
                <a16:creationId xmlns:a16="http://schemas.microsoft.com/office/drawing/2014/main" xmlns="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1480" y="3438144"/>
            <a:ext cx="3246120" cy="2688336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8" name="Espaço Reservado para Data 17">
            <a:extLst>
              <a:ext uri="{FF2B5EF4-FFF2-40B4-BE49-F238E27FC236}">
                <a16:creationId xmlns:a16="http://schemas.microsoft.com/office/drawing/2014/main" xmlns="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</p:spPr>
        <p:txBody>
          <a:bodyPr rtlCol="0"/>
          <a:lstStyle/>
          <a:p>
            <a:pPr rtl="0"/>
            <a:r>
              <a:rPr lang="pt-BR" noProof="0"/>
              <a:t>4/9/20XX</a:t>
            </a:r>
          </a:p>
        </p:txBody>
      </p:sp>
      <p:sp>
        <p:nvSpPr>
          <p:cNvPr id="19" name="Espaço Reservado para Rodapé 18">
            <a:extLst>
              <a:ext uri="{FF2B5EF4-FFF2-40B4-BE49-F238E27FC236}">
                <a16:creationId xmlns:a16="http://schemas.microsoft.com/office/drawing/2014/main" xmlns="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20" name="Espaço Reservado para o Número do Slide 19">
            <a:extLst>
              <a:ext uri="{FF2B5EF4-FFF2-40B4-BE49-F238E27FC236}">
                <a16:creationId xmlns:a16="http://schemas.microsoft.com/office/drawing/2014/main" xmlns="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525280B1-DD77-4ADB-A6FC-71309BCB66E1}"/>
              </a:ext>
            </a:extLst>
          </p:cNvPr>
          <p:cNvSpPr/>
          <p:nvPr userDrawn="1"/>
        </p:nvSpPr>
        <p:spPr>
          <a:xfrm>
            <a:off x="7792216" y="2185416"/>
            <a:ext cx="3683187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Espaço Reservado para Imagem 14">
            <a:extLst>
              <a:ext uri="{FF2B5EF4-FFF2-40B4-BE49-F238E27FC236}">
                <a16:creationId xmlns:a16="http://schemas.microsoft.com/office/drawing/2014/main" xmlns="" id="{6B8374DB-2C54-426F-9768-7B838BE1F98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67328" y="3438144"/>
            <a:ext cx="3246120" cy="2688336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A0D33A8D-B0BB-4920-AAC4-6EE9952AA5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72400" y="3099816"/>
            <a:ext cx="3721100" cy="4476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21" name="Espaço Reservado para Texto 7">
            <a:extLst>
              <a:ext uri="{FF2B5EF4-FFF2-40B4-BE49-F238E27FC236}">
                <a16:creationId xmlns:a16="http://schemas.microsoft.com/office/drawing/2014/main" xmlns="" id="{FC2F80E1-DA5D-4EBA-BDBC-FFD24776ED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72400" y="4215384"/>
            <a:ext cx="3721100" cy="4476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22" name="Espaço Reservado para Texto 7">
            <a:extLst>
              <a:ext uri="{FF2B5EF4-FFF2-40B4-BE49-F238E27FC236}">
                <a16:creationId xmlns:a16="http://schemas.microsoft.com/office/drawing/2014/main" xmlns="" id="{536A3E74-5D94-4FE5-A5F8-7DA032AD48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72400" y="5321808"/>
            <a:ext cx="3721100" cy="4476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23" name="Espaço Reservado para Imagem 14">
            <a:extLst>
              <a:ext uri="{FF2B5EF4-FFF2-40B4-BE49-F238E27FC236}">
                <a16:creationId xmlns:a16="http://schemas.microsoft.com/office/drawing/2014/main" xmlns="" id="{A36D2011-9E99-44AA-8612-4EEBAAA5D03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772400" y="2532888"/>
            <a:ext cx="457200" cy="457200"/>
          </a:xfrm>
        </p:spPr>
        <p:txBody>
          <a:bodyPr rtlCol="0" anchor="ctr"/>
          <a:lstStyle>
            <a:lvl1pPr algn="ctr">
              <a:buNone/>
              <a:defRPr sz="900"/>
            </a:lvl1pPr>
          </a:lstStyle>
          <a:p>
            <a:pPr rtl="0"/>
            <a:r>
              <a:rPr lang="pt-BR" noProof="0"/>
              <a:t>Ícone</a:t>
            </a:r>
          </a:p>
        </p:txBody>
      </p:sp>
      <p:sp>
        <p:nvSpPr>
          <p:cNvPr id="24" name="Espaço Reservado para Imagem 14">
            <a:extLst>
              <a:ext uri="{FF2B5EF4-FFF2-40B4-BE49-F238E27FC236}">
                <a16:creationId xmlns:a16="http://schemas.microsoft.com/office/drawing/2014/main" xmlns="" id="{80B0958E-0709-4604-ADAF-A6137275F31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72400" y="3630168"/>
            <a:ext cx="457200" cy="457200"/>
          </a:xfrm>
        </p:spPr>
        <p:txBody>
          <a:bodyPr rtlCol="0" anchor="ctr"/>
          <a:lstStyle>
            <a:lvl1pPr algn="ctr">
              <a:buNone/>
              <a:defRPr sz="900"/>
            </a:lvl1pPr>
          </a:lstStyle>
          <a:p>
            <a:pPr rtl="0"/>
            <a:r>
              <a:rPr lang="pt-BR" noProof="0"/>
              <a:t>Ícone</a:t>
            </a:r>
          </a:p>
        </p:txBody>
      </p:sp>
      <p:sp>
        <p:nvSpPr>
          <p:cNvPr id="25" name="Espaço Reservado para Imagem 14">
            <a:extLst>
              <a:ext uri="{FF2B5EF4-FFF2-40B4-BE49-F238E27FC236}">
                <a16:creationId xmlns:a16="http://schemas.microsoft.com/office/drawing/2014/main" xmlns="" id="{F4A09204-1398-472F-B713-0AD4918877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772400" y="4754880"/>
            <a:ext cx="457200" cy="457200"/>
          </a:xfrm>
        </p:spPr>
        <p:txBody>
          <a:bodyPr rtlCol="0" anchor="ctr"/>
          <a:lstStyle>
            <a:lvl1pPr algn="ctr">
              <a:buNone/>
              <a:defRPr sz="900"/>
            </a:lvl1pPr>
          </a:lstStyle>
          <a:p>
            <a:pPr rtl="0"/>
            <a:r>
              <a:rPr lang="pt-BR" noProof="0"/>
              <a:t>Ícone</a:t>
            </a:r>
          </a:p>
        </p:txBody>
      </p:sp>
    </p:spTree>
    <p:extLst>
      <p:ext uri="{BB962C8B-B14F-4D97-AF65-F5344CB8AC3E}">
        <p14:creationId xmlns:p14="http://schemas.microsoft.com/office/powerpoint/2010/main" val="3439343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tângulo 6">
            <a:extLst>
              <a:ext uri="{FF2B5EF4-FFF2-40B4-BE49-F238E27FC236}">
                <a16:creationId xmlns:a16="http://schemas.microsoft.com/office/drawing/2014/main" xmlns="" id="{8C0689C4-0DB3-408B-A956-40326B4AE4C4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4/9/20XX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0099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4/9/20XX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060377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ângulo 8">
            <a:extLst>
              <a:ext uri="{FF2B5EF4-FFF2-40B4-BE49-F238E27FC236}">
                <a16:creationId xmlns:a16="http://schemas.microsoft.com/office/drawing/2014/main" xmlns="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F7751B-CD8F-4F5B-A903-1DCE5D1E8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680" y="1709928"/>
            <a:ext cx="3099816" cy="1709928"/>
          </a:xfrm>
        </p:spPr>
        <p:txBody>
          <a:bodyPr tIns="45720" rtlCol="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FA55C8A-A0BB-441D-976F-EB56D4382D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5192" y="1709928"/>
            <a:ext cx="6729984" cy="4096512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7DE6A51-A2E5-4BFA-B571-9FDFE1BBFB4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8680" y="3429000"/>
            <a:ext cx="3099816" cy="20665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Clique para editar 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 rtlCol="0"/>
          <a:lstStyle/>
          <a:p>
            <a:pPr rtl="0"/>
            <a:r>
              <a:rPr lang="pt-BR" noProof="0"/>
              <a:t>4/9/20XX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77224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ângulo 8">
            <a:extLst>
              <a:ext uri="{FF2B5EF4-FFF2-40B4-BE49-F238E27FC236}">
                <a16:creationId xmlns:a16="http://schemas.microsoft.com/office/drawing/2014/main" xmlns="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C04DCC-0E3E-4F05-9FAC-9FA6CA4B2B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680" y="1709928"/>
            <a:ext cx="3099816" cy="1709928"/>
          </a:xfrm>
        </p:spPr>
        <p:txBody>
          <a:bodyPr tIns="45720" rtlCol="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 rtlCol="0"/>
          <a:lstStyle/>
          <a:p>
            <a:pPr rtl="0"/>
            <a:r>
              <a:rPr lang="pt-BR" noProof="0"/>
              <a:t>4/9/20XX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xmlns="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3324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064" y="1078992"/>
            <a:ext cx="6272784" cy="1536192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84064" y="3355848"/>
            <a:ext cx="6272784" cy="2825496"/>
          </a:xfrm>
        </p:spPr>
        <p:txBody>
          <a:bodyPr rtlCol="0"/>
          <a:lstStyle>
            <a:lvl1pPr>
              <a:buNone/>
              <a:defRPr sz="1800"/>
            </a:lvl1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 rtlCol="0"/>
          <a:lstStyle/>
          <a:p>
            <a:pPr rtl="0"/>
            <a:r>
              <a:rPr lang="pt-BR" noProof="0"/>
              <a:t>4/9/20XX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1648" y="6356350"/>
            <a:ext cx="4114800" cy="365125"/>
          </a:xfrm>
        </p:spPr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C3EEEC07-DA87-4415-8D6B-72E1B2686535}"/>
              </a:ext>
            </a:extLst>
          </p:cNvPr>
          <p:cNvSpPr/>
          <p:nvPr userDrawn="1"/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3CC47E32-D289-4A1B-A3C7-A355CD5572E8}"/>
              </a:ext>
            </a:extLst>
          </p:cNvPr>
          <p:cNvSpPr/>
          <p:nvPr userDrawn="1"/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spaço Reservado para Imagem 14">
            <a:extLst>
              <a:ext uri="{FF2B5EF4-FFF2-40B4-BE49-F238E27FC236}">
                <a16:creationId xmlns:a16="http://schemas.microsoft.com/office/drawing/2014/main" xmlns="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603504"/>
            <a:ext cx="4050792" cy="5577840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381258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com 2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6272784" cy="1536192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2648" y="3355848"/>
            <a:ext cx="6272784" cy="2825496"/>
          </a:xfrm>
        </p:spPr>
        <p:txBody>
          <a:bodyPr rtlCol="0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05272" y="6356350"/>
            <a:ext cx="128016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C3EEEC07-DA87-4415-8D6B-72E1B2686535}"/>
              </a:ext>
            </a:extLst>
          </p:cNvPr>
          <p:cNvSpPr/>
          <p:nvPr userDrawn="1"/>
        </p:nvSpPr>
        <p:spPr>
          <a:xfrm rot="5400000">
            <a:off x="850392" y="36576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spaço Reservado para Imagem 14">
            <a:extLst>
              <a:ext uri="{FF2B5EF4-FFF2-40B4-BE49-F238E27FC236}">
                <a16:creationId xmlns:a16="http://schemas.microsoft.com/office/drawing/2014/main" xmlns="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960" y="4352544"/>
            <a:ext cx="4507992" cy="2505456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" name="Espaço Reservado para Imagem 14">
            <a:extLst>
              <a:ext uri="{FF2B5EF4-FFF2-40B4-BE49-F238E27FC236}">
                <a16:creationId xmlns:a16="http://schemas.microsoft.com/office/drawing/2014/main" xmlns="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0960" y="0"/>
            <a:ext cx="4507992" cy="41239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EEFA3CC7-31ED-4E5A-87A6-AA1D8F4251FC}"/>
              </a:ext>
            </a:extLst>
          </p:cNvPr>
          <p:cNvSpPr/>
          <p:nvPr userDrawn="1"/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7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tângulo 6">
            <a:extLst>
              <a:ext uri="{FF2B5EF4-FFF2-40B4-BE49-F238E27FC236}">
                <a16:creationId xmlns:a16="http://schemas.microsoft.com/office/drawing/2014/main" xmlns="" id="{B541A812-4D3F-4D65-BA64-BA64E37F2C1D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E44900-E8BF-4B12-8BCB-41076E2B6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992" y="1938528"/>
            <a:ext cx="7013448" cy="2990088"/>
          </a:xfrm>
        </p:spPr>
        <p:txBody>
          <a:bodyPr rtlCol="0" anchor="ctr">
            <a:normAutofit/>
          </a:bodyPr>
          <a:lstStyle>
            <a:lvl1pPr>
              <a:defRPr sz="54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17741F9-B00F-4463-A257-6B66DABD9B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613648" y="1938528"/>
            <a:ext cx="2688336" cy="2990088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5716BBE9-8A9C-450B-A235-677945C7ED44}"/>
              </a:ext>
            </a:extLst>
          </p:cNvPr>
          <p:cNvSpPr/>
          <p:nvPr userDrawn="1"/>
        </p:nvSpPr>
        <p:spPr>
          <a:xfrm>
            <a:off x="609084" y="2965074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9855E7BF-3629-4C02-98DF-CFC1C93CE036}"/>
              </a:ext>
            </a:extLst>
          </p:cNvPr>
          <p:cNvSpPr/>
          <p:nvPr userDrawn="1"/>
        </p:nvSpPr>
        <p:spPr>
          <a:xfrm rot="5400000">
            <a:off x="7360539" y="3424428"/>
            <a:ext cx="210312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5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tângulo 7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5568" y="548640"/>
            <a:ext cx="10168128" cy="117957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5568" y="2478024"/>
            <a:ext cx="10168128" cy="3694176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852" y="6356350"/>
            <a:ext cx="2743200" cy="365125"/>
          </a:xfrm>
        </p:spPr>
        <p:txBody>
          <a:bodyPr rtlCol="0"/>
          <a:lstStyle/>
          <a:p>
            <a:pPr rtl="0"/>
            <a:r>
              <a:rPr lang="pt-BR" noProof="0"/>
              <a:t>4/9/20XX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39386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E44900-E8BF-4B12-8BCB-41076E2B6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784" y="640080"/>
            <a:ext cx="10890504" cy="4114800"/>
          </a:xfrm>
        </p:spPr>
        <p:txBody>
          <a:bodyPr rtlCol="0" anchor="ctr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 useBgFill="1">
        <p:nvSpPr>
          <p:cNvPr id="4" name="Retângulo 3">
            <a:extLst>
              <a:ext uri="{FF2B5EF4-FFF2-40B4-BE49-F238E27FC236}">
                <a16:creationId xmlns:a16="http://schemas.microsoft.com/office/drawing/2014/main" xmlns="" id="{673635DF-99E4-4A0C-A272-D9FF87695DE7}"/>
              </a:ext>
            </a:extLst>
          </p:cNvPr>
          <p:cNvSpPr/>
          <p:nvPr userDrawn="1"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590C76F-6331-4485-AA5B-D61483481F68}"/>
              </a:ext>
            </a:extLst>
          </p:cNvPr>
          <p:cNvSpPr/>
          <p:nvPr userDrawn="1"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17741F9-B00F-4463-A257-6B66DABD9B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1248" y="5102352"/>
            <a:ext cx="10607040" cy="585216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xmlns="" id="{ECB2BA4C-9ADA-41DB-B758-9E3CFECDF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 rtlCol="0"/>
          <a:lstStyle/>
          <a:p>
            <a:pPr rtl="0"/>
            <a:r>
              <a:rPr lang="pt-BR" noProof="0"/>
              <a:t>4/9/20XX</a:t>
            </a:r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xmlns="" id="{20957ADB-410A-48BE-AA95-3A708314B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xmlns="" id="{5112591B-8032-4FDF-9B26-8F505642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4452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ângulo 8">
            <a:extLst>
              <a:ext uri="{FF2B5EF4-FFF2-40B4-BE49-F238E27FC236}">
                <a16:creationId xmlns:a16="http://schemas.microsoft.com/office/drawing/2014/main" xmlns="" id="{342F4163-FF9F-453F-99BB-82B8FDB0A1F9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spaço Reservado para Imagem 14">
            <a:extLst>
              <a:ext uri="{FF2B5EF4-FFF2-40B4-BE49-F238E27FC236}">
                <a16:creationId xmlns:a16="http://schemas.microsoft.com/office/drawing/2014/main" xmlns="" id="{D9F91D62-7A39-4697-A73D-908DBA590E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2392" y="2798064"/>
            <a:ext cx="1463040" cy="1481328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Imagem</a:t>
            </a:r>
          </a:p>
        </p:txBody>
      </p:sp>
      <p:sp>
        <p:nvSpPr>
          <p:cNvPr id="10" name="Espaço Reservado para Imagem 14">
            <a:extLst>
              <a:ext uri="{FF2B5EF4-FFF2-40B4-BE49-F238E27FC236}">
                <a16:creationId xmlns:a16="http://schemas.microsoft.com/office/drawing/2014/main" xmlns="" id="{687A7A61-F904-44E0-837C-FB357932BC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6072" y="2798064"/>
            <a:ext cx="1463040" cy="1481328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Imagem</a:t>
            </a:r>
          </a:p>
        </p:txBody>
      </p:sp>
      <p:sp>
        <p:nvSpPr>
          <p:cNvPr id="16" name="Espaço Reservado para Imagem 14">
            <a:extLst>
              <a:ext uri="{FF2B5EF4-FFF2-40B4-BE49-F238E27FC236}">
                <a16:creationId xmlns:a16="http://schemas.microsoft.com/office/drawing/2014/main" xmlns="" id="{6B8374DB-2C54-426F-9768-7B838BE1F98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845552" y="2798064"/>
            <a:ext cx="1463040" cy="1481328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Imagem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76763C05-47FB-4725-A20D-066889246220}"/>
              </a:ext>
            </a:extLst>
          </p:cNvPr>
          <p:cNvSpPr/>
          <p:nvPr userDrawn="1"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xmlns="" id="{9EDC39EC-C00D-4DE8-8828-E0E5AD579F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5568" y="548640"/>
            <a:ext cx="10168128" cy="117957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2" name="Espaço Reservado para Imagem 14">
            <a:extLst>
              <a:ext uri="{FF2B5EF4-FFF2-40B4-BE49-F238E27FC236}">
                <a16:creationId xmlns:a16="http://schemas.microsoft.com/office/drawing/2014/main" xmlns="" id="{AC393A50-B0FA-44B0-850A-6E748DECA20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999232" y="2798064"/>
            <a:ext cx="1463040" cy="1481328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Imagem</a:t>
            </a:r>
          </a:p>
        </p:txBody>
      </p:sp>
      <p:sp>
        <p:nvSpPr>
          <p:cNvPr id="33" name="Espaço Reservado para Imagem 14">
            <a:extLst>
              <a:ext uri="{FF2B5EF4-FFF2-40B4-BE49-F238E27FC236}">
                <a16:creationId xmlns:a16="http://schemas.microsoft.com/office/drawing/2014/main" xmlns="" id="{C19D18E3-AE27-4902-A5E1-1E388C8CA88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268712" y="2798064"/>
            <a:ext cx="1463040" cy="1481328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pt-BR" noProof="0"/>
              <a:t>Imagem</a:t>
            </a:r>
          </a:p>
        </p:txBody>
      </p:sp>
      <p:sp>
        <p:nvSpPr>
          <p:cNvPr id="11" name="Espaço Reservado para Data 10">
            <a:extLst>
              <a:ext uri="{FF2B5EF4-FFF2-40B4-BE49-F238E27FC236}">
                <a16:creationId xmlns:a16="http://schemas.microsoft.com/office/drawing/2014/main" xmlns="" id="{C4A1E4D4-19E0-496B-BBAF-99A720781C00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905256" y="6356350"/>
            <a:ext cx="2743200" cy="365125"/>
          </a:xfrm>
        </p:spPr>
        <p:txBody>
          <a:bodyPr rtlCol="0"/>
          <a:lstStyle/>
          <a:p>
            <a:pPr rtl="0"/>
            <a:r>
              <a:rPr lang="pt-BR" noProof="0"/>
              <a:t>4/9/20XX</a:t>
            </a:r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xmlns="" id="{D0281C10-EAAA-4F45-8CC9-87F9F9116C21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13" name="Espaço Reservado para o Número do Slide 12">
            <a:extLst>
              <a:ext uri="{FF2B5EF4-FFF2-40B4-BE49-F238E27FC236}">
                <a16:creationId xmlns:a16="http://schemas.microsoft.com/office/drawing/2014/main" xmlns="" id="{389175D6-43FD-42A2-8595-893FC3BFCDF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37" name="Espaço Reservado para Texto 35">
            <a:extLst>
              <a:ext uri="{FF2B5EF4-FFF2-40B4-BE49-F238E27FC236}">
                <a16:creationId xmlns:a16="http://schemas.microsoft.com/office/drawing/2014/main" xmlns="" id="{28F74B10-F76D-4BBB-A284-01D5A0DF8BC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31536" y="4489704"/>
            <a:ext cx="1462088" cy="64928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pt-BR" noProof="0"/>
              <a:t>Nome</a:t>
            </a:r>
          </a:p>
          <a:p>
            <a:pPr lvl="1" rtl="0"/>
            <a:r>
              <a:rPr lang="pt-BR" noProof="0"/>
              <a:t>Título</a:t>
            </a:r>
          </a:p>
        </p:txBody>
      </p:sp>
      <p:sp>
        <p:nvSpPr>
          <p:cNvPr id="38" name="Espaço Reservado para Texto 35">
            <a:extLst>
              <a:ext uri="{FF2B5EF4-FFF2-40B4-BE49-F238E27FC236}">
                <a16:creationId xmlns:a16="http://schemas.microsoft.com/office/drawing/2014/main" xmlns="" id="{BD245DC2-6D7B-4AEE-B8EE-0D0E473AFF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45552" y="4489704"/>
            <a:ext cx="1462088" cy="64928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pt-BR" noProof="0"/>
              <a:t>Nome</a:t>
            </a:r>
          </a:p>
          <a:p>
            <a:pPr lvl="1" rtl="0"/>
            <a:r>
              <a:rPr lang="pt-BR" noProof="0"/>
              <a:t>Título</a:t>
            </a:r>
          </a:p>
        </p:txBody>
      </p:sp>
      <p:sp>
        <p:nvSpPr>
          <p:cNvPr id="39" name="Espaço Reservado para Texto 35">
            <a:extLst>
              <a:ext uri="{FF2B5EF4-FFF2-40B4-BE49-F238E27FC236}">
                <a16:creationId xmlns:a16="http://schemas.microsoft.com/office/drawing/2014/main" xmlns="" id="{28069EAF-8C82-49CC-8A38-2ACAD26F7DE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268712" y="4489704"/>
            <a:ext cx="1462088" cy="64928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pt-BR" noProof="0"/>
              <a:t>Nome</a:t>
            </a:r>
          </a:p>
          <a:p>
            <a:pPr lvl="1" rtl="0"/>
            <a:r>
              <a:rPr lang="pt-BR" noProof="0"/>
              <a:t>Título</a:t>
            </a:r>
          </a:p>
        </p:txBody>
      </p:sp>
      <p:sp>
        <p:nvSpPr>
          <p:cNvPr id="40" name="Espaço Reservado para Texto 35">
            <a:extLst>
              <a:ext uri="{FF2B5EF4-FFF2-40B4-BE49-F238E27FC236}">
                <a16:creationId xmlns:a16="http://schemas.microsoft.com/office/drawing/2014/main" xmlns="" id="{DAA3B1CD-59B3-4B73-B91A-88CED1D8FDD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4360" y="4489704"/>
            <a:ext cx="1462088" cy="64928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pt-BR" noProof="0"/>
              <a:t>Nome</a:t>
            </a:r>
          </a:p>
          <a:p>
            <a:pPr lvl="1" rtl="0"/>
            <a:r>
              <a:rPr lang="pt-BR" noProof="0"/>
              <a:t>Título</a:t>
            </a:r>
          </a:p>
        </p:txBody>
      </p:sp>
      <p:sp>
        <p:nvSpPr>
          <p:cNvPr id="41" name="Espaço Reservado para Texto 35">
            <a:extLst>
              <a:ext uri="{FF2B5EF4-FFF2-40B4-BE49-F238E27FC236}">
                <a16:creationId xmlns:a16="http://schemas.microsoft.com/office/drawing/2014/main" xmlns="" id="{C1FED6B0-DEB7-46E3-8038-FE6788AC24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08376" y="4489704"/>
            <a:ext cx="1462088" cy="64928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pt-BR" noProof="0"/>
              <a:t>Nome</a:t>
            </a:r>
          </a:p>
          <a:p>
            <a:pPr lvl="1" rtl="0"/>
            <a:r>
              <a:rPr lang="pt-BR" noProof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43151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tângulo 10">
            <a:extLst>
              <a:ext uri="{FF2B5EF4-FFF2-40B4-BE49-F238E27FC236}">
                <a16:creationId xmlns:a16="http://schemas.microsoft.com/office/drawing/2014/main" xmlns="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AAE0554-8BEE-4BF6-9519-51B8475D35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15568" y="2372650"/>
            <a:ext cx="4937760" cy="823912"/>
          </a:xfrm>
        </p:spPr>
        <p:txBody>
          <a:bodyPr rtlCol="0"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D4A358D-C930-48E0-B372-06A826B74C4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15568" y="3203688"/>
            <a:ext cx="4937760" cy="2968512"/>
          </a:xfrm>
        </p:spPr>
        <p:txBody>
          <a:bodyPr rtlCol="0"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83B6615E-4966-4150-83B6-C47591B3638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5936" y="2372650"/>
            <a:ext cx="4937760" cy="823912"/>
          </a:xfrm>
        </p:spPr>
        <p:txBody>
          <a:bodyPr rtlCol="0"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BD409F6B-C17B-4B4F-9F35-5068BDC4E2F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45936" y="3203687"/>
            <a:ext cx="4937760" cy="2968511"/>
          </a:xfrm>
        </p:spPr>
        <p:txBody>
          <a:bodyPr rtlCol="0"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 rtlCol="0"/>
          <a:lstStyle/>
          <a:p>
            <a:pPr rtl="0"/>
            <a:r>
              <a:rPr lang="pt-BR" noProof="0"/>
              <a:t>4/9/20XX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xmlns="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0693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de comparaç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tângulo 10">
            <a:extLst>
              <a:ext uri="{FF2B5EF4-FFF2-40B4-BE49-F238E27FC236}">
                <a16:creationId xmlns:a16="http://schemas.microsoft.com/office/drawing/2014/main" xmlns="" id="{6B671BDE-E45C-41A1-9B98-4A607D703855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AAE0554-8BEE-4BF6-9519-51B8475D35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6072" y="2372650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D4A358D-C930-48E0-B372-06A826B74C4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072" y="3203688"/>
            <a:ext cx="3291840" cy="2968512"/>
          </a:xfrm>
        </p:spPr>
        <p:txBody>
          <a:bodyPr rtlCol="0"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83B6615E-4966-4150-83B6-C47591B3638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07992" y="2372650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BD409F6B-C17B-4B4F-9F35-5068BDC4E2F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07992" y="3203687"/>
            <a:ext cx="3291840" cy="2968511"/>
          </a:xfrm>
        </p:spPr>
        <p:txBody>
          <a:bodyPr rtlCol="0"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 rtlCol="0"/>
          <a:lstStyle/>
          <a:p>
            <a:pPr rtl="0"/>
            <a:r>
              <a:rPr lang="pt-BR" noProof="0"/>
              <a:t>4/9/20XX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xmlns="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rtlCol="0"/>
          <a:lstStyle/>
          <a:p>
            <a:pPr rtl="0"/>
            <a:fld id="{A65A5C87-DF58-40C8-B092-1DE63DB4547E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14" name="Espaço reservado para texto 4">
            <a:extLst>
              <a:ext uri="{FF2B5EF4-FFF2-40B4-BE49-F238E27FC236}">
                <a16:creationId xmlns:a16="http://schemas.microsoft.com/office/drawing/2014/main" xmlns="" id="{CE04853A-B5A7-418B-B49F-E718136614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39912" y="2372650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6" name="Espaço reservado para conteúdo 5">
            <a:extLst>
              <a:ext uri="{FF2B5EF4-FFF2-40B4-BE49-F238E27FC236}">
                <a16:creationId xmlns:a16="http://schemas.microsoft.com/office/drawing/2014/main" xmlns="" id="{D08E5547-BBB9-4D87-A012-6BC6B133086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439912" y="3203687"/>
            <a:ext cx="3291840" cy="2968511"/>
          </a:xfrm>
        </p:spPr>
        <p:txBody>
          <a:bodyPr rtlCol="0"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0226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 noProof="0"/>
              <a:t>4/9/20XX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65A5C87-DF58-40C8-B092-1DE63DB4547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8513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31" r:id="rId3"/>
    <p:sldLayoutId id="2147483723" r:id="rId4"/>
    <p:sldLayoutId id="2147483722" r:id="rId5"/>
    <p:sldLayoutId id="2147483732" r:id="rId6"/>
    <p:sldLayoutId id="2147483736" r:id="rId7"/>
    <p:sldLayoutId id="2147483725" r:id="rId8"/>
    <p:sldLayoutId id="2147483733" r:id="rId9"/>
    <p:sldLayoutId id="2147483734" r:id="rId10"/>
    <p:sldLayoutId id="2147483735" r:id="rId11"/>
    <p:sldLayoutId id="2147483726" r:id="rId12"/>
    <p:sldLayoutId id="2147483727" r:id="rId13"/>
    <p:sldLayoutId id="2147483728" r:id="rId14"/>
    <p:sldLayoutId id="214748372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aploeg@abiaids.org.b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0D9D20-B4BB-42AA-8DDD-68CC9F1D9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68" y="1929384"/>
            <a:ext cx="8586216" cy="2176272"/>
          </a:xfrm>
        </p:spPr>
        <p:txBody>
          <a:bodyPr rtlCol="0">
            <a:noAutofit/>
          </a:bodyPr>
          <a:lstStyle/>
          <a:p>
            <a:pPr rtl="0"/>
            <a:r>
              <a:rPr lang="pt-BR" sz="4400" dirty="0">
                <a:latin typeface="Aptos Narrow" panose="020B0004020202020204" pitchFamily="34" charset="0"/>
              </a:rPr>
              <a:t>Proteção Regulatória do Dossiê de Testes (PRDT) </a:t>
            </a:r>
            <a:br>
              <a:rPr lang="pt-BR" sz="4400" dirty="0">
                <a:latin typeface="Aptos Narrow" panose="020B0004020202020204" pitchFamily="34" charset="0"/>
              </a:rPr>
            </a:br>
            <a:r>
              <a:rPr lang="pt-BR" sz="4400" dirty="0">
                <a:latin typeface="Aptos Narrow" panose="020B0004020202020204" pitchFamily="34" charset="0"/>
              </a:rPr>
              <a:t>- </a:t>
            </a:r>
            <a:r>
              <a:rPr lang="pt-BR" sz="4400" dirty="0">
                <a:solidFill>
                  <a:srgbClr val="F5A700"/>
                </a:solidFill>
                <a:latin typeface="Aptos Narrow" panose="020B0004020202020204" pitchFamily="34" charset="0"/>
              </a:rPr>
              <a:t>“exclusividade de dados” </a:t>
            </a:r>
            <a:r>
              <a:rPr lang="pt-BR" sz="4400" dirty="0">
                <a:latin typeface="Aptos Narrow" panose="020B0004020202020204" pitchFamily="34" charset="0"/>
              </a:rPr>
              <a:t>– </a:t>
            </a:r>
            <a:br>
              <a:rPr lang="pt-BR" sz="4400" dirty="0">
                <a:latin typeface="Aptos Narrow" panose="020B0004020202020204" pitchFamily="34" charset="0"/>
              </a:rPr>
            </a:br>
            <a:r>
              <a:rPr lang="pt-BR" sz="4400" dirty="0">
                <a:latin typeface="Aptos Narrow" panose="020B0004020202020204" pitchFamily="34" charset="0"/>
              </a:rPr>
              <a:t>para produtos farmacêuticos destinados ao uso humano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9E8FDB-60EE-45AE-BB89-9A561A61C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2596" y="4850892"/>
            <a:ext cx="7223760" cy="685800"/>
          </a:xfrm>
        </p:spPr>
        <p:txBody>
          <a:bodyPr rtlCol="0"/>
          <a:lstStyle/>
          <a:p>
            <a:pPr rtl="0"/>
            <a:r>
              <a:rPr lang="pt-BR" dirty="0"/>
              <a:t>Susana van der Ploeg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E13A6E1-7104-43EF-4C6D-735EC8BAF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45" y="0"/>
            <a:ext cx="40195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21C98D3C-91B3-52C0-B27B-B4B71546430E}"/>
              </a:ext>
            </a:extLst>
          </p:cNvPr>
          <p:cNvSpPr txBox="1"/>
          <p:nvPr/>
        </p:nvSpPr>
        <p:spPr>
          <a:xfrm>
            <a:off x="7886699" y="6334375"/>
            <a:ext cx="6093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Audiência Pública – 15 de maio de 2024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88F70E97-49D9-4D16-E734-D508AE3ED4E3}"/>
              </a:ext>
            </a:extLst>
          </p:cNvPr>
          <p:cNvSpPr txBox="1"/>
          <p:nvPr/>
        </p:nvSpPr>
        <p:spPr>
          <a:xfrm>
            <a:off x="4433428" y="5536692"/>
            <a:ext cx="6990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Abadi" panose="020B0604020104020204" pitchFamily="34" charset="0"/>
              </a:rPr>
              <a:t>Coordenadora GTPI/REBRIP</a:t>
            </a:r>
          </a:p>
        </p:txBody>
      </p:sp>
      <p:pic>
        <p:nvPicPr>
          <p:cNvPr id="1028" name="Picture 4" descr="ABIA_Principal_Vertical_Port">
            <a:extLst>
              <a:ext uri="{FF2B5EF4-FFF2-40B4-BE49-F238E27FC236}">
                <a16:creationId xmlns:a16="http://schemas.microsoft.com/office/drawing/2014/main" xmlns="" id="{12E29D9C-0219-8B6F-A2B8-AB88541B1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5" y="5236857"/>
            <a:ext cx="11334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73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EEB919-4F65-4B5E-ADF3-272AD780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-1008965"/>
            <a:ext cx="10890504" cy="4114800"/>
          </a:xfrm>
        </p:spPr>
        <p:txBody>
          <a:bodyPr rtlCol="0">
            <a:normAutofit/>
          </a:bodyPr>
          <a:lstStyle/>
          <a:p>
            <a:pPr rtl="0"/>
            <a:r>
              <a:rPr lang="pt-BR" sz="4400" b="1" dirty="0">
                <a:latin typeface="Aptos Narrow" panose="020B0004020202020204" pitchFamily="34" charset="0"/>
              </a:rPr>
              <a:t>O que precisamos?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EBA106A-D567-46FE-88DF-BA724D83B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dirty="0"/>
              <a:t>15/05/2024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3B6A6F4-FC75-45A7-B6F8-488E7FD18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pt-BR" dirty="0"/>
              <a:t>GTPI/REBRIP – Audiência Pública Comissão CTI</a:t>
            </a:r>
          </a:p>
          <a:p>
            <a:pPr rtl="0"/>
            <a:endParaRPr lang="pt-BR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701FBF44-1F57-4664-8847-9214C41B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pt-BR" smtClean="0"/>
              <a:t>10</a:t>
            </a:fld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CC9C5BE-C60C-1BEF-14A2-4B3D3353E60A}"/>
              </a:ext>
            </a:extLst>
          </p:cNvPr>
          <p:cNvSpPr txBox="1"/>
          <p:nvPr/>
        </p:nvSpPr>
        <p:spPr>
          <a:xfrm>
            <a:off x="4608386" y="130534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“É hora de reduzir preços de medicamentos, não os direitos da população”</a:t>
            </a:r>
            <a:endParaRPr lang="pt-BR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11714503-95F2-13F5-0BAB-DA786CE47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386" y="510273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3E35B157-3133-597E-F3B2-07B5270C5881}"/>
              </a:ext>
            </a:extLst>
          </p:cNvPr>
          <p:cNvSpPr txBox="1"/>
          <p:nvPr/>
        </p:nvSpPr>
        <p:spPr>
          <a:xfrm>
            <a:off x="743712" y="1951672"/>
            <a:ext cx="89146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1" kern="0" dirty="0">
                <a:effectLst/>
                <a:latin typeface="Aptos Narrow" panose="020B0004020202020204" pitchFamily="34" charset="0"/>
                <a:ea typeface="Times New Roman" panose="02020603050405020304" pitchFamily="18" charset="0"/>
              </a:rPr>
              <a:t>“No contexto dos Direitos Humanos e da justiça social, é imperativo afirmar e promover princípios como igualdade, equidade, universalidade e solidariedade para erradicar o sofrimento humano decorrente da exclusão do acesso às tecnologias de saúde.”</a:t>
            </a:r>
            <a:endParaRPr lang="pt-BR" b="1" dirty="0">
              <a:latin typeface="Aptos Narrow" panose="020B00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EB972417-08F2-42FB-9266-AE26D0051DAD}"/>
              </a:ext>
            </a:extLst>
          </p:cNvPr>
          <p:cNvSpPr txBox="1"/>
          <p:nvPr/>
        </p:nvSpPr>
        <p:spPr>
          <a:xfrm>
            <a:off x="1238250" y="3105835"/>
            <a:ext cx="967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Transparência da Indústria Farmacêutica – Regular o preço dos medicamentos!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Defender o SUS – com financiamento adequado e sustentável – Ampliar e não diminuir!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 uso efetivo das salvaguardas de saúde do Acordo TRIPS para promover a eliminação das barreiras de propriedade intelectual, reduzir os preços e estimular a produção local e regional.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Defender a proteção dos cidadãos no desenvolvimento de ensaios clínicos e o acesso aos resultados desses ensaios e às tecnologias derivadas para toda a população. – Repartição de Benefícios!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Rejeitar todas as iniciativas regulatórias que vão contra o direito à saúde e o acesso as tecnologias de saúde! – Não à Exclusividade de Dados!  </a:t>
            </a:r>
          </a:p>
        </p:txBody>
      </p:sp>
    </p:spTree>
    <p:extLst>
      <p:ext uri="{BB962C8B-B14F-4D97-AF65-F5344CB8AC3E}">
        <p14:creationId xmlns:p14="http://schemas.microsoft.com/office/powerpoint/2010/main" val="236058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EEB919-4F65-4B5E-ADF3-272AD780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132248"/>
            <a:ext cx="10890504" cy="4114800"/>
          </a:xfrm>
        </p:spPr>
        <p:txBody>
          <a:bodyPr rtlCol="0">
            <a:normAutofit/>
          </a:bodyPr>
          <a:lstStyle/>
          <a:p>
            <a:pPr rtl="0"/>
            <a:r>
              <a:rPr lang="pt-BR" sz="4400" b="1" dirty="0">
                <a:latin typeface="Aptos Narrow" panose="020B0004020202020204" pitchFamily="34" charset="0"/>
              </a:rPr>
              <a:t>Obrigada!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EBA106A-D567-46FE-88DF-BA724D83B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dirty="0"/>
              <a:t>15/05/2024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3B6A6F4-FC75-45A7-B6F8-488E7FD18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pt-BR" dirty="0"/>
              <a:t>GTPI/REBRIP – Audiência Pública Comissão CTI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701FBF44-1F57-4664-8847-9214C41B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pt-BR" smtClean="0"/>
              <a:t>11</a:t>
            </a:fld>
            <a:endParaRPr lang="pt-BR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60D282A7-5856-2386-07D7-32DF976D6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/>
              <a:t>Susana van der Ploeg – </a:t>
            </a:r>
            <a:r>
              <a:rPr lang="pt-BR" dirty="0">
                <a:hlinkClick r:id="rId3"/>
              </a:rPr>
              <a:t>susanaploeg@abiaids.org.br</a:t>
            </a:r>
            <a:r>
              <a:rPr lang="pt-BR" dirty="0"/>
              <a:t> - +55 32 999217496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A989DE0B-5B7F-4254-3712-3AEFCF9B0BF8}"/>
              </a:ext>
            </a:extLst>
          </p:cNvPr>
          <p:cNvSpPr txBox="1"/>
          <p:nvPr/>
        </p:nvSpPr>
        <p:spPr>
          <a:xfrm>
            <a:off x="3048000" y="2828969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F5A700"/>
                </a:solidFill>
                <a:latin typeface="Aptos Narrow" panose="020B0004020202020204" pitchFamily="34" charset="0"/>
                <a:ea typeface="Montserrat"/>
                <a:cs typeface="Montserrat"/>
                <a:sym typeface="Montserrat"/>
              </a:rPr>
              <a:t>Youtube:</a:t>
            </a:r>
            <a:r>
              <a:rPr lang="pt-BR" sz="2000" dirty="0">
                <a:solidFill>
                  <a:srgbClr val="FF914D"/>
                </a:solidFill>
                <a:latin typeface="Aptos Narrow" panose="020B000402020202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pt-BR" sz="2000" dirty="0" err="1">
                <a:solidFill>
                  <a:schemeClr val="dk1"/>
                </a:solidFill>
                <a:latin typeface="Aptos Narrow" panose="020B0004020202020204" pitchFamily="34" charset="0"/>
                <a:ea typeface="Montserrat"/>
                <a:cs typeface="Montserrat"/>
                <a:sym typeface="Montserrat"/>
              </a:rPr>
              <a:t>GTPIRebrip</a:t>
            </a:r>
            <a:endParaRPr lang="pt-BR" sz="2000" dirty="0">
              <a:solidFill>
                <a:schemeClr val="dk1"/>
              </a:solidFill>
              <a:latin typeface="Aptos Narrow" panose="020B0004020202020204" pitchFamily="34" charset="0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F5A700"/>
                </a:solidFill>
                <a:latin typeface="Aptos Narrow" panose="020B0004020202020204" pitchFamily="34" charset="0"/>
                <a:ea typeface="Montserrat"/>
                <a:cs typeface="Montserrat"/>
                <a:sym typeface="Montserrat"/>
              </a:rPr>
              <a:t>Instagram:</a:t>
            </a:r>
            <a:r>
              <a:rPr lang="pt-BR" sz="2000" dirty="0">
                <a:solidFill>
                  <a:schemeClr val="dk1"/>
                </a:solidFill>
                <a:latin typeface="Aptos Narrow" panose="020B0004020202020204" pitchFamily="34" charset="0"/>
                <a:ea typeface="Montserrat"/>
                <a:cs typeface="Montserrat"/>
                <a:sym typeface="Montserrat"/>
              </a:rPr>
              <a:t> @deolhonaspatentes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 dirty="0">
                <a:solidFill>
                  <a:srgbClr val="F5A700"/>
                </a:solidFill>
                <a:latin typeface="Aptos Narrow" panose="020B0004020202020204" pitchFamily="34" charset="0"/>
                <a:ea typeface="Montserrat"/>
                <a:cs typeface="Montserrat"/>
                <a:sym typeface="Montserrat"/>
              </a:rPr>
              <a:t>Site:</a:t>
            </a:r>
            <a:r>
              <a:rPr lang="pt-BR" sz="2000" dirty="0">
                <a:solidFill>
                  <a:schemeClr val="dk1"/>
                </a:solidFill>
                <a:latin typeface="Aptos Narrow" panose="020B0004020202020204" pitchFamily="34" charset="0"/>
                <a:ea typeface="Montserrat"/>
                <a:cs typeface="Montserrat"/>
                <a:sym typeface="Montserrat"/>
              </a:rPr>
              <a:t> https://deolhonaspatentes</a:t>
            </a:r>
            <a:r>
              <a:rPr lang="pt-BR" sz="2000" dirty="0">
                <a:latin typeface="Aptos Narrow" panose="020B0004020202020204" pitchFamily="34" charset="0"/>
                <a:ea typeface="Montserrat"/>
                <a:cs typeface="Montserrat"/>
                <a:sym typeface="Montserrat"/>
              </a:rPr>
              <a:t>.org/</a:t>
            </a:r>
            <a:endParaRPr lang="pt-BR" sz="2000" dirty="0">
              <a:solidFill>
                <a:schemeClr val="dk1"/>
              </a:solidFill>
              <a:latin typeface="Aptos Narrow" panose="020B0004020202020204" pitchFamily="34" charset="0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F5A700"/>
                </a:solidFill>
                <a:latin typeface="Aptos Narrow" panose="020B0004020202020204" pitchFamily="34" charset="0"/>
                <a:ea typeface="Montserrat"/>
                <a:cs typeface="Montserrat"/>
                <a:sym typeface="Montserrat"/>
              </a:rPr>
              <a:t>Email:</a:t>
            </a:r>
            <a:r>
              <a:rPr lang="pt-BR" sz="2000" dirty="0">
                <a:solidFill>
                  <a:schemeClr val="dk1"/>
                </a:solidFill>
                <a:latin typeface="Aptos Narrow" panose="020B0004020202020204" pitchFamily="34" charset="0"/>
                <a:ea typeface="Montserrat"/>
                <a:cs typeface="Montserrat"/>
                <a:sym typeface="Montserrat"/>
              </a:rPr>
              <a:t> secretariagtpi@abiaids.org.br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 dirty="0">
                <a:solidFill>
                  <a:srgbClr val="F5A700"/>
                </a:solidFill>
                <a:latin typeface="Aptos Narrow" panose="020B0004020202020204" pitchFamily="34" charset="0"/>
                <a:ea typeface="Montserrat"/>
                <a:cs typeface="Montserrat"/>
                <a:sym typeface="Montserrat"/>
              </a:rPr>
              <a:t>LinkedIn:</a:t>
            </a:r>
            <a:r>
              <a:rPr lang="pt-BR" sz="2000" dirty="0">
                <a:solidFill>
                  <a:schemeClr val="dk1"/>
                </a:solidFill>
                <a:latin typeface="Aptos Narrow" panose="020B0004020202020204" pitchFamily="34" charset="0"/>
                <a:ea typeface="Montserrat"/>
                <a:cs typeface="Montserrat"/>
                <a:sym typeface="Montserrat"/>
              </a:rPr>
              <a:t> Grupo de Trabalho sobre Propriedade Intelectual (GTPI)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9EE8378A-9A55-2D85-5A13-91BDA4598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386" y="510273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32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F4A85B-2AC6-4E29-B074-AB92F8FA9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056" y="-61429"/>
            <a:ext cx="6272784" cy="1536192"/>
          </a:xfrm>
        </p:spPr>
        <p:txBody>
          <a:bodyPr rtlCol="0">
            <a:normAutofit/>
          </a:bodyPr>
          <a:lstStyle/>
          <a:p>
            <a:pPr rtl="0"/>
            <a:r>
              <a:rPr lang="pt-BR" sz="4400" dirty="0">
                <a:latin typeface="Aptos Narrow" panose="020B0004020202020204" pitchFamily="34" charset="0"/>
              </a:rPr>
              <a:t>Quem somos?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425C423-85DE-48DB-8096-152D738B7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dirty="0"/>
              <a:t>15/05/2024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714E39E-D8A0-4428-97D8-FE5452322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GTPI/REBRIP – Audiência Pública Comissão CTI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B49FA539-2DA6-4197-AA13-56E0C339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pt-BR" smtClean="0"/>
              <a:t>2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F30B06CE-C59E-8D9E-7124-188B0359D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831" y="1430098"/>
            <a:ext cx="6353017" cy="45428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D7D0B053-B554-ED76-7DB8-3EE189478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194" y="4203185"/>
            <a:ext cx="1584762" cy="265481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6F35B58F-BEA0-A7F2-6E99-4CF789C2B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0865" y="922045"/>
            <a:ext cx="1296132" cy="936095"/>
          </a:xfrm>
          <a:prstGeom prst="rect">
            <a:avLst/>
          </a:prstGeom>
        </p:spPr>
      </p:pic>
      <p:sp>
        <p:nvSpPr>
          <p:cNvPr id="15" name="Espaço Reservado para Imagem 14">
            <a:extLst>
              <a:ext uri="{FF2B5EF4-FFF2-40B4-BE49-F238E27FC236}">
                <a16:creationId xmlns:a16="http://schemas.microsoft.com/office/drawing/2014/main" xmlns="" id="{80FCEA6E-056B-90CA-D96B-A3F1A7FDC2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5F482C5-90CB-A44C-25E4-DE954909F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4" y="828691"/>
            <a:ext cx="4379335" cy="287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6B46C08A-B71B-223B-71AD-3339D1861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4" y="3518501"/>
            <a:ext cx="4379335" cy="284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01C14-7F4D-4D43-AB31-14E1B4AA1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/>
            <a:r>
              <a:rPr lang="pt-BR" sz="4400" b="1" i="0" dirty="0">
                <a:effectLst/>
                <a:highlight>
                  <a:srgbClr val="FFFFFF"/>
                </a:highlight>
                <a:latin typeface="Aptos Narrow" panose="020B0004020202020204" pitchFamily="34" charset="0"/>
              </a:rPr>
              <a:t>A SAÚDE É DIREITO DE TODOS E DEVER DO ESTADO</a:t>
            </a:r>
            <a:endParaRPr lang="pt-BR" sz="4400" b="1" dirty="0">
              <a:latin typeface="Aptos Narrow" panose="020B00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4141C1E-7FB9-4FD0-9195-B9ADFD18A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288890"/>
            <a:ext cx="6407584" cy="2892454"/>
          </a:xfrm>
        </p:spPr>
        <p:txBody>
          <a:bodyPr rtlCol="0"/>
          <a:lstStyle/>
          <a:p>
            <a:pPr rtl="0"/>
            <a:r>
              <a:rPr lang="pt-BR" b="1" dirty="0"/>
              <a:t>Art. 196.</a:t>
            </a:r>
            <a:r>
              <a:rPr lang="pt-BR" dirty="0"/>
              <a:t> A saúde é direito de todos e dever do Estado, garantido </a:t>
            </a:r>
            <a:r>
              <a:rPr lang="pt-BR" dirty="0">
                <a:solidFill>
                  <a:srgbClr val="F5A700"/>
                </a:solidFill>
                <a:highlight>
                  <a:srgbClr val="000000"/>
                </a:highlight>
              </a:rPr>
              <a:t>mediante políticas sociais e econômicas</a:t>
            </a:r>
            <a:r>
              <a:rPr lang="pt-BR" dirty="0"/>
              <a:t> que visem à redução do risco de doença e de outros agravos e ao acesso universal e igualitário às ações e serviços para sua promoção, proteção e recuperação.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30C59246-61F9-4344-994B-CAC75B95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xmlns="" id="{9E09B406-C9EE-D7FC-1AC5-D8CA17F06D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C1742C49-3435-0970-08CB-AAABC61BC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272" y="710936"/>
            <a:ext cx="4567428" cy="304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xmlns="" id="{FD94D98C-680A-2B7D-FC1C-2F982DA12E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ADAA33E8-867C-9FC9-933E-9D6141449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384" y="4347530"/>
            <a:ext cx="4773204" cy="19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32BA9130-CAE0-140F-995E-D38609914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6" y="5306944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384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6D3A99-BC9D-4DC2-BE1B-9E2C93ED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22" y="-543036"/>
            <a:ext cx="7013448" cy="2990088"/>
          </a:xfrm>
        </p:spPr>
        <p:txBody>
          <a:bodyPr rtlCol="0">
            <a:normAutofit/>
          </a:bodyPr>
          <a:lstStyle/>
          <a:p>
            <a:pPr rtl="0"/>
            <a:r>
              <a:rPr lang="pt-BR" sz="4400" b="1" dirty="0">
                <a:latin typeface="Aptos Narrow" panose="020B0004020202020204" pitchFamily="34" charset="0"/>
              </a:rPr>
              <a:t>O QUE É EXCLUSIVIDADE DE DADOS OU PRDT?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17D061C-023A-4DD9-8847-DD7718553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80072E4-B528-F98E-3621-6FC2EA71F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870" y="2447052"/>
            <a:ext cx="2287892" cy="201097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E1951F5-8443-7008-1654-D28E31C78E49}"/>
              </a:ext>
            </a:extLst>
          </p:cNvPr>
          <p:cNvSpPr txBox="1"/>
          <p:nvPr/>
        </p:nvSpPr>
        <p:spPr>
          <a:xfrm>
            <a:off x="699122" y="1726575"/>
            <a:ext cx="756592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Para que um medicamento possa ser utilizado no Brasil ele precisa do </a:t>
            </a: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registro sanitário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concedido pelo órgão competente a </a:t>
            </a: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ANVISA – Agência Nacional de Vigilância Sanitária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Pelo registro se avalia questões como </a:t>
            </a: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eficácia, segurança e qualidade dos produtos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(art. 3º, XXI, Decreto 79.094/77)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Antes da solicitação do registro, </a:t>
            </a: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 produto precisa ser submetido a estudos para demonstrar sua atividade no corpo humano: </a:t>
            </a:r>
            <a:r>
              <a:rPr lang="pt-BR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ão feitos estudos </a:t>
            </a: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pré-clínicos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que envolvem animais, sucedidos por </a:t>
            </a: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estudos clínicos, que envolvem seres humanos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Os objetivos são determinar a </a:t>
            </a: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segurança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ter níveis seguros de toxicidade; </a:t>
            </a: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eficácia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ter no paciente os efeitos desejados; e </a:t>
            </a: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qualidade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EC900840-D942-77AC-787C-7C11DEED5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6" y="5306944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07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6D3A99-BC9D-4DC2-BE1B-9E2C93ED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22" y="-543036"/>
            <a:ext cx="7013448" cy="2990088"/>
          </a:xfrm>
        </p:spPr>
        <p:txBody>
          <a:bodyPr rtlCol="0">
            <a:normAutofit/>
          </a:bodyPr>
          <a:lstStyle/>
          <a:p>
            <a:pPr rtl="0"/>
            <a:r>
              <a:rPr lang="pt-BR" sz="4400" b="1" dirty="0">
                <a:latin typeface="Aptos Narrow" panose="020B0004020202020204" pitchFamily="34" charset="0"/>
              </a:rPr>
              <a:t>O QUE É EXCLUSIVIDADE DE DADOS OU PRDT?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17D061C-023A-4DD9-8847-DD7718553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E1951F5-8443-7008-1654-D28E31C78E49}"/>
              </a:ext>
            </a:extLst>
          </p:cNvPr>
          <p:cNvSpPr txBox="1"/>
          <p:nvPr/>
        </p:nvSpPr>
        <p:spPr>
          <a:xfrm>
            <a:off x="699122" y="1572687"/>
            <a:ext cx="756592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</a:t>
            </a: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primeira vez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que um fabricante for solicitar o registro de uma nova entidade química ele </a:t>
            </a: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deverá apresentar os dados dos estudos pré-clínicos e clínicos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Elabora-se um </a:t>
            </a: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dossiê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pt-BR" sz="200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 caso de registro de um </a:t>
            </a: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medicamento genérico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esses dados não precisam ser apresentados novamente. </a:t>
            </a: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Para a obtenção do registro de medicamento genérico 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devem ser apresentadas informações sobre qualidade do medicamento e intercambialidade (</a:t>
            </a: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testes de bioequivalência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com o produto de referência.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exclusividade de dados </a:t>
            </a:r>
            <a:r>
              <a:rPr lang="pt-BR" sz="2000" b="1" i="0" u="none" strike="noStrike" dirty="0">
                <a:solidFill>
                  <a:srgbClr val="F5A700"/>
                </a:solidFill>
                <a:effectLst/>
                <a:latin typeface="Calibri" panose="020F0502020204030204" pitchFamily="34" charset="0"/>
              </a:rPr>
              <a:t>impede</a:t>
            </a: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que autoridades reguladoras aceitem pedidos de registro de </a:t>
            </a:r>
            <a:r>
              <a:rPr lang="pt-BR" sz="2000" b="1" i="0" u="none" strike="noStrike" dirty="0">
                <a:solidFill>
                  <a:srgbClr val="F5A700"/>
                </a:solidFill>
                <a:effectLst/>
                <a:latin typeface="Calibri" panose="020F0502020204030204" pitchFamily="34" charset="0"/>
              </a:rPr>
              <a:t>medicamentos genéricos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que utilizem como base os dados fornecidos pelo solicitante do registro do medicamento inovador.</a:t>
            </a:r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1806507-FED2-CD18-420F-AF025A058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870" y="2447052"/>
            <a:ext cx="2287892" cy="2010971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983BF923-CF3A-5926-F926-A6730E489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6" y="5306944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54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01C14-7F4D-4D43-AB31-14E1B4AA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55" y="136525"/>
            <a:ext cx="6272784" cy="1536192"/>
          </a:xfrm>
        </p:spPr>
        <p:txBody>
          <a:bodyPr rtlCol="0">
            <a:noAutofit/>
          </a:bodyPr>
          <a:lstStyle/>
          <a:p>
            <a:pPr algn="ctr"/>
            <a:r>
              <a:rPr lang="pt-BR" sz="4400" b="1" i="0" dirty="0">
                <a:effectLst/>
                <a:highlight>
                  <a:srgbClr val="FFFFFF"/>
                </a:highlight>
                <a:latin typeface="Aptos Narrow" panose="020B0004020202020204" pitchFamily="34" charset="0"/>
              </a:rPr>
              <a:t>O QUE ESTÁ EM RISCO?</a:t>
            </a:r>
            <a:endParaRPr lang="pt-BR" sz="4400" b="1" dirty="0">
              <a:latin typeface="Aptos Narrow" panose="020B00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4141C1E-7FB9-4FD0-9195-B9ADFD18A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288890"/>
            <a:ext cx="6407584" cy="2892454"/>
          </a:xfrm>
        </p:spPr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xmlns="" id="{30C59246-61F9-4344-994B-CAC75B95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pt-BR" smtClean="0"/>
              <a:pPr rtl="0"/>
              <a:t>6</a:t>
            </a:fld>
            <a:endParaRPr lang="pt-BR"/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xmlns="" id="{9E09B406-C9EE-D7FC-1AC5-D8CA17F06D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xmlns="" id="{FD94D98C-680A-2B7D-FC1C-2F982DA12E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9BEEFD8-E587-4B6F-B6D2-2DF96A7C7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40" y="1728631"/>
            <a:ext cx="10239202" cy="607433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E891A7DA-E1ED-55D6-2A83-84DF1DBBA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025" y="1850529"/>
            <a:ext cx="9324871" cy="576917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4EBF8004-BD88-35FD-EC40-FC85C024B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1992" y="2950151"/>
            <a:ext cx="8982158" cy="425655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7FFBD9C1-8758-0F2F-4071-15811658C3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08" y="3276297"/>
            <a:ext cx="12342761" cy="273405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685C4960-3747-DD2A-5935-3D6847E766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398" y="2603361"/>
            <a:ext cx="11817554" cy="336412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F4C7860D-0B9D-5B08-03AC-D9038D1A46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91" y="1685310"/>
            <a:ext cx="11260121" cy="338184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813DE64E-C26F-00B6-6576-DA5F26B584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324" y="3753357"/>
            <a:ext cx="11345858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3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E209E4-B947-4446-AD42-C1B3A0C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sz="4400" b="1" dirty="0">
                <a:latin typeface="Aptos Narrow" panose="020B0004020202020204" pitchFamily="34" charset="0"/>
              </a:rPr>
              <a:t>Danos à Saúde Pública e ao Povo Brasileiro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xmlns="" id="{D4486A56-2CA4-425A-89F9-E8324C12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dirty="0"/>
              <a:t>15/05/2024</a:t>
            </a:r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xmlns="" id="{D65C8300-CD8E-4F35-9B79-C5DE7AD9D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GTPI/REBRIP – Audiência Pública Comissão CTI</a:t>
            </a:r>
          </a:p>
        </p:txBody>
      </p:sp>
      <p:sp>
        <p:nvSpPr>
          <p:cNvPr id="10" name="Espaço Reservado para o Número do Slide 5">
            <a:extLst>
              <a:ext uri="{FF2B5EF4-FFF2-40B4-BE49-F238E27FC236}">
                <a16:creationId xmlns:a16="http://schemas.microsoft.com/office/drawing/2014/main" xmlns="" id="{4E797B30-1740-4A68-A40B-1D255EBC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pt-BR" smtClean="0"/>
              <a:pPr rtl="0"/>
              <a:t>7</a:t>
            </a:fld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DDA3D951-960B-A984-C93A-96159B830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2158175"/>
            <a:ext cx="10559796" cy="3658425"/>
          </a:xfrm>
        </p:spPr>
        <p:txBody>
          <a:bodyPr/>
          <a:lstStyle/>
          <a:p>
            <a:pPr algn="just"/>
            <a:r>
              <a:rPr lang="pt-BR" sz="2800" b="0" i="0" u="none" strike="noStrike" dirty="0">
                <a:effectLst/>
                <a:latin typeface="Aptos Narrow" panose="020B0004020202020204" pitchFamily="34" charset="0"/>
              </a:rPr>
              <a:t>A</a:t>
            </a:r>
            <a:r>
              <a:rPr lang="pt-BR" sz="2800" b="0" i="0" u="none" strike="noStrike" dirty="0">
                <a:solidFill>
                  <a:srgbClr val="F5A700"/>
                </a:solidFill>
                <a:effectLst/>
                <a:latin typeface="Aptos Narrow" panose="020B0004020202020204" pitchFamily="34" charset="0"/>
              </a:rPr>
              <a:t> exclusividade de dados </a:t>
            </a:r>
            <a:r>
              <a:rPr lang="pt-BR" sz="2800" b="0" i="0" u="none" strike="noStrike" dirty="0">
                <a:effectLst/>
                <a:latin typeface="Aptos Narrow" panose="020B0004020202020204" pitchFamily="34" charset="0"/>
              </a:rPr>
              <a:t>impede o registro de novos medicamentos genéricos, </a:t>
            </a:r>
            <a:r>
              <a:rPr lang="pt-BR" sz="2800" b="0" i="0" u="none" strike="noStrike" dirty="0">
                <a:solidFill>
                  <a:srgbClr val="F5A700"/>
                </a:solidFill>
                <a:effectLst/>
                <a:latin typeface="Aptos Narrow" panose="020B0004020202020204" pitchFamily="34" charset="0"/>
              </a:rPr>
              <a:t>permitindo um monopólio mesmo sem patente. </a:t>
            </a:r>
          </a:p>
          <a:p>
            <a:pPr algn="just"/>
            <a:r>
              <a:rPr lang="pt-BR" sz="2800" b="0" i="0" u="none" strike="noStrike" dirty="0">
                <a:effectLst/>
                <a:latin typeface="Aptos Narrow" panose="020B0004020202020204" pitchFamily="34" charset="0"/>
              </a:rPr>
              <a:t>Limita a concorrência, restringe o acesso e permite preços altos.</a:t>
            </a:r>
            <a:endParaRPr lang="pt-BR" dirty="0">
              <a:latin typeface="Aptos Narrow" panose="020B00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8A969585-A175-5A91-0CAC-E21112A46A06}"/>
              </a:ext>
            </a:extLst>
          </p:cNvPr>
          <p:cNvSpPr txBox="1"/>
          <p:nvPr/>
        </p:nvSpPr>
        <p:spPr>
          <a:xfrm>
            <a:off x="3295650" y="4067453"/>
            <a:ext cx="66164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latin typeface="Abadi" panose="020B0604020104020204" pitchFamily="34" charset="0"/>
              </a:rPr>
              <a:t>Prejudica a Saúde Pública e o Orçamento Público</a:t>
            </a:r>
          </a:p>
          <a:p>
            <a:r>
              <a:rPr lang="pt-BR" sz="2400" b="1" dirty="0">
                <a:latin typeface="Abadi" panose="020B0604020104020204" pitchFamily="34" charset="0"/>
              </a:rPr>
              <a:t>Prejudica a Indústria Nacional </a:t>
            </a:r>
          </a:p>
          <a:p>
            <a:r>
              <a:rPr lang="pt-BR" sz="2400" b="1" dirty="0">
                <a:latin typeface="Abadi" panose="020B0604020104020204" pitchFamily="34" charset="0"/>
              </a:rPr>
              <a:t>Prejudica a Política Pública do Complexo Econômico Industrial da Saúde </a:t>
            </a:r>
          </a:p>
          <a:p>
            <a:r>
              <a:rPr lang="pt-BR" sz="2400" b="1" dirty="0">
                <a:latin typeface="Abadi" panose="020B0604020104020204" pitchFamily="34" charset="0"/>
              </a:rPr>
              <a:t>Prejudica o Povo Brasileiro!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38C19225-A0F6-9214-6467-19487E8FEA4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0489" y="4257298"/>
            <a:ext cx="1787122" cy="155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2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E209E4-B947-4446-AD42-C1B3A0C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sz="4400" b="1" dirty="0">
                <a:latin typeface="Aptos Narrow" panose="020B0004020202020204" pitchFamily="34" charset="0"/>
              </a:rPr>
              <a:t>Quem é o maior interessado?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xmlns="" id="{D4486A56-2CA4-425A-89F9-E8324C12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dirty="0"/>
              <a:t>15/05/2024</a:t>
            </a:r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xmlns="" id="{D65C8300-CD8E-4F35-9B79-C5DE7AD9D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GTPI/REBRIP – Audiência Pública Comissão CTI</a:t>
            </a:r>
          </a:p>
        </p:txBody>
      </p:sp>
      <p:sp>
        <p:nvSpPr>
          <p:cNvPr id="10" name="Espaço Reservado para o Número do Slide 5">
            <a:extLst>
              <a:ext uri="{FF2B5EF4-FFF2-40B4-BE49-F238E27FC236}">
                <a16:creationId xmlns:a16="http://schemas.microsoft.com/office/drawing/2014/main" xmlns="" id="{4E797B30-1740-4A68-A40B-1D255EBC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pt-BR" smtClean="0"/>
              <a:pPr rtl="0"/>
              <a:t>8</a:t>
            </a:fld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1CB63B6-F355-F32E-A679-BB87C925B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096" y="2093849"/>
            <a:ext cx="5943600" cy="388658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36CECD90-2A3A-85AF-569A-F15119524544}"/>
              </a:ext>
            </a:extLst>
          </p:cNvPr>
          <p:cNvSpPr txBox="1"/>
          <p:nvPr/>
        </p:nvSpPr>
        <p:spPr>
          <a:xfrm>
            <a:off x="797052" y="2104137"/>
            <a:ext cx="6096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>
                <a:latin typeface="Aptos Narrow" panose="020B0004020202020204" pitchFamily="34" charset="0"/>
              </a:rPr>
              <a:t>As Empresas Farmacêuticas Transnacionais! </a:t>
            </a:r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xmlns="" id="{7332D040-B5A4-EEA3-CDC4-FEA981361B54}"/>
              </a:ext>
            </a:extLst>
          </p:cNvPr>
          <p:cNvSpPr/>
          <p:nvPr/>
        </p:nvSpPr>
        <p:spPr>
          <a:xfrm>
            <a:off x="797052" y="4299043"/>
            <a:ext cx="4177862" cy="662151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xmlns="" id="{42AE754C-E701-15F9-BAB2-EB1D9F565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6" y="5306944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136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E209E4-B947-4446-AD42-C1B3A0C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sz="4400" b="1" dirty="0">
                <a:latin typeface="Aptos Narrow" panose="020B0004020202020204" pitchFamily="34" charset="0"/>
              </a:rPr>
              <a:t>De que lado os Senadores estão?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xmlns="" id="{2F663528-6F48-4679-80D6-A9D362269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dirty="0"/>
              <a:t>15/05/2024</a:t>
            </a:r>
          </a:p>
        </p:txBody>
      </p:sp>
      <p:sp>
        <p:nvSpPr>
          <p:cNvPr id="9" name="Espaço Reservado para Rodapé 4">
            <a:extLst>
              <a:ext uri="{FF2B5EF4-FFF2-40B4-BE49-F238E27FC236}">
                <a16:creationId xmlns:a16="http://schemas.microsoft.com/office/drawing/2014/main" xmlns="" id="{948F1280-0C85-421E-BF0E-DB3DAF29F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GTPI/REBRIP – Audiência Pública Comissão CTI</a:t>
            </a:r>
          </a:p>
        </p:txBody>
      </p:sp>
      <p:sp>
        <p:nvSpPr>
          <p:cNvPr id="10" name="Espaço Reservado para o Número do Slide 5">
            <a:extLst>
              <a:ext uri="{FF2B5EF4-FFF2-40B4-BE49-F238E27FC236}">
                <a16:creationId xmlns:a16="http://schemas.microsoft.com/office/drawing/2014/main" xmlns="" id="{27357B90-43D4-43A9-9C2B-156AED8F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5A5C87-DF58-40C8-B092-1DE63DB4547E}" type="slidenum">
              <a:rPr lang="pt-BR" smtClean="0"/>
              <a:pPr rtl="0"/>
              <a:t>9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F3D6232-A43A-BB42-9925-424D6DE7FD7F}"/>
              </a:ext>
            </a:extLst>
          </p:cNvPr>
          <p:cNvSpPr txBox="1"/>
          <p:nvPr/>
        </p:nvSpPr>
        <p:spPr>
          <a:xfrm>
            <a:off x="3143250" y="1728216"/>
            <a:ext cx="6768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highlight>
                  <a:srgbClr val="F5A700"/>
                </a:highlight>
                <a:latin typeface="Aptos Narrow" panose="020B0004020202020204" pitchFamily="34" charset="0"/>
              </a:rPr>
              <a:t>POVO BRASILEIRO ou BIG PHARMA?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6073FE1-4C45-9B19-9A0C-47E1F6500448}"/>
              </a:ext>
            </a:extLst>
          </p:cNvPr>
          <p:cNvSpPr txBox="1"/>
          <p:nvPr/>
        </p:nvSpPr>
        <p:spPr>
          <a:xfrm>
            <a:off x="479425" y="2411067"/>
            <a:ext cx="525462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000" b="0" i="0" u="none" strike="noStrike" baseline="0" dirty="0">
                <a:latin typeface="Abadi" panose="020B0604020104020204" pitchFamily="34" charset="0"/>
              </a:rPr>
              <a:t>A “apropriação privada de informações submetidas à regulação pública </a:t>
            </a:r>
            <a:r>
              <a:rPr lang="pt-BR" sz="2000" b="1" i="0" u="none" strike="noStrike" baseline="0" dirty="0">
                <a:latin typeface="Abadi" panose="020B0604020104020204" pitchFamily="34" charset="0"/>
              </a:rPr>
              <a:t>tem efeitos sobre políticas públicas sensíveis, especialmente as políticas de saúde e assistência farmacêutica</a:t>
            </a:r>
            <a:r>
              <a:rPr lang="pt-BR" sz="2000" b="0" i="0" u="none" strike="noStrike" baseline="0" dirty="0">
                <a:latin typeface="Abadi" panose="020B0604020104020204" pitchFamily="34" charset="0"/>
              </a:rPr>
              <a:t>, em razão da alteração nos períodos de exercício de monopólio sobre medicamentos e outras tecnologias, </a:t>
            </a:r>
            <a:r>
              <a:rPr lang="pt-BR" sz="2000" b="1" i="0" u="none" strike="noStrike" baseline="0" dirty="0">
                <a:latin typeface="Abadi" panose="020B0604020104020204" pitchFamily="34" charset="0"/>
              </a:rPr>
              <a:t>afetando a produção de medicamentos genéricos e o desenvolvimento de melhorias e adaptações de medicamentos para populações específicas.</a:t>
            </a:r>
            <a:r>
              <a:rPr lang="pt-BR" sz="2000" b="0" i="0" u="none" strike="noStrike" baseline="0" dirty="0">
                <a:latin typeface="Abadi" panose="020B0604020104020204" pitchFamily="34" charset="0"/>
              </a:rPr>
              <a:t>” </a:t>
            </a:r>
            <a:endParaRPr lang="pt-BR" sz="2000" dirty="0">
              <a:latin typeface="Abadi" panose="020B0604020104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AB1C8ED2-CFCE-DD7E-5F61-8FAE0CF5B4C2}"/>
              </a:ext>
            </a:extLst>
          </p:cNvPr>
          <p:cNvSpPr txBox="1"/>
          <p:nvPr/>
        </p:nvSpPr>
        <p:spPr>
          <a:xfrm>
            <a:off x="5823204" y="2411067"/>
            <a:ext cx="546049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000" i="0" u="none" strike="noStrike" baseline="0" dirty="0">
                <a:latin typeface="Abadi" panose="020B0604020104020204" pitchFamily="34" charset="0"/>
              </a:rPr>
              <a:t>“</a:t>
            </a:r>
            <a:r>
              <a:rPr lang="pt-BR" sz="2000" b="1" i="0" u="none" strike="noStrike" baseline="0" dirty="0">
                <a:latin typeface="Abadi" panose="020B0604020104020204" pitchFamily="34" charset="0"/>
              </a:rPr>
              <a:t>Empresas farmacêuticas transnacionais</a:t>
            </a:r>
            <a:r>
              <a:rPr lang="pt-BR" sz="2000" i="0" u="none" strike="noStrike" baseline="0" dirty="0">
                <a:latin typeface="Abadi" panose="020B0604020104020204" pitchFamily="34" charset="0"/>
              </a:rPr>
              <a:t> de países de alta renda, como os Estados Unidos (EUA), União Europeia (UE),</a:t>
            </a:r>
          </a:p>
          <a:p>
            <a:pPr algn="l"/>
            <a:r>
              <a:rPr lang="pt-BR" sz="2000" i="0" u="none" strike="noStrike" baseline="0" dirty="0">
                <a:latin typeface="Abadi" panose="020B0604020104020204" pitchFamily="34" charset="0"/>
              </a:rPr>
              <a:t>Japão e os membros da Associação Europeia de Comércio Livre (EFTA), têm </a:t>
            </a:r>
            <a:r>
              <a:rPr lang="pt-BR" sz="2000" b="1" i="0" u="none" strike="noStrike" baseline="0" dirty="0">
                <a:latin typeface="Abadi" panose="020B0604020104020204" pitchFamily="34" charset="0"/>
              </a:rPr>
              <a:t>demandado a disseminação de um direito de propriedade intelectual (PI) específico</a:t>
            </a:r>
            <a:r>
              <a:rPr lang="pt-BR" sz="2000" i="0" u="none" strike="noStrike" baseline="0" dirty="0">
                <a:latin typeface="Abadi" panose="020B0604020104020204" pitchFamily="34" charset="0"/>
              </a:rPr>
              <a:t> que proteja especial e particularmente os dados de testes apresentados a agências reguladoras – proteção conhecida como </a:t>
            </a:r>
            <a:r>
              <a:rPr lang="pt-BR" sz="2000" b="1" i="0" u="none" strike="noStrike" baseline="0" dirty="0">
                <a:latin typeface="Abadi" panose="020B0604020104020204" pitchFamily="34" charset="0"/>
              </a:rPr>
              <a:t>exclusividade de dados</a:t>
            </a:r>
            <a:r>
              <a:rPr lang="pt-BR" sz="2000" i="0" u="none" strike="noStrike" baseline="0" dirty="0">
                <a:latin typeface="Abadi" panose="020B0604020104020204" pitchFamily="34" charset="0"/>
              </a:rPr>
              <a:t> (</a:t>
            </a:r>
            <a:r>
              <a:rPr lang="pt-BR" sz="2000" i="1" u="none" strike="noStrike" baseline="0" dirty="0">
                <a:latin typeface="Abadi" panose="020B0604020104020204" pitchFamily="34" charset="0"/>
              </a:rPr>
              <a:t>data </a:t>
            </a:r>
            <a:r>
              <a:rPr lang="pt-BR" sz="2000" i="1" u="none" strike="noStrike" baseline="0" dirty="0" err="1">
                <a:latin typeface="Abadi" panose="020B0604020104020204" pitchFamily="34" charset="0"/>
              </a:rPr>
              <a:t>exclusivity</a:t>
            </a:r>
            <a:r>
              <a:rPr lang="pt-BR" sz="2000" i="0" u="none" strike="noStrike" baseline="0" dirty="0">
                <a:latin typeface="Abadi" panose="020B0604020104020204" pitchFamily="34" charset="0"/>
              </a:rPr>
              <a:t>)”</a:t>
            </a:r>
            <a:endParaRPr lang="pt-BR" sz="2000" dirty="0">
              <a:latin typeface="Abadi" panose="020B0604020104020204" pitchFamily="34" charset="0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CE3DC749-51DE-67D9-603E-9AFD78C83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386" y="510273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353607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399855_TF89213316_Win32" id="{11B3EEEC-DD95-45A8-9E95-4E363FDD9288}" vid="{B64294C1-399F-4DCB-B50F-214B7C3DB18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DFB3884230EF479CA414FE0F5B6E60" ma:contentTypeVersion="14" ma:contentTypeDescription="Crie um novo documento." ma:contentTypeScope="" ma:versionID="80b06ef5e978940fc16d788921bb13d9">
  <xsd:schema xmlns:xsd="http://www.w3.org/2001/XMLSchema" xmlns:xs="http://www.w3.org/2001/XMLSchema" xmlns:p="http://schemas.microsoft.com/office/2006/metadata/properties" xmlns:ns2="46ec01cb-e52e-4886-b91f-01095ae1db4f" xmlns:ns3="dc439c2b-278a-4244-9b44-adb68f7bbb93" targetNamespace="http://schemas.microsoft.com/office/2006/metadata/properties" ma:root="true" ma:fieldsID="75fc740b68e98cf53261af923cb9afc0" ns2:_="" ns3:_="">
    <xsd:import namespace="46ec01cb-e52e-4886-b91f-01095ae1db4f"/>
    <xsd:import namespace="dc439c2b-278a-4244-9b44-adb68f7bbb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ec01cb-e52e-4886-b91f-01095ae1db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Marcações de imagem" ma:readOnly="false" ma:fieldId="{5cf76f15-5ced-4ddc-b409-7134ff3c332f}" ma:taxonomyMulti="true" ma:sspId="d2824502-0bff-4385-83bb-d7432ad700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39c2b-278a-4244-9b44-adb68f7bbb9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9bf796be-9707-46a4-8ab1-fd4ecb5e7a22}" ma:internalName="TaxCatchAll" ma:showField="CatchAllData" ma:web="dc439c2b-278a-4244-9b44-adb68f7bbb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439c2b-278a-4244-9b44-adb68f7bbb93" xsi:nil="true"/>
    <lcf76f155ced4ddcb4097134ff3c332f xmlns="46ec01cb-e52e-4886-b91f-01095ae1db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1D71437-E554-4ADA-BC77-C8BE25C2D0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ec01cb-e52e-4886-b91f-01095ae1db4f"/>
    <ds:schemaRef ds:uri="dc439c2b-278a-4244-9b44-adb68f7bbb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27DC71-2909-427C-BDB0-3E47E21015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0D7697-8E53-4EA8-8CBB-9C19575257BF}">
  <ds:schemaRefs>
    <ds:schemaRef ds:uri="http://www.w3.org/XML/1998/namespace"/>
    <ds:schemaRef ds:uri="http://purl.org/dc/terms/"/>
    <ds:schemaRef ds:uri="http://purl.org/dc/elements/1.1/"/>
    <ds:schemaRef ds:uri="46ec01cb-e52e-4886-b91f-01095ae1db4f"/>
    <ds:schemaRef ds:uri="http://schemas.microsoft.com/office/2006/metadata/properties"/>
    <ds:schemaRef ds:uri="dc439c2b-278a-4244-9b44-adb68f7bbb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AccentBox</Template>
  <TotalTime>105</TotalTime>
  <Words>873</Words>
  <Application>Microsoft Office PowerPoint</Application>
  <PresentationFormat>Widescreen</PresentationFormat>
  <Paragraphs>78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Abadi</vt:lpstr>
      <vt:lpstr>Aptos Narrow</vt:lpstr>
      <vt:lpstr>Arial</vt:lpstr>
      <vt:lpstr>Avenir Next LT Pro</vt:lpstr>
      <vt:lpstr>Calibri</vt:lpstr>
      <vt:lpstr>Montserrat</vt:lpstr>
      <vt:lpstr>Segoe UI</vt:lpstr>
      <vt:lpstr>Times New Roman</vt:lpstr>
      <vt:lpstr>AccentBoxVTI</vt:lpstr>
      <vt:lpstr>Proteção Regulatória do Dossiê de Testes (PRDT)  - “exclusividade de dados” –  para produtos farmacêuticos destinados ao uso humano</vt:lpstr>
      <vt:lpstr>Quem somos?</vt:lpstr>
      <vt:lpstr>A SAÚDE É DIREITO DE TODOS E DEVER DO ESTADO</vt:lpstr>
      <vt:lpstr>O QUE É EXCLUSIVIDADE DE DADOS OU PRDT?</vt:lpstr>
      <vt:lpstr>O QUE É EXCLUSIVIDADE DE DADOS OU PRDT?</vt:lpstr>
      <vt:lpstr>O QUE ESTÁ EM RISCO?</vt:lpstr>
      <vt:lpstr>Danos à Saúde Pública e ao Povo Brasileiro</vt:lpstr>
      <vt:lpstr>Quem é o maior interessado?</vt:lpstr>
      <vt:lpstr>De que lado os Senadores estão?</vt:lpstr>
      <vt:lpstr>O que precisamos?</vt:lpstr>
      <vt:lpstr>Obrigada!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Proteção Regulatória do Dossiê de Testes (PRDT)  - “exclusividade de dados” –  para produtos farmacêuticos destinados ao uso humano</dc:title>
  <dc:creator>Susana Rodrigues Cavalcanti van der Ploeg</dc:creator>
  <cp:lastModifiedBy>Aguirre Estorilio Silva Pinto Neto</cp:lastModifiedBy>
  <cp:revision>1</cp:revision>
  <dcterms:created xsi:type="dcterms:W3CDTF">2024-05-14T18:37:53Z</dcterms:created>
  <dcterms:modified xsi:type="dcterms:W3CDTF">2024-05-15T13:59:24Z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0x0101005BDFB3884230EF479CA414FE0F5B6E60</vt:lpwstr>
  </property>
  <property fmtid="{D5CDD505-2E9C-101B-9397-08002B2CF9AE}" pid="3" name="MediaServiceImageTags">
    <vt:lpwstr/>
  </property>
</Properties>
</file>