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7" r:id="rId5"/>
    <p:sldId id="275" r:id="rId6"/>
    <p:sldId id="276" r:id="rId7"/>
    <p:sldId id="277" r:id="rId8"/>
    <p:sldId id="280" r:id="rId9"/>
    <p:sldId id="278" r:id="rId10"/>
    <p:sldId id="279" r:id="rId11"/>
    <p:sldId id="281" r:id="rId12"/>
    <p:sldId id="282" r:id="rId13"/>
    <p:sldId id="259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937" userDrawn="1">
          <p15:clr>
            <a:srgbClr val="A4A3A4"/>
          </p15:clr>
        </p15:guide>
        <p15:guide id="4" pos="449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000"/>
    <a:srgbClr val="00D000"/>
    <a:srgbClr val="F78229"/>
    <a:srgbClr val="F9F9F9"/>
    <a:srgbClr val="183EFF"/>
    <a:srgbClr val="FFF200"/>
    <a:srgbClr val="FF0000"/>
    <a:srgbClr val="18BEFF"/>
    <a:srgbClr val="6BB7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B29CC0-0D77-21B7-3B53-1E02A86B75E0}" v="683" dt="2023-09-12T15:57:13.322"/>
    <p1510:client id="{A5580ADE-997C-0A19-BC8B-0D5F5E391B7F}" v="184" dt="2023-04-10T20:33:05.041"/>
    <p1510:client id="{AFFC2D91-B61A-4449-ABA4-6D2159D91775}" v="128" dt="2023-03-03T16:49:05.660"/>
    <p1510:client id="{D9323757-2E80-A799-2B2E-F7E97B29E904}" v="29" dt="2023-04-10T12:24:59.664"/>
    <p1510:client id="{E8DC7BE8-4808-9324-8F58-2C539E23598B}" v="358" dt="2023-03-13T16:04:28.5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6"/>
    <p:restoredTop sz="96327"/>
  </p:normalViewPr>
  <p:slideViewPr>
    <p:cSldViewPr snapToGrid="0" showGuides="1">
      <p:cViewPr>
        <p:scale>
          <a:sx n="240" d="100"/>
          <a:sy n="240" d="100"/>
        </p:scale>
        <p:origin x="264" y="504"/>
      </p:cViewPr>
      <p:guideLst>
        <p:guide orient="horz" pos="2160"/>
        <p:guide pos="3840"/>
        <p:guide pos="937"/>
        <p:guide pos="44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96E69C-383C-4B88-B04B-0863C860F4E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540E9B4-481A-4931-9AE2-08172EB3CB3F}">
      <dgm:prSet/>
      <dgm:spPr/>
      <dgm:t>
        <a:bodyPr/>
        <a:lstStyle/>
        <a:p>
          <a:pPr>
            <a:defRPr cap="all"/>
          </a:pPr>
          <a:r>
            <a:rPr lang="pt-BR" b="1"/>
            <a:t>Lei nº 12.009, de 29/07/2009</a:t>
          </a:r>
          <a:endParaRPr lang="en-US"/>
        </a:p>
      </dgm:t>
    </dgm:pt>
    <dgm:pt modelId="{0876DE72-30E7-47AE-BF38-0728502FDB98}" type="parTrans" cxnId="{5277AD51-6DC3-4F02-A978-6895944072F4}">
      <dgm:prSet/>
      <dgm:spPr/>
      <dgm:t>
        <a:bodyPr/>
        <a:lstStyle/>
        <a:p>
          <a:endParaRPr lang="en-US"/>
        </a:p>
      </dgm:t>
    </dgm:pt>
    <dgm:pt modelId="{197D84A2-0B55-4BAC-BDDF-F9D826001F14}" type="sibTrans" cxnId="{5277AD51-6DC3-4F02-A978-6895944072F4}">
      <dgm:prSet/>
      <dgm:spPr/>
      <dgm:t>
        <a:bodyPr/>
        <a:lstStyle/>
        <a:p>
          <a:endParaRPr lang="en-US"/>
        </a:p>
      </dgm:t>
    </dgm:pt>
    <dgm:pt modelId="{30CF794F-EFFA-4B50-A70A-EC98AB7EE632}">
      <dgm:prSet/>
      <dgm:spPr/>
      <dgm:t>
        <a:bodyPr/>
        <a:lstStyle/>
        <a:p>
          <a:pPr>
            <a:defRPr cap="all"/>
          </a:pPr>
          <a:r>
            <a:rPr lang="pt-BR"/>
            <a:t>Regulamentou o exercício das atividades dos profissionais em transporte de passageiros, </a:t>
          </a:r>
          <a:r>
            <a:rPr lang="pt-BR" b="1"/>
            <a:t>"mototaxista"</a:t>
          </a:r>
          <a:r>
            <a:rPr lang="pt-BR"/>
            <a:t>, em entrega de mercadorias e em serviço comunitário de rua, e </a:t>
          </a:r>
          <a:r>
            <a:rPr lang="pt-BR" b="1"/>
            <a:t>"motoboy"</a:t>
          </a:r>
          <a:r>
            <a:rPr lang="pt-BR"/>
            <a:t>, com o uso de motocicleta.</a:t>
          </a:r>
          <a:endParaRPr lang="en-US"/>
        </a:p>
      </dgm:t>
    </dgm:pt>
    <dgm:pt modelId="{E766E860-4355-44DA-93D6-9DE8F3D92603}" type="parTrans" cxnId="{42C8B7F4-16D4-4130-B2C3-11BBC50926CA}">
      <dgm:prSet/>
      <dgm:spPr/>
      <dgm:t>
        <a:bodyPr/>
        <a:lstStyle/>
        <a:p>
          <a:endParaRPr lang="en-US"/>
        </a:p>
      </dgm:t>
    </dgm:pt>
    <dgm:pt modelId="{7C2609D9-BE46-4E92-876F-4B0B2CD537F1}" type="sibTrans" cxnId="{42C8B7F4-16D4-4130-B2C3-11BBC50926CA}">
      <dgm:prSet/>
      <dgm:spPr/>
      <dgm:t>
        <a:bodyPr/>
        <a:lstStyle/>
        <a:p>
          <a:endParaRPr lang="en-US"/>
        </a:p>
      </dgm:t>
    </dgm:pt>
    <dgm:pt modelId="{68112498-1402-45E4-8DF7-F84B27CA22E0}">
      <dgm:prSet/>
      <dgm:spPr/>
      <dgm:t>
        <a:bodyPr/>
        <a:lstStyle/>
        <a:p>
          <a:pPr>
            <a:defRPr cap="all"/>
          </a:pPr>
          <a:r>
            <a:rPr lang="pt-BR"/>
            <a:t>A mencionada lei, entre outras providências, estabelece regras de segurança dos serviços de transporte de mercadorias remunerados, em motocicletas e motonetas (motofrete) e, ainda, altera a Lei nº 9.503/97 (Código de Trânsito Brasileiro).</a:t>
          </a:r>
          <a:endParaRPr lang="en-US"/>
        </a:p>
      </dgm:t>
    </dgm:pt>
    <dgm:pt modelId="{C432E8F6-9100-4206-A4D3-D51D69CDDD64}" type="parTrans" cxnId="{316F022C-E0E1-4808-B784-436C76287DA6}">
      <dgm:prSet/>
      <dgm:spPr/>
      <dgm:t>
        <a:bodyPr/>
        <a:lstStyle/>
        <a:p>
          <a:endParaRPr lang="en-US"/>
        </a:p>
      </dgm:t>
    </dgm:pt>
    <dgm:pt modelId="{0CD8CD6E-6E3E-4450-B7A2-543DB5BB9E7E}" type="sibTrans" cxnId="{316F022C-E0E1-4808-B784-436C76287DA6}">
      <dgm:prSet/>
      <dgm:spPr/>
      <dgm:t>
        <a:bodyPr/>
        <a:lstStyle/>
        <a:p>
          <a:endParaRPr lang="en-US"/>
        </a:p>
      </dgm:t>
    </dgm:pt>
    <dgm:pt modelId="{553A13E9-7AE0-4393-BCC4-A0929A4DF534}" type="pres">
      <dgm:prSet presAssocID="{B096E69C-383C-4B88-B04B-0863C860F4E3}" presName="linear" presStyleCnt="0">
        <dgm:presLayoutVars>
          <dgm:animLvl val="lvl"/>
          <dgm:resizeHandles val="exact"/>
        </dgm:presLayoutVars>
      </dgm:prSet>
      <dgm:spPr/>
    </dgm:pt>
    <dgm:pt modelId="{95C52D3D-2BEA-4FDE-A95C-A900FF810549}" type="pres">
      <dgm:prSet presAssocID="{5540E9B4-481A-4931-9AE2-08172EB3CB3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C5B8051-08D9-43D8-883B-CB10E8644F06}" type="pres">
      <dgm:prSet presAssocID="{197D84A2-0B55-4BAC-BDDF-F9D826001F14}" presName="spacer" presStyleCnt="0"/>
      <dgm:spPr/>
    </dgm:pt>
    <dgm:pt modelId="{2BBAC40E-365D-4C3A-A106-81609571F2E3}" type="pres">
      <dgm:prSet presAssocID="{30CF794F-EFFA-4B50-A70A-EC98AB7EE63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AC9A291-32F2-470E-B936-3E18AF4C8F87}" type="pres">
      <dgm:prSet presAssocID="{7C2609D9-BE46-4E92-876F-4B0B2CD537F1}" presName="spacer" presStyleCnt="0"/>
      <dgm:spPr/>
    </dgm:pt>
    <dgm:pt modelId="{28014F2A-C507-4F19-9FFC-575E6963AE9F}" type="pres">
      <dgm:prSet presAssocID="{68112498-1402-45E4-8DF7-F84B27CA22E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52CE514-0E1D-459F-90A8-1F4687D61538}" type="presOf" srcId="{30CF794F-EFFA-4B50-A70A-EC98AB7EE632}" destId="{2BBAC40E-365D-4C3A-A106-81609571F2E3}" srcOrd="0" destOrd="0" presId="urn:microsoft.com/office/officeart/2005/8/layout/vList2"/>
    <dgm:cxn modelId="{316F022C-E0E1-4808-B784-436C76287DA6}" srcId="{B096E69C-383C-4B88-B04B-0863C860F4E3}" destId="{68112498-1402-45E4-8DF7-F84B27CA22E0}" srcOrd="2" destOrd="0" parTransId="{C432E8F6-9100-4206-A4D3-D51D69CDDD64}" sibTransId="{0CD8CD6E-6E3E-4450-B7A2-543DB5BB9E7E}"/>
    <dgm:cxn modelId="{11F77835-7729-4D67-9B5D-81520F55A633}" type="presOf" srcId="{B096E69C-383C-4B88-B04B-0863C860F4E3}" destId="{553A13E9-7AE0-4393-BCC4-A0929A4DF534}" srcOrd="0" destOrd="0" presId="urn:microsoft.com/office/officeart/2005/8/layout/vList2"/>
    <dgm:cxn modelId="{21CD215F-2AAE-43E1-9D3B-3503D5053E3F}" type="presOf" srcId="{68112498-1402-45E4-8DF7-F84B27CA22E0}" destId="{28014F2A-C507-4F19-9FFC-575E6963AE9F}" srcOrd="0" destOrd="0" presId="urn:microsoft.com/office/officeart/2005/8/layout/vList2"/>
    <dgm:cxn modelId="{5277AD51-6DC3-4F02-A978-6895944072F4}" srcId="{B096E69C-383C-4B88-B04B-0863C860F4E3}" destId="{5540E9B4-481A-4931-9AE2-08172EB3CB3F}" srcOrd="0" destOrd="0" parTransId="{0876DE72-30E7-47AE-BF38-0728502FDB98}" sibTransId="{197D84A2-0B55-4BAC-BDDF-F9D826001F14}"/>
    <dgm:cxn modelId="{42C8B7F4-16D4-4130-B2C3-11BBC50926CA}" srcId="{B096E69C-383C-4B88-B04B-0863C860F4E3}" destId="{30CF794F-EFFA-4B50-A70A-EC98AB7EE632}" srcOrd="1" destOrd="0" parTransId="{E766E860-4355-44DA-93D6-9DE8F3D92603}" sibTransId="{7C2609D9-BE46-4E92-876F-4B0B2CD537F1}"/>
    <dgm:cxn modelId="{C0BC8EF8-8908-411B-91BC-E2963A1CC943}" type="presOf" srcId="{5540E9B4-481A-4931-9AE2-08172EB3CB3F}" destId="{95C52D3D-2BEA-4FDE-A95C-A900FF810549}" srcOrd="0" destOrd="0" presId="urn:microsoft.com/office/officeart/2005/8/layout/vList2"/>
    <dgm:cxn modelId="{6D6047B1-E8FE-4573-9E11-ABEE3B2E21B2}" type="presParOf" srcId="{553A13E9-7AE0-4393-BCC4-A0929A4DF534}" destId="{95C52D3D-2BEA-4FDE-A95C-A900FF810549}" srcOrd="0" destOrd="0" presId="urn:microsoft.com/office/officeart/2005/8/layout/vList2"/>
    <dgm:cxn modelId="{6FA6EECE-AECD-4369-B162-D40E5EC0130B}" type="presParOf" srcId="{553A13E9-7AE0-4393-BCC4-A0929A4DF534}" destId="{DC5B8051-08D9-43D8-883B-CB10E8644F06}" srcOrd="1" destOrd="0" presId="urn:microsoft.com/office/officeart/2005/8/layout/vList2"/>
    <dgm:cxn modelId="{0B38E83D-0336-4D5D-881E-0697ACAAE69E}" type="presParOf" srcId="{553A13E9-7AE0-4393-BCC4-A0929A4DF534}" destId="{2BBAC40E-365D-4C3A-A106-81609571F2E3}" srcOrd="2" destOrd="0" presId="urn:microsoft.com/office/officeart/2005/8/layout/vList2"/>
    <dgm:cxn modelId="{3B2336F5-4BBB-41A8-8075-87FEFE21D227}" type="presParOf" srcId="{553A13E9-7AE0-4393-BCC4-A0929A4DF534}" destId="{BAC9A291-32F2-470E-B936-3E18AF4C8F87}" srcOrd="3" destOrd="0" presId="urn:microsoft.com/office/officeart/2005/8/layout/vList2"/>
    <dgm:cxn modelId="{11D36777-78D4-46FE-89D3-34C39BB97C33}" type="presParOf" srcId="{553A13E9-7AE0-4393-BCC4-A0929A4DF534}" destId="{28014F2A-C507-4F19-9FFC-575E6963AE9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C52D3D-2BEA-4FDE-A95C-A900FF810549}">
      <dsp:nvSpPr>
        <dsp:cNvPr id="0" name=""/>
        <dsp:cNvSpPr/>
      </dsp:nvSpPr>
      <dsp:spPr>
        <a:xfrm>
          <a:off x="0" y="47768"/>
          <a:ext cx="6367912" cy="206495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2000" b="1" kern="1200"/>
            <a:t>Lei nº 12.009, de 29/07/2009</a:t>
          </a:r>
          <a:endParaRPr lang="en-US" sz="2000" kern="1200"/>
        </a:p>
      </dsp:txBody>
      <dsp:txXfrm>
        <a:off x="100803" y="148571"/>
        <a:ext cx="6166306" cy="1863352"/>
      </dsp:txXfrm>
    </dsp:sp>
    <dsp:sp modelId="{2BBAC40E-365D-4C3A-A106-81609571F2E3}">
      <dsp:nvSpPr>
        <dsp:cNvPr id="0" name=""/>
        <dsp:cNvSpPr/>
      </dsp:nvSpPr>
      <dsp:spPr>
        <a:xfrm>
          <a:off x="0" y="2170327"/>
          <a:ext cx="6367912" cy="2064958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2000" kern="1200"/>
            <a:t>Regulamentou o exercício das atividades dos profissionais em transporte de passageiros, </a:t>
          </a:r>
          <a:r>
            <a:rPr lang="pt-BR" sz="2000" b="1" kern="1200"/>
            <a:t>"mototaxista"</a:t>
          </a:r>
          <a:r>
            <a:rPr lang="pt-BR" sz="2000" kern="1200"/>
            <a:t>, em entrega de mercadorias e em serviço comunitário de rua, e </a:t>
          </a:r>
          <a:r>
            <a:rPr lang="pt-BR" sz="2000" b="1" kern="1200"/>
            <a:t>"motoboy"</a:t>
          </a:r>
          <a:r>
            <a:rPr lang="pt-BR" sz="2000" kern="1200"/>
            <a:t>, com o uso de motocicleta.</a:t>
          </a:r>
          <a:endParaRPr lang="en-US" sz="2000" kern="1200"/>
        </a:p>
      </dsp:txBody>
      <dsp:txXfrm>
        <a:off x="100803" y="2271130"/>
        <a:ext cx="6166306" cy="1863352"/>
      </dsp:txXfrm>
    </dsp:sp>
    <dsp:sp modelId="{28014F2A-C507-4F19-9FFC-575E6963AE9F}">
      <dsp:nvSpPr>
        <dsp:cNvPr id="0" name=""/>
        <dsp:cNvSpPr/>
      </dsp:nvSpPr>
      <dsp:spPr>
        <a:xfrm>
          <a:off x="0" y="4292885"/>
          <a:ext cx="6367912" cy="2064958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2000" kern="1200"/>
            <a:t>A mencionada lei, entre outras providências, estabelece regras de segurança dos serviços de transporte de mercadorias remunerados, em motocicletas e motonetas (motofrete) e, ainda, altera a Lei nº 9.503/97 (Código de Trânsito Brasileiro).</a:t>
          </a:r>
          <a:endParaRPr lang="en-US" sz="2000" kern="1200"/>
        </a:p>
      </dsp:txBody>
      <dsp:txXfrm>
        <a:off x="100803" y="4393688"/>
        <a:ext cx="6166306" cy="18633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F2C9CA-8CA4-3B07-35C1-247EB97227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4A25AA-CF74-2FB4-C87A-39DDBB987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D4F3240-D5B0-703D-502D-D1D1FCEEE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0FC5E-2EDB-2040-BC6F-2C131F309DDF}" type="datetimeFigureOut">
              <a:rPr lang="pt-BR" smtClean="0"/>
              <a:t>12/09/2023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2C4E612-B431-DB77-2FA5-2571410EC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03BBE82-57BF-87AC-FB27-93DA422B1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48A79-B1D9-574A-B32E-5420CC0CE6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528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0FC0FD-492D-5752-ADA6-0FBD61E34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2544B32-3F42-B264-899D-87C7892872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3756A72-1CB5-C82B-38F2-72D8D788E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0FC5E-2EDB-2040-BC6F-2C131F309DDF}" type="datetimeFigureOut">
              <a:rPr lang="pt-BR" smtClean="0"/>
              <a:t>12/09/2023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9365156-3871-B1EA-DC15-18BB17760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FD348EB-1243-18BC-60F0-DA2EE514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48A79-B1D9-574A-B32E-5420CC0CE6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7727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4C5E614-A78E-53C9-B15B-5E4A34460E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2ED5AD7-7A3D-55FA-6F25-DC9A2784A6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068D9D4-9673-22B2-9A51-7BA5F4D28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0FC5E-2EDB-2040-BC6F-2C131F309DDF}" type="datetimeFigureOut">
              <a:rPr lang="pt-BR" smtClean="0"/>
              <a:t>12/09/2023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FFE8D10-222F-CEB9-A783-10227A949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B0C60D1-5E53-55B0-8B5B-97A00623B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48A79-B1D9-574A-B32E-5420CC0CE6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9693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56D11F-F8C1-3024-401B-04E4E6D06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711" y="520022"/>
            <a:ext cx="11297588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4239CC-8D11-AF5F-59DC-8B90ECA6B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50000"/>
              </a:lnSpc>
              <a:buNone/>
              <a:defRPr/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E5B7FBD-6092-F690-A3B7-2746375B9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0FC5E-2EDB-2040-BC6F-2C131F309DDF}" type="datetimeFigureOut">
              <a:rPr lang="pt-BR" smtClean="0"/>
              <a:t>12/09/2023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1EE1EAE-12EB-89D1-6BE9-B682DC9BB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B28084C-8D9A-1777-A389-4D47048D4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48A79-B1D9-574A-B32E-5420CC0CE692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221A7F3-01B8-2EC0-F7B1-3759FE19B6D8}"/>
              </a:ext>
            </a:extLst>
          </p:cNvPr>
          <p:cNvSpPr/>
          <p:nvPr userDrawn="1"/>
        </p:nvSpPr>
        <p:spPr>
          <a:xfrm>
            <a:off x="0" y="6800124"/>
            <a:ext cx="12192000" cy="57876"/>
          </a:xfrm>
          <a:prstGeom prst="rect">
            <a:avLst/>
          </a:prstGeom>
          <a:solidFill>
            <a:srgbClr val="183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6CA3C4AA-265A-A10C-01CD-04F7F4178409}"/>
              </a:ext>
            </a:extLst>
          </p:cNvPr>
          <p:cNvSpPr/>
          <p:nvPr userDrawn="1"/>
        </p:nvSpPr>
        <p:spPr>
          <a:xfrm>
            <a:off x="6096000" y="6800128"/>
            <a:ext cx="6096000" cy="57872"/>
          </a:xfrm>
          <a:prstGeom prst="rect">
            <a:avLst/>
          </a:prstGeom>
          <a:solidFill>
            <a:srgbClr val="00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3C281A5-DF54-B3DC-5BEB-FA1A6D002FB6}"/>
              </a:ext>
            </a:extLst>
          </p:cNvPr>
          <p:cNvSpPr/>
          <p:nvPr userDrawn="1"/>
        </p:nvSpPr>
        <p:spPr>
          <a:xfrm>
            <a:off x="9122736" y="6800125"/>
            <a:ext cx="2050090" cy="64379"/>
          </a:xfrm>
          <a:prstGeom prst="rect">
            <a:avLst/>
          </a:prstGeom>
          <a:solidFill>
            <a:srgbClr val="FF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BCF711B9-F1C1-6699-548E-581C27E8A04D}"/>
              </a:ext>
            </a:extLst>
          </p:cNvPr>
          <p:cNvSpPr/>
          <p:nvPr userDrawn="1"/>
        </p:nvSpPr>
        <p:spPr>
          <a:xfrm>
            <a:off x="10596563" y="6800126"/>
            <a:ext cx="576262" cy="578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6379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BB629D-47AC-FECF-F5E1-A22B829FC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9CDAA00-3239-9F16-E989-07529B4E7D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4D71F03-FA20-06E5-67B9-2677930C3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0FC5E-2EDB-2040-BC6F-2C131F309DDF}" type="datetimeFigureOut">
              <a:rPr lang="pt-BR" smtClean="0"/>
              <a:t>12/09/2023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78435AD-03DC-8BC9-7560-8EC2A27F5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83D1826-DDB5-30E1-2878-61F3CF4AA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48A79-B1D9-574A-B32E-5420CC0CE6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6107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2572C6-1DDC-B329-5D5A-168777CE8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EBBFCAD-61F4-E8F5-FE57-0CC9B0B584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3B5A518-29D8-8013-C293-8C0BD812F2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3272C42-4D09-A4D0-1CBF-2EAFB002C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0FC5E-2EDB-2040-BC6F-2C131F309DDF}" type="datetimeFigureOut">
              <a:rPr lang="pt-BR" smtClean="0"/>
              <a:t>12/09/2023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78BE821-7F22-3E7A-CB7A-08E1870B2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BE1850C-4A6F-6433-2E33-08A899E47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48A79-B1D9-574A-B32E-5420CC0CE6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939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D8BE84-74D8-E4BB-A9A9-FDB5C26AF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F90BBFF-B6BB-DF53-08BB-8E82967A3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64B0532-514A-9E90-8BC6-4BB9CEB3A5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FFF524C-13DC-A9E4-742E-36067DB5E2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ABA651A-3239-3F4C-55A4-7A7864759A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11950E0-2358-E9C2-B3D3-EEE3F64CB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0FC5E-2EDB-2040-BC6F-2C131F309DDF}" type="datetimeFigureOut">
              <a:rPr lang="pt-BR" smtClean="0"/>
              <a:t>12/09/2023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7EDC051-7FBF-35DA-2809-EB5E56F63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C27DCAF-D014-2F14-1E79-E17B60757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48A79-B1D9-574A-B32E-5420CC0CE6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6290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64C8F1-E131-BEFF-AE7B-37B6CCD46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F9CE681-6A38-9C33-C0A8-4F3F22919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0FC5E-2EDB-2040-BC6F-2C131F309DDF}" type="datetimeFigureOut">
              <a:rPr lang="pt-BR" smtClean="0"/>
              <a:t>12/09/2023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6D05CE8-8345-FC31-07D6-18EBB73CA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487E0CA-CB75-9FD2-1094-3C9A3BCAA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48A79-B1D9-574A-B32E-5420CC0CE6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8043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76A3BC8-63B2-6B87-AB14-C2F0DA423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0FC5E-2EDB-2040-BC6F-2C131F309DDF}" type="datetimeFigureOut">
              <a:rPr lang="pt-BR" smtClean="0"/>
              <a:t>12/09/2023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DE34720-5902-F222-6ADC-A472A46E4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D7DD211-BA8C-9999-D29F-800EF6291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48A79-B1D9-574A-B32E-5420CC0CE6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6179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149A69-E9E5-C6BC-5AC8-867E7026F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EB976C7-907F-7130-8794-8257054D0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7AE303A-D876-EBB5-9AE9-D40627680B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78D5C5B-5DD4-FDBD-F7E8-493A404D4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0FC5E-2EDB-2040-BC6F-2C131F309DDF}" type="datetimeFigureOut">
              <a:rPr lang="pt-BR" smtClean="0"/>
              <a:t>12/09/2023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020F6C2-132F-E095-9AF3-7477E87E2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B1F3B92-105A-1B4C-88BA-401601FA9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48A79-B1D9-574A-B32E-5420CC0CE6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3900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D1035F-68DA-886A-2152-9E843E5AB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CD23DFD-6637-96B1-51E6-CE220E09EB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955157B-6A2D-2ED9-4195-780693A926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955DD1A-390C-B674-A9F0-F08EB1D7B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0FC5E-2EDB-2040-BC6F-2C131F309DDF}" type="datetimeFigureOut">
              <a:rPr lang="pt-BR" smtClean="0"/>
              <a:t>12/09/2023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BE6962F-1F65-A1D4-F0B8-7F3982123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2E0B1FD-8422-05D2-E4C8-DBED9C308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48A79-B1D9-574A-B32E-5420CC0CE6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0281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8A5E47E-2D53-7D7C-59E8-1D9873BD1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823" y="520022"/>
            <a:ext cx="112975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6635C56-3F25-669F-8D02-E695B2744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9823" y="1825625"/>
            <a:ext cx="10459387" cy="4016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8B9C454-9863-B85E-EB65-1E72ACE25E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0FC5E-2EDB-2040-BC6F-2C131F309DDF}" type="datetimeFigureOut">
              <a:rPr lang="pt-BR" smtClean="0"/>
              <a:t>12/09/2023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3BB6CEA-BA8E-29D6-172C-E846CF2E8E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DE8233C-485C-FA6E-D91B-9FDC5FB698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48A79-B1D9-574A-B32E-5420CC0CE6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6304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 spc="600" baseline="0">
          <a:solidFill>
            <a:srgbClr val="3C3C3C"/>
          </a:solidFill>
          <a:latin typeface="Segoe UI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>
              <a:lumMod val="65000"/>
              <a:lumOff val="35000"/>
            </a:schemeClr>
          </a:solidFill>
          <a:latin typeface="Segoe UI Light" panose="020B050204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>
              <a:lumMod val="65000"/>
              <a:lumOff val="35000"/>
            </a:schemeClr>
          </a:solidFill>
          <a:latin typeface="Segoe UI Light" panose="020B050204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65000"/>
              <a:lumOff val="35000"/>
            </a:schemeClr>
          </a:solidFill>
          <a:latin typeface="Segoe UI Light" panose="020B050204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>
              <a:lumMod val="65000"/>
              <a:lumOff val="35000"/>
            </a:schemeClr>
          </a:solidFill>
          <a:latin typeface="Segoe UI Light" panose="020B050204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>
              <a:lumMod val="65000"/>
              <a:lumOff val="35000"/>
            </a:schemeClr>
          </a:solidFill>
          <a:latin typeface="Segoe UI Light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005" userDrawn="1">
          <p15:clr>
            <a:srgbClr val="F26B43"/>
          </p15:clr>
        </p15:guide>
        <p15:guide id="2" pos="6675" userDrawn="1">
          <p15:clr>
            <a:srgbClr val="F26B43"/>
          </p15:clr>
        </p15:guide>
        <p15:guide id="3" orient="horz" pos="1003" userDrawn="1">
          <p15:clr>
            <a:srgbClr val="F26B43"/>
          </p15:clr>
        </p15:guide>
        <p15:guide id="5" pos="642" userDrawn="1">
          <p15:clr>
            <a:srgbClr val="F26B43"/>
          </p15:clr>
        </p15:guide>
        <p15:guide id="6" orient="horz" pos="640" userDrawn="1">
          <p15:clr>
            <a:srgbClr val="F26B43"/>
          </p15:clr>
        </p15:guide>
        <p15:guide id="7" orient="horz" pos="3680" userDrawn="1">
          <p15:clr>
            <a:srgbClr val="F26B43"/>
          </p15:clr>
        </p15:guide>
        <p15:guide id="9" pos="7038" userDrawn="1">
          <p15:clr>
            <a:srgbClr val="F26B43"/>
          </p15:clr>
        </p15:guide>
        <p15:guide id="10" orient="horz" pos="331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v.br/empresas-e-negocios/pt-br/empreendedor/quero-ser-mei/atividades-permitidas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Ícone&#10;&#10;Descrição gerada automaticamente com confiança média">
            <a:extLst>
              <a:ext uri="{FF2B5EF4-FFF2-40B4-BE49-F238E27FC236}">
                <a16:creationId xmlns:a16="http://schemas.microsoft.com/office/drawing/2014/main" id="{39DEFE7F-04B5-926E-BF2D-722AF89AA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0" y="-2"/>
            <a:ext cx="12192000" cy="685800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D8AD4D7-98E1-BDEE-C4DE-E4A4B6BDDC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832" y="1474034"/>
            <a:ext cx="9990665" cy="1414070"/>
          </a:xfrm>
        </p:spPr>
        <p:txBody>
          <a:bodyPr anchor="t">
            <a:normAutofit fontScale="90000"/>
          </a:bodyPr>
          <a:lstStyle/>
          <a:p>
            <a:pPr algn="l"/>
            <a:r>
              <a:rPr lang="pt-BR" sz="4200" b="0" spc="1000" dirty="0">
                <a:solidFill>
                  <a:schemeClr val="bg1"/>
                </a:solidFill>
                <a:latin typeface="Segoe UI Black"/>
                <a:ea typeface="Segoe UI Black"/>
              </a:rPr>
              <a:t>Forma de recolhimento dos Mototaxistas e </a:t>
            </a:r>
            <a:r>
              <a:rPr lang="pt-BR" sz="4200" b="0" spc="1000" dirty="0" err="1">
                <a:solidFill>
                  <a:schemeClr val="bg1"/>
                </a:solidFill>
                <a:latin typeface="Segoe UI Black"/>
                <a:ea typeface="Segoe UI Black"/>
              </a:rPr>
              <a:t>motofretistas</a:t>
            </a:r>
            <a:br>
              <a:rPr lang="pt-BR" sz="4200" b="0" spc="1000" dirty="0">
                <a:latin typeface="Segoe UI Black"/>
                <a:ea typeface="Segoe UI Black"/>
              </a:rPr>
            </a:br>
            <a:endParaRPr lang="pt-BR" sz="1400" b="0" spc="1000">
              <a:solidFill>
                <a:schemeClr val="bg1"/>
              </a:solidFill>
              <a:latin typeface="Segoe UI Black"/>
              <a:ea typeface="Segoe UI Black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BB5C66B-7413-5A49-8051-7CACBEFD8193}"/>
              </a:ext>
            </a:extLst>
          </p:cNvPr>
          <p:cNvSpPr/>
          <p:nvPr/>
        </p:nvSpPr>
        <p:spPr>
          <a:xfrm>
            <a:off x="11921215" y="0"/>
            <a:ext cx="270785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7" descr="Logotipo&#10;&#10;Descrição gerada automaticamente">
            <a:extLst>
              <a:ext uri="{FF2B5EF4-FFF2-40B4-BE49-F238E27FC236}">
                <a16:creationId xmlns:a16="http://schemas.microsoft.com/office/drawing/2014/main" id="{D6B9139F-FA1C-AA7B-592B-701389906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637" y="5343926"/>
            <a:ext cx="1499938" cy="58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777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D5A112FC-6BF5-5ACB-9CB6-2C84B165D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258" y="4487006"/>
            <a:ext cx="8415126" cy="1736321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61368E08-7A35-FCA9-56D9-112587A7E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3556" y="2099585"/>
            <a:ext cx="9764136" cy="1325563"/>
          </a:xfrm>
        </p:spPr>
        <p:txBody>
          <a:bodyPr anchor="t"/>
          <a:lstStyle/>
          <a:p>
            <a:pPr algn="ctr"/>
            <a:r>
              <a:rPr lang="pt-BR" dirty="0">
                <a:latin typeface="Segoe UI"/>
                <a:cs typeface="Segoe UI"/>
              </a:rPr>
              <a:t>Agradecemos a atenção!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5360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64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C053ED3F-6A65-7222-22A6-76E198230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442" y="841248"/>
            <a:ext cx="4502623" cy="534009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+mj-lt"/>
              </a:rPr>
              <a:t>Mototaxista</a:t>
            </a:r>
            <a:br>
              <a:rPr lang="en-US" sz="4800" dirty="0">
                <a:solidFill>
                  <a:schemeClr val="bg1"/>
                </a:solidFill>
                <a:latin typeface="+mj-lt"/>
              </a:rPr>
            </a:br>
            <a:br>
              <a:rPr lang="en-US" sz="4800" dirty="0">
                <a:latin typeface="+mj-lt"/>
              </a:rPr>
            </a:br>
            <a:r>
              <a:rPr lang="en-US" sz="4800" dirty="0">
                <a:solidFill>
                  <a:schemeClr val="bg1"/>
                </a:solidFill>
                <a:latin typeface="+mj-lt"/>
              </a:rPr>
              <a:t>   </a:t>
            </a:r>
            <a:r>
              <a:rPr lang="en-US" sz="4800" dirty="0" err="1">
                <a:solidFill>
                  <a:schemeClr val="bg1"/>
                </a:solidFill>
                <a:latin typeface="+mj-lt"/>
              </a:rPr>
              <a:t>motoboy</a:t>
            </a:r>
            <a:endParaRPr lang="en-US" sz="4800" kern="1200" dirty="0" err="1">
              <a:solidFill>
                <a:schemeClr val="bg1"/>
              </a:solidFill>
              <a:latin typeface="+mj-lt"/>
              <a:cs typeface="Calibri Light"/>
            </a:endParaRPr>
          </a:p>
        </p:txBody>
      </p:sp>
      <p:graphicFrame>
        <p:nvGraphicFramePr>
          <p:cNvPr id="35" name="CaixaDeTexto 14">
            <a:extLst>
              <a:ext uri="{FF2B5EF4-FFF2-40B4-BE49-F238E27FC236}">
                <a16:creationId xmlns:a16="http://schemas.microsoft.com/office/drawing/2014/main" id="{6FCD1AC6-87DB-CB5E-C0AD-9DB1D3DDDB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8828929"/>
              </p:ext>
            </p:extLst>
          </p:nvPr>
        </p:nvGraphicFramePr>
        <p:xfrm>
          <a:off x="4985886" y="231006"/>
          <a:ext cx="6367913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2005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F59D888-5880-FFC4-530E-6CBD0E32E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pt-BR" sz="4600">
                <a:latin typeface="Segoe UI"/>
                <a:cs typeface="Segoe UI"/>
              </a:rPr>
              <a:t>Formas de Filiação</a:t>
            </a:r>
            <a:endParaRPr lang="pt-BR" sz="4600">
              <a:latin typeface="Segoe UI"/>
            </a:endParaRP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7A5087B-4B94-D55B-10D9-943CB5A78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62" y="3033885"/>
            <a:ext cx="4619222" cy="332066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sz="2600" b="1" dirty="0">
                <a:latin typeface="Segoe UI Light"/>
                <a:cs typeface="Segoe UI Light"/>
              </a:rPr>
              <a:t>Empregado</a:t>
            </a:r>
            <a:endParaRPr lang="pt-BR" sz="2600" b="1">
              <a:cs typeface="Segoe UI Light" panose="020B0502040204020203" pitchFamily="34" charset="0"/>
            </a:endParaRPr>
          </a:p>
          <a:p>
            <a:r>
              <a:rPr lang="pt-BR" sz="2600" b="1" dirty="0">
                <a:latin typeface="Segoe UI Light"/>
                <a:cs typeface="Segoe UI Light"/>
              </a:rPr>
              <a:t>Prestador de Serviço</a:t>
            </a:r>
          </a:p>
          <a:p>
            <a:r>
              <a:rPr lang="pt-BR" sz="2600" b="1" dirty="0">
                <a:latin typeface="Segoe UI Light"/>
                <a:cs typeface="Segoe UI Light"/>
              </a:rPr>
              <a:t>Contribuinte Individual</a:t>
            </a:r>
            <a:endParaRPr lang="pt-BR" sz="2600" b="1">
              <a:cs typeface="Segoe UI Light"/>
            </a:endParaRPr>
          </a:p>
          <a:p>
            <a:r>
              <a:rPr lang="pt-BR" sz="2600" b="1" dirty="0">
                <a:latin typeface="Segoe UI Light"/>
                <a:cs typeface="Segoe UI Light"/>
              </a:rPr>
              <a:t>Micro Empreendedor Individual</a:t>
            </a:r>
          </a:p>
          <a:p>
            <a:endParaRPr lang="pt-BR" sz="2200">
              <a:latin typeface="Segoe UI Light"/>
              <a:cs typeface="Segoe UI Light"/>
            </a:endParaRPr>
          </a:p>
        </p:txBody>
      </p:sp>
      <p:pic>
        <p:nvPicPr>
          <p:cNvPr id="5" name="Picture 4" descr="Grupo de guarda-chuvas brancos na multidão, um deles azul">
            <a:extLst>
              <a:ext uri="{FF2B5EF4-FFF2-40B4-BE49-F238E27FC236}">
                <a16:creationId xmlns:a16="http://schemas.microsoft.com/office/drawing/2014/main" id="{5D44FA00-E52C-3644-254B-D4DBD3F217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64" r="9138" b="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06110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Símbolo de porcentagem branco em fundo vermelho">
            <a:extLst>
              <a:ext uri="{FF2B5EF4-FFF2-40B4-BE49-F238E27FC236}">
                <a16:creationId xmlns:a16="http://schemas.microsoft.com/office/drawing/2014/main" id="{9FF033CD-1204-AE28-574A-004EC1588B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8" r="-3" b="-3"/>
          <a:stretch/>
        </p:blipFill>
        <p:spPr>
          <a:xfrm>
            <a:off x="20" y="10"/>
            <a:ext cx="9947062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F9EC3F91-A75C-4F74-867E-E4C28C135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226" y="0"/>
            <a:ext cx="5043774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7B7C63D-AF49-88F7-EFA8-14037CC60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0861" y="1045597"/>
            <a:ext cx="3805464" cy="826422"/>
          </a:xfrm>
        </p:spPr>
        <p:txBody>
          <a:bodyPr anchor="b">
            <a:normAutofit/>
          </a:bodyPr>
          <a:lstStyle/>
          <a:p>
            <a:r>
              <a:rPr lang="pt-BR" sz="3600" dirty="0">
                <a:latin typeface="Segoe UI"/>
                <a:cs typeface="Segoe UI"/>
              </a:rPr>
              <a:t>Empregado</a:t>
            </a:r>
            <a:endParaRPr lang="pt-BR" sz="3600" dirty="0">
              <a:cs typeface="Segoe UI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64ED3C-A465-C45E-F632-595F1F645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4748" y="2014391"/>
            <a:ext cx="4363548" cy="34084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z="2000" b="1" dirty="0">
                <a:latin typeface="Segoe UI Light"/>
                <a:cs typeface="Segoe UI Light"/>
              </a:rPr>
              <a:t>A Cargo do empregador via </a:t>
            </a:r>
            <a:r>
              <a:rPr lang="pt-BR" sz="2600" b="1" dirty="0" err="1">
                <a:latin typeface="Segoe UI Light"/>
                <a:cs typeface="Segoe UI Light"/>
              </a:rPr>
              <a:t>eSocial</a:t>
            </a:r>
            <a:r>
              <a:rPr lang="pt-BR" sz="2600" b="1" dirty="0">
                <a:latin typeface="Segoe UI Light"/>
                <a:cs typeface="Segoe UI Light"/>
              </a:rPr>
              <a:t>.</a:t>
            </a:r>
          </a:p>
          <a:p>
            <a:r>
              <a:rPr lang="pt-BR" sz="2000" b="1" dirty="0">
                <a:latin typeface="Segoe UI Light"/>
                <a:cs typeface="Segoe UI Light"/>
              </a:rPr>
              <a:t>Com desconto em folha gradual de acordo com o valor pago ao empregado.</a:t>
            </a:r>
            <a:endParaRPr lang="pt-BR" sz="2000" b="1">
              <a:cs typeface="Segoe UI Light"/>
            </a:endParaRPr>
          </a:p>
          <a:p>
            <a:endParaRPr lang="pt-BR" sz="2000" dirty="0">
              <a:cs typeface="Segoe UI Ligh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7DF4F7F-271C-D105-9DBB-398F2C4679B8}"/>
              </a:ext>
            </a:extLst>
          </p:cNvPr>
          <p:cNvSpPr txBox="1"/>
          <p:nvPr/>
        </p:nvSpPr>
        <p:spPr>
          <a:xfrm>
            <a:off x="3724141" y="4241980"/>
            <a:ext cx="6136246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t-BR" sz="9600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7" name="Imagem 6" descr="Uma imagem contendo Tabela&#10;&#10;Descrição gerada automaticamente">
            <a:extLst>
              <a:ext uri="{FF2B5EF4-FFF2-40B4-BE49-F238E27FC236}">
                <a16:creationId xmlns:a16="http://schemas.microsoft.com/office/drawing/2014/main" id="{AC22970A-D544-70FA-E9A2-AF89B250B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15" y="825739"/>
            <a:ext cx="4417453" cy="446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708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Símbolo de porcentagem branco em fundo vermelho">
            <a:extLst>
              <a:ext uri="{FF2B5EF4-FFF2-40B4-BE49-F238E27FC236}">
                <a16:creationId xmlns:a16="http://schemas.microsoft.com/office/drawing/2014/main" id="{9FF033CD-1204-AE28-574A-004EC1588B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8" r="-3" b="-3"/>
          <a:stretch/>
        </p:blipFill>
        <p:spPr>
          <a:xfrm>
            <a:off x="20" y="10"/>
            <a:ext cx="9947062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F9EC3F91-A75C-4F74-867E-E4C28C135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226" y="0"/>
            <a:ext cx="5043774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7B7C63D-AF49-88F7-EFA8-14037CC60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0" y="1045597"/>
            <a:ext cx="3633746" cy="1588422"/>
          </a:xfrm>
        </p:spPr>
        <p:txBody>
          <a:bodyPr anchor="b">
            <a:normAutofit/>
          </a:bodyPr>
          <a:lstStyle/>
          <a:p>
            <a:r>
              <a:rPr lang="pt-BR" sz="3600">
                <a:latin typeface="Segoe UI"/>
                <a:cs typeface="Segoe UI"/>
              </a:rPr>
              <a:t>Prestador de Serviço</a:t>
            </a:r>
            <a:endParaRPr lang="pt-BR" sz="3600">
              <a:cs typeface="Segoe UI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64ED3C-A465-C45E-F632-595F1F645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19" y="2722729"/>
            <a:ext cx="3633747" cy="27000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z="2000" dirty="0">
                <a:latin typeface="Segoe UI Light"/>
                <a:cs typeface="Segoe UI Light"/>
              </a:rPr>
              <a:t>Recolhimento de 20% da parte Patronal</a:t>
            </a:r>
            <a:endParaRPr lang="pt-BR" sz="2000" dirty="0">
              <a:cs typeface="Segoe UI Light"/>
            </a:endParaRPr>
          </a:p>
          <a:p>
            <a:r>
              <a:rPr lang="pt-BR" sz="2000" dirty="0">
                <a:latin typeface="Segoe UI Light"/>
                <a:cs typeface="Segoe UI Light"/>
              </a:rPr>
              <a:t>Sendo 11% descontado do prestador (MOTOBOY)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7DF4F7F-271C-D105-9DBB-398F2C4679B8}"/>
              </a:ext>
            </a:extLst>
          </p:cNvPr>
          <p:cNvSpPr txBox="1"/>
          <p:nvPr/>
        </p:nvSpPr>
        <p:spPr>
          <a:xfrm>
            <a:off x="1051776" y="571502"/>
            <a:ext cx="8808611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t-BR" sz="9600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7" name="Imagem 6" descr="Ícone&#10;&#10;Descrição gerada automaticamente">
            <a:extLst>
              <a:ext uri="{FF2B5EF4-FFF2-40B4-BE49-F238E27FC236}">
                <a16:creationId xmlns:a16="http://schemas.microsoft.com/office/drawing/2014/main" id="{34DF2287-6B89-B5E7-C458-000C54309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780" y="1848563"/>
            <a:ext cx="3075904" cy="4019466"/>
          </a:xfrm>
          <a:prstGeom prst="rect">
            <a:avLst/>
          </a:prstGeom>
        </p:spPr>
      </p:pic>
      <p:pic>
        <p:nvPicPr>
          <p:cNvPr id="8" name="Imagem 7" descr="Ícone&#10;&#10;Descrição gerada automaticamente">
            <a:extLst>
              <a:ext uri="{FF2B5EF4-FFF2-40B4-BE49-F238E27FC236}">
                <a16:creationId xmlns:a16="http://schemas.microsoft.com/office/drawing/2014/main" id="{FC8EDF07-0ED9-E9F7-328C-38DA6322A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231" y="1902225"/>
            <a:ext cx="3075904" cy="401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803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Símbolo de porcentagem branco em fundo vermelho">
            <a:extLst>
              <a:ext uri="{FF2B5EF4-FFF2-40B4-BE49-F238E27FC236}">
                <a16:creationId xmlns:a16="http://schemas.microsoft.com/office/drawing/2014/main" id="{9FF033CD-1204-AE28-574A-004EC1588B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8" r="-3" b="-3"/>
          <a:stretch/>
        </p:blipFill>
        <p:spPr>
          <a:xfrm>
            <a:off x="32217" y="10"/>
            <a:ext cx="9947062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F9EC3F91-A75C-4F74-867E-E4C28C135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226" y="0"/>
            <a:ext cx="5043774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7B7C63D-AF49-88F7-EFA8-14037CC60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1340" y="1045597"/>
            <a:ext cx="4320619" cy="665437"/>
          </a:xfrm>
        </p:spPr>
        <p:txBody>
          <a:bodyPr anchor="b">
            <a:normAutofit fontScale="90000"/>
          </a:bodyPr>
          <a:lstStyle/>
          <a:p>
            <a:r>
              <a:rPr lang="pt-BR" sz="3600" dirty="0">
                <a:latin typeface="Segoe UI"/>
                <a:cs typeface="Segoe UI"/>
              </a:rPr>
              <a:t>Contribuinte Individual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64ED3C-A465-C45E-F632-595F1F645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19" y="2722729"/>
            <a:ext cx="3633747" cy="27000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z="2000" dirty="0">
                <a:latin typeface="Segoe UI Light"/>
                <a:cs typeface="Segoe UI Light"/>
              </a:rPr>
              <a:t>Recolhe 11% sobre o Salário Mínimo, no PSP.</a:t>
            </a:r>
          </a:p>
          <a:p>
            <a:r>
              <a:rPr lang="pt-BR" sz="2000" dirty="0">
                <a:latin typeface="Segoe UI Light"/>
                <a:cs typeface="Segoe UI Light"/>
              </a:rPr>
              <a:t>Ou</a:t>
            </a:r>
          </a:p>
          <a:p>
            <a:r>
              <a:rPr lang="pt-BR" sz="2000" dirty="0">
                <a:latin typeface="Segoe UI Light"/>
                <a:cs typeface="Segoe UI Light"/>
              </a:rPr>
              <a:t>Recolhe 20% sobre a renda auferida.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7DF4F7F-271C-D105-9DBB-398F2C4679B8}"/>
              </a:ext>
            </a:extLst>
          </p:cNvPr>
          <p:cNvSpPr txBox="1"/>
          <p:nvPr/>
        </p:nvSpPr>
        <p:spPr>
          <a:xfrm>
            <a:off x="3627550" y="1193980"/>
            <a:ext cx="6715795" cy="38164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pt-BR" sz="9600" dirty="0">
              <a:solidFill>
                <a:schemeClr val="bg1"/>
              </a:solidFill>
              <a:cs typeface="Calibri"/>
            </a:endParaRPr>
          </a:p>
          <a:p>
            <a:pPr algn="l"/>
            <a:r>
              <a:rPr lang="pt-BR" sz="5000" dirty="0">
                <a:solidFill>
                  <a:schemeClr val="bg1"/>
                </a:solidFill>
                <a:cs typeface="Calibri"/>
              </a:rPr>
              <a:t>ou</a:t>
            </a:r>
          </a:p>
          <a:p>
            <a:endParaRPr lang="pt-BR" sz="9600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7" name="Imagem 6" descr="Ícone&#10;&#10;Descrição gerada automaticamente">
            <a:extLst>
              <a:ext uri="{FF2B5EF4-FFF2-40B4-BE49-F238E27FC236}">
                <a16:creationId xmlns:a16="http://schemas.microsoft.com/office/drawing/2014/main" id="{E64564BA-98FD-FA36-CC40-AEB445E7C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188" y="474816"/>
            <a:ext cx="1680693" cy="2184227"/>
          </a:xfrm>
          <a:prstGeom prst="rect">
            <a:avLst/>
          </a:prstGeom>
        </p:spPr>
      </p:pic>
      <p:pic>
        <p:nvPicPr>
          <p:cNvPr id="8" name="Imagem 7" descr="Ícone&#10;&#10;Descrição gerada automaticamente">
            <a:extLst>
              <a:ext uri="{FF2B5EF4-FFF2-40B4-BE49-F238E27FC236}">
                <a16:creationId xmlns:a16="http://schemas.microsoft.com/office/drawing/2014/main" id="{FFE0A4AF-4976-A2B9-0533-B46F01429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9216" y="474816"/>
            <a:ext cx="1680693" cy="2184227"/>
          </a:xfrm>
          <a:prstGeom prst="rect">
            <a:avLst/>
          </a:prstGeom>
        </p:spPr>
      </p:pic>
      <p:pic>
        <p:nvPicPr>
          <p:cNvPr id="12" name="Imagem 11" descr="Logotipo&#10;&#10;Descrição gerada automaticamente">
            <a:extLst>
              <a:ext uri="{FF2B5EF4-FFF2-40B4-BE49-F238E27FC236}">
                <a16:creationId xmlns:a16="http://schemas.microsoft.com/office/drawing/2014/main" id="{94510456-D7BA-42A0-4D6D-90BF47F5E2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4597" y="3532318"/>
            <a:ext cx="1755820" cy="2315477"/>
          </a:xfrm>
          <a:prstGeom prst="rect">
            <a:avLst/>
          </a:prstGeom>
        </p:spPr>
      </p:pic>
      <p:pic>
        <p:nvPicPr>
          <p:cNvPr id="16" name="Imagem 15" descr="Ícone&#10;&#10;Descrição gerada automaticamente">
            <a:extLst>
              <a:ext uri="{FF2B5EF4-FFF2-40B4-BE49-F238E27FC236}">
                <a16:creationId xmlns:a16="http://schemas.microsoft.com/office/drawing/2014/main" id="{AFE88BC3-2FDB-E7F5-E293-17AFD07C2C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3223" y="3537967"/>
            <a:ext cx="1645024" cy="21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759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Símbolo de porcentagem branco em fundo vermelho">
            <a:extLst>
              <a:ext uri="{FF2B5EF4-FFF2-40B4-BE49-F238E27FC236}">
                <a16:creationId xmlns:a16="http://schemas.microsoft.com/office/drawing/2014/main" id="{9FF033CD-1204-AE28-574A-004EC1588B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8" r="-3" b="-3"/>
          <a:stretch/>
        </p:blipFill>
        <p:spPr>
          <a:xfrm>
            <a:off x="20" y="10"/>
            <a:ext cx="9947062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F9EC3F91-A75C-4F74-867E-E4C28C135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226" y="0"/>
            <a:ext cx="5043774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7B7C63D-AF49-88F7-EFA8-14037CC60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0" y="1045597"/>
            <a:ext cx="3462028" cy="665437"/>
          </a:xfrm>
        </p:spPr>
        <p:txBody>
          <a:bodyPr anchor="b">
            <a:noAutofit/>
          </a:bodyPr>
          <a:lstStyle/>
          <a:p>
            <a:r>
              <a:rPr lang="pt-BR" sz="5000" dirty="0">
                <a:latin typeface="Segoe UI"/>
                <a:cs typeface="Segoe UI"/>
              </a:rPr>
              <a:t>MEI</a:t>
            </a:r>
            <a:endParaRPr lang="pt-BR" sz="5000" dirty="0">
              <a:cs typeface="Segoe UI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64ED3C-A465-C45E-F632-595F1F645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0860" y="2336363"/>
            <a:ext cx="3633747" cy="27000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z="3000" dirty="0">
                <a:latin typeface="Segoe UI Light"/>
                <a:cs typeface="Segoe UI Light"/>
              </a:rPr>
              <a:t>Recolhe 5% sobre o Salário Mínimo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DE38071-6EBA-AAA5-88B7-7CBA629A198D}"/>
              </a:ext>
            </a:extLst>
          </p:cNvPr>
          <p:cNvSpPr txBox="1"/>
          <p:nvPr/>
        </p:nvSpPr>
        <p:spPr>
          <a:xfrm>
            <a:off x="1234225" y="1663521"/>
            <a:ext cx="3219718" cy="33270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t-BR"/>
          </a:p>
        </p:txBody>
      </p:sp>
      <p:pic>
        <p:nvPicPr>
          <p:cNvPr id="10" name="Imagem 9" descr="Logotipo, nome da empresa&#10;&#10;Descrição gerada automaticamente">
            <a:extLst>
              <a:ext uri="{FF2B5EF4-FFF2-40B4-BE49-F238E27FC236}">
                <a16:creationId xmlns:a16="http://schemas.microsoft.com/office/drawing/2014/main" id="{CD3304FD-EC59-32F1-98A5-8E10C5A0C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710" y="1381259"/>
            <a:ext cx="4385256" cy="440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148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Slide Background Fill">
            <a:extLst>
              <a:ext uri="{FF2B5EF4-FFF2-40B4-BE49-F238E27FC236}">
                <a16:creationId xmlns:a16="http://schemas.microsoft.com/office/drawing/2014/main" id="{C3420C89-0B09-4632-A4AF-3971D08BF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olor Cover">
            <a:extLst>
              <a:ext uri="{FF2B5EF4-FFF2-40B4-BE49-F238E27FC236}">
                <a16:creationId xmlns:a16="http://schemas.microsoft.com/office/drawing/2014/main" id="{4E5CBA61-BF74-40B4-A3A8-366BBA626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Símbolo de porcentagem branco em fundo vermelho">
            <a:extLst>
              <a:ext uri="{FF2B5EF4-FFF2-40B4-BE49-F238E27FC236}">
                <a16:creationId xmlns:a16="http://schemas.microsoft.com/office/drawing/2014/main" id="{9FF033CD-1204-AE28-574A-004EC1588B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8" r="-3" b="-3"/>
          <a:stretch/>
        </p:blipFill>
        <p:spPr>
          <a:xfrm>
            <a:off x="6803647" y="815910"/>
            <a:ext cx="3423314" cy="2363724"/>
          </a:xfrm>
          <a:prstGeom prst="rect">
            <a:avLst/>
          </a:prstGeom>
        </p:spPr>
      </p:pic>
      <p:grpSp>
        <p:nvGrpSpPr>
          <p:cNvPr id="19" name="Group 23">
            <a:extLst>
              <a:ext uri="{FF2B5EF4-FFF2-40B4-BE49-F238E27FC236}">
                <a16:creationId xmlns:a16="http://schemas.microsoft.com/office/drawing/2014/main" id="{5288F469-9356-475F-B05E-92993B83E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929"/>
            <a:ext cx="12188952" cy="3490956"/>
            <a:chOff x="651279" y="598259"/>
            <a:chExt cx="10889442" cy="5680742"/>
          </a:xfrm>
        </p:grpSpPr>
        <p:sp>
          <p:nvSpPr>
            <p:cNvPr id="25" name="Color">
              <a:extLst>
                <a:ext uri="{FF2B5EF4-FFF2-40B4-BE49-F238E27FC236}">
                  <a16:creationId xmlns:a16="http://schemas.microsoft.com/office/drawing/2014/main" id="{7942839A-1962-459A-A119-80DDCA7D72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Color">
              <a:extLst>
                <a:ext uri="{FF2B5EF4-FFF2-40B4-BE49-F238E27FC236}">
                  <a16:creationId xmlns:a16="http://schemas.microsoft.com/office/drawing/2014/main" id="{C02A4BD0-CEBC-472E-A82A-2506757B42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Imagem 6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4FFEB534-67BC-B908-439F-7195EB8B3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237" y="1703939"/>
            <a:ext cx="9194890" cy="4090437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B7B7C63D-AF49-88F7-EFA8-14037CC60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" y="819785"/>
            <a:ext cx="5692953" cy="763244"/>
          </a:xfrm>
        </p:spPr>
        <p:txBody>
          <a:bodyPr anchor="b">
            <a:normAutofit/>
          </a:bodyPr>
          <a:lstStyle/>
          <a:p>
            <a:r>
              <a:rPr lang="pt-BR" sz="4800">
                <a:solidFill>
                  <a:schemeClr val="bg1"/>
                </a:solidFill>
                <a:latin typeface="Segoe UI"/>
                <a:cs typeface="Segoe UI"/>
              </a:rPr>
              <a:t>MEI</a:t>
            </a:r>
            <a:endParaRPr lang="pt-BR" sz="4800">
              <a:solidFill>
                <a:schemeClr val="bg1"/>
              </a:solidFill>
              <a:cs typeface="Segoe UI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64ED3C-A465-C45E-F632-595F1F645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707" y="6101739"/>
            <a:ext cx="12057262" cy="64206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2500" dirty="0">
                <a:solidFill>
                  <a:schemeClr val="tx2"/>
                </a:solidFill>
                <a:latin typeface="Segoe UI Light"/>
                <a:cs typeface="Segoe UI Ligh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https://www.gov.br/empresas-e-negocios/pt-br/empreendedor/quero-ser-mei/atividades-permitidas</a:t>
            </a:r>
            <a:endParaRPr lang="pt-BR" sz="2500" dirty="0">
              <a:solidFill>
                <a:schemeClr val="tx2"/>
              </a:solidFill>
              <a:cs typeface="Segoe UI Ligh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7DF4F7F-271C-D105-9DBB-398F2C4679B8}"/>
              </a:ext>
            </a:extLst>
          </p:cNvPr>
          <p:cNvSpPr txBox="1"/>
          <p:nvPr/>
        </p:nvSpPr>
        <p:spPr>
          <a:xfrm>
            <a:off x="1491803" y="1709135"/>
            <a:ext cx="6136246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t-BR" sz="9600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2768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4861440-53E6-DAF8-29FB-F0719A0CF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pt-BR" sz="3700">
                <a:latin typeface="Segoe UI"/>
                <a:cs typeface="Segoe UI"/>
              </a:rPr>
              <a:t>DECRETO Nº 11.513 DE 01 DE MAIO DE 2023</a:t>
            </a:r>
          </a:p>
          <a:p>
            <a:endParaRPr lang="pt-BR" sz="3700">
              <a:cs typeface="Segoe UI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C562D71-4D35-6155-9C6C-67E03934F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z="2000">
                <a:cs typeface="Segoe UI Light"/>
              </a:rPr>
              <a:t>Institui Grupo de Trabalho com a finalidade de elaborar proposta de regulamentação das atividades de prestação de serviços, transporte de bens, transporte de pessoas e outras atividades executadas por intermédio de plataformas tecnológicas.</a:t>
            </a:r>
            <a:endParaRPr lang="pt-BR" sz="2000"/>
          </a:p>
        </p:txBody>
      </p:sp>
      <p:pic>
        <p:nvPicPr>
          <p:cNvPr id="5" name="Picture 4" descr="Lâmpada em tela de fundo amarela com cabo e feixes de luz traçados">
            <a:extLst>
              <a:ext uri="{FF2B5EF4-FFF2-40B4-BE49-F238E27FC236}">
                <a16:creationId xmlns:a16="http://schemas.microsoft.com/office/drawing/2014/main" id="{D7685626-F72A-54DD-F921-D751BC9559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280" r="4938" b="-9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47039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3daeb68-ee4a-4fef-ab94-779009af24c2">
      <Terms xmlns="http://schemas.microsoft.com/office/infopath/2007/PartnerControls"/>
    </lcf76f155ced4ddcb4097134ff3c332f>
    <Miniatura xmlns="c3daeb68-ee4a-4fef-ab94-779009af24c2" xsi:nil="true"/>
    <TaxCatchAll xmlns="a1fdbba4-714c-4189-ada0-32d20d17b81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802779F605D534DA1B3FC3D1B1B4DA1" ma:contentTypeVersion="17" ma:contentTypeDescription="Crie um novo documento." ma:contentTypeScope="" ma:versionID="7ec997fb20f717dc4f33f4724d911a61">
  <xsd:schema xmlns:xsd="http://www.w3.org/2001/XMLSchema" xmlns:xs="http://www.w3.org/2001/XMLSchema" xmlns:p="http://schemas.microsoft.com/office/2006/metadata/properties" xmlns:ns2="c3daeb68-ee4a-4fef-ab94-779009af24c2" xmlns:ns3="a1fdbba4-714c-4189-ada0-32d20d17b811" targetNamespace="http://schemas.microsoft.com/office/2006/metadata/properties" ma:root="true" ma:fieldsID="53517f7ca99ab983852e9d22c547eb81" ns2:_="" ns3:_="">
    <xsd:import namespace="c3daeb68-ee4a-4fef-ab94-779009af24c2"/>
    <xsd:import namespace="a1fdbba4-714c-4189-ada0-32d20d17b8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iniatur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daeb68-ee4a-4fef-ab94-779009af24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iniatura" ma:index="14" nillable="true" ma:displayName="Miniatura" ma:format="Thumbnail" ma:internalName="Miniatura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Marcações de imagem" ma:readOnly="false" ma:fieldId="{5cf76f15-5ced-4ddc-b409-7134ff3c332f}" ma:taxonomyMulti="true" ma:sspId="7d2b257a-edbe-488f-835c-3573813fd5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fdbba4-714c-4189-ada0-32d20d17b81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f402a26-d238-4bea-9c6f-6aabcf1358d6}" ma:internalName="TaxCatchAll" ma:showField="CatchAllData" ma:web="a1fdbba4-714c-4189-ada0-32d20d17b8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A1C0B2D-473B-4A0B-9555-8AAC07BB95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26765E8-D205-4F36-A24B-BB91FC142E24}">
  <ds:schemaRefs>
    <ds:schemaRef ds:uri="http://schemas.microsoft.com/office/2006/documentManagement/types"/>
    <ds:schemaRef ds:uri="http://purl.org/dc/dcmitype/"/>
    <ds:schemaRef ds:uri="c3daeb68-ee4a-4fef-ab94-779009af24c2"/>
    <ds:schemaRef ds:uri="http://schemas.microsoft.com/office/2006/metadata/properties"/>
    <ds:schemaRef ds:uri="http://purl.org/dc/terms/"/>
    <ds:schemaRef ds:uri="a1fdbba4-714c-4189-ada0-32d20d17b811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0923267-943D-404C-B05A-683D1B1148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daeb68-ee4a-4fef-ab94-779009af24c2"/>
    <ds:schemaRef ds:uri="a1fdbba4-714c-4189-ada0-32d20d17b8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1729</TotalTime>
  <Words>424</Words>
  <Application>Microsoft Office PowerPoint</Application>
  <PresentationFormat>Widescreen</PresentationFormat>
  <Paragraphs>114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Tema do Office</vt:lpstr>
      <vt:lpstr>Forma de recolhimento dos Mototaxistas e motofretistas </vt:lpstr>
      <vt:lpstr>Mototaxista     motoboy</vt:lpstr>
      <vt:lpstr>Formas de Filiação</vt:lpstr>
      <vt:lpstr>Empregado</vt:lpstr>
      <vt:lpstr>Prestador de Serviço</vt:lpstr>
      <vt:lpstr>Contribuinte Individual</vt:lpstr>
      <vt:lpstr>MEI</vt:lpstr>
      <vt:lpstr>MEI</vt:lpstr>
      <vt:lpstr>DECRETO Nº 11.513 DE 01 DE MAIO DE 2023 </vt:lpstr>
      <vt:lpstr>Agradecemos a atenção!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LARISSA DE CARVALHO FERREIRA</dc:creator>
  <cp:lastModifiedBy>LARISSA DE CARVALHO FERREIRA</cp:lastModifiedBy>
  <cp:revision>433</cp:revision>
  <dcterms:created xsi:type="dcterms:W3CDTF">2023-02-23T16:19:13Z</dcterms:created>
  <dcterms:modified xsi:type="dcterms:W3CDTF">2023-09-12T15:57:46Z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0x0101002802779F605D534DA1B3FC3D1B1B4DA1</vt:lpwstr>
  </property>
  <property fmtid="{D5CDD505-2E9C-101B-9397-08002B2CF9AE}" pid="3" name="MediaServiceImageTags">
    <vt:lpwstr/>
  </property>
</Properties>
</file>