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95" r:id="rId2"/>
    <p:sldId id="728" r:id="rId3"/>
    <p:sldId id="680" r:id="rId4"/>
    <p:sldId id="689" r:id="rId5"/>
    <p:sldId id="673" r:id="rId6"/>
    <p:sldId id="679" r:id="rId7"/>
    <p:sldId id="763" r:id="rId8"/>
    <p:sldId id="762" r:id="rId9"/>
    <p:sldId id="676" r:id="rId10"/>
    <p:sldId id="683" r:id="rId11"/>
    <p:sldId id="669" r:id="rId12"/>
    <p:sldId id="670" r:id="rId13"/>
    <p:sldId id="726" r:id="rId14"/>
    <p:sldId id="690" r:id="rId15"/>
    <p:sldId id="751" r:id="rId16"/>
    <p:sldId id="691" r:id="rId17"/>
    <p:sldId id="730" r:id="rId18"/>
    <p:sldId id="611" r:id="rId19"/>
    <p:sldId id="764" r:id="rId20"/>
    <p:sldId id="652" r:id="rId21"/>
    <p:sldId id="637" r:id="rId22"/>
    <p:sldId id="640" r:id="rId23"/>
    <p:sldId id="641" r:id="rId24"/>
    <p:sldId id="760" r:id="rId25"/>
    <p:sldId id="752" r:id="rId26"/>
    <p:sldId id="753" r:id="rId27"/>
    <p:sldId id="754" r:id="rId28"/>
    <p:sldId id="755" r:id="rId29"/>
    <p:sldId id="765" r:id="rId30"/>
    <p:sldId id="686" r:id="rId31"/>
    <p:sldId id="736" r:id="rId32"/>
    <p:sldId id="758" r:id="rId33"/>
    <p:sldId id="759" r:id="rId34"/>
    <p:sldId id="699" r:id="rId35"/>
    <p:sldId id="734" r:id="rId36"/>
    <p:sldId id="766" r:id="rId37"/>
    <p:sldId id="544" r:id="rId38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3F1"/>
    <a:srgbClr val="3A7DCE"/>
    <a:srgbClr val="0000FF"/>
    <a:srgbClr val="3366FF"/>
    <a:srgbClr val="4D4D4D"/>
    <a:srgbClr val="E824D1"/>
    <a:srgbClr val="00FF00"/>
    <a:srgbClr val="00FFCC"/>
    <a:srgbClr val="F85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88" y="208"/>
      </p:cViewPr>
      <p:guideLst>
        <p:guide orient="horz" pos="1417"/>
        <p:guide pos="3720"/>
        <p:guide pos="5148"/>
      </p:guideLst>
    </p:cSldViewPr>
  </p:slideViewPr>
  <p:outlineViewPr>
    <p:cViewPr>
      <p:scale>
        <a:sx n="33" d="100"/>
        <a:sy n="33" d="100"/>
      </p:scale>
      <p:origin x="336" y="24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176" y="-1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charset="0"/>
              </a:defRPr>
            </a:lvl1pPr>
          </a:lstStyle>
          <a:p>
            <a:pPr>
              <a:defRPr/>
            </a:pPr>
            <a:fld id="{0EA2C776-D13C-2F4C-8BE6-C6EEED7398D1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charset="0"/>
              </a:defRPr>
            </a:lvl1pPr>
          </a:lstStyle>
          <a:p>
            <a:pPr>
              <a:defRPr/>
            </a:pPr>
            <a:fld id="{AA32604C-CB48-CB45-BF5C-98D34FF7108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7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Digital não é um setor à parte da economia,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Nao é mais TICs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Não é coisa do pessoal de TI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Não dá mais para falar que a vocação do estado ou da reguiao é siderurgia ou indústria automolistica ou pecuária…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Por que no futuro proximo se o digital nao fizer parte dessas indústrias, a perda de  competitividade pode ser fatal…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E o digital chega mais rápido que se imagina….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 Em Davos no WEF 26 das 70 sessoes tratavam do digital, inclusive o discurso da Merkel foi sobre o digital na economia alemã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Veremos isso aqui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90574F-471D-D94B-9A47-4AF29A1E7B27}" type="slidenum">
              <a:rPr lang="pt-BR" sz="1200" baseline="0">
                <a:latin typeface="Calibri" charset="0"/>
              </a:rPr>
              <a:pPr eaLnBrk="1" hangingPunct="1"/>
              <a:t>3</a:t>
            </a:fld>
            <a:endParaRPr lang="pt-BR" sz="1200" baseline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5A5372-C924-1047-AE48-DE5575E43700}" type="slidenum">
              <a:rPr lang="pt-BR" sz="1200" baseline="0">
                <a:latin typeface="Calibri" charset="0"/>
              </a:rPr>
              <a:pPr eaLnBrk="1" hangingPunct="1"/>
              <a:t>9</a:t>
            </a:fld>
            <a:endParaRPr lang="pt-BR" sz="1200" baseline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Agências estão mudando o seu papel e formato, passando de centros transacionais para </a:t>
            </a:r>
            <a:r>
              <a:rPr lang="pt-BR" b="1">
                <a:latin typeface="Calibri" charset="0"/>
                <a:ea typeface="ＭＳ Ｐゴシック" charset="0"/>
                <a:cs typeface="ＭＳ Ｐゴシック" charset="0"/>
              </a:rPr>
              <a:t>centros negociais</a:t>
            </a:r>
          </a:p>
          <a:p>
            <a:r>
              <a:rPr lang="pt-BR" b="1">
                <a:latin typeface="Calibri" charset="0"/>
                <a:ea typeface="ＭＳ Ｐゴシック" charset="0"/>
                <a:cs typeface="ＭＳ Ｐゴシック" charset="0"/>
              </a:rPr>
              <a:t>Acessibilidade e conveniência </a:t>
            </a:r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aumento as transações por conta corrente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Crescimento ’13-’14: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Mobile: 127%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Correspondentes: 7%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Contact Center: -10%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Agências: 11%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ATM: 4%</a:t>
            </a:r>
          </a:p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Internet: 12%</a:t>
            </a:r>
          </a:p>
          <a:p>
            <a:endParaRPr lang="pt-BR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3F4E76-08B8-8C4C-8A63-D3AE19D67280}" type="slidenum">
              <a:rPr lang="pt-BR" sz="1200" baseline="0"/>
              <a:pPr eaLnBrk="1" hangingPunct="1"/>
              <a:t>21</a:t>
            </a:fld>
            <a:endParaRPr lang="pt-BR" sz="12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0850"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99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6B142F-4932-D041-B00D-9E17294B4E15}" type="slidenum">
              <a:rPr lang="pt-BR" sz="1200" baseline="0"/>
              <a:pPr eaLnBrk="1" hangingPunct="1"/>
              <a:t>22</a:t>
            </a:fld>
            <a:endParaRPr lang="pt-BR" sz="1200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F49E54-6BAF-AC4D-8D66-9FB406377133}" type="slidenum">
              <a:rPr lang="pt-BR" sz="1200" baseline="0">
                <a:latin typeface="Calibri" charset="0"/>
              </a:rPr>
              <a:pPr eaLnBrk="1" hangingPunct="1"/>
              <a:t>23</a:t>
            </a:fld>
            <a:endParaRPr lang="pt-BR" sz="1200" baseline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79D044-589A-D246-BF3A-F6F9DF7BCFE0}" type="slidenum">
              <a:rPr lang="en-US" sz="1200" baseline="0">
                <a:latin typeface="Calibri" charset="0"/>
              </a:rPr>
              <a:pPr eaLnBrk="1" hangingPunct="1"/>
              <a:t>26</a:t>
            </a:fld>
            <a:endParaRPr lang="en-US" sz="1200" baseline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0850A4E-28CF-0F4C-BB14-AC4ADFC1DA33}" type="slidenum">
              <a:rPr lang="pt-BR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27</a:t>
            </a:fld>
            <a:endParaRPr lang="pt-B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A8F3-C1BF-194F-A178-5C73213BB6B0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4D53-33F2-7347-9F6A-4D2AA8C223E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43566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02AD-C6FA-C244-B168-06A3E995BEC7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A9C3-F4D9-1A45-BC0B-A9C99D0DE85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662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C843-7FDE-FD47-8D43-CC268D43B042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13C6-224D-604D-BF2D-861F56347D3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4087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700088" y="1524000"/>
            <a:ext cx="7743825" cy="4133850"/>
          </a:xfrm>
        </p:spPr>
        <p:txBody>
          <a:bodyPr/>
          <a:lstStyle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214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444500"/>
            <a:ext cx="8607424" cy="318929"/>
          </a:xfrm>
        </p:spPr>
        <p:txBody>
          <a:bodyPr/>
          <a:lstStyle/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pt-BR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A014-A308-894E-A2B8-8A7D6BDD7A4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7606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669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700088" y="1524000"/>
            <a:ext cx="7743825" cy="4133850"/>
          </a:xfrm>
        </p:spPr>
        <p:txBody>
          <a:bodyPr/>
          <a:lstStyle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841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536D-554A-0F43-9BE7-D9F5C67613F3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B2E7-4FA2-744E-A5BB-C9C405E6EA3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8246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846C-377C-6A4D-A0CB-E12DE9BBFC3D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A5FB-CE04-0842-9F5A-F3B8B7F66B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86538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D283-3B0A-814C-8CA6-6729C04617D6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C54E-3CC1-FF43-9458-1CC62DAFB3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14517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1E2F-7A6E-D74F-B353-91B6A635EAC9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A6FD-C54A-D846-A4AC-39462E3CCD3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6974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DCEA-6BAD-0542-BC0F-BA3C2092AA17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19E-40F4-6A47-8B61-4B768D4D57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41102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76C4-CDDA-0846-B30C-E2B3E79F1127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C2E0-3E24-A145-BE0A-9AC4AA6A535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4450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E41E-74C7-DD4C-AABB-C3CC7E46B953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13CC-6880-4448-8C91-99E71CED5A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05567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6D94-3F36-564B-97EB-3267C17263EA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7F62-B2FE-FD49-B14F-F511C0BCE7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45277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template_V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74930"/>
          <a:stretch>
            <a:fillRect/>
          </a:stretch>
        </p:blipFill>
        <p:spPr bwMode="auto">
          <a:xfrm>
            <a:off x="6534150" y="4586288"/>
            <a:ext cx="18288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8" descr="template_V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9" r="20070"/>
          <a:stretch>
            <a:fillRect/>
          </a:stretch>
        </p:blipFill>
        <p:spPr bwMode="auto">
          <a:xfrm>
            <a:off x="-38100" y="6505575"/>
            <a:ext cx="7308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9" descr="template_V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6" b="24791"/>
          <a:stretch>
            <a:fillRect/>
          </a:stretch>
        </p:blipFill>
        <p:spPr bwMode="auto">
          <a:xfrm>
            <a:off x="8855075" y="-19050"/>
            <a:ext cx="2508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Espaço Reservado para Título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31" name="Espaço Reservado para Texto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DEB4C93-225A-A242-9833-88089022FA60}" type="datetime1">
              <a:rPr lang="pt-BR"/>
              <a:pPr>
                <a:defRPr/>
              </a:pPr>
              <a:t>7/13/15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5712647-139A-1640-9CD2-6593E5D37B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  <p:sldLayoutId id="2147484719" r:id="rId14"/>
    <p:sldLayoutId id="2147484720" r:id="rId15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tags" Target="../tags/tag8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tags" Target="../tags/tag15.xml"/><Relationship Id="rId17" Type="http://schemas.openxmlformats.org/officeDocument/2006/relationships/tags" Target="../tags/tag16.xml"/><Relationship Id="rId18" Type="http://schemas.openxmlformats.org/officeDocument/2006/relationships/tags" Target="../tags/tag17.xml"/><Relationship Id="rId19" Type="http://schemas.openxmlformats.org/officeDocument/2006/relationships/tags" Target="../tags/tag18.xml"/><Relationship Id="rId30" Type="http://schemas.openxmlformats.org/officeDocument/2006/relationships/tags" Target="../tags/tag29.xml"/><Relationship Id="rId31" Type="http://schemas.openxmlformats.org/officeDocument/2006/relationships/tags" Target="../tags/tag30.xml"/><Relationship Id="rId32" Type="http://schemas.openxmlformats.org/officeDocument/2006/relationships/tags" Target="../tags/tag31.xml"/><Relationship Id="rId33" Type="http://schemas.openxmlformats.org/officeDocument/2006/relationships/tags" Target="../tags/tag32.xml"/><Relationship Id="rId34" Type="http://schemas.openxmlformats.org/officeDocument/2006/relationships/tags" Target="../tags/tag33.xml"/><Relationship Id="rId35" Type="http://schemas.openxmlformats.org/officeDocument/2006/relationships/tags" Target="../tags/tag34.xml"/><Relationship Id="rId36" Type="http://schemas.openxmlformats.org/officeDocument/2006/relationships/tags" Target="../tags/tag35.xml"/><Relationship Id="rId37" Type="http://schemas.openxmlformats.org/officeDocument/2006/relationships/tags" Target="../tags/tag36.xml"/><Relationship Id="rId38" Type="http://schemas.openxmlformats.org/officeDocument/2006/relationships/tags" Target="../tags/tag37.xml"/><Relationship Id="rId39" Type="http://schemas.openxmlformats.org/officeDocument/2006/relationships/tags" Target="../tags/tag38.xml"/><Relationship Id="rId50" Type="http://schemas.openxmlformats.org/officeDocument/2006/relationships/tags" Target="../tags/tag49.xml"/><Relationship Id="rId51" Type="http://schemas.openxmlformats.org/officeDocument/2006/relationships/tags" Target="../tags/tag50.xml"/><Relationship Id="rId52" Type="http://schemas.openxmlformats.org/officeDocument/2006/relationships/tags" Target="../tags/tag51.xml"/><Relationship Id="rId53" Type="http://schemas.openxmlformats.org/officeDocument/2006/relationships/tags" Target="../tags/tag52.xml"/><Relationship Id="rId54" Type="http://schemas.openxmlformats.org/officeDocument/2006/relationships/tags" Target="../tags/tag53.xml"/><Relationship Id="rId55" Type="http://schemas.openxmlformats.org/officeDocument/2006/relationships/tags" Target="../tags/tag54.xml"/><Relationship Id="rId56" Type="http://schemas.openxmlformats.org/officeDocument/2006/relationships/tags" Target="../tags/tag55.xml"/><Relationship Id="rId57" Type="http://schemas.openxmlformats.org/officeDocument/2006/relationships/tags" Target="../tags/tag56.xml"/><Relationship Id="rId58" Type="http://schemas.openxmlformats.org/officeDocument/2006/relationships/tags" Target="../tags/tag57.xml"/><Relationship Id="rId59" Type="http://schemas.openxmlformats.org/officeDocument/2006/relationships/tags" Target="../tags/tag58.xml"/><Relationship Id="rId70" Type="http://schemas.openxmlformats.org/officeDocument/2006/relationships/tags" Target="../tags/tag69.xml"/><Relationship Id="rId71" Type="http://schemas.openxmlformats.org/officeDocument/2006/relationships/tags" Target="../tags/tag70.xml"/><Relationship Id="rId72" Type="http://schemas.openxmlformats.org/officeDocument/2006/relationships/tags" Target="../tags/tag71.xml"/><Relationship Id="rId73" Type="http://schemas.openxmlformats.org/officeDocument/2006/relationships/tags" Target="../tags/tag72.xml"/><Relationship Id="rId74" Type="http://schemas.openxmlformats.org/officeDocument/2006/relationships/tags" Target="../tags/tag73.xml"/><Relationship Id="rId75" Type="http://schemas.openxmlformats.org/officeDocument/2006/relationships/tags" Target="../tags/tag74.xml"/><Relationship Id="rId76" Type="http://schemas.openxmlformats.org/officeDocument/2006/relationships/tags" Target="../tags/tag75.xml"/><Relationship Id="rId77" Type="http://schemas.openxmlformats.org/officeDocument/2006/relationships/tags" Target="../tags/tag76.xml"/><Relationship Id="rId78" Type="http://schemas.openxmlformats.org/officeDocument/2006/relationships/tags" Target="../tags/tag77.xml"/><Relationship Id="rId79" Type="http://schemas.openxmlformats.org/officeDocument/2006/relationships/tags" Target="../tags/tag78.xml"/><Relationship Id="rId90" Type="http://schemas.openxmlformats.org/officeDocument/2006/relationships/tags" Target="../tags/tag89.xml"/><Relationship Id="rId91" Type="http://schemas.openxmlformats.org/officeDocument/2006/relationships/tags" Target="../tags/tag90.xml"/><Relationship Id="rId92" Type="http://schemas.openxmlformats.org/officeDocument/2006/relationships/tags" Target="../tags/tag91.xml"/><Relationship Id="rId93" Type="http://schemas.openxmlformats.org/officeDocument/2006/relationships/tags" Target="../tags/tag92.xml"/><Relationship Id="rId94" Type="http://schemas.openxmlformats.org/officeDocument/2006/relationships/tags" Target="../tags/tag93.xml"/><Relationship Id="rId95" Type="http://schemas.openxmlformats.org/officeDocument/2006/relationships/tags" Target="../tags/tag94.xml"/><Relationship Id="rId96" Type="http://schemas.openxmlformats.org/officeDocument/2006/relationships/slideLayout" Target="../slideLayouts/slideLayout13.xml"/><Relationship Id="rId97" Type="http://schemas.openxmlformats.org/officeDocument/2006/relationships/notesSlide" Target="../notesSlides/notesSlide3.xml"/><Relationship Id="rId98" Type="http://schemas.openxmlformats.org/officeDocument/2006/relationships/oleObject" Target="../embeddings/oleObject1.bin"/><Relationship Id="rId99" Type="http://schemas.openxmlformats.org/officeDocument/2006/relationships/oleObject" Target="../embeddings/oleObject2.bin"/><Relationship Id="rId20" Type="http://schemas.openxmlformats.org/officeDocument/2006/relationships/tags" Target="../tags/tag19.xml"/><Relationship Id="rId21" Type="http://schemas.openxmlformats.org/officeDocument/2006/relationships/tags" Target="../tags/tag20.xml"/><Relationship Id="rId22" Type="http://schemas.openxmlformats.org/officeDocument/2006/relationships/tags" Target="../tags/tag21.xml"/><Relationship Id="rId23" Type="http://schemas.openxmlformats.org/officeDocument/2006/relationships/tags" Target="../tags/tag22.xml"/><Relationship Id="rId24" Type="http://schemas.openxmlformats.org/officeDocument/2006/relationships/tags" Target="../tags/tag23.xml"/><Relationship Id="rId25" Type="http://schemas.openxmlformats.org/officeDocument/2006/relationships/tags" Target="../tags/tag24.xml"/><Relationship Id="rId26" Type="http://schemas.openxmlformats.org/officeDocument/2006/relationships/tags" Target="../tags/tag25.xml"/><Relationship Id="rId27" Type="http://schemas.openxmlformats.org/officeDocument/2006/relationships/tags" Target="../tags/tag26.xml"/><Relationship Id="rId28" Type="http://schemas.openxmlformats.org/officeDocument/2006/relationships/tags" Target="../tags/tag27.xml"/><Relationship Id="rId29" Type="http://schemas.openxmlformats.org/officeDocument/2006/relationships/tags" Target="../tags/tag28.xml"/><Relationship Id="rId40" Type="http://schemas.openxmlformats.org/officeDocument/2006/relationships/tags" Target="../tags/tag39.xml"/><Relationship Id="rId41" Type="http://schemas.openxmlformats.org/officeDocument/2006/relationships/tags" Target="../tags/tag40.xml"/><Relationship Id="rId42" Type="http://schemas.openxmlformats.org/officeDocument/2006/relationships/tags" Target="../tags/tag41.xml"/><Relationship Id="rId43" Type="http://schemas.openxmlformats.org/officeDocument/2006/relationships/tags" Target="../tags/tag42.xml"/><Relationship Id="rId44" Type="http://schemas.openxmlformats.org/officeDocument/2006/relationships/tags" Target="../tags/tag43.xml"/><Relationship Id="rId45" Type="http://schemas.openxmlformats.org/officeDocument/2006/relationships/tags" Target="../tags/tag44.xml"/><Relationship Id="rId46" Type="http://schemas.openxmlformats.org/officeDocument/2006/relationships/tags" Target="../tags/tag45.xml"/><Relationship Id="rId47" Type="http://schemas.openxmlformats.org/officeDocument/2006/relationships/tags" Target="../tags/tag46.xml"/><Relationship Id="rId48" Type="http://schemas.openxmlformats.org/officeDocument/2006/relationships/tags" Target="../tags/tag47.xml"/><Relationship Id="rId49" Type="http://schemas.openxmlformats.org/officeDocument/2006/relationships/tags" Target="../tags/tag48.xml"/><Relationship Id="rId60" Type="http://schemas.openxmlformats.org/officeDocument/2006/relationships/tags" Target="../tags/tag59.xml"/><Relationship Id="rId61" Type="http://schemas.openxmlformats.org/officeDocument/2006/relationships/tags" Target="../tags/tag60.xml"/><Relationship Id="rId62" Type="http://schemas.openxmlformats.org/officeDocument/2006/relationships/tags" Target="../tags/tag61.xml"/><Relationship Id="rId63" Type="http://schemas.openxmlformats.org/officeDocument/2006/relationships/tags" Target="../tags/tag62.xml"/><Relationship Id="rId64" Type="http://schemas.openxmlformats.org/officeDocument/2006/relationships/tags" Target="../tags/tag63.xml"/><Relationship Id="rId65" Type="http://schemas.openxmlformats.org/officeDocument/2006/relationships/tags" Target="../tags/tag64.xml"/><Relationship Id="rId66" Type="http://schemas.openxmlformats.org/officeDocument/2006/relationships/tags" Target="../tags/tag65.xml"/><Relationship Id="rId67" Type="http://schemas.openxmlformats.org/officeDocument/2006/relationships/tags" Target="../tags/tag66.xml"/><Relationship Id="rId68" Type="http://schemas.openxmlformats.org/officeDocument/2006/relationships/tags" Target="../tags/tag67.xml"/><Relationship Id="rId69" Type="http://schemas.openxmlformats.org/officeDocument/2006/relationships/tags" Target="../tags/tag68.xml"/><Relationship Id="rId100" Type="http://schemas.openxmlformats.org/officeDocument/2006/relationships/image" Target="../media/image23.emf"/><Relationship Id="rId80" Type="http://schemas.openxmlformats.org/officeDocument/2006/relationships/tags" Target="../tags/tag79.xml"/><Relationship Id="rId81" Type="http://schemas.openxmlformats.org/officeDocument/2006/relationships/tags" Target="../tags/tag80.xml"/><Relationship Id="rId82" Type="http://schemas.openxmlformats.org/officeDocument/2006/relationships/tags" Target="../tags/tag81.xml"/><Relationship Id="rId83" Type="http://schemas.openxmlformats.org/officeDocument/2006/relationships/tags" Target="../tags/tag82.xml"/><Relationship Id="rId84" Type="http://schemas.openxmlformats.org/officeDocument/2006/relationships/tags" Target="../tags/tag83.xml"/><Relationship Id="rId85" Type="http://schemas.openxmlformats.org/officeDocument/2006/relationships/tags" Target="../tags/tag84.xml"/><Relationship Id="rId86" Type="http://schemas.openxmlformats.org/officeDocument/2006/relationships/tags" Target="../tags/tag85.xml"/><Relationship Id="rId87" Type="http://schemas.openxmlformats.org/officeDocument/2006/relationships/tags" Target="../tags/tag86.xml"/><Relationship Id="rId88" Type="http://schemas.openxmlformats.org/officeDocument/2006/relationships/tags" Target="../tags/tag87.xml"/><Relationship Id="rId89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4" Type="http://schemas.openxmlformats.org/officeDocument/2006/relationships/tags" Target="../tags/tag107.xml"/><Relationship Id="rId15" Type="http://schemas.openxmlformats.org/officeDocument/2006/relationships/tags" Target="../tags/tag108.xml"/><Relationship Id="rId16" Type="http://schemas.openxmlformats.org/officeDocument/2006/relationships/tags" Target="../tags/tag109.xml"/><Relationship Id="rId17" Type="http://schemas.openxmlformats.org/officeDocument/2006/relationships/tags" Target="../tags/tag110.xml"/><Relationship Id="rId18" Type="http://schemas.openxmlformats.org/officeDocument/2006/relationships/tags" Target="../tags/tag111.xml"/><Relationship Id="rId19" Type="http://schemas.openxmlformats.org/officeDocument/2006/relationships/tags" Target="../tags/tag112.xml"/><Relationship Id="rId63" Type="http://schemas.openxmlformats.org/officeDocument/2006/relationships/image" Target="../media/image25.emf"/><Relationship Id="rId50" Type="http://schemas.openxmlformats.org/officeDocument/2006/relationships/image" Target="../media/image26.png"/><Relationship Id="rId51" Type="http://schemas.openxmlformats.org/officeDocument/2006/relationships/image" Target="../media/image27.png"/><Relationship Id="rId52" Type="http://schemas.openxmlformats.org/officeDocument/2006/relationships/image" Target="../media/image28.png"/><Relationship Id="rId53" Type="http://schemas.openxmlformats.org/officeDocument/2006/relationships/image" Target="../media/image29.png"/><Relationship Id="rId54" Type="http://schemas.openxmlformats.org/officeDocument/2006/relationships/image" Target="../media/image30.png"/><Relationship Id="rId55" Type="http://schemas.openxmlformats.org/officeDocument/2006/relationships/image" Target="../media/image31.png"/><Relationship Id="rId56" Type="http://schemas.openxmlformats.org/officeDocument/2006/relationships/image" Target="../media/image32.jpeg"/><Relationship Id="rId57" Type="http://schemas.openxmlformats.org/officeDocument/2006/relationships/image" Target="../media/image33.jpeg"/><Relationship Id="rId58" Type="http://schemas.openxmlformats.org/officeDocument/2006/relationships/image" Target="../media/image34.png"/><Relationship Id="rId59" Type="http://schemas.openxmlformats.org/officeDocument/2006/relationships/image" Target="../media/image35.jpeg"/><Relationship Id="rId40" Type="http://schemas.openxmlformats.org/officeDocument/2006/relationships/tags" Target="../tags/tag133.xml"/><Relationship Id="rId41" Type="http://schemas.openxmlformats.org/officeDocument/2006/relationships/tags" Target="../tags/tag134.xml"/><Relationship Id="rId42" Type="http://schemas.openxmlformats.org/officeDocument/2006/relationships/tags" Target="../tags/tag135.xml"/><Relationship Id="rId43" Type="http://schemas.openxmlformats.org/officeDocument/2006/relationships/tags" Target="../tags/tag136.xml"/><Relationship Id="rId44" Type="http://schemas.openxmlformats.org/officeDocument/2006/relationships/tags" Target="../tags/tag137.xml"/><Relationship Id="rId45" Type="http://schemas.openxmlformats.org/officeDocument/2006/relationships/slideLayout" Target="../slideLayouts/slideLayout13.xml"/><Relationship Id="rId46" Type="http://schemas.openxmlformats.org/officeDocument/2006/relationships/notesSlide" Target="../notesSlides/notesSlide4.xml"/><Relationship Id="rId47" Type="http://schemas.openxmlformats.org/officeDocument/2006/relationships/oleObject" Target="../embeddings/oleObject3.bin"/><Relationship Id="rId48" Type="http://schemas.openxmlformats.org/officeDocument/2006/relationships/oleObject" Target="../embeddings/oleObject4.bin"/><Relationship Id="rId49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tags" Target="../tags/tag95.xml"/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6" Type="http://schemas.openxmlformats.org/officeDocument/2006/relationships/tags" Target="../tags/tag99.xml"/><Relationship Id="rId7" Type="http://schemas.openxmlformats.org/officeDocument/2006/relationships/tags" Target="../tags/tag100.xml"/><Relationship Id="rId8" Type="http://schemas.openxmlformats.org/officeDocument/2006/relationships/tags" Target="../tags/tag101.xml"/><Relationship Id="rId9" Type="http://schemas.openxmlformats.org/officeDocument/2006/relationships/tags" Target="../tags/tag102.xml"/><Relationship Id="rId30" Type="http://schemas.openxmlformats.org/officeDocument/2006/relationships/tags" Target="../tags/tag123.xml"/><Relationship Id="rId31" Type="http://schemas.openxmlformats.org/officeDocument/2006/relationships/tags" Target="../tags/tag124.xml"/><Relationship Id="rId32" Type="http://schemas.openxmlformats.org/officeDocument/2006/relationships/tags" Target="../tags/tag125.xml"/><Relationship Id="rId33" Type="http://schemas.openxmlformats.org/officeDocument/2006/relationships/tags" Target="../tags/tag126.xml"/><Relationship Id="rId34" Type="http://schemas.openxmlformats.org/officeDocument/2006/relationships/tags" Target="../tags/tag127.xml"/><Relationship Id="rId35" Type="http://schemas.openxmlformats.org/officeDocument/2006/relationships/tags" Target="../tags/tag128.xml"/><Relationship Id="rId36" Type="http://schemas.openxmlformats.org/officeDocument/2006/relationships/tags" Target="../tags/tag129.xml"/><Relationship Id="rId37" Type="http://schemas.openxmlformats.org/officeDocument/2006/relationships/tags" Target="../tags/tag130.xml"/><Relationship Id="rId38" Type="http://schemas.openxmlformats.org/officeDocument/2006/relationships/tags" Target="../tags/tag131.xml"/><Relationship Id="rId39" Type="http://schemas.openxmlformats.org/officeDocument/2006/relationships/tags" Target="../tags/tag132.xml"/><Relationship Id="rId20" Type="http://schemas.openxmlformats.org/officeDocument/2006/relationships/tags" Target="../tags/tag113.xml"/><Relationship Id="rId21" Type="http://schemas.openxmlformats.org/officeDocument/2006/relationships/tags" Target="../tags/tag114.xml"/><Relationship Id="rId22" Type="http://schemas.openxmlformats.org/officeDocument/2006/relationships/tags" Target="../tags/tag115.xml"/><Relationship Id="rId23" Type="http://schemas.openxmlformats.org/officeDocument/2006/relationships/tags" Target="../tags/tag116.xml"/><Relationship Id="rId24" Type="http://schemas.openxmlformats.org/officeDocument/2006/relationships/tags" Target="../tags/tag117.xml"/><Relationship Id="rId25" Type="http://schemas.openxmlformats.org/officeDocument/2006/relationships/tags" Target="../tags/tag118.xml"/><Relationship Id="rId26" Type="http://schemas.openxmlformats.org/officeDocument/2006/relationships/tags" Target="../tags/tag119.xml"/><Relationship Id="rId27" Type="http://schemas.openxmlformats.org/officeDocument/2006/relationships/tags" Target="../tags/tag120.xml"/><Relationship Id="rId28" Type="http://schemas.openxmlformats.org/officeDocument/2006/relationships/tags" Target="../tags/tag121.xml"/><Relationship Id="rId29" Type="http://schemas.openxmlformats.org/officeDocument/2006/relationships/tags" Target="../tags/tag122.xml"/><Relationship Id="rId60" Type="http://schemas.openxmlformats.org/officeDocument/2006/relationships/image" Target="../media/image36.png"/><Relationship Id="rId61" Type="http://schemas.openxmlformats.org/officeDocument/2006/relationships/image" Target="../media/image37.png"/><Relationship Id="rId62" Type="http://schemas.openxmlformats.org/officeDocument/2006/relationships/oleObject" Target="../embeddings/oleObject5.bin"/><Relationship Id="rId10" Type="http://schemas.openxmlformats.org/officeDocument/2006/relationships/tags" Target="../tags/tag103.xml"/><Relationship Id="rId11" Type="http://schemas.openxmlformats.org/officeDocument/2006/relationships/tags" Target="../tags/tag104.xml"/><Relationship Id="rId12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300" y="4025900"/>
            <a:ext cx="8674100" cy="2209800"/>
          </a:xfrm>
          <a:prstGeom prst="rect">
            <a:avLst/>
          </a:prstGeom>
          <a:solidFill>
            <a:srgbClr val="A6A6A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736600"/>
            <a:ext cx="8674100" cy="3149600"/>
          </a:xfrm>
          <a:prstGeom prst="rect">
            <a:avLst/>
          </a:prstGeom>
          <a:solidFill>
            <a:srgbClr val="7F7F7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Título 1"/>
          <p:cNvSpPr>
            <a:spLocks noGrp="1"/>
          </p:cNvSpPr>
          <p:nvPr>
            <p:ph type="ctrTitle"/>
          </p:nvPr>
        </p:nvSpPr>
        <p:spPr>
          <a:xfrm>
            <a:off x="266700" y="1041400"/>
            <a:ext cx="8458200" cy="1701800"/>
          </a:xfrm>
        </p:spPr>
        <p:txBody>
          <a:bodyPr anchor="t"/>
          <a:lstStyle/>
          <a:p>
            <a:r>
              <a:rPr lang="en-US" sz="3000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Tecnologia</a:t>
            </a:r>
            <a:r>
              <a:rPr lang="en-US" sz="2800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sz="2800" dirty="0" err="1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Informação</a:t>
            </a:r>
            <a:r>
              <a:rPr lang="en-US" sz="2800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no </a:t>
            </a:r>
            <a:r>
              <a:rPr lang="en-US" sz="2800" dirty="0" err="1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Brasil</a:t>
            </a:r>
            <a:r>
              <a:rPr lang="en-US" sz="2800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2800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barreiras</a:t>
            </a:r>
            <a:r>
              <a:rPr lang="en-US" sz="2000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2000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o </a:t>
            </a:r>
            <a:r>
              <a:rPr lang="en-US" sz="2000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desenvolvimento</a:t>
            </a:r>
            <a: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4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Audi</a:t>
            </a:r>
            <a:r>
              <a:rPr lang="pt-BR" sz="24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ência no Senado Federal</a:t>
            </a:r>
            <a:r>
              <a:rPr lang="pt-BR" sz="20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0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0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0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0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0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0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0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0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0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24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Virg</a:t>
            </a:r>
            <a:r>
              <a:rPr lang="pt-BR" sz="24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ílio Almeida</a:t>
            </a:r>
            <a: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24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Secretário Nacional de Políticas de Informática</a:t>
            </a:r>
            <a:b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Ministério da Ciência, Tecnologia e Inovação</a:t>
            </a:r>
            <a:b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1800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Brasília, 14 de julho de  </a:t>
            </a:r>
            <a: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2015</a:t>
            </a:r>
            <a:br>
              <a:rPr lang="pt-BR" sz="1800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pt-BR" sz="20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 err="1" smtClean="0">
                <a:latin typeface="Arial Rounded MT Bold"/>
                <a:cs typeface="Arial Rounded MT Bold"/>
              </a:rPr>
              <a:t>Mudanças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na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economia</a:t>
            </a:r>
            <a:r>
              <a:rPr lang="en-US" sz="2700" dirty="0" smtClean="0">
                <a:latin typeface="Arial Rounded MT Bold"/>
                <a:cs typeface="Arial Rounded MT Bold"/>
              </a:rPr>
              <a:t> digital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são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rápidas</a:t>
            </a:r>
            <a:r>
              <a:rPr lang="en-US" sz="2700" dirty="0" smtClean="0">
                <a:latin typeface="Arial Rounded MT Bold"/>
                <a:cs typeface="Arial Rounded MT Bold"/>
              </a:rPr>
              <a:t> e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disruptivas</a:t>
            </a:r>
            <a:endParaRPr lang="en-US" sz="27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660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903413"/>
            <a:ext cx="6981825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4450"/>
            <a:ext cx="69469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662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64638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168400"/>
            <a:ext cx="3213100" cy="850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Internet das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Coisas</a:t>
            </a:r>
            <a:endParaRPr lang="en-US" sz="28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Internet Industrial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sz="2500" dirty="0" err="1">
                <a:solidFill>
                  <a:schemeClr val="bg1">
                    <a:lumMod val="50000"/>
                  </a:schemeClr>
                </a:solidFill>
                <a:latin typeface="Arial Rounded MT Bold"/>
                <a:ea typeface="ＭＳ Ｐゴシック" charset="0"/>
                <a:cs typeface="Arial Rounded MT Bold"/>
              </a:rPr>
              <a:t>G</a:t>
            </a:r>
            <a:r>
              <a:rPr lang="en-US" sz="2500" dirty="0" err="1">
                <a:solidFill>
                  <a:schemeClr val="bg1">
                    <a:lumMod val="50000"/>
                  </a:schemeClr>
                </a:solidFill>
                <a:latin typeface="Arial Rounded MT Bold"/>
                <a:ea typeface="ＭＳ Ｐゴシック" charset="0"/>
                <a:cs typeface="Arial Rounded MT Bold"/>
              </a:rPr>
              <a:t>lobalização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Arial Rounded MT Bold"/>
                <a:ea typeface="ＭＳ Ｐゴシック" charset="0"/>
                <a:cs typeface="Arial Rounded MT Bold"/>
              </a:rPr>
              <a:t> e o Panorama </a:t>
            </a:r>
            <a:r>
              <a:rPr lang="en-US" sz="2500" dirty="0" err="1" smtClean="0">
                <a:solidFill>
                  <a:schemeClr val="bg1">
                    <a:lumMod val="50000"/>
                  </a:schemeClr>
                </a:solidFill>
                <a:latin typeface="Arial Rounded MT Bold"/>
                <a:ea typeface="ＭＳ Ｐゴシック" charset="0"/>
                <a:cs typeface="Arial Rounded MT Bold"/>
              </a:rPr>
              <a:t>Brasileiro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 de TI</a:t>
            </a:r>
            <a:endParaRPr lang="en-US" sz="2500" dirty="0">
              <a:solidFill>
                <a:schemeClr val="bg1">
                  <a:lumMod val="50000"/>
                </a:schemeClr>
              </a:solidFill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0"/>
            <a:ext cx="542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-14288"/>
            <a:ext cx="86788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283325" y="566738"/>
            <a:ext cx="2430463" cy="3527425"/>
          </a:xfrm>
          <a:prstGeom prst="straightConnector1">
            <a:avLst/>
          </a:prstGeom>
          <a:noFill/>
          <a:ln w="28575" cap="flat" cmpd="sng">
            <a:solidFill>
              <a:srgbClr val="FF6600"/>
            </a:solidFill>
            <a:prstDash val="sysDash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38486"/>
            <a:ext cx="9159564" cy="34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business.qld.gov.au/__data/assets/image/0006/21687/ICT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636912"/>
            <a:ext cx="915956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0" y="-338138"/>
            <a:ext cx="9159875" cy="2974976"/>
          </a:xfrm>
          <a:prstGeom prst="rect">
            <a:avLst/>
          </a:prstGeom>
          <a:solidFill>
            <a:schemeClr val="bg2">
              <a:lumMod val="1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sz="1800" baseline="0"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1847850"/>
            <a:ext cx="7304087" cy="7889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Panorama Digital do </a:t>
            </a:r>
            <a:r>
              <a:rPr lang="en-US" dirty="0" err="1" smtClean="0">
                <a:solidFill>
                  <a:schemeClr val="bg2"/>
                </a:solidFill>
              </a:rPr>
              <a:t>Brasil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5763"/>
          </a:xfrm>
        </p:spPr>
        <p:txBody>
          <a:bodyPr>
            <a:normAutofit/>
          </a:bodyPr>
          <a:lstStyle/>
          <a:p>
            <a:r>
              <a:rPr lang="pt-BR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IT </a:t>
            </a:r>
            <a:r>
              <a:rPr lang="pt-BR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Brazilian</a:t>
            </a:r>
            <a:r>
              <a:rPr lang="pt-B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endParaRPr lang="pt-BR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Group 140"/>
          <p:cNvGraphicFramePr>
            <a:graphicFrameLocks noGrp="1"/>
          </p:cNvGraphicFramePr>
          <p:nvPr/>
        </p:nvGraphicFramePr>
        <p:xfrm>
          <a:off x="444500" y="968942"/>
          <a:ext cx="8318500" cy="13125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57800"/>
                <a:gridCol w="3060700"/>
              </a:tblGrid>
              <a:tr h="326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4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48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4591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Information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CommunicationTechnology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(ICT)  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48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US$ 162 </a:t>
                      </a:r>
                      <a:r>
                        <a:rPr kumimoji="0" lang="pt-BR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billion</a:t>
                      </a:r>
                      <a:r>
                        <a:rPr kumimoji="0" lang="pt-B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48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26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Information</a:t>
                      </a: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Technology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48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US$ 61.6 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billion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848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454900" y="2806700"/>
            <a:ext cx="1143000" cy="571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7% of GDP</a:t>
            </a:r>
          </a:p>
          <a:p>
            <a:pPr algn="ctr"/>
            <a:endParaRPr lang="en-US" sz="2200" dirty="0">
              <a:solidFill>
                <a:srgbClr val="0000FF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7651750" y="2279650"/>
            <a:ext cx="11049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-1" y="2416645"/>
            <a:ext cx="9144001" cy="4346370"/>
            <a:chOff x="-1" y="1514945"/>
            <a:chExt cx="9144001" cy="4346370"/>
          </a:xfrm>
        </p:grpSpPr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514945"/>
              <a:ext cx="9144001" cy="4346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tângulo 54"/>
            <p:cNvSpPr/>
            <p:nvPr/>
          </p:nvSpPr>
          <p:spPr>
            <a:xfrm>
              <a:off x="2559269" y="1631161"/>
              <a:ext cx="1800330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 | US$ 985 B</a:t>
              </a:r>
            </a:p>
          </p:txBody>
        </p:sp>
        <p:sp>
          <p:nvSpPr>
            <p:cNvPr id="15" name="Retângulo 59"/>
            <p:cNvSpPr/>
            <p:nvPr/>
          </p:nvSpPr>
          <p:spPr>
            <a:xfrm>
              <a:off x="2560179" y="2121928"/>
              <a:ext cx="1800330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US$ 319 B</a:t>
              </a:r>
            </a:p>
          </p:txBody>
        </p:sp>
        <p:sp>
          <p:nvSpPr>
            <p:cNvPr id="16" name="Retângulo 60"/>
            <p:cNvSpPr/>
            <p:nvPr/>
          </p:nvSpPr>
          <p:spPr>
            <a:xfrm>
              <a:off x="2559269" y="2622246"/>
              <a:ext cx="1800330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 | US$ 270 B</a:t>
              </a:r>
            </a:p>
          </p:txBody>
        </p:sp>
        <p:sp>
          <p:nvSpPr>
            <p:cNvPr id="17" name="Retângulo 88"/>
            <p:cNvSpPr/>
            <p:nvPr/>
          </p:nvSpPr>
          <p:spPr>
            <a:xfrm>
              <a:off x="2567468" y="3115099"/>
              <a:ext cx="1800330" cy="4224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 | US$ 164 B</a:t>
              </a:r>
            </a:p>
          </p:txBody>
        </p:sp>
        <p:sp>
          <p:nvSpPr>
            <p:cNvPr id="18" name="Retângulo 92"/>
            <p:cNvSpPr/>
            <p:nvPr/>
          </p:nvSpPr>
          <p:spPr>
            <a:xfrm>
              <a:off x="2565212" y="3599058"/>
              <a:ext cx="1800330" cy="4224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  <a:r>
                <a:rPr lang="pt-B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US$ 162 B</a:t>
              </a:r>
            </a:p>
          </p:txBody>
        </p:sp>
        <p:sp>
          <p:nvSpPr>
            <p:cNvPr id="19" name="Retângulo 93"/>
            <p:cNvSpPr/>
            <p:nvPr/>
          </p:nvSpPr>
          <p:spPr>
            <a:xfrm>
              <a:off x="2557786" y="4096574"/>
              <a:ext cx="1798193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Germany</a:t>
              </a:r>
              <a:r>
                <a:rPr lang="pt-BR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|US</a:t>
              </a:r>
              <a:r>
                <a:rPr lang="pt-BR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$ 149 B</a:t>
              </a:r>
            </a:p>
          </p:txBody>
        </p:sp>
        <p:sp>
          <p:nvSpPr>
            <p:cNvPr id="20" name="Retângulo 94"/>
            <p:cNvSpPr/>
            <p:nvPr/>
          </p:nvSpPr>
          <p:spPr>
            <a:xfrm>
              <a:off x="2558851" y="4600483"/>
              <a:ext cx="1800330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France | US$ 118 B</a:t>
              </a:r>
            </a:p>
          </p:txBody>
        </p:sp>
        <p:sp>
          <p:nvSpPr>
            <p:cNvPr id="21" name="Retângulo 95"/>
            <p:cNvSpPr/>
            <p:nvPr/>
          </p:nvSpPr>
          <p:spPr>
            <a:xfrm>
              <a:off x="2557786" y="5092248"/>
              <a:ext cx="1800330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Canada | US$ 96 B</a:t>
              </a:r>
            </a:p>
          </p:txBody>
        </p:sp>
        <p:sp>
          <p:nvSpPr>
            <p:cNvPr id="22" name="Retângulo 96"/>
            <p:cNvSpPr/>
            <p:nvPr/>
          </p:nvSpPr>
          <p:spPr>
            <a:xfrm>
              <a:off x="5213340" y="1597343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Russia</a:t>
              </a:r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US$ 71 B</a:t>
              </a:r>
            </a:p>
          </p:txBody>
        </p:sp>
        <p:sp>
          <p:nvSpPr>
            <p:cNvPr id="23" name="Retângulo 97"/>
            <p:cNvSpPr/>
            <p:nvPr/>
          </p:nvSpPr>
          <p:spPr>
            <a:xfrm>
              <a:off x="5213340" y="2095834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Italy</a:t>
              </a:r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US$ 70 B</a:t>
              </a:r>
            </a:p>
          </p:txBody>
        </p:sp>
        <p:sp>
          <p:nvSpPr>
            <p:cNvPr id="24" name="Retângulo 98"/>
            <p:cNvSpPr/>
            <p:nvPr/>
          </p:nvSpPr>
          <p:spPr>
            <a:xfrm>
              <a:off x="5218087" y="2575090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Australia</a:t>
              </a:r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US$ 69 B</a:t>
              </a:r>
            </a:p>
          </p:txBody>
        </p:sp>
        <p:sp>
          <p:nvSpPr>
            <p:cNvPr id="25" name="Retângulo 99"/>
            <p:cNvSpPr/>
            <p:nvPr/>
          </p:nvSpPr>
          <p:spPr>
            <a:xfrm>
              <a:off x="5216781" y="3083881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Mexico</a:t>
              </a:r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US$ 55 B</a:t>
              </a:r>
            </a:p>
          </p:txBody>
        </p:sp>
        <p:sp>
          <p:nvSpPr>
            <p:cNvPr id="26" name="Retângulo 100"/>
            <p:cNvSpPr/>
            <p:nvPr/>
          </p:nvSpPr>
          <p:spPr>
            <a:xfrm>
              <a:off x="5218014" y="3575340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 | US$ 54 B</a:t>
              </a:r>
            </a:p>
          </p:txBody>
        </p:sp>
        <p:sp>
          <p:nvSpPr>
            <p:cNvPr id="27" name="Retângulo 101"/>
            <p:cNvSpPr/>
            <p:nvPr/>
          </p:nvSpPr>
          <p:spPr>
            <a:xfrm>
              <a:off x="5217335" y="4075222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Korea</a:t>
              </a:r>
              <a:r>
                <a:rPr lang="pt-B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US$ 52 B</a:t>
              </a:r>
            </a:p>
          </p:txBody>
        </p:sp>
        <p:sp>
          <p:nvSpPr>
            <p:cNvPr id="28" name="Retângulo 102"/>
            <p:cNvSpPr/>
            <p:nvPr/>
          </p:nvSpPr>
          <p:spPr>
            <a:xfrm>
              <a:off x="5217031" y="4572322"/>
              <a:ext cx="1948287" cy="4224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  <a:r>
                <a:rPr lang="pt-BR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US$ 51 B</a:t>
              </a:r>
            </a:p>
          </p:txBody>
        </p:sp>
        <p:sp>
          <p:nvSpPr>
            <p:cNvPr id="29" name="Retângulo 91"/>
            <p:cNvSpPr/>
            <p:nvPr/>
          </p:nvSpPr>
          <p:spPr>
            <a:xfrm>
              <a:off x="5216413" y="5081863"/>
              <a:ext cx="1948287" cy="4224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pt-B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US$ 903 B</a:t>
              </a:r>
            </a:p>
          </p:txBody>
        </p:sp>
        <p:sp>
          <p:nvSpPr>
            <p:cNvPr id="30" name="TextBox 6"/>
            <p:cNvSpPr txBox="1"/>
            <p:nvPr/>
          </p:nvSpPr>
          <p:spPr>
            <a:xfrm>
              <a:off x="2136124" y="1681464"/>
              <a:ext cx="504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1º  </a:t>
              </a:r>
            </a:p>
          </p:txBody>
        </p:sp>
        <p:sp>
          <p:nvSpPr>
            <p:cNvPr id="31" name="TextBox 106"/>
            <p:cNvSpPr txBox="1"/>
            <p:nvPr/>
          </p:nvSpPr>
          <p:spPr>
            <a:xfrm>
              <a:off x="2136124" y="2163325"/>
              <a:ext cx="494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2º  </a:t>
              </a:r>
            </a:p>
          </p:txBody>
        </p:sp>
        <p:sp>
          <p:nvSpPr>
            <p:cNvPr id="32" name="TextBox 107"/>
            <p:cNvSpPr txBox="1"/>
            <p:nvPr/>
          </p:nvSpPr>
          <p:spPr>
            <a:xfrm>
              <a:off x="2152094" y="2702550"/>
              <a:ext cx="423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3º  </a:t>
              </a:r>
            </a:p>
          </p:txBody>
        </p:sp>
        <p:sp>
          <p:nvSpPr>
            <p:cNvPr id="33" name="TextBox 108"/>
            <p:cNvSpPr txBox="1"/>
            <p:nvPr/>
          </p:nvSpPr>
          <p:spPr>
            <a:xfrm>
              <a:off x="2146814" y="3156626"/>
              <a:ext cx="503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4º  </a:t>
              </a:r>
            </a:p>
          </p:txBody>
        </p:sp>
        <p:sp>
          <p:nvSpPr>
            <p:cNvPr id="34" name="TextBox 109"/>
            <p:cNvSpPr txBox="1"/>
            <p:nvPr/>
          </p:nvSpPr>
          <p:spPr>
            <a:xfrm>
              <a:off x="2146814" y="3630372"/>
              <a:ext cx="677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5º  </a:t>
              </a:r>
            </a:p>
          </p:txBody>
        </p:sp>
        <p:sp>
          <p:nvSpPr>
            <p:cNvPr id="35" name="TextBox 110"/>
            <p:cNvSpPr txBox="1"/>
            <p:nvPr/>
          </p:nvSpPr>
          <p:spPr>
            <a:xfrm>
              <a:off x="2149813" y="4137611"/>
              <a:ext cx="465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6º   </a:t>
              </a:r>
            </a:p>
          </p:txBody>
        </p:sp>
        <p:sp>
          <p:nvSpPr>
            <p:cNvPr id="36" name="TextBox 111"/>
            <p:cNvSpPr txBox="1"/>
            <p:nvPr/>
          </p:nvSpPr>
          <p:spPr>
            <a:xfrm>
              <a:off x="2152095" y="4676837"/>
              <a:ext cx="423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7º  </a:t>
              </a:r>
            </a:p>
          </p:txBody>
        </p:sp>
        <p:sp>
          <p:nvSpPr>
            <p:cNvPr id="37" name="TextBox 112"/>
            <p:cNvSpPr txBox="1"/>
            <p:nvPr/>
          </p:nvSpPr>
          <p:spPr>
            <a:xfrm>
              <a:off x="2139242" y="5149155"/>
              <a:ext cx="44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8º  </a:t>
              </a:r>
            </a:p>
          </p:txBody>
        </p:sp>
        <p:sp>
          <p:nvSpPr>
            <p:cNvPr id="38" name="TextBox 113"/>
            <p:cNvSpPr txBox="1"/>
            <p:nvPr/>
          </p:nvSpPr>
          <p:spPr>
            <a:xfrm>
              <a:off x="4731514" y="1658268"/>
              <a:ext cx="509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9º  </a:t>
              </a:r>
            </a:p>
          </p:txBody>
        </p:sp>
        <p:sp>
          <p:nvSpPr>
            <p:cNvPr id="39" name="TextBox 114"/>
            <p:cNvSpPr txBox="1"/>
            <p:nvPr/>
          </p:nvSpPr>
          <p:spPr>
            <a:xfrm>
              <a:off x="4639610" y="2156788"/>
              <a:ext cx="587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10º  </a:t>
              </a:r>
            </a:p>
          </p:txBody>
        </p:sp>
        <p:sp>
          <p:nvSpPr>
            <p:cNvPr id="40" name="TextBox 115"/>
            <p:cNvSpPr txBox="1"/>
            <p:nvPr/>
          </p:nvSpPr>
          <p:spPr>
            <a:xfrm>
              <a:off x="4653399" y="2633875"/>
              <a:ext cx="56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11º  </a:t>
              </a:r>
            </a:p>
          </p:txBody>
        </p:sp>
        <p:sp>
          <p:nvSpPr>
            <p:cNvPr id="41" name="TextBox 116"/>
            <p:cNvSpPr txBox="1"/>
            <p:nvPr/>
          </p:nvSpPr>
          <p:spPr>
            <a:xfrm>
              <a:off x="4650777" y="3142177"/>
              <a:ext cx="56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12º  </a:t>
              </a:r>
            </a:p>
          </p:txBody>
        </p:sp>
        <p:sp>
          <p:nvSpPr>
            <p:cNvPr id="42" name="TextBox 117"/>
            <p:cNvSpPr txBox="1"/>
            <p:nvPr/>
          </p:nvSpPr>
          <p:spPr>
            <a:xfrm>
              <a:off x="4635212" y="3628499"/>
              <a:ext cx="564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13º  </a:t>
              </a:r>
            </a:p>
          </p:txBody>
        </p:sp>
        <p:sp>
          <p:nvSpPr>
            <p:cNvPr id="43" name="TextBox 118"/>
            <p:cNvSpPr txBox="1"/>
            <p:nvPr/>
          </p:nvSpPr>
          <p:spPr>
            <a:xfrm>
              <a:off x="4627110" y="4128381"/>
              <a:ext cx="56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14º  </a:t>
              </a:r>
            </a:p>
          </p:txBody>
        </p:sp>
        <p:sp>
          <p:nvSpPr>
            <p:cNvPr id="44" name="TextBox 119"/>
            <p:cNvSpPr txBox="1"/>
            <p:nvPr/>
          </p:nvSpPr>
          <p:spPr>
            <a:xfrm>
              <a:off x="4627110" y="4628263"/>
              <a:ext cx="56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15º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73239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Agenda: Teconologia da Informação no Brasil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25406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Economia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digital e </a:t>
            </a:r>
            <a:r>
              <a:rPr lang="en-US" dirty="0" err="1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rescimento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econômico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: </a:t>
            </a:r>
            <a:r>
              <a:rPr lang="pt-BR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pt-BR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pt-BR" dirty="0" smtClean="0">
              <a:solidFill>
                <a:srgbClr val="25406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pt-BR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G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lobalização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e o Panorama 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Brasileiro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de TI</a:t>
            </a:r>
          </a:p>
          <a:p>
            <a:pPr>
              <a:defRPr/>
            </a:pPr>
            <a:endParaRPr lang="en-US" dirty="0">
              <a:solidFill>
                <a:srgbClr val="25406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Inovação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e 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Tecnologias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Informa</a:t>
            </a:r>
            <a:r>
              <a:rPr lang="en-US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ção</a:t>
            </a:r>
            <a:endParaRPr lang="en-US" dirty="0" smtClean="0">
              <a:solidFill>
                <a:srgbClr val="25406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rgbClr val="25406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Barreiras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ao</a:t>
            </a:r>
            <a:r>
              <a:rPr lang="en-US" dirty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Desenvolvimento</a:t>
            </a:r>
            <a:r>
              <a:rPr lang="en-US" dirty="0" smtClean="0">
                <a:solidFill>
                  <a:srgbClr val="254061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solidFill>
                <a:srgbClr val="25406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brasil-numeros-internet-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5588" y="92075"/>
            <a:ext cx="5018087" cy="912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kern="0" dirty="0">
                <a:solidFill>
                  <a:srgbClr val="FFFF00"/>
                </a:solidFill>
              </a:rPr>
              <a:t>Brasil: sociedade aberta e </a:t>
            </a:r>
          </a:p>
          <a:p>
            <a:pPr>
              <a:defRPr/>
            </a:pPr>
            <a:r>
              <a:rPr lang="pt-BR" sz="4000" kern="0" dirty="0">
                <a:solidFill>
                  <a:srgbClr val="FFFF00"/>
                </a:solidFill>
              </a:rPr>
              <a:t>receptiva as tecnologias digitais</a:t>
            </a: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2990850" y="1484313"/>
            <a:ext cx="5951538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2,5 milhões de profissionais de TI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25 empresas brasileiras na </a:t>
            </a:r>
            <a:r>
              <a:rPr lang="pt-BR" sz="1600" b="1" i="1" baseline="0">
                <a:solidFill>
                  <a:srgbClr val="FFFFFF"/>
                </a:solidFill>
                <a:latin typeface="Calibri" charset="0"/>
              </a:rPr>
              <a:t>Global Fortune 2000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197,3  milhões de conexões de banda larga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2,4% do mercado mundial de TI (SSW)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4º mercado mundial de PCs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47,4% da América Latina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281,7 milhões de celulares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8º maior mercado interno de TI (SSW)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4º mercado mundial de celulares (70.3 mi/vend)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105 milhões de usuários de Internet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70 Mi de usuários no </a:t>
            </a:r>
            <a:r>
              <a:rPr lang="pt-BR" sz="1600" b="1" i="1" baseline="0">
                <a:solidFill>
                  <a:srgbClr val="FFFFFF"/>
                </a:solidFill>
                <a:latin typeface="Calibri" charset="0"/>
              </a:rPr>
              <a:t>Facebook</a:t>
            </a: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 – 3º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41,2 Mi de usuários no </a:t>
            </a:r>
            <a:r>
              <a:rPr lang="pt-BR" sz="1600" b="1" i="1" baseline="0">
                <a:solidFill>
                  <a:srgbClr val="FFFFFF"/>
                </a:solidFill>
                <a:latin typeface="Calibri" charset="0"/>
              </a:rPr>
              <a:t>Twitter</a:t>
            </a: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 – 2º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4 milhões no </a:t>
            </a:r>
            <a:r>
              <a:rPr lang="pt-BR" sz="1600" b="1" i="1" baseline="0">
                <a:solidFill>
                  <a:srgbClr val="FFFFFF"/>
                </a:solidFill>
                <a:latin typeface="Calibri" charset="0"/>
              </a:rPr>
              <a:t>Flickr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19 milhões de usuários do Linkedln – 3º</a:t>
            </a:r>
          </a:p>
          <a:p>
            <a:pPr algn="r">
              <a:lnSpc>
                <a:spcPts val="2250"/>
              </a:lnSpc>
            </a:pPr>
            <a:r>
              <a:rPr lang="pt-BR" sz="1600" b="1" baseline="0">
                <a:solidFill>
                  <a:srgbClr val="FFFFFF"/>
                </a:solidFill>
                <a:latin typeface="Calibri" charset="0"/>
              </a:rPr>
              <a:t>17,6 milhões no </a:t>
            </a:r>
            <a:r>
              <a:rPr lang="pt-BR" sz="1600" b="1" i="1" baseline="0">
                <a:solidFill>
                  <a:srgbClr val="FFFFFF"/>
                </a:solidFill>
                <a:latin typeface="Calibri" charset="0"/>
              </a:rPr>
              <a:t>Skype</a:t>
            </a:r>
            <a:r>
              <a:rPr lang="pt-BR" sz="1500" b="1" baseline="0">
                <a:solidFill>
                  <a:srgbClr val="FFFFFF"/>
                </a:solidFill>
                <a:latin typeface="Calibri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5625" y="6442075"/>
            <a:ext cx="6448425" cy="195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75" i="1" baseline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Fontes: ABES (2014); ANATEL (2014); BRASSCOM (2013), FGV (2014), FORBES (2014); TELECO (2015), STATISTA.COM (2015); IDC BRASIL (2015); TELEBRASIL (2015); LINKEDIN (2015).</a:t>
            </a:r>
            <a:endParaRPr lang="pt-BR" sz="600" i="1" baseline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AutoShape 4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6" name="think-cell Slide" r:id="rId98" imgW="0" imgH="0" progId="TCLayout.ActiveDocument.1">
                  <p:embed/>
                </p:oleObj>
              </mc:Choice>
              <mc:Fallback>
                <p:oleObj name="think-cell Slide" r:id="rId98" imgW="0" imgH="0" progId="TCLayout.ActiveDocument.1">
                  <p:embed/>
                  <p:pic>
                    <p:nvPicPr>
                      <p:cNvPr id="0" name="AutoShape 410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tângulo 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0"/>
            <a:ext cx="1460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en-US" sz="1000" b="1">
              <a:sym typeface="Arial" charset="0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gray">
          <a:xfrm>
            <a:off x="7604125" y="2481263"/>
            <a:ext cx="4429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+209%</a:t>
            </a:r>
          </a:p>
        </p:txBody>
      </p:sp>
      <p:sp>
        <p:nvSpPr>
          <p:cNvPr id="36868" name="Title 16400"/>
          <p:cNvSpPr>
            <a:spLocks noGrp="1"/>
          </p:cNvSpPr>
          <p:nvPr>
            <p:ph type="title"/>
          </p:nvPr>
        </p:nvSpPr>
        <p:spPr bwMode="gray">
          <a:xfrm>
            <a:off x="266700" y="444500"/>
            <a:ext cx="8607425" cy="319088"/>
          </a:xfrm>
        </p:spPr>
        <p:txBody>
          <a:bodyPr lIns="0" tIns="0" rIns="0" bIns="0" anchor="t"/>
          <a:lstStyle/>
          <a:p>
            <a:pPr eaLnBrk="1" hangingPunct="1"/>
            <a:r>
              <a:rPr lang="pt-BR" sz="2000">
                <a:latin typeface="Calibri" charset="0"/>
                <a:ea typeface="ＭＳ Ｐゴシック" charset="0"/>
                <a:cs typeface="Arial" charset="0"/>
              </a:rPr>
              <a:t>Em 2014, as transações via Mobile Banking cresceram  expressivamente, </a:t>
            </a:r>
            <a:br>
              <a:rPr lang="pt-BR" sz="2000">
                <a:latin typeface="Calibri" charset="0"/>
                <a:ea typeface="ＭＳ Ｐゴシック" charset="0"/>
                <a:cs typeface="Arial" charset="0"/>
              </a:rPr>
            </a:br>
            <a:r>
              <a:rPr lang="pt-BR" sz="2000">
                <a:latin typeface="Calibri" charset="0"/>
                <a:ea typeface="ＭＳ Ｐゴシック" charset="0"/>
                <a:cs typeface="Arial" charset="0"/>
              </a:rPr>
              <a:t>quarto canal de maior relevância em volume</a:t>
            </a:r>
          </a:p>
        </p:txBody>
      </p:sp>
      <p:sp>
        <p:nvSpPr>
          <p:cNvPr id="36869" name="CaixaDeTexto 44"/>
          <p:cNvSpPr txBox="1">
            <a:spLocks noChangeArrowheads="1"/>
          </p:cNvSpPr>
          <p:nvPr/>
        </p:nvSpPr>
        <p:spPr bwMode="gray">
          <a:xfrm>
            <a:off x="266700" y="1579563"/>
            <a:ext cx="2124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800" b="1">
                <a:solidFill>
                  <a:srgbClr val="000000"/>
                </a:solidFill>
                <a:latin typeface="Calibri" charset="0"/>
                <a:cs typeface="Arial" charset="0"/>
              </a:rPr>
              <a:t>Transações Bancárias por Origem</a:t>
            </a:r>
            <a:br>
              <a:rPr lang="pt-BR" sz="1800" b="1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pt-BR" sz="1600">
                <a:solidFill>
                  <a:srgbClr val="000000"/>
                </a:solidFill>
                <a:latin typeface="Calibri" charset="0"/>
                <a:cs typeface="Arial" charset="0"/>
              </a:rPr>
              <a:t>(Em bilhões de Transações )</a:t>
            </a:r>
          </a:p>
        </p:txBody>
      </p:sp>
      <p:sp>
        <p:nvSpPr>
          <p:cNvPr id="36870" name="Text Placeholder 5"/>
          <p:cNvSpPr txBox="1">
            <a:spLocks/>
          </p:cNvSpPr>
          <p:nvPr/>
        </p:nvSpPr>
        <p:spPr bwMode="gray">
          <a:xfrm>
            <a:off x="266700" y="6137275"/>
            <a:ext cx="7956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sz="800">
                <a:solidFill>
                  <a:srgbClr val="000000"/>
                </a:solidFill>
              </a:rPr>
              <a:t>Fonte:    Pesquisa FEBRABAN de Tecnologia Bancária 2014; Análises Strategy&amp; </a:t>
            </a:r>
          </a:p>
        </p:txBody>
      </p:sp>
      <p:sp>
        <p:nvSpPr>
          <p:cNvPr id="21528" name="Text Box 2"/>
          <p:cNvSpPr txBox="1">
            <a:spLocks noChangeArrowheads="1"/>
          </p:cNvSpPr>
          <p:nvPr/>
        </p:nvSpPr>
        <p:spPr bwMode="gray">
          <a:xfrm>
            <a:off x="7581900" y="4606925"/>
            <a:ext cx="48736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+17%</a:t>
            </a:r>
          </a:p>
        </p:txBody>
      </p:sp>
      <p:sp>
        <p:nvSpPr>
          <p:cNvPr id="21529" name="Text Box 2"/>
          <p:cNvSpPr txBox="1">
            <a:spLocks noChangeArrowheads="1"/>
          </p:cNvSpPr>
          <p:nvPr/>
        </p:nvSpPr>
        <p:spPr bwMode="gray">
          <a:xfrm>
            <a:off x="7581900" y="3757613"/>
            <a:ext cx="4873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+5%</a:t>
            </a:r>
          </a:p>
        </p:txBody>
      </p:sp>
      <p:sp>
        <p:nvSpPr>
          <p:cNvPr id="21530" name="Text Box 2"/>
          <p:cNvSpPr txBox="1">
            <a:spLocks noChangeArrowheads="1"/>
          </p:cNvSpPr>
          <p:nvPr/>
        </p:nvSpPr>
        <p:spPr bwMode="gray">
          <a:xfrm>
            <a:off x="7531100" y="3262313"/>
            <a:ext cx="5905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+13%</a:t>
            </a:r>
          </a:p>
        </p:txBody>
      </p:sp>
      <p:sp>
        <p:nvSpPr>
          <p:cNvPr id="21531" name="Text Box 2"/>
          <p:cNvSpPr txBox="1">
            <a:spLocks noChangeArrowheads="1"/>
          </p:cNvSpPr>
          <p:nvPr/>
        </p:nvSpPr>
        <p:spPr bwMode="gray">
          <a:xfrm>
            <a:off x="7581900" y="3081338"/>
            <a:ext cx="4873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-2%</a:t>
            </a:r>
          </a:p>
        </p:txBody>
      </p:sp>
      <p:sp>
        <p:nvSpPr>
          <p:cNvPr id="21532" name="Text Box 2"/>
          <p:cNvSpPr txBox="1">
            <a:spLocks noChangeArrowheads="1"/>
          </p:cNvSpPr>
          <p:nvPr/>
        </p:nvSpPr>
        <p:spPr bwMode="gray">
          <a:xfrm>
            <a:off x="7581900" y="2903538"/>
            <a:ext cx="4873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-1%</a:t>
            </a:r>
          </a:p>
        </p:txBody>
      </p:sp>
      <p:sp>
        <p:nvSpPr>
          <p:cNvPr id="21533" name="Text Box 2"/>
          <p:cNvSpPr txBox="1">
            <a:spLocks noChangeArrowheads="1"/>
          </p:cNvSpPr>
          <p:nvPr/>
        </p:nvSpPr>
        <p:spPr bwMode="gray">
          <a:xfrm>
            <a:off x="7581900" y="2692400"/>
            <a:ext cx="4873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100" smtClean="0">
                <a:solidFill>
                  <a:srgbClr val="000000"/>
                </a:solidFill>
                <a:latin typeface="Arial" charset="0"/>
              </a:rPr>
              <a:t>+6%</a:t>
            </a:r>
          </a:p>
        </p:txBody>
      </p:sp>
      <p:sp>
        <p:nvSpPr>
          <p:cNvPr id="21534" name="Text Box 2"/>
          <p:cNvSpPr txBox="1">
            <a:spLocks noChangeArrowheads="1"/>
          </p:cNvSpPr>
          <p:nvPr/>
        </p:nvSpPr>
        <p:spPr bwMode="gray">
          <a:xfrm>
            <a:off x="7581900" y="1892300"/>
            <a:ext cx="487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sz="1200" b="1" smtClean="0">
                <a:solidFill>
                  <a:srgbClr val="000000"/>
                </a:solidFill>
                <a:latin typeface="Arial" charset="0"/>
              </a:rPr>
              <a:t>TACC</a:t>
            </a:r>
          </a:p>
          <a:p>
            <a:pPr algn="ctr" eaLnBrk="0" hangingPunct="0">
              <a:defRPr/>
            </a:pPr>
            <a:r>
              <a:rPr lang="pt-BR" sz="1200" b="1" smtClean="0">
                <a:solidFill>
                  <a:srgbClr val="000000"/>
                </a:solidFill>
                <a:latin typeface="Arial" charset="0"/>
              </a:rPr>
              <a:t>‘10-’14</a:t>
            </a:r>
          </a:p>
        </p:txBody>
      </p:sp>
      <p:sp>
        <p:nvSpPr>
          <p:cNvPr id="257" name="Oval 256"/>
          <p:cNvSpPr/>
          <p:nvPr/>
        </p:nvSpPr>
        <p:spPr bwMode="gray">
          <a:xfrm>
            <a:off x="7567613" y="4584700"/>
            <a:ext cx="517525" cy="214313"/>
          </a:xfrm>
          <a:prstGeom prst="ellipse">
            <a:avLst/>
          </a:prstGeom>
          <a:noFill/>
          <a:ln w="12700">
            <a:solidFill>
              <a:srgbClr val="E03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100" dirty="0"/>
          </a:p>
        </p:txBody>
      </p:sp>
      <p:sp>
        <p:nvSpPr>
          <p:cNvPr id="249" name="Oval 248"/>
          <p:cNvSpPr/>
          <p:nvPr/>
        </p:nvSpPr>
        <p:spPr bwMode="gray">
          <a:xfrm>
            <a:off x="7567613" y="3238500"/>
            <a:ext cx="517525" cy="215900"/>
          </a:xfrm>
          <a:prstGeom prst="ellipse">
            <a:avLst/>
          </a:prstGeom>
          <a:noFill/>
          <a:ln w="12700">
            <a:solidFill>
              <a:srgbClr val="E03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100" dirty="0"/>
          </a:p>
        </p:txBody>
      </p:sp>
      <p:sp>
        <p:nvSpPr>
          <p:cNvPr id="250" name="Oval 249"/>
          <p:cNvSpPr/>
          <p:nvPr/>
        </p:nvSpPr>
        <p:spPr bwMode="gray">
          <a:xfrm>
            <a:off x="7567613" y="2457450"/>
            <a:ext cx="517525" cy="215900"/>
          </a:xfrm>
          <a:prstGeom prst="ellipse">
            <a:avLst/>
          </a:prstGeom>
          <a:noFill/>
          <a:ln w="12700">
            <a:solidFill>
              <a:srgbClr val="E03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100" dirty="0"/>
          </a:p>
        </p:txBody>
      </p:sp>
      <p:sp>
        <p:nvSpPr>
          <p:cNvPr id="3688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801100" y="6545263"/>
            <a:ext cx="85725" cy="185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470C80-865E-A343-A5A0-B3A5B0727297}" type="slidenum">
              <a:rPr lang="pt-BR" sz="1200" baseline="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pt-BR" sz="1200" baseline="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4"/>
            </p:custDataLst>
          </p:nvPr>
        </p:nvCxnSpPr>
        <p:spPr bwMode="auto">
          <a:xfrm flipV="1">
            <a:off x="5372100" y="2486025"/>
            <a:ext cx="352425" cy="3333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5"/>
            </p:custDataLst>
          </p:nvPr>
        </p:nvCxnSpPr>
        <p:spPr bwMode="auto">
          <a:xfrm flipV="1">
            <a:off x="3228975" y="3336925"/>
            <a:ext cx="11113" cy="63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>
            <p:custDataLst>
              <p:tags r:id="rId6"/>
            </p:custDataLst>
          </p:nvPr>
        </p:nvCxnSpPr>
        <p:spPr bwMode="auto">
          <a:xfrm flipV="1">
            <a:off x="5372100" y="3543300"/>
            <a:ext cx="352425" cy="1428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>
            <p:custDataLst>
              <p:tags r:id="rId7"/>
            </p:custDataLst>
          </p:nvPr>
        </p:nvCxnSpPr>
        <p:spPr bwMode="auto">
          <a:xfrm flipV="1">
            <a:off x="3228975" y="4410075"/>
            <a:ext cx="352425" cy="952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>
            <p:custDataLst>
              <p:tags r:id="rId8"/>
            </p:custDataLst>
          </p:nvPr>
        </p:nvCxnSpPr>
        <p:spPr bwMode="auto">
          <a:xfrm flipV="1">
            <a:off x="2162175" y="3981450"/>
            <a:ext cx="352425" cy="1809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>
            <p:custDataLst>
              <p:tags r:id="rId9"/>
            </p:custDataLst>
          </p:nvPr>
        </p:nvCxnSpPr>
        <p:spPr bwMode="auto">
          <a:xfrm flipV="1">
            <a:off x="2162175" y="3743325"/>
            <a:ext cx="352425" cy="2095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>
            <p:custDataLst>
              <p:tags r:id="rId10"/>
            </p:custDataLst>
          </p:nvPr>
        </p:nvCxnSpPr>
        <p:spPr bwMode="auto">
          <a:xfrm flipV="1">
            <a:off x="5372100" y="4133850"/>
            <a:ext cx="352425" cy="12382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11"/>
            </p:custDataLst>
          </p:nvPr>
        </p:nvCxnSpPr>
        <p:spPr bwMode="auto">
          <a:xfrm flipV="1">
            <a:off x="5372100" y="3190875"/>
            <a:ext cx="352425" cy="1809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>
            <p:custDataLst>
              <p:tags r:id="rId12"/>
            </p:custDataLst>
          </p:nvPr>
        </p:nvCxnSpPr>
        <p:spPr bwMode="auto">
          <a:xfrm flipV="1">
            <a:off x="5372100" y="2981325"/>
            <a:ext cx="352425" cy="15240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>
            <p:custDataLst>
              <p:tags r:id="rId13"/>
            </p:custDataLst>
          </p:nvPr>
        </p:nvCxnSpPr>
        <p:spPr bwMode="auto">
          <a:xfrm flipV="1">
            <a:off x="5372100" y="2895600"/>
            <a:ext cx="352425" cy="1428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14"/>
            </p:custDataLst>
          </p:nvPr>
        </p:nvCxnSpPr>
        <p:spPr bwMode="auto">
          <a:xfrm flipV="1">
            <a:off x="5372100" y="2809875"/>
            <a:ext cx="352425" cy="15240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>
            <p:custDataLst>
              <p:tags r:id="rId15"/>
            </p:custDataLst>
          </p:nvPr>
        </p:nvCxnSpPr>
        <p:spPr bwMode="auto">
          <a:xfrm flipV="1">
            <a:off x="3228975" y="3413125"/>
            <a:ext cx="11113" cy="63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>
            <p:custDataLst>
              <p:tags r:id="rId16"/>
            </p:custDataLst>
          </p:nvPr>
        </p:nvCxnSpPr>
        <p:spPr bwMode="auto">
          <a:xfrm flipV="1">
            <a:off x="4305300" y="4257675"/>
            <a:ext cx="352425" cy="15240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>
            <p:custDataLst>
              <p:tags r:id="rId17"/>
            </p:custDataLst>
          </p:nvPr>
        </p:nvCxnSpPr>
        <p:spPr bwMode="auto">
          <a:xfrm flipV="1">
            <a:off x="4305300" y="3686175"/>
            <a:ext cx="352425" cy="1714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>
            <p:custDataLst>
              <p:tags r:id="rId18"/>
            </p:custDataLst>
          </p:nvPr>
        </p:nvCxnSpPr>
        <p:spPr bwMode="auto">
          <a:xfrm flipV="1">
            <a:off x="4305300" y="3371850"/>
            <a:ext cx="352425" cy="20002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>
            <p:custDataLst>
              <p:tags r:id="rId19"/>
            </p:custDataLst>
          </p:nvPr>
        </p:nvCxnSpPr>
        <p:spPr bwMode="auto">
          <a:xfrm flipV="1">
            <a:off x="4305300" y="3133725"/>
            <a:ext cx="352425" cy="19050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>
            <p:custDataLst>
              <p:tags r:id="rId20"/>
            </p:custDataLst>
          </p:nvPr>
        </p:nvCxnSpPr>
        <p:spPr bwMode="auto">
          <a:xfrm flipV="1">
            <a:off x="4305300" y="3038475"/>
            <a:ext cx="352425" cy="19050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>
            <p:custDataLst>
              <p:tags r:id="rId21"/>
            </p:custDataLst>
          </p:nvPr>
        </p:nvCxnSpPr>
        <p:spPr bwMode="auto">
          <a:xfrm flipV="1">
            <a:off x="4305300" y="2962275"/>
            <a:ext cx="352425" cy="1809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>
            <p:custDataLst>
              <p:tags r:id="rId22"/>
            </p:custDataLst>
          </p:nvPr>
        </p:nvCxnSpPr>
        <p:spPr bwMode="auto">
          <a:xfrm flipV="1">
            <a:off x="4305300" y="2819400"/>
            <a:ext cx="352425" cy="27622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>
            <p:custDataLst>
              <p:tags r:id="rId23"/>
            </p:custDataLst>
          </p:nvPr>
        </p:nvCxnSpPr>
        <p:spPr bwMode="auto">
          <a:xfrm flipV="1">
            <a:off x="3228975" y="3857625"/>
            <a:ext cx="352425" cy="12382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24"/>
            </p:custDataLst>
          </p:nvPr>
        </p:nvCxnSpPr>
        <p:spPr bwMode="auto">
          <a:xfrm flipV="1">
            <a:off x="3333750" y="3095625"/>
            <a:ext cx="247650" cy="166688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25"/>
            </p:custDataLst>
          </p:nvPr>
        </p:nvCxnSpPr>
        <p:spPr bwMode="auto">
          <a:xfrm flipV="1">
            <a:off x="2162175" y="3419475"/>
            <a:ext cx="352425" cy="2095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>
            <p:custDataLst>
              <p:tags r:id="rId26"/>
            </p:custDataLst>
          </p:nvPr>
        </p:nvCxnSpPr>
        <p:spPr bwMode="auto">
          <a:xfrm flipV="1">
            <a:off x="3228975" y="3571875"/>
            <a:ext cx="352425" cy="1714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27"/>
            </p:custDataLst>
          </p:nvPr>
        </p:nvCxnSpPr>
        <p:spPr bwMode="auto">
          <a:xfrm flipV="1">
            <a:off x="2162175" y="3343275"/>
            <a:ext cx="352425" cy="2190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>
            <p:custDataLst>
              <p:tags r:id="rId28"/>
            </p:custDataLst>
          </p:nvPr>
        </p:nvCxnSpPr>
        <p:spPr bwMode="auto">
          <a:xfrm flipV="1">
            <a:off x="2162175" y="3505200"/>
            <a:ext cx="352425" cy="20955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29"/>
            </p:custDataLst>
          </p:nvPr>
        </p:nvCxnSpPr>
        <p:spPr bwMode="auto">
          <a:xfrm flipV="1">
            <a:off x="3473450" y="3324225"/>
            <a:ext cx="107950" cy="55563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>
            <p:custDataLst>
              <p:tags r:id="rId30"/>
            </p:custDataLst>
          </p:nvPr>
        </p:nvCxnSpPr>
        <p:spPr bwMode="auto">
          <a:xfrm flipV="1">
            <a:off x="2162175" y="4505325"/>
            <a:ext cx="352425" cy="15240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31"/>
            </p:custDataLst>
          </p:nvPr>
        </p:nvCxnSpPr>
        <p:spPr bwMode="auto">
          <a:xfrm flipV="1">
            <a:off x="2162175" y="3333750"/>
            <a:ext cx="352425" cy="219075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32"/>
            </p:custDataLst>
          </p:nvPr>
        </p:nvCxnSpPr>
        <p:spPr bwMode="auto">
          <a:xfrm flipV="1">
            <a:off x="3473450" y="3228975"/>
            <a:ext cx="107950" cy="58738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>
            <p:custDataLst>
              <p:tags r:id="rId33"/>
            </p:custDataLst>
          </p:nvPr>
        </p:nvCxnSpPr>
        <p:spPr bwMode="auto">
          <a:xfrm flipV="1">
            <a:off x="3228975" y="3325813"/>
            <a:ext cx="11113" cy="7937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34"/>
            </p:custDataLst>
          </p:nvPr>
        </p:nvCxnSpPr>
        <p:spPr bwMode="auto">
          <a:xfrm flipV="1">
            <a:off x="3371850" y="3143250"/>
            <a:ext cx="209550" cy="119063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>
            <p:custDataLst>
              <p:tags r:id="rId35"/>
            </p:custDataLst>
          </p:nvPr>
        </p:nvCxnSpPr>
        <p:spPr bwMode="auto">
          <a:xfrm flipV="1">
            <a:off x="3228975" y="3414713"/>
            <a:ext cx="176213" cy="90487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914" name="Object 412"/>
          <p:cNvGraphicFramePr>
            <a:graphicFrameLocks/>
          </p:cNvGraphicFramePr>
          <p:nvPr>
            <p:custDataLst>
              <p:tags r:id="rId36"/>
            </p:custDataLst>
          </p:nvPr>
        </p:nvGraphicFramePr>
        <p:xfrm>
          <a:off x="1144588" y="2360613"/>
          <a:ext cx="55880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Chart" r:id="rId99" imgW="5588000" imgH="3060700" progId="MSGraph.Chart.8">
                  <p:embed followColorScheme="full"/>
                </p:oleObj>
              </mc:Choice>
              <mc:Fallback>
                <p:oleObj name="Chart" r:id="rId99" imgW="5588000" imgH="3060700" progId="MSGraph.Chart.8">
                  <p:embed followColorScheme="full"/>
                  <p:pic>
                    <p:nvPicPr>
                      <p:cNvPr id="0" name="Object 4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360613"/>
                        <a:ext cx="55880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>
            <p:custDataLst>
              <p:tags r:id="rId37"/>
            </p:custDataLst>
          </p:nvPr>
        </p:nvCxnSpPr>
        <p:spPr bwMode="auto">
          <a:xfrm>
            <a:off x="5014913" y="2117725"/>
            <a:ext cx="10668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38"/>
            </p:custDataLst>
          </p:nvPr>
        </p:nvCxnSpPr>
        <p:spPr bwMode="auto">
          <a:xfrm flipV="1">
            <a:off x="5014913" y="2117725"/>
            <a:ext cx="0" cy="4857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 bwMode="auto">
          <a:xfrm flipV="1">
            <a:off x="1804988" y="1728788"/>
            <a:ext cx="4276725" cy="10668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40"/>
            </p:custDataLst>
          </p:nvPr>
        </p:nvCxnSpPr>
        <p:spPr bwMode="auto">
          <a:xfrm flipH="1">
            <a:off x="6472238" y="2767013"/>
            <a:ext cx="42862" cy="8572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41"/>
            </p:custDataLst>
          </p:nvPr>
        </p:nvCxnSpPr>
        <p:spPr bwMode="auto">
          <a:xfrm flipH="1">
            <a:off x="3152775" y="3338513"/>
            <a:ext cx="92075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42"/>
            </p:custDataLst>
          </p:nvPr>
        </p:nvCxnSpPr>
        <p:spPr bwMode="auto">
          <a:xfrm>
            <a:off x="6081713" y="2117725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21" name="Text Placeholder 95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5791200" y="2862263"/>
            <a:ext cx="223838" cy="1524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77105B0C-B46E-0948-AB1A-02C242E9E2A5}" type="datetime'3''''''''''''''''''''''''%''''''''''''''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3%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22" name="Text Placeholder 101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316538" y="2020888"/>
            <a:ext cx="463550" cy="193675"/>
          </a:xfrm>
          <a:prstGeom prst="ellipse">
            <a:avLst/>
          </a:prstGeom>
          <a:solidFill>
            <a:srgbClr val="E030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fld id="{70417B2D-05EF-2040-BA14-6F49FDAC472E}" type="datetime'''''''''''+''''''''14''''%''''''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>
                <a:lnSpc>
                  <a:spcPct val="90000"/>
                </a:lnSpc>
                <a:buFont typeface="Arial" charset="0"/>
                <a:buNone/>
              </a:pPr>
              <a:t>+14%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23" name="Text Placeholder 1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3538538" y="2165350"/>
            <a:ext cx="809625" cy="193675"/>
          </a:xfrm>
          <a:prstGeom prst="ellipse">
            <a:avLst/>
          </a:prstGeom>
          <a:solidFill>
            <a:srgbClr val="E030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</a:pPr>
            <a:fld id="{C4357E7F-CF08-8647-9712-ADCFC7B08A16}" type="datetime'''''''+''''''''''''''''''''''''1''''''''''''3%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 eaLnBrk="0" hangingPunct="0">
                <a:lnSpc>
                  <a:spcPct val="90000"/>
                </a:lnSpc>
              </a:pPr>
              <a:t>+13%</a:t>
            </a:fld>
            <a:r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t> a.a.</a:t>
            </a:r>
          </a:p>
        </p:txBody>
      </p:sp>
      <p:sp>
        <p:nvSpPr>
          <p:cNvPr id="36924" name="Text Placeholder 9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540500" y="4624388"/>
            <a:ext cx="465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1E5610F1-7AAD-2747-82A1-D209964B75DA}" type="datetime'''''''I''''''''''''''''''''nte''''''r''n''''''e''t''''''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Internet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25" name="Text Placeholder 8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540500" y="3762375"/>
            <a:ext cx="276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F1E072B8-718A-3248-8E67-FE5A490BF13C}" type="datetime'''''''''''''''''''''''''A''''''''''''''''T''M''''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ATM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26" name="Text Placeholder 7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540500" y="3300413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77FF5E5C-146A-DA42-BD70-0A7F51EF1434}" type="datetime'''''''''P''''''''''''''''OS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POS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27" name="Text Placeholder 5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540500" y="3097213"/>
            <a:ext cx="561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76A3FA67-7F26-D342-9CC2-5D6C1DF261D3}" type="datetime'Agên''''''''''''c''''''''i''as''''''''''''''''''''''''''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Agências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28" name="Text Placeholder 3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6540500" y="2894013"/>
            <a:ext cx="909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28D9C8EB-54C5-6B43-A759-02D54D7CAE00}" type="datetime'''''C''''o''''''nt''''ac''t C''''ent''e''''r''''''''''''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Contact Center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29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540500" y="2690813"/>
            <a:ext cx="7540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79F542BA-C1A6-FA43-B932-4AC33EFF9E99}" type="datetime'C''''''o''r''re''''''sp''''''''o''n''d''''''''''''''''''''.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Correspond.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0" name="Text Placeholder 27"/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797300" y="4762500"/>
            <a:ext cx="293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53950803-8095-064F-B39E-0F9F43F29F03}" type="datetime'''''''''''''''''''''''''''3''9%''''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39%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31" name="Text Placeholder 28"/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797300" y="4057650"/>
            <a:ext cx="293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C47F64DC-F94D-A74C-8E5D-62157055419D}" type="datetime'''''''''''''''2''''''''''''''6''''''''%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26%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32" name="Text Placeholder 29"/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3797300" y="3638550"/>
            <a:ext cx="293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BDCB327D-37E4-9B46-8438-3AB78CD5797E}" type="datetime'''''''''''1''''''''''''3%'''''''''''''''''''''''''''''">
              <a:rPr lang="pt-BR" sz="1000" b="1">
                <a:latin typeface="Calibri" charset="0"/>
                <a:sym typeface="+mn-lt" charset="0"/>
              </a:rPr>
              <a:pPr algn="ctr"/>
              <a:t>13%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3" name="Text Placeholder 30"/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3797300" y="3371850"/>
            <a:ext cx="293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CC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733CA2E8-D614-494C-9CBA-2DBCE2891505}" type="datetime'''''''''''''11''''''''''''''''''%'''''''''''''''''''''''''''">
              <a:rPr lang="pt-BR" sz="1000" b="1">
                <a:latin typeface="Calibri" charset="0"/>
                <a:sym typeface="+mn-lt" charset="0"/>
              </a:rPr>
              <a:pPr algn="ctr"/>
              <a:t>11%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4" name="Text Placeholder 89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651250" y="3200400"/>
            <a:ext cx="223838" cy="1524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D31D19CB-A2CB-1949-AE31-A571813B4E4D}" type="datetime'''''''''4''%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5" name="Text Placeholder 90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4013200" y="3109913"/>
            <a:ext cx="223838" cy="1524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02E1B1AB-A29B-C942-93E0-FAD81695592F}" type="datetime'''''''''''''''4''''''''''''''''''%''''''''''''''''''''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6" name="Text Placeholder 91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3651250" y="3043238"/>
            <a:ext cx="223838" cy="152400"/>
          </a:xfrm>
          <a:prstGeom prst="rect">
            <a:avLst/>
          </a:pr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3B0AE51F-9813-8F4E-A054-0D43999DCAF6}" type="datetime'''''''''''''''''''2''''''''''''''''''''''%''''''''''''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2%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37" name="Text Placeholder 42"/>
          <p:cNvSpPr txBox="1">
            <a:spLocks/>
          </p:cNvSpPr>
          <p:nvPr>
            <p:custDataLst>
              <p:tags r:id="rId59"/>
            </p:custDataLst>
          </p:nvPr>
        </p:nvSpPr>
        <p:spPr bwMode="auto">
          <a:xfrm>
            <a:off x="2725738" y="5384800"/>
            <a:ext cx="29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B2F7C684-AE94-4E4B-A258-1B2BA537A264}" type="datetime'2''0''1''''''''''''''''''''''''1'''''''''''">
              <a:rPr lang="pt-BR" sz="1000" b="1">
                <a:latin typeface="Calibri" charset="0"/>
                <a:sym typeface="+mn-lt" charset="0"/>
              </a:rPr>
              <a:pPr algn="ctr"/>
              <a:t>2011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8" name="Text Placeholder 84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1871663" y="3519488"/>
            <a:ext cx="223837" cy="1524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E32B3A74-03D0-BC4E-BDD8-7E678BCF105D}" type="datetime'''''4''''''''''''''%''''''''''''''''''''''''''''''''''''''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39" name="Text Placeholder 36"/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2801938" y="3152775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3C488E61-7B1A-F746-B7CD-83DA70A38DC9}" type="datetime'''''''''''3''''''''2'''''''''''''''">
              <a:rPr lang="pt-BR" sz="1000" b="1">
                <a:latin typeface="Calibri" charset="0"/>
                <a:sym typeface="+mn-lt" charset="0"/>
              </a:rPr>
              <a:pPr algn="ctr"/>
              <a:t>32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0" name="Text Placeholder 20"/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2725738" y="4810125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7AE410D0-BB52-514F-8961-F7370BF028C5}" type="datetime'''''3''''''''9''''''%''''''''''''''''''''''''''''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39%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41" name="Text Placeholder 21"/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2725738" y="4167188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B197D0C3-E81B-E44B-89DD-B2E3F0DCD913}" type="datetime'''''''''''''2''''''''''''''7''''''''%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27%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42" name="Text Placeholder 22"/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2725738" y="3786188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B4B85568-970F-8644-BCF7-8C04327A8773}" type="datetime'''''''''''''''''1''''''''2''''''''%'''''''''''''''''''''''''">
              <a:rPr lang="pt-BR" sz="1000" b="1">
                <a:latin typeface="Calibri" charset="0"/>
                <a:sym typeface="+mn-lt" charset="0"/>
              </a:rPr>
              <a:pPr algn="ctr"/>
              <a:t>12%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3" name="Text Placeholder 23"/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2725738" y="3548063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CC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F7855F34-29B2-3B46-89B5-C510DE19D99E}" type="datetime'''1''''2''''''''''%'''''''''''''''''''''''''">
              <a:rPr lang="pt-BR" sz="1000" b="1">
                <a:latin typeface="Calibri" charset="0"/>
                <a:sym typeface="+mn-lt" charset="0"/>
              </a:rPr>
              <a:pPr algn="ctr"/>
              <a:t>12%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4" name="Text Placeholder 86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2581275" y="3386138"/>
            <a:ext cx="223838" cy="1524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7B20AD5C-2878-6340-95FE-5590020ED3F2}" type="datetime'''''''''''''''''''''''4''''''%''''''''''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5" name="Text Placeholder 87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2938463" y="3305175"/>
            <a:ext cx="223837" cy="1524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5B261EDA-33AC-104D-95D6-C658AF040B3A}" type="datetime'''''''''''''''''''''''''''''''''''''''''''4''''''''''''''''%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6" name="Text Placeholder 88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3244850" y="3262313"/>
            <a:ext cx="2238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3939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>
              <a:buFont typeface="Arial" charset="0"/>
              <a:buNone/>
            </a:pPr>
            <a:fld id="{B927B7B0-4FC3-EB45-8BE4-C61A4044D5C6}" type="datetime'''''1''''''''%''''''''''''''''''''''''''''''''''''''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1%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7" name="Text Placeholder 41"/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1658938" y="5384800"/>
            <a:ext cx="29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33B51F7E-E4D2-074E-8B12-1E70E88B4F2A}" type="datetime'''''''2''''''''''''''''''0''''1''''''''0'''''">
              <a:rPr lang="pt-BR" sz="1000" b="1">
                <a:latin typeface="Calibri" charset="0"/>
                <a:sym typeface="+mn-lt" charset="0"/>
              </a:rPr>
              <a:pPr algn="ctr"/>
              <a:t>2010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8" name="Text Placeholder 55"/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735138" y="33670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1A9801B5-0E80-5B4E-95AB-769D3FF804C1}" type="datetime'2''''''''''''''''''''''''''''8'''''''''''''''''">
              <a:rPr lang="pt-BR" sz="1000" b="1">
                <a:latin typeface="Calibri" charset="0"/>
                <a:sym typeface="+mn-lt" charset="0"/>
              </a:rPr>
              <a:pPr algn="ctr"/>
              <a:t>28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49" name="Text Placeholder 13"/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58938" y="4886325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AC1A9CE4-ADE1-9A43-9E37-23CEBF8675FC}" type="datetime'''''''''''''''''''''''36''''''''''''%''''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36%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50" name="Text Placeholder 14"/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658938" y="4333875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DE8394DE-FF1B-124D-8ACB-CC33CD359777}" type="datetime'''''''2''''''''''''''''''''9''''%''''''''''''''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29%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51" name="Text Placeholder 94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4724400" y="2814638"/>
            <a:ext cx="2238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6574E0DA-5643-074C-A1C3-86BBFB8932CE}" type="datetime'''''''6''''''''''''''''%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6%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52" name="Text Placeholder 16"/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658938" y="3757613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CC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DD8C18C6-413F-654E-ACAF-B79E83A4A4AB}" type="datetime'''''''''''''''''''1''''4''''''''%'''''''''''''''''''''">
              <a:rPr lang="pt-BR" sz="1000" b="1">
                <a:latin typeface="Calibri" charset="0"/>
                <a:sym typeface="+mn-lt" charset="0"/>
              </a:rPr>
              <a:pPr algn="ctr"/>
              <a:t>14%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53" name="Text Placeholder 83"/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1514475" y="3595688"/>
            <a:ext cx="223838" cy="1524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BFE89BD3-F102-EC45-BCA1-D1972F34BA1E}" type="datetime'''''''''''''''''''''''5''''''''''''''''''''%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5%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54" name="Text Placeholder 37"/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4868863" y="3176588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CC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883B3E76-C35B-F84C-8730-5CE4141469D6}" type="datetime'10''''''''''''''''''''''''''''''''''''''''''%'''''''''''''''''">
              <a:rPr lang="pt-BR" sz="1000" b="1">
                <a:latin typeface="Calibri" charset="0"/>
                <a:sym typeface="+mn-lt" charset="0"/>
              </a:rPr>
              <a:pPr algn="ctr"/>
              <a:t>10%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55" name="Text Placeholder 36"/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4868863" y="3452813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B696BC12-7F2F-0B48-812C-3855F023D38D}" type="datetime'''''''''''''''''''1''''3''''''''''''''''''%'''">
              <a:rPr lang="pt-BR" sz="1000" b="1">
                <a:latin typeface="Calibri" charset="0"/>
                <a:sym typeface="+mn-lt" charset="0"/>
              </a:rPr>
              <a:pPr algn="ctr"/>
              <a:t>13%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56" name="Text Placeholder 35"/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4868863" y="3895725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B34A81A3-AD80-464F-A1C2-A8E929800AB6}" type="datetime'''''''''''''''''2''''''''''''''''3''''''''''''''''''''%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23%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57" name="Text Placeholder 34"/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4868863" y="4686300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FAE8803E-4E68-7E49-841B-E1187CF7C273}" type="datetime'''''''''''''''''''''''''''''4''''''''1''''%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41%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58" name="Text Placeholder 38"/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4945063" y="26416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1511381D-514E-B84E-91D0-B33A5AECFC5F}" type="datetime'''''4''''''''''''''''''''''''''''0'''''''''''''">
              <a:rPr lang="pt-BR" sz="1000" b="1">
                <a:latin typeface="Calibri" charset="0"/>
                <a:sym typeface="+mn-lt" charset="0"/>
              </a:rPr>
              <a:pPr algn="ctr"/>
              <a:t>40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59" name="Text Placeholder 44"/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4868863" y="5384800"/>
            <a:ext cx="29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F1A9D7EF-024A-3F48-86F3-67F62133B49B}" type="datetime'''2''''''''0''''''''''''''''''1''''''''''3'''">
              <a:rPr lang="pt-BR" sz="1000" b="1">
                <a:latin typeface="Calibri" charset="0"/>
                <a:sym typeface="+mn-lt" charset="0"/>
              </a:rPr>
              <a:pPr algn="ctr"/>
              <a:t>2013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0" name="Text Placeholder 97"/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5935663" y="2571750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5C78BC1F-010D-4E46-A7F1-AFFF1A40C353}" type="datetime'1''''''''''''''''''''''2''''''''''''''''''''''''''''''%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12%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61" name="Text Placeholder 96"/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6148388" y="2776538"/>
            <a:ext cx="223837" cy="1524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9123032A-1765-394A-928D-5043F989BE39}" type="datetime'''''''''''''3''''''''''''''''''''%''''''''''''''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3%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2" name="Text Placeholder 43"/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3797300" y="5384800"/>
            <a:ext cx="29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D5511794-CB7D-F340-84BA-3C40E4FAE884}" type="datetime'''''''''''''2''''0''''''''1''2'''''''''''''''''''''''''''''''">
              <a:rPr lang="pt-BR" sz="1000" b="1">
                <a:latin typeface="Calibri" charset="0"/>
                <a:sym typeface="+mn-lt" charset="0"/>
              </a:rPr>
              <a:pPr algn="ctr"/>
              <a:t>2012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3" name="Text Placeholder 92"/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4724400" y="3009900"/>
            <a:ext cx="223838" cy="1524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2CE58D3A-513B-694E-9093-85686A149EC9}" type="datetime'''''''''''''''''4''''''''''''''''''''''%''''''''''''''''''''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4%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4" name="Text Placeholder 93"/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5081588" y="2924175"/>
            <a:ext cx="223837" cy="1524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/>
          <a:p>
            <a:pPr algn="ctr">
              <a:buFont typeface="Arial" charset="0"/>
              <a:buNone/>
            </a:pPr>
            <a:fld id="{A727032C-D002-0A43-8042-442FC5A170A8}" type="datetime'''''''''''''''''''''''''3''''''''''''%'">
              <a:rPr lang="pt-BR" sz="1000" b="1">
                <a:latin typeface="Calibri" charset="0"/>
                <a:sym typeface="+mn-lt" charset="0"/>
              </a:rPr>
              <a:pPr algn="ctr">
                <a:buFont typeface="Arial" charset="0"/>
                <a:buNone/>
              </a:pPr>
              <a:t>3%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5" name="Text Placeholder 66"/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5970588" y="3009900"/>
            <a:ext cx="223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CCE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AFF57513-D621-A649-A810-2B0C142DC708}" type="datetime'''''''''''''''''''''''''''''''''''''8''''''''''''''''''''%'''">
              <a:rPr lang="pt-BR" sz="1000" b="1">
                <a:latin typeface="Calibri" charset="0"/>
                <a:sym typeface="+mn-lt" charset="0"/>
              </a:rPr>
              <a:pPr algn="ctr"/>
              <a:t>8%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6" name="Text Placeholder 65"/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5935663" y="3290888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46B90BAF-37DA-4044-9ECA-C760D41C98A0}" type="datetime'''1''''3''%'''''">
              <a:rPr lang="pt-BR" sz="1000" b="1">
                <a:latin typeface="Calibri" charset="0"/>
                <a:sym typeface="+mn-lt" charset="0"/>
              </a:rPr>
              <a:pPr algn="ctr"/>
              <a:t>13%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67" name="Text Placeholder 64"/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5935663" y="3762375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F02CE86B-76C0-0941-9B2D-EB80E74C22E8}" type="datetime'''''''''''''''''''''''''''''''''2''''1''''''''''''''%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21%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68" name="Text Placeholder 63"/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5935663" y="4624388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15D655C9-5A59-424A-BCE5-C5D59933E376}" type="datetime'''''''''''4''''''1''''''''''''''''''''''''''%'''''">
              <a:rPr lang="pt-BR" sz="1000" b="1">
                <a:solidFill>
                  <a:schemeClr val="bg1"/>
                </a:solidFill>
                <a:latin typeface="Calibri" charset="0"/>
                <a:sym typeface="+mn-lt" charset="0"/>
              </a:rPr>
              <a:pPr algn="ctr"/>
              <a:t>41%</a:t>
            </a:fld>
            <a:endParaRPr lang="pt-BR" sz="1000" b="1">
              <a:solidFill>
                <a:schemeClr val="bg1"/>
              </a:solidFill>
              <a:latin typeface="Calibri" charset="0"/>
              <a:sym typeface="+mn-lt" charset="0"/>
            </a:endParaRPr>
          </a:p>
        </p:txBody>
      </p:sp>
      <p:sp>
        <p:nvSpPr>
          <p:cNvPr id="36969" name="Text Placeholder 70"/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5935663" y="2070100"/>
            <a:ext cx="338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6330E06A-D94E-114E-95A8-863C4CF7F5D5}" type="datetime'''''''''''''''''''''''''''''''''''''''''''4''''''''''''''6'">
              <a:rPr lang="pt-BR" sz="1700" b="1">
                <a:latin typeface="Calibri" charset="0"/>
                <a:sym typeface="+mn-lt" charset="0"/>
              </a:rPr>
              <a:pPr algn="ctr"/>
              <a:t>46</a:t>
            </a:fld>
            <a:endParaRPr lang="pt-BR" sz="1700" b="1">
              <a:latin typeface="Calibri" charset="0"/>
              <a:sym typeface="+mn-lt" charset="0"/>
            </a:endParaRPr>
          </a:p>
        </p:txBody>
      </p:sp>
      <p:sp>
        <p:nvSpPr>
          <p:cNvPr id="36970" name="Text Placeholder 45"/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5935663" y="5384800"/>
            <a:ext cx="29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3ECBF940-B152-DD4B-B9AA-77823179C294}" type="datetime'''''''''2''''''''''''''''''0''''''''1''''''''4'''''''''''''''">
              <a:rPr lang="pt-BR" sz="1000" b="1">
                <a:latin typeface="Calibri" charset="0"/>
                <a:sym typeface="+mn-lt" charset="0"/>
              </a:rPr>
              <a:pPr algn="ctr"/>
              <a:t>2014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71" name="Text Placeholder 1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6540500" y="2487613"/>
            <a:ext cx="401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buFont typeface="Arial" charset="0"/>
              <a:buNone/>
            </a:pPr>
            <a:fld id="{154F2047-813A-F848-A5D1-54F470DD96DE}" type="datetime'''''''''''''M''''''o''''''''''''b''''il''''''''''''e'''''">
              <a:rPr lang="pt-BR" sz="1000" b="1">
                <a:latin typeface="Calibri" charset="0"/>
                <a:sym typeface="+mn-lt" charset="0"/>
              </a:rPr>
              <a:pPr>
                <a:buFont typeface="Arial" charset="0"/>
                <a:buNone/>
              </a:pPr>
              <a:t>Mobile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72" name="Text Placeholder 37"/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3873500" y="289083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01D335F3-0325-E346-8B06-932EDA788807}" type="datetime'''''''''''3''''''''''''''''''''''''''''''6'''''''''">
              <a:rPr lang="pt-BR" sz="1000" b="1">
                <a:latin typeface="Calibri" charset="0"/>
                <a:sym typeface="+mn-lt" charset="0"/>
              </a:rPr>
              <a:pPr algn="ctr"/>
              <a:t>36</a:t>
            </a:fld>
            <a:endParaRPr lang="pt-BR" sz="1000" b="1">
              <a:latin typeface="Calibri" charset="0"/>
              <a:sym typeface="+mn-lt" charset="0"/>
            </a:endParaRPr>
          </a:p>
        </p:txBody>
      </p:sp>
      <p:sp>
        <p:nvSpPr>
          <p:cNvPr id="36973" name="Text Placeholder 15"/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658938" y="3981450"/>
            <a:ext cx="2936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355E49D5-4EB6-4E44-B89F-8C174F68F0F9}" type="datetime'''''1''''''''''''''''3''''''''''''''%'''''''">
              <a:rPr lang="pt-BR" sz="1000" b="1">
                <a:latin typeface="Calibri" charset="0"/>
                <a:sym typeface="+mn-lt" charset="0"/>
              </a:rPr>
              <a:pPr algn="ctr"/>
              <a:t>13%</a:t>
            </a:fld>
            <a:endParaRPr lang="pt-BR" sz="1000" b="1">
              <a:latin typeface="Calibri" charset="0"/>
              <a:sym typeface="+mn-l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AutoShape 28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think-cell Slide" r:id="rId47" imgW="0" imgH="0" progId="TCLayout.ActiveDocument.1">
                  <p:embed/>
                </p:oleObj>
              </mc:Choice>
              <mc:Fallback>
                <p:oleObj name="think-cell Slide" r:id="rId47" imgW="0" imgH="0" progId="TCLayout.ActiveDocument.1">
                  <p:embed/>
                  <p:pic>
                    <p:nvPicPr>
                      <p:cNvPr id="0" name="AutoShape 280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tângulo 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0"/>
            <a:ext cx="1460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endParaRPr lang="en-US" sz="1000" b="1">
              <a:cs typeface="Arial" charset="0"/>
              <a:sym typeface="Arial" charset="0"/>
            </a:endParaRPr>
          </a:p>
        </p:txBody>
      </p:sp>
      <p:graphicFrame>
        <p:nvGraphicFramePr>
          <p:cNvPr id="38915" name="Object 28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52400" y="4346575"/>
          <a:ext cx="5029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Chart" r:id="rId48" imgW="5029200" imgH="1270000" progId="MSGraph.Chart.8">
                  <p:embed followColorScheme="full"/>
                </p:oleObj>
              </mc:Choice>
              <mc:Fallback>
                <p:oleObj name="Chart" r:id="rId48" imgW="5029200" imgH="1270000" progId="MSGraph.Chart.8">
                  <p:embed followColorScheme="full"/>
                  <p:pic>
                    <p:nvPicPr>
                      <p:cNvPr id="0" name="Object 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346575"/>
                        <a:ext cx="50292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Placeholder 17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27125" y="5594350"/>
            <a:ext cx="2809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44153B8B-296A-064D-85F2-3970AB340258}" type="datetime'''''''''''R''''''''''''U''''''''''''''''''''S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RUS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17" name="Text Placeholder 26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740275" y="5594350"/>
            <a:ext cx="273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BF177435-16B0-C24F-9E70-660A31C90689}" type="datetime'E''''''''''''''''''UA''''''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EUA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18" name="Text Placeholder 24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22713" y="5594350"/>
            <a:ext cx="307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72E4D36A-439E-5542-B395-7A9E11A57E77}" type="datetime'''''''''''I''''''''''N''''''''''''''''''''''G''''''L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INGL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19" name="Text Placeholder 2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354513" y="5594350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51600812-552E-0D41-9537-2A0ECF5FB24A}" type="datetime'J''''''''A''''P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JAP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0" name="Text Placeholder 2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60763" y="5594350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22798D03-A5FF-8443-BE69-2EC87A2A2628}" type="datetime'''''''''''''C''''''''''H''''''''''''''''''''''''I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CHI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1" name="Text Placeholder 2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151188" y="5594350"/>
            <a:ext cx="250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AFEC59D2-9CC7-BE42-B51A-2384ED9F0C9A}" type="datetime'''''''''''''''''''''''''''''''''''A''''L''''''''''E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ALE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2" name="Text Placeholder 21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43200" y="5594350"/>
            <a:ext cx="266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FFBF079C-036E-BF48-ADE2-8CF1C6177E0D}" type="datetime'''''''''''''''''F''R''''''''''''''''''''''''''''''''''''''''A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FRA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3" name="Text Placeholder 20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335213" y="5594350"/>
            <a:ext cx="273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EE00BF9C-B455-9841-ACBB-08F22E839C03}" type="datetime'''''B''''''''''''R''''''A''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BRA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4" name="Text Placeholder 19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951038" y="5594350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5DF109A3-11A4-D943-9244-A7B50ECF3D0A}" type="datetime'''''''''''''''''''''''I''''''''''''''''N''''''''''''''''D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IND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5" name="Text Placeholder 1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524000" y="5594350"/>
            <a:ext cx="2873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6888FBFD-38AE-9740-B9E8-EF7784EB714C}" type="datetime'''''''''''''''''''M''''''''E''''''X''''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MEX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6" name="Text Placeholder 16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23900" y="5594350"/>
            <a:ext cx="2873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2818D8E8-D2A9-DF46-8B3C-0A5631B45472}" type="datetime'''''''''''''''''''''''''''A''''''''''''''''R''''''G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ARG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7" name="Text Placeholder 1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50838" y="5594350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7915AD27-15A9-9049-9F7D-5D20CEA7AB7B}" type="datetime'''''C''''''''H''''''''''''''''''''''I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CHI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28" name="Title 25"/>
          <p:cNvSpPr>
            <a:spLocks noGrp="1"/>
          </p:cNvSpPr>
          <p:nvPr>
            <p:ph type="title"/>
          </p:nvPr>
        </p:nvSpPr>
        <p:spPr bwMode="gray">
          <a:xfrm>
            <a:off x="266700" y="254000"/>
            <a:ext cx="8607425" cy="876300"/>
          </a:xfrm>
        </p:spPr>
        <p:txBody>
          <a:bodyPr lIns="0" tIns="0" rIns="0" bIns="0" anchor="t"/>
          <a:lstStyle/>
          <a:p>
            <a:pPr eaLnBrk="1" hangingPunct="1"/>
            <a:r>
              <a:rPr lang="pt-BR" sz="2200">
                <a:latin typeface="Calibri" charset="0"/>
                <a:ea typeface="ＭＳ Ｐゴシック" charset="0"/>
                <a:cs typeface="Arial" charset="0"/>
              </a:rPr>
              <a:t>Brasil é um dos principais participantes na indústria mundial de tecnologia para serviços financeiros </a:t>
            </a:r>
          </a:p>
        </p:txBody>
      </p:sp>
      <p:sp>
        <p:nvSpPr>
          <p:cNvPr id="38929" name="CaixaDeTexto 44"/>
          <p:cNvSpPr txBox="1">
            <a:spLocks noChangeArrowheads="1"/>
          </p:cNvSpPr>
          <p:nvPr/>
        </p:nvSpPr>
        <p:spPr bwMode="gray">
          <a:xfrm>
            <a:off x="266700" y="3857625"/>
            <a:ext cx="382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200" b="1">
                <a:solidFill>
                  <a:srgbClr val="000000"/>
                </a:solidFill>
                <a:latin typeface="Calibri" charset="0"/>
                <a:cs typeface="Arial" charset="0"/>
              </a:rPr>
              <a:t>Participação do Setor Financeiro no Total de Gastos</a:t>
            </a:r>
            <a:br>
              <a:rPr lang="pt-BR" sz="1200" b="1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pt-BR" sz="1200" b="1">
                <a:solidFill>
                  <a:srgbClr val="000000"/>
                </a:solidFill>
                <a:latin typeface="Calibri" charset="0"/>
                <a:cs typeface="Arial" charset="0"/>
              </a:rPr>
              <a:t>com TI do País</a:t>
            </a:r>
            <a:r>
              <a:rPr lang="pt-BR" sz="1200" baseline="30000">
                <a:solidFill>
                  <a:srgbClr val="000000"/>
                </a:solidFill>
                <a:latin typeface="Calibri" charset="0"/>
                <a:cs typeface="Arial" charset="0"/>
              </a:rPr>
              <a:t>(1) </a:t>
            </a:r>
            <a:r>
              <a:rPr lang="pt-BR" sz="1000">
                <a:solidFill>
                  <a:srgbClr val="000000"/>
                </a:solidFill>
                <a:latin typeface="Calibri" charset="0"/>
                <a:cs typeface="Arial" charset="0"/>
              </a:rPr>
              <a:t>(% do total de gastos com TI – 2014)</a:t>
            </a:r>
          </a:p>
        </p:txBody>
      </p:sp>
      <p:sp>
        <p:nvSpPr>
          <p:cNvPr id="38930" name="Text Placeholder 5"/>
          <p:cNvSpPr txBox="1">
            <a:spLocks/>
          </p:cNvSpPr>
          <p:nvPr/>
        </p:nvSpPr>
        <p:spPr bwMode="gray">
          <a:xfrm>
            <a:off x="266700" y="6137275"/>
            <a:ext cx="7956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sz="800">
                <a:solidFill>
                  <a:srgbClr val="000000"/>
                </a:solidFill>
              </a:rPr>
              <a:t>Nota: (1) Incluindo Bancos e Seguradoras; Fonte: Pesquisa FEBRABAN de Tecnologia Bancária 2014, Gartner, Análise Strategy&amp;</a:t>
            </a:r>
          </a:p>
        </p:txBody>
      </p:sp>
      <p:sp>
        <p:nvSpPr>
          <p:cNvPr id="389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FCCDF3-C97F-5F4A-86E2-B290913FCA1F}" type="slidenum">
              <a:rPr lang="pt-BR" sz="1200" baseline="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pt-BR" sz="1200" baseline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8932" name="Text Placeholder 4"/>
          <p:cNvSpPr txBox="1">
            <a:spLocks/>
          </p:cNvSpPr>
          <p:nvPr/>
        </p:nvSpPr>
        <p:spPr bwMode="gray">
          <a:xfrm>
            <a:off x="5383213" y="2009775"/>
            <a:ext cx="3492500" cy="3997325"/>
          </a:xfrm>
          <a:prstGeom prst="rect">
            <a:avLst/>
          </a:prstGeom>
          <a:solidFill>
            <a:srgbClr val="EAE8E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54000" bIns="0"/>
          <a:lstStyle>
            <a:lvl1pPr marL="182563" indent="-182563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5600" indent="-1778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pt-BR" sz="1200">
                <a:solidFill>
                  <a:srgbClr val="000000"/>
                </a:solidFill>
              </a:rPr>
              <a:t>A indústria de serviços financeiros é o </a:t>
            </a:r>
            <a:r>
              <a:rPr lang="pt-BR" sz="1200" b="1">
                <a:solidFill>
                  <a:srgbClr val="000000"/>
                </a:solidFill>
              </a:rPr>
              <a:t>maior investidor em tecnologia </a:t>
            </a:r>
            <a:r>
              <a:rPr lang="pt-BR" sz="1200">
                <a:solidFill>
                  <a:srgbClr val="000000"/>
                </a:solidFill>
              </a:rPr>
              <a:t>dentre as indústrias globalmente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pt-BR" sz="1200">
                <a:solidFill>
                  <a:srgbClr val="000000"/>
                </a:solidFill>
              </a:rPr>
              <a:t>No Brasil, </a:t>
            </a:r>
            <a:r>
              <a:rPr lang="pt-BR" sz="1200" b="1">
                <a:solidFill>
                  <a:srgbClr val="000000"/>
                </a:solidFill>
              </a:rPr>
              <a:t>gastos com TI das instituições financeiras representam 18% </a:t>
            </a:r>
            <a:r>
              <a:rPr lang="pt-BR" sz="1200">
                <a:solidFill>
                  <a:srgbClr val="000000"/>
                </a:solidFill>
              </a:rPr>
              <a:t>da totalidade das indústrias do país em 2014:</a:t>
            </a:r>
          </a:p>
          <a:p>
            <a:pPr lvl="1">
              <a:spcBef>
                <a:spcPts val="200"/>
              </a:spcBef>
              <a:buFont typeface="Arial" charset="0"/>
              <a:buChar char="–"/>
            </a:pPr>
            <a:r>
              <a:rPr lang="pt-BR" sz="1000">
                <a:solidFill>
                  <a:srgbClr val="000000"/>
                </a:solidFill>
              </a:rPr>
              <a:t>Também é a indústria que mais investe em TI no país do total de USD 59 Bi</a:t>
            </a:r>
          </a:p>
          <a:p>
            <a:pPr lvl="1">
              <a:spcBef>
                <a:spcPts val="200"/>
              </a:spcBef>
              <a:buFont typeface="Arial" charset="0"/>
              <a:buChar char="–"/>
            </a:pPr>
            <a:r>
              <a:rPr lang="pt-BR" sz="1000">
                <a:solidFill>
                  <a:srgbClr val="000000"/>
                </a:solidFill>
              </a:rPr>
              <a:t>Este % de investimento também está em linha com os principais países desenvolvidos e emergentes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pt-BR" sz="1200">
                <a:solidFill>
                  <a:srgbClr val="000000"/>
                </a:solidFill>
              </a:rPr>
              <a:t>Do total de USD 351 Bi gastos em TI na indústria de serviços financeiros globalmente em 2014, o Brasil representou USD 11,9 Bi (equivalente a R$ 27,3 Bi)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pt-BR" sz="1200">
                <a:solidFill>
                  <a:srgbClr val="000000"/>
                </a:solidFill>
              </a:rPr>
              <a:t>Os bancos brasileiros têm o desafio de planejar esse </a:t>
            </a:r>
            <a:r>
              <a:rPr lang="pt-BR" sz="1200" b="1">
                <a:solidFill>
                  <a:srgbClr val="000000"/>
                </a:solidFill>
              </a:rPr>
              <a:t>investimento de forma adequada, balanceando eficiência e experiência do consumidor</a:t>
            </a:r>
            <a:r>
              <a:rPr lang="pt-BR" sz="1200">
                <a:solidFill>
                  <a:srgbClr val="000000"/>
                </a:solidFill>
              </a:rPr>
              <a:t> por meio de  uma plataforma integrada de canais e ofertas aos clientes</a:t>
            </a:r>
          </a:p>
        </p:txBody>
      </p:sp>
      <p:pic>
        <p:nvPicPr>
          <p:cNvPr id="20502" name="Picture 20" descr="Chile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8613" y="5735638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3" name="Picture 17" descr="Argentinien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250" y="5735638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4" name="Picture 23" descr="Russland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888" y="5735638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5" name="Picture 11" descr="Mexiko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3525" y="5735638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6" name="Picture 29" descr="Indien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35163" y="5735638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7" name="Picture 19" descr="Brasilien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6800" y="5735638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8" name="Picture 29" descr="frankreich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38438" y="5735638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09" name="Picture 26" descr="deutschland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0075" y="5735638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10" name="Picture 27" descr="China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41713" y="5735638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11" name="Picture 31" descr="großbritannien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43350" y="5735638"/>
            <a:ext cx="274638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12" name="Picture 19" descr="Japan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43400" y="5735638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13" name="Picture 17" descr="USA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45038" y="5743575"/>
            <a:ext cx="2635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11" name="Rectangle 210"/>
          <p:cNvSpPr/>
          <p:nvPr/>
        </p:nvSpPr>
        <p:spPr bwMode="gray">
          <a:xfrm>
            <a:off x="2265363" y="4481513"/>
            <a:ext cx="411162" cy="1517650"/>
          </a:xfrm>
          <a:prstGeom prst="rect">
            <a:avLst/>
          </a:prstGeom>
          <a:noFill/>
          <a:ln w="1905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46" name="Freeform 322"/>
          <p:cNvSpPr>
            <a:spLocks noEditPoints="1"/>
          </p:cNvSpPr>
          <p:nvPr/>
        </p:nvSpPr>
        <p:spPr bwMode="auto">
          <a:xfrm>
            <a:off x="3927475" y="3857625"/>
            <a:ext cx="1273175" cy="625475"/>
          </a:xfrm>
          <a:custGeom>
            <a:avLst/>
            <a:gdLst>
              <a:gd name="T0" fmla="*/ 2147483647 w 16453"/>
              <a:gd name="T1" fmla="*/ 2147483647 h 8075"/>
              <a:gd name="T2" fmla="*/ 2147483647 w 16453"/>
              <a:gd name="T3" fmla="*/ 2147483647 h 8075"/>
              <a:gd name="T4" fmla="*/ 2147483647 w 16453"/>
              <a:gd name="T5" fmla="*/ 2147483647 h 8075"/>
              <a:gd name="T6" fmla="*/ 2147483647 w 16453"/>
              <a:gd name="T7" fmla="*/ 2147483647 h 8075"/>
              <a:gd name="T8" fmla="*/ 2147483647 w 16453"/>
              <a:gd name="T9" fmla="*/ 2147483647 h 8075"/>
              <a:gd name="T10" fmla="*/ 2147483647 w 16453"/>
              <a:gd name="T11" fmla="*/ 2147483647 h 8075"/>
              <a:gd name="T12" fmla="*/ 2147483647 w 16453"/>
              <a:gd name="T13" fmla="*/ 2147483647 h 8075"/>
              <a:gd name="T14" fmla="*/ 2147483647 w 16453"/>
              <a:gd name="T15" fmla="*/ 2147483647 h 8075"/>
              <a:gd name="T16" fmla="*/ 2147483647 w 16453"/>
              <a:gd name="T17" fmla="*/ 2147483647 h 8075"/>
              <a:gd name="T18" fmla="*/ 2147483647 w 16453"/>
              <a:gd name="T19" fmla="*/ 2147483647 h 8075"/>
              <a:gd name="T20" fmla="*/ 2147483647 w 16453"/>
              <a:gd name="T21" fmla="*/ 2147483647 h 8075"/>
              <a:gd name="T22" fmla="*/ 2147483647 w 16453"/>
              <a:gd name="T23" fmla="*/ 2147483647 h 8075"/>
              <a:gd name="T24" fmla="*/ 2147483647 w 16453"/>
              <a:gd name="T25" fmla="*/ 2147483647 h 8075"/>
              <a:gd name="T26" fmla="*/ 2147483647 w 16453"/>
              <a:gd name="T27" fmla="*/ 2147483647 h 8075"/>
              <a:gd name="T28" fmla="*/ 2147483647 w 16453"/>
              <a:gd name="T29" fmla="*/ 2147483647 h 8075"/>
              <a:gd name="T30" fmla="*/ 2147483647 w 16453"/>
              <a:gd name="T31" fmla="*/ 2147483647 h 8075"/>
              <a:gd name="T32" fmla="*/ 2147483647 w 16453"/>
              <a:gd name="T33" fmla="*/ 2147483647 h 8075"/>
              <a:gd name="T34" fmla="*/ 2147483647 w 16453"/>
              <a:gd name="T35" fmla="*/ 2147483647 h 8075"/>
              <a:gd name="T36" fmla="*/ 2147483647 w 16453"/>
              <a:gd name="T37" fmla="*/ 2147483647 h 8075"/>
              <a:gd name="T38" fmla="*/ 2147483647 w 16453"/>
              <a:gd name="T39" fmla="*/ 2147483647 h 8075"/>
              <a:gd name="T40" fmla="*/ 2147483647 w 16453"/>
              <a:gd name="T41" fmla="*/ 2147483647 h 8075"/>
              <a:gd name="T42" fmla="*/ 2147483647 w 16453"/>
              <a:gd name="T43" fmla="*/ 2147483647 h 8075"/>
              <a:gd name="T44" fmla="*/ 2147483647 w 16453"/>
              <a:gd name="T45" fmla="*/ 2147483647 h 8075"/>
              <a:gd name="T46" fmla="*/ 2147483647 w 16453"/>
              <a:gd name="T47" fmla="*/ 2147483647 h 8075"/>
              <a:gd name="T48" fmla="*/ 2147483647 w 16453"/>
              <a:gd name="T49" fmla="*/ 2147483647 h 8075"/>
              <a:gd name="T50" fmla="*/ 2147483647 w 16453"/>
              <a:gd name="T51" fmla="*/ 2147483647 h 8075"/>
              <a:gd name="T52" fmla="*/ 2147483647 w 16453"/>
              <a:gd name="T53" fmla="*/ 2147483647 h 8075"/>
              <a:gd name="T54" fmla="*/ 2147483647 w 16453"/>
              <a:gd name="T55" fmla="*/ 2147483647 h 8075"/>
              <a:gd name="T56" fmla="*/ 2147483647 w 16453"/>
              <a:gd name="T57" fmla="*/ 2147483647 h 8075"/>
              <a:gd name="T58" fmla="*/ 2147483647 w 16453"/>
              <a:gd name="T59" fmla="*/ 2147483647 h 8075"/>
              <a:gd name="T60" fmla="*/ 2147483647 w 16453"/>
              <a:gd name="T61" fmla="*/ 2147483647 h 8075"/>
              <a:gd name="T62" fmla="*/ 2147483647 w 16453"/>
              <a:gd name="T63" fmla="*/ 2147483647 h 8075"/>
              <a:gd name="T64" fmla="*/ 2147483647 w 16453"/>
              <a:gd name="T65" fmla="*/ 2147483647 h 8075"/>
              <a:gd name="T66" fmla="*/ 2147483647 w 16453"/>
              <a:gd name="T67" fmla="*/ 2147483647 h 8075"/>
              <a:gd name="T68" fmla="*/ 2147483647 w 16453"/>
              <a:gd name="T69" fmla="*/ 2147483647 h 8075"/>
              <a:gd name="T70" fmla="*/ 2147483647 w 16453"/>
              <a:gd name="T71" fmla="*/ 2147483647 h 8075"/>
              <a:gd name="T72" fmla="*/ 2147483647 w 16453"/>
              <a:gd name="T73" fmla="*/ 2147483647 h 8075"/>
              <a:gd name="T74" fmla="*/ 2147483647 w 16453"/>
              <a:gd name="T75" fmla="*/ 2147483647 h 8075"/>
              <a:gd name="T76" fmla="*/ 2147483647 w 16453"/>
              <a:gd name="T77" fmla="*/ 2147483647 h 8075"/>
              <a:gd name="T78" fmla="*/ 2147483647 w 16453"/>
              <a:gd name="T79" fmla="*/ 2147483647 h 8075"/>
              <a:gd name="T80" fmla="*/ 2147483647 w 16453"/>
              <a:gd name="T81" fmla="*/ 2147483647 h 8075"/>
              <a:gd name="T82" fmla="*/ 2147483647 w 16453"/>
              <a:gd name="T83" fmla="*/ 2147483647 h 8075"/>
              <a:gd name="T84" fmla="*/ 2147483647 w 16453"/>
              <a:gd name="T85" fmla="*/ 2147483647 h 8075"/>
              <a:gd name="T86" fmla="*/ 2147483647 w 16453"/>
              <a:gd name="T87" fmla="*/ 2147483647 h 8075"/>
              <a:gd name="T88" fmla="*/ 2147483647 w 16453"/>
              <a:gd name="T89" fmla="*/ 2147483647 h 8075"/>
              <a:gd name="T90" fmla="*/ 2147483647 w 16453"/>
              <a:gd name="T91" fmla="*/ 2147483647 h 8075"/>
              <a:gd name="T92" fmla="*/ 2147483647 w 16453"/>
              <a:gd name="T93" fmla="*/ 2147483647 h 8075"/>
              <a:gd name="T94" fmla="*/ 0 w 16453"/>
              <a:gd name="T95" fmla="*/ 2147483647 h 8075"/>
              <a:gd name="T96" fmla="*/ 2147483647 w 16453"/>
              <a:gd name="T97" fmla="*/ 2147483647 h 8075"/>
              <a:gd name="T98" fmla="*/ 2147483647 w 16453"/>
              <a:gd name="T99" fmla="*/ 2147483647 h 8075"/>
              <a:gd name="T100" fmla="*/ 2147483647 w 16453"/>
              <a:gd name="T101" fmla="*/ 2147483647 h 8075"/>
              <a:gd name="T102" fmla="*/ 2147483647 w 16453"/>
              <a:gd name="T103" fmla="*/ 2147483647 h 8075"/>
              <a:gd name="T104" fmla="*/ 2147483647 w 16453"/>
              <a:gd name="T105" fmla="*/ 2147483647 h 8075"/>
              <a:gd name="T106" fmla="*/ 2147483647 w 16453"/>
              <a:gd name="T107" fmla="*/ 2147483647 h 8075"/>
              <a:gd name="T108" fmla="*/ 2147483647 w 16453"/>
              <a:gd name="T109" fmla="*/ 2147483647 h 80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53"/>
              <a:gd name="T166" fmla="*/ 0 h 8075"/>
              <a:gd name="T167" fmla="*/ 16453 w 16453"/>
              <a:gd name="T168" fmla="*/ 8075 h 80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53" h="8075">
                <a:moveTo>
                  <a:pt x="1516" y="2667"/>
                </a:moveTo>
                <a:lnTo>
                  <a:pt x="1507" y="2494"/>
                </a:lnTo>
                <a:lnTo>
                  <a:pt x="1513" y="2330"/>
                </a:lnTo>
                <a:lnTo>
                  <a:pt x="1533" y="2176"/>
                </a:lnTo>
                <a:lnTo>
                  <a:pt x="1569" y="2029"/>
                </a:lnTo>
                <a:lnTo>
                  <a:pt x="1619" y="1892"/>
                </a:lnTo>
                <a:lnTo>
                  <a:pt x="1680" y="1765"/>
                </a:lnTo>
                <a:lnTo>
                  <a:pt x="1754" y="1644"/>
                </a:lnTo>
                <a:lnTo>
                  <a:pt x="1840" y="1533"/>
                </a:lnTo>
                <a:lnTo>
                  <a:pt x="1936" y="1430"/>
                </a:lnTo>
                <a:lnTo>
                  <a:pt x="2042" y="1335"/>
                </a:lnTo>
                <a:lnTo>
                  <a:pt x="2158" y="1248"/>
                </a:lnTo>
                <a:lnTo>
                  <a:pt x="2280" y="1169"/>
                </a:lnTo>
                <a:lnTo>
                  <a:pt x="2412" y="1097"/>
                </a:lnTo>
                <a:lnTo>
                  <a:pt x="2549" y="1033"/>
                </a:lnTo>
                <a:lnTo>
                  <a:pt x="2692" y="975"/>
                </a:lnTo>
                <a:lnTo>
                  <a:pt x="2842" y="926"/>
                </a:lnTo>
                <a:lnTo>
                  <a:pt x="2996" y="882"/>
                </a:lnTo>
                <a:lnTo>
                  <a:pt x="3153" y="845"/>
                </a:lnTo>
                <a:lnTo>
                  <a:pt x="3314" y="815"/>
                </a:lnTo>
                <a:lnTo>
                  <a:pt x="3477" y="792"/>
                </a:lnTo>
                <a:lnTo>
                  <a:pt x="3641" y="774"/>
                </a:lnTo>
                <a:lnTo>
                  <a:pt x="3807" y="764"/>
                </a:lnTo>
                <a:lnTo>
                  <a:pt x="3973" y="758"/>
                </a:lnTo>
                <a:lnTo>
                  <a:pt x="4137" y="759"/>
                </a:lnTo>
                <a:lnTo>
                  <a:pt x="4301" y="765"/>
                </a:lnTo>
                <a:lnTo>
                  <a:pt x="4462" y="776"/>
                </a:lnTo>
                <a:lnTo>
                  <a:pt x="4620" y="794"/>
                </a:lnTo>
                <a:lnTo>
                  <a:pt x="4776" y="815"/>
                </a:lnTo>
                <a:lnTo>
                  <a:pt x="4926" y="842"/>
                </a:lnTo>
                <a:lnTo>
                  <a:pt x="5071" y="874"/>
                </a:lnTo>
                <a:lnTo>
                  <a:pt x="5211" y="911"/>
                </a:lnTo>
                <a:lnTo>
                  <a:pt x="5343" y="951"/>
                </a:lnTo>
                <a:lnTo>
                  <a:pt x="5425" y="873"/>
                </a:lnTo>
                <a:lnTo>
                  <a:pt x="5510" y="799"/>
                </a:lnTo>
                <a:lnTo>
                  <a:pt x="5596" y="730"/>
                </a:lnTo>
                <a:lnTo>
                  <a:pt x="5686" y="665"/>
                </a:lnTo>
                <a:lnTo>
                  <a:pt x="5777" y="605"/>
                </a:lnTo>
                <a:lnTo>
                  <a:pt x="5870" y="550"/>
                </a:lnTo>
                <a:lnTo>
                  <a:pt x="5966" y="498"/>
                </a:lnTo>
                <a:lnTo>
                  <a:pt x="6062" y="452"/>
                </a:lnTo>
                <a:lnTo>
                  <a:pt x="6161" y="410"/>
                </a:lnTo>
                <a:lnTo>
                  <a:pt x="6261" y="373"/>
                </a:lnTo>
                <a:lnTo>
                  <a:pt x="6363" y="339"/>
                </a:lnTo>
                <a:lnTo>
                  <a:pt x="6464" y="311"/>
                </a:lnTo>
                <a:lnTo>
                  <a:pt x="6568" y="286"/>
                </a:lnTo>
                <a:lnTo>
                  <a:pt x="6672" y="266"/>
                </a:lnTo>
                <a:lnTo>
                  <a:pt x="6778" y="250"/>
                </a:lnTo>
                <a:lnTo>
                  <a:pt x="6884" y="239"/>
                </a:lnTo>
                <a:lnTo>
                  <a:pt x="6990" y="232"/>
                </a:lnTo>
                <a:lnTo>
                  <a:pt x="7097" y="229"/>
                </a:lnTo>
                <a:lnTo>
                  <a:pt x="7203" y="230"/>
                </a:lnTo>
                <a:lnTo>
                  <a:pt x="7310" y="236"/>
                </a:lnTo>
                <a:lnTo>
                  <a:pt x="7417" y="245"/>
                </a:lnTo>
                <a:lnTo>
                  <a:pt x="7524" y="259"/>
                </a:lnTo>
                <a:lnTo>
                  <a:pt x="7631" y="277"/>
                </a:lnTo>
                <a:lnTo>
                  <a:pt x="7736" y="300"/>
                </a:lnTo>
                <a:lnTo>
                  <a:pt x="7841" y="325"/>
                </a:lnTo>
                <a:lnTo>
                  <a:pt x="7946" y="356"/>
                </a:lnTo>
                <a:lnTo>
                  <a:pt x="8050" y="390"/>
                </a:lnTo>
                <a:lnTo>
                  <a:pt x="8153" y="429"/>
                </a:lnTo>
                <a:lnTo>
                  <a:pt x="8254" y="472"/>
                </a:lnTo>
                <a:lnTo>
                  <a:pt x="8355" y="518"/>
                </a:lnTo>
                <a:lnTo>
                  <a:pt x="8453" y="568"/>
                </a:lnTo>
                <a:lnTo>
                  <a:pt x="8551" y="623"/>
                </a:lnTo>
                <a:lnTo>
                  <a:pt x="8621" y="550"/>
                </a:lnTo>
                <a:lnTo>
                  <a:pt x="8693" y="482"/>
                </a:lnTo>
                <a:lnTo>
                  <a:pt x="8768" y="418"/>
                </a:lnTo>
                <a:lnTo>
                  <a:pt x="8845" y="359"/>
                </a:lnTo>
                <a:lnTo>
                  <a:pt x="8924" y="305"/>
                </a:lnTo>
                <a:lnTo>
                  <a:pt x="9007" y="255"/>
                </a:lnTo>
                <a:lnTo>
                  <a:pt x="9090" y="210"/>
                </a:lnTo>
                <a:lnTo>
                  <a:pt x="9174" y="170"/>
                </a:lnTo>
                <a:lnTo>
                  <a:pt x="9262" y="134"/>
                </a:lnTo>
                <a:lnTo>
                  <a:pt x="9349" y="102"/>
                </a:lnTo>
                <a:lnTo>
                  <a:pt x="9438" y="74"/>
                </a:lnTo>
                <a:lnTo>
                  <a:pt x="9529" y="51"/>
                </a:lnTo>
                <a:lnTo>
                  <a:pt x="9620" y="33"/>
                </a:lnTo>
                <a:lnTo>
                  <a:pt x="9713" y="19"/>
                </a:lnTo>
                <a:lnTo>
                  <a:pt x="9806" y="8"/>
                </a:lnTo>
                <a:lnTo>
                  <a:pt x="9899" y="2"/>
                </a:lnTo>
                <a:lnTo>
                  <a:pt x="9993" y="0"/>
                </a:lnTo>
                <a:lnTo>
                  <a:pt x="10087" y="2"/>
                </a:lnTo>
                <a:lnTo>
                  <a:pt x="10181" y="8"/>
                </a:lnTo>
                <a:lnTo>
                  <a:pt x="10274" y="19"/>
                </a:lnTo>
                <a:lnTo>
                  <a:pt x="10369" y="33"/>
                </a:lnTo>
                <a:lnTo>
                  <a:pt x="10462" y="51"/>
                </a:lnTo>
                <a:lnTo>
                  <a:pt x="10554" y="73"/>
                </a:lnTo>
                <a:lnTo>
                  <a:pt x="10647" y="99"/>
                </a:lnTo>
                <a:lnTo>
                  <a:pt x="10738" y="129"/>
                </a:lnTo>
                <a:lnTo>
                  <a:pt x="10828" y="163"/>
                </a:lnTo>
                <a:lnTo>
                  <a:pt x="10917" y="200"/>
                </a:lnTo>
                <a:lnTo>
                  <a:pt x="11005" y="241"/>
                </a:lnTo>
                <a:lnTo>
                  <a:pt x="11091" y="285"/>
                </a:lnTo>
                <a:lnTo>
                  <a:pt x="11175" y="334"/>
                </a:lnTo>
                <a:lnTo>
                  <a:pt x="11259" y="385"/>
                </a:lnTo>
                <a:lnTo>
                  <a:pt x="11339" y="441"/>
                </a:lnTo>
                <a:lnTo>
                  <a:pt x="11433" y="381"/>
                </a:lnTo>
                <a:lnTo>
                  <a:pt x="11531" y="325"/>
                </a:lnTo>
                <a:lnTo>
                  <a:pt x="11633" y="275"/>
                </a:lnTo>
                <a:lnTo>
                  <a:pt x="11738" y="228"/>
                </a:lnTo>
                <a:lnTo>
                  <a:pt x="11846" y="184"/>
                </a:lnTo>
                <a:lnTo>
                  <a:pt x="11957" y="146"/>
                </a:lnTo>
                <a:lnTo>
                  <a:pt x="12070" y="112"/>
                </a:lnTo>
                <a:lnTo>
                  <a:pt x="12185" y="82"/>
                </a:lnTo>
                <a:lnTo>
                  <a:pt x="12301" y="58"/>
                </a:lnTo>
                <a:lnTo>
                  <a:pt x="12419" y="38"/>
                </a:lnTo>
                <a:lnTo>
                  <a:pt x="12537" y="24"/>
                </a:lnTo>
                <a:lnTo>
                  <a:pt x="12655" y="13"/>
                </a:lnTo>
                <a:lnTo>
                  <a:pt x="12774" y="8"/>
                </a:lnTo>
                <a:lnTo>
                  <a:pt x="12893" y="9"/>
                </a:lnTo>
                <a:lnTo>
                  <a:pt x="13011" y="14"/>
                </a:lnTo>
                <a:lnTo>
                  <a:pt x="13127" y="26"/>
                </a:lnTo>
                <a:lnTo>
                  <a:pt x="13243" y="42"/>
                </a:lnTo>
                <a:lnTo>
                  <a:pt x="13357" y="65"/>
                </a:lnTo>
                <a:lnTo>
                  <a:pt x="13469" y="93"/>
                </a:lnTo>
                <a:lnTo>
                  <a:pt x="13578" y="127"/>
                </a:lnTo>
                <a:lnTo>
                  <a:pt x="13685" y="166"/>
                </a:lnTo>
                <a:lnTo>
                  <a:pt x="13787" y="212"/>
                </a:lnTo>
                <a:lnTo>
                  <a:pt x="13887" y="264"/>
                </a:lnTo>
                <a:lnTo>
                  <a:pt x="13983" y="322"/>
                </a:lnTo>
                <a:lnTo>
                  <a:pt x="14074" y="387"/>
                </a:lnTo>
                <a:lnTo>
                  <a:pt x="14161" y="457"/>
                </a:lnTo>
                <a:lnTo>
                  <a:pt x="14243" y="535"/>
                </a:lnTo>
                <a:lnTo>
                  <a:pt x="14319" y="620"/>
                </a:lnTo>
                <a:lnTo>
                  <a:pt x="14390" y="710"/>
                </a:lnTo>
                <a:lnTo>
                  <a:pt x="14455" y="808"/>
                </a:lnTo>
                <a:lnTo>
                  <a:pt x="14513" y="913"/>
                </a:lnTo>
                <a:lnTo>
                  <a:pt x="14565" y="1024"/>
                </a:lnTo>
                <a:lnTo>
                  <a:pt x="14653" y="1047"/>
                </a:lnTo>
                <a:lnTo>
                  <a:pt x="14742" y="1071"/>
                </a:lnTo>
                <a:lnTo>
                  <a:pt x="14829" y="1098"/>
                </a:lnTo>
                <a:lnTo>
                  <a:pt x="14916" y="1125"/>
                </a:lnTo>
                <a:lnTo>
                  <a:pt x="15001" y="1156"/>
                </a:lnTo>
                <a:lnTo>
                  <a:pt x="15085" y="1189"/>
                </a:lnTo>
                <a:lnTo>
                  <a:pt x="15166" y="1224"/>
                </a:lnTo>
                <a:lnTo>
                  <a:pt x="15247" y="1261"/>
                </a:lnTo>
                <a:lnTo>
                  <a:pt x="15324" y="1300"/>
                </a:lnTo>
                <a:lnTo>
                  <a:pt x="15399" y="1342"/>
                </a:lnTo>
                <a:lnTo>
                  <a:pt x="15472" y="1385"/>
                </a:lnTo>
                <a:lnTo>
                  <a:pt x="15541" y="1431"/>
                </a:lnTo>
                <a:lnTo>
                  <a:pt x="15607" y="1480"/>
                </a:lnTo>
                <a:lnTo>
                  <a:pt x="15669" y="1530"/>
                </a:lnTo>
                <a:lnTo>
                  <a:pt x="15728" y="1583"/>
                </a:lnTo>
                <a:lnTo>
                  <a:pt x="15782" y="1638"/>
                </a:lnTo>
                <a:lnTo>
                  <a:pt x="15832" y="1697"/>
                </a:lnTo>
                <a:lnTo>
                  <a:pt x="15878" y="1756"/>
                </a:lnTo>
                <a:lnTo>
                  <a:pt x="15918" y="1819"/>
                </a:lnTo>
                <a:lnTo>
                  <a:pt x="15954" y="1884"/>
                </a:lnTo>
                <a:lnTo>
                  <a:pt x="15985" y="1952"/>
                </a:lnTo>
                <a:lnTo>
                  <a:pt x="16010" y="2022"/>
                </a:lnTo>
                <a:lnTo>
                  <a:pt x="16028" y="2095"/>
                </a:lnTo>
                <a:lnTo>
                  <a:pt x="16042" y="2170"/>
                </a:lnTo>
                <a:lnTo>
                  <a:pt x="16048" y="2248"/>
                </a:lnTo>
                <a:lnTo>
                  <a:pt x="16048" y="2328"/>
                </a:lnTo>
                <a:lnTo>
                  <a:pt x="16041" y="2411"/>
                </a:lnTo>
                <a:lnTo>
                  <a:pt x="16027" y="2498"/>
                </a:lnTo>
                <a:lnTo>
                  <a:pt x="16006" y="2585"/>
                </a:lnTo>
                <a:lnTo>
                  <a:pt x="15977" y="2677"/>
                </a:lnTo>
                <a:lnTo>
                  <a:pt x="15940" y="2771"/>
                </a:lnTo>
                <a:lnTo>
                  <a:pt x="15896" y="2867"/>
                </a:lnTo>
                <a:lnTo>
                  <a:pt x="16042" y="3014"/>
                </a:lnTo>
                <a:lnTo>
                  <a:pt x="16149" y="3146"/>
                </a:lnTo>
                <a:lnTo>
                  <a:pt x="16239" y="3276"/>
                </a:lnTo>
                <a:lnTo>
                  <a:pt x="16313" y="3403"/>
                </a:lnTo>
                <a:lnTo>
                  <a:pt x="16371" y="3527"/>
                </a:lnTo>
                <a:lnTo>
                  <a:pt x="16412" y="3648"/>
                </a:lnTo>
                <a:lnTo>
                  <a:pt x="16440" y="3766"/>
                </a:lnTo>
                <a:lnTo>
                  <a:pt x="16453" y="3883"/>
                </a:lnTo>
                <a:lnTo>
                  <a:pt x="16452" y="3995"/>
                </a:lnTo>
                <a:lnTo>
                  <a:pt x="16440" y="4104"/>
                </a:lnTo>
                <a:lnTo>
                  <a:pt x="16414" y="4210"/>
                </a:lnTo>
                <a:lnTo>
                  <a:pt x="16378" y="4313"/>
                </a:lnTo>
                <a:lnTo>
                  <a:pt x="16331" y="4413"/>
                </a:lnTo>
                <a:lnTo>
                  <a:pt x="16274" y="4510"/>
                </a:lnTo>
                <a:lnTo>
                  <a:pt x="16208" y="4602"/>
                </a:lnTo>
                <a:lnTo>
                  <a:pt x="16133" y="4692"/>
                </a:lnTo>
                <a:lnTo>
                  <a:pt x="16051" y="4777"/>
                </a:lnTo>
                <a:lnTo>
                  <a:pt x="15960" y="4860"/>
                </a:lnTo>
                <a:lnTo>
                  <a:pt x="15865" y="4939"/>
                </a:lnTo>
                <a:lnTo>
                  <a:pt x="15762" y="5013"/>
                </a:lnTo>
                <a:lnTo>
                  <a:pt x="15655" y="5085"/>
                </a:lnTo>
                <a:lnTo>
                  <a:pt x="15544" y="5152"/>
                </a:lnTo>
                <a:lnTo>
                  <a:pt x="15428" y="5216"/>
                </a:lnTo>
                <a:lnTo>
                  <a:pt x="15309" y="5276"/>
                </a:lnTo>
                <a:lnTo>
                  <a:pt x="15189" y="5331"/>
                </a:lnTo>
                <a:lnTo>
                  <a:pt x="15066" y="5382"/>
                </a:lnTo>
                <a:lnTo>
                  <a:pt x="14942" y="5429"/>
                </a:lnTo>
                <a:lnTo>
                  <a:pt x="14819" y="5472"/>
                </a:lnTo>
                <a:lnTo>
                  <a:pt x="14695" y="5511"/>
                </a:lnTo>
                <a:lnTo>
                  <a:pt x="14573" y="5546"/>
                </a:lnTo>
                <a:lnTo>
                  <a:pt x="14452" y="5576"/>
                </a:lnTo>
                <a:lnTo>
                  <a:pt x="14333" y="5602"/>
                </a:lnTo>
                <a:lnTo>
                  <a:pt x="14218" y="5623"/>
                </a:lnTo>
                <a:lnTo>
                  <a:pt x="14196" y="5757"/>
                </a:lnTo>
                <a:lnTo>
                  <a:pt x="14163" y="5885"/>
                </a:lnTo>
                <a:lnTo>
                  <a:pt x="14121" y="6005"/>
                </a:lnTo>
                <a:lnTo>
                  <a:pt x="14069" y="6117"/>
                </a:lnTo>
                <a:lnTo>
                  <a:pt x="14009" y="6223"/>
                </a:lnTo>
                <a:lnTo>
                  <a:pt x="13940" y="6321"/>
                </a:lnTo>
                <a:lnTo>
                  <a:pt x="13862" y="6411"/>
                </a:lnTo>
                <a:lnTo>
                  <a:pt x="13778" y="6496"/>
                </a:lnTo>
                <a:lnTo>
                  <a:pt x="13688" y="6574"/>
                </a:lnTo>
                <a:lnTo>
                  <a:pt x="13591" y="6645"/>
                </a:lnTo>
                <a:lnTo>
                  <a:pt x="13488" y="6710"/>
                </a:lnTo>
                <a:lnTo>
                  <a:pt x="13380" y="6768"/>
                </a:lnTo>
                <a:lnTo>
                  <a:pt x="13267" y="6821"/>
                </a:lnTo>
                <a:lnTo>
                  <a:pt x="13150" y="6867"/>
                </a:lnTo>
                <a:lnTo>
                  <a:pt x="13028" y="6908"/>
                </a:lnTo>
                <a:lnTo>
                  <a:pt x="12904" y="6943"/>
                </a:lnTo>
                <a:lnTo>
                  <a:pt x="12778" y="6973"/>
                </a:lnTo>
                <a:lnTo>
                  <a:pt x="12648" y="6997"/>
                </a:lnTo>
                <a:lnTo>
                  <a:pt x="12516" y="7016"/>
                </a:lnTo>
                <a:lnTo>
                  <a:pt x="12384" y="7030"/>
                </a:lnTo>
                <a:lnTo>
                  <a:pt x="12250" y="7038"/>
                </a:lnTo>
                <a:lnTo>
                  <a:pt x="12116" y="7042"/>
                </a:lnTo>
                <a:lnTo>
                  <a:pt x="11982" y="7041"/>
                </a:lnTo>
                <a:lnTo>
                  <a:pt x="11849" y="7036"/>
                </a:lnTo>
                <a:lnTo>
                  <a:pt x="11716" y="7026"/>
                </a:lnTo>
                <a:lnTo>
                  <a:pt x="11587" y="7012"/>
                </a:lnTo>
                <a:lnTo>
                  <a:pt x="11458" y="6994"/>
                </a:lnTo>
                <a:lnTo>
                  <a:pt x="11333" y="6972"/>
                </a:lnTo>
                <a:lnTo>
                  <a:pt x="11209" y="6946"/>
                </a:lnTo>
                <a:lnTo>
                  <a:pt x="11091" y="6916"/>
                </a:lnTo>
                <a:lnTo>
                  <a:pt x="10976" y="6883"/>
                </a:lnTo>
                <a:lnTo>
                  <a:pt x="10865" y="6846"/>
                </a:lnTo>
                <a:lnTo>
                  <a:pt x="10778" y="6989"/>
                </a:lnTo>
                <a:lnTo>
                  <a:pt x="10683" y="7123"/>
                </a:lnTo>
                <a:lnTo>
                  <a:pt x="10580" y="7247"/>
                </a:lnTo>
                <a:lnTo>
                  <a:pt x="10468" y="7363"/>
                </a:lnTo>
                <a:lnTo>
                  <a:pt x="10350" y="7469"/>
                </a:lnTo>
                <a:lnTo>
                  <a:pt x="10224" y="7565"/>
                </a:lnTo>
                <a:lnTo>
                  <a:pt x="10092" y="7654"/>
                </a:lnTo>
                <a:lnTo>
                  <a:pt x="9956" y="7734"/>
                </a:lnTo>
                <a:lnTo>
                  <a:pt x="9813" y="7805"/>
                </a:lnTo>
                <a:lnTo>
                  <a:pt x="9666" y="7867"/>
                </a:lnTo>
                <a:lnTo>
                  <a:pt x="9515" y="7922"/>
                </a:lnTo>
                <a:lnTo>
                  <a:pt x="9360" y="7967"/>
                </a:lnTo>
                <a:lnTo>
                  <a:pt x="9202" y="8005"/>
                </a:lnTo>
                <a:lnTo>
                  <a:pt x="9041" y="8034"/>
                </a:lnTo>
                <a:lnTo>
                  <a:pt x="8879" y="8055"/>
                </a:lnTo>
                <a:lnTo>
                  <a:pt x="8714" y="8069"/>
                </a:lnTo>
                <a:lnTo>
                  <a:pt x="8550" y="8075"/>
                </a:lnTo>
                <a:lnTo>
                  <a:pt x="8383" y="8073"/>
                </a:lnTo>
                <a:lnTo>
                  <a:pt x="8218" y="8064"/>
                </a:lnTo>
                <a:lnTo>
                  <a:pt x="8052" y="8046"/>
                </a:lnTo>
                <a:lnTo>
                  <a:pt x="7888" y="8022"/>
                </a:lnTo>
                <a:lnTo>
                  <a:pt x="7725" y="7991"/>
                </a:lnTo>
                <a:lnTo>
                  <a:pt x="7564" y="7952"/>
                </a:lnTo>
                <a:lnTo>
                  <a:pt x="7405" y="7906"/>
                </a:lnTo>
                <a:lnTo>
                  <a:pt x="7250" y="7854"/>
                </a:lnTo>
                <a:lnTo>
                  <a:pt x="7099" y="7795"/>
                </a:lnTo>
                <a:lnTo>
                  <a:pt x="6951" y="7728"/>
                </a:lnTo>
                <a:lnTo>
                  <a:pt x="6808" y="7656"/>
                </a:lnTo>
                <a:lnTo>
                  <a:pt x="6669" y="7577"/>
                </a:lnTo>
                <a:lnTo>
                  <a:pt x="6537" y="7491"/>
                </a:lnTo>
                <a:lnTo>
                  <a:pt x="6411" y="7400"/>
                </a:lnTo>
                <a:lnTo>
                  <a:pt x="6291" y="7302"/>
                </a:lnTo>
                <a:lnTo>
                  <a:pt x="6017" y="7393"/>
                </a:lnTo>
                <a:lnTo>
                  <a:pt x="5905" y="7428"/>
                </a:lnTo>
                <a:lnTo>
                  <a:pt x="5789" y="7460"/>
                </a:lnTo>
                <a:lnTo>
                  <a:pt x="5670" y="7489"/>
                </a:lnTo>
                <a:lnTo>
                  <a:pt x="5550" y="7514"/>
                </a:lnTo>
                <a:lnTo>
                  <a:pt x="5428" y="7534"/>
                </a:lnTo>
                <a:lnTo>
                  <a:pt x="5303" y="7552"/>
                </a:lnTo>
                <a:lnTo>
                  <a:pt x="5178" y="7566"/>
                </a:lnTo>
                <a:lnTo>
                  <a:pt x="5050" y="7577"/>
                </a:lnTo>
                <a:lnTo>
                  <a:pt x="4923" y="7583"/>
                </a:lnTo>
                <a:lnTo>
                  <a:pt x="4794" y="7585"/>
                </a:lnTo>
                <a:lnTo>
                  <a:pt x="4665" y="7584"/>
                </a:lnTo>
                <a:lnTo>
                  <a:pt x="4535" y="7579"/>
                </a:lnTo>
                <a:lnTo>
                  <a:pt x="4406" y="7571"/>
                </a:lnTo>
                <a:lnTo>
                  <a:pt x="4276" y="7557"/>
                </a:lnTo>
                <a:lnTo>
                  <a:pt x="4147" y="7541"/>
                </a:lnTo>
                <a:lnTo>
                  <a:pt x="4019" y="7520"/>
                </a:lnTo>
                <a:lnTo>
                  <a:pt x="3891" y="7495"/>
                </a:lnTo>
                <a:lnTo>
                  <a:pt x="3766" y="7467"/>
                </a:lnTo>
                <a:lnTo>
                  <a:pt x="3641" y="7435"/>
                </a:lnTo>
                <a:lnTo>
                  <a:pt x="3518" y="7398"/>
                </a:lnTo>
                <a:lnTo>
                  <a:pt x="3397" y="7356"/>
                </a:lnTo>
                <a:lnTo>
                  <a:pt x="3278" y="7311"/>
                </a:lnTo>
                <a:lnTo>
                  <a:pt x="3161" y="7263"/>
                </a:lnTo>
                <a:lnTo>
                  <a:pt x="3048" y="7209"/>
                </a:lnTo>
                <a:lnTo>
                  <a:pt x="2937" y="7151"/>
                </a:lnTo>
                <a:lnTo>
                  <a:pt x="2829" y="7090"/>
                </a:lnTo>
                <a:lnTo>
                  <a:pt x="2725" y="7023"/>
                </a:lnTo>
                <a:lnTo>
                  <a:pt x="2624" y="6953"/>
                </a:lnTo>
                <a:lnTo>
                  <a:pt x="2528" y="6878"/>
                </a:lnTo>
                <a:lnTo>
                  <a:pt x="2435" y="6798"/>
                </a:lnTo>
                <a:lnTo>
                  <a:pt x="2347" y="6715"/>
                </a:lnTo>
                <a:lnTo>
                  <a:pt x="2263" y="6626"/>
                </a:lnTo>
                <a:lnTo>
                  <a:pt x="2226" y="6590"/>
                </a:lnTo>
                <a:lnTo>
                  <a:pt x="2115" y="6593"/>
                </a:lnTo>
                <a:lnTo>
                  <a:pt x="2004" y="6592"/>
                </a:lnTo>
                <a:lnTo>
                  <a:pt x="1892" y="6585"/>
                </a:lnTo>
                <a:lnTo>
                  <a:pt x="1780" y="6574"/>
                </a:lnTo>
                <a:lnTo>
                  <a:pt x="1670" y="6558"/>
                </a:lnTo>
                <a:lnTo>
                  <a:pt x="1560" y="6537"/>
                </a:lnTo>
                <a:lnTo>
                  <a:pt x="1453" y="6512"/>
                </a:lnTo>
                <a:lnTo>
                  <a:pt x="1347" y="6482"/>
                </a:lnTo>
                <a:lnTo>
                  <a:pt x="1245" y="6448"/>
                </a:lnTo>
                <a:lnTo>
                  <a:pt x="1146" y="6410"/>
                </a:lnTo>
                <a:lnTo>
                  <a:pt x="1050" y="6368"/>
                </a:lnTo>
                <a:lnTo>
                  <a:pt x="959" y="6322"/>
                </a:lnTo>
                <a:lnTo>
                  <a:pt x="873" y="6271"/>
                </a:lnTo>
                <a:lnTo>
                  <a:pt x="793" y="6218"/>
                </a:lnTo>
                <a:lnTo>
                  <a:pt x="718" y="6160"/>
                </a:lnTo>
                <a:lnTo>
                  <a:pt x="650" y="6099"/>
                </a:lnTo>
                <a:lnTo>
                  <a:pt x="588" y="6035"/>
                </a:lnTo>
                <a:lnTo>
                  <a:pt x="534" y="5967"/>
                </a:lnTo>
                <a:lnTo>
                  <a:pt x="488" y="5897"/>
                </a:lnTo>
                <a:lnTo>
                  <a:pt x="450" y="5823"/>
                </a:lnTo>
                <a:lnTo>
                  <a:pt x="422" y="5747"/>
                </a:lnTo>
                <a:lnTo>
                  <a:pt x="402" y="5668"/>
                </a:lnTo>
                <a:lnTo>
                  <a:pt x="393" y="5585"/>
                </a:lnTo>
                <a:lnTo>
                  <a:pt x="394" y="5501"/>
                </a:lnTo>
                <a:lnTo>
                  <a:pt x="406" y="5415"/>
                </a:lnTo>
                <a:lnTo>
                  <a:pt x="430" y="5325"/>
                </a:lnTo>
                <a:lnTo>
                  <a:pt x="466" y="5233"/>
                </a:lnTo>
                <a:lnTo>
                  <a:pt x="514" y="5140"/>
                </a:lnTo>
                <a:lnTo>
                  <a:pt x="575" y="5045"/>
                </a:lnTo>
                <a:lnTo>
                  <a:pt x="650" y="4947"/>
                </a:lnTo>
                <a:lnTo>
                  <a:pt x="738" y="4848"/>
                </a:lnTo>
                <a:lnTo>
                  <a:pt x="841" y="4747"/>
                </a:lnTo>
                <a:lnTo>
                  <a:pt x="703" y="4678"/>
                </a:lnTo>
                <a:lnTo>
                  <a:pt x="579" y="4607"/>
                </a:lnTo>
                <a:lnTo>
                  <a:pt x="467" y="4535"/>
                </a:lnTo>
                <a:lnTo>
                  <a:pt x="368" y="4461"/>
                </a:lnTo>
                <a:lnTo>
                  <a:pt x="282" y="4385"/>
                </a:lnTo>
                <a:lnTo>
                  <a:pt x="208" y="4309"/>
                </a:lnTo>
                <a:lnTo>
                  <a:pt x="145" y="4232"/>
                </a:lnTo>
                <a:lnTo>
                  <a:pt x="95" y="4153"/>
                </a:lnTo>
                <a:lnTo>
                  <a:pt x="55" y="4075"/>
                </a:lnTo>
                <a:lnTo>
                  <a:pt x="27" y="3997"/>
                </a:lnTo>
                <a:lnTo>
                  <a:pt x="8" y="3918"/>
                </a:lnTo>
                <a:lnTo>
                  <a:pt x="0" y="3839"/>
                </a:lnTo>
                <a:lnTo>
                  <a:pt x="3" y="3762"/>
                </a:lnTo>
                <a:lnTo>
                  <a:pt x="14" y="3685"/>
                </a:lnTo>
                <a:lnTo>
                  <a:pt x="36" y="3609"/>
                </a:lnTo>
                <a:lnTo>
                  <a:pt x="66" y="3534"/>
                </a:lnTo>
                <a:lnTo>
                  <a:pt x="105" y="3459"/>
                </a:lnTo>
                <a:lnTo>
                  <a:pt x="151" y="3387"/>
                </a:lnTo>
                <a:lnTo>
                  <a:pt x="207" y="3316"/>
                </a:lnTo>
                <a:lnTo>
                  <a:pt x="269" y="3248"/>
                </a:lnTo>
                <a:lnTo>
                  <a:pt x="340" y="3182"/>
                </a:lnTo>
                <a:lnTo>
                  <a:pt x="418" y="3119"/>
                </a:lnTo>
                <a:lnTo>
                  <a:pt x="502" y="3058"/>
                </a:lnTo>
                <a:lnTo>
                  <a:pt x="593" y="2999"/>
                </a:lnTo>
                <a:lnTo>
                  <a:pt x="690" y="2945"/>
                </a:lnTo>
                <a:lnTo>
                  <a:pt x="793" y="2893"/>
                </a:lnTo>
                <a:lnTo>
                  <a:pt x="902" y="2845"/>
                </a:lnTo>
                <a:lnTo>
                  <a:pt x="1015" y="2800"/>
                </a:lnTo>
                <a:lnTo>
                  <a:pt x="1133" y="2760"/>
                </a:lnTo>
                <a:lnTo>
                  <a:pt x="1257" y="2725"/>
                </a:lnTo>
                <a:lnTo>
                  <a:pt x="1384" y="2693"/>
                </a:lnTo>
                <a:lnTo>
                  <a:pt x="1516" y="2667"/>
                </a:lnTo>
                <a:close/>
                <a:moveTo>
                  <a:pt x="1589" y="2922"/>
                </a:moveTo>
                <a:lnTo>
                  <a:pt x="1516" y="2667"/>
                </a:lnTo>
                <a:lnTo>
                  <a:pt x="1589" y="2922"/>
                </a:lnTo>
                <a:close/>
                <a:moveTo>
                  <a:pt x="5343" y="951"/>
                </a:moveTo>
                <a:lnTo>
                  <a:pt x="5598" y="1061"/>
                </a:lnTo>
                <a:lnTo>
                  <a:pt x="5343" y="951"/>
                </a:lnTo>
                <a:close/>
                <a:moveTo>
                  <a:pt x="8423" y="861"/>
                </a:moveTo>
                <a:lnTo>
                  <a:pt x="8568" y="605"/>
                </a:lnTo>
                <a:lnTo>
                  <a:pt x="8423" y="861"/>
                </a:lnTo>
                <a:close/>
                <a:moveTo>
                  <a:pt x="11065" y="715"/>
                </a:moveTo>
                <a:lnTo>
                  <a:pt x="11341" y="438"/>
                </a:lnTo>
                <a:lnTo>
                  <a:pt x="11065" y="715"/>
                </a:lnTo>
                <a:close/>
                <a:moveTo>
                  <a:pt x="14602" y="1225"/>
                </a:moveTo>
                <a:lnTo>
                  <a:pt x="14576" y="1043"/>
                </a:lnTo>
                <a:lnTo>
                  <a:pt x="14602" y="1225"/>
                </a:lnTo>
                <a:close/>
                <a:moveTo>
                  <a:pt x="15893" y="2866"/>
                </a:moveTo>
                <a:lnTo>
                  <a:pt x="15658" y="3123"/>
                </a:lnTo>
                <a:lnTo>
                  <a:pt x="15893" y="2866"/>
                </a:lnTo>
                <a:close/>
                <a:moveTo>
                  <a:pt x="14128" y="5185"/>
                </a:moveTo>
                <a:lnTo>
                  <a:pt x="14217" y="5624"/>
                </a:lnTo>
                <a:lnTo>
                  <a:pt x="14128" y="5185"/>
                </a:lnTo>
                <a:close/>
                <a:moveTo>
                  <a:pt x="10951" y="6469"/>
                </a:moveTo>
                <a:lnTo>
                  <a:pt x="10862" y="6848"/>
                </a:lnTo>
                <a:lnTo>
                  <a:pt x="10951" y="6469"/>
                </a:lnTo>
                <a:close/>
                <a:moveTo>
                  <a:pt x="6272" y="7283"/>
                </a:moveTo>
                <a:lnTo>
                  <a:pt x="6036" y="6955"/>
                </a:lnTo>
                <a:lnTo>
                  <a:pt x="6272" y="7283"/>
                </a:lnTo>
                <a:close/>
                <a:moveTo>
                  <a:pt x="2445" y="6536"/>
                </a:moveTo>
                <a:lnTo>
                  <a:pt x="2250" y="6591"/>
                </a:lnTo>
                <a:lnTo>
                  <a:pt x="2445" y="6536"/>
                </a:lnTo>
                <a:close/>
                <a:moveTo>
                  <a:pt x="1077" y="4791"/>
                </a:moveTo>
                <a:lnTo>
                  <a:pt x="841" y="4748"/>
                </a:lnTo>
                <a:lnTo>
                  <a:pt x="1077" y="479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tIns="0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900" b="1">
                <a:solidFill>
                  <a:srgbClr val="000000"/>
                </a:solidFill>
              </a:rPr>
              <a:t>Total de gastos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900" b="1">
                <a:solidFill>
                  <a:srgbClr val="000000"/>
                </a:solidFill>
              </a:rPr>
              <a:t>em TI no Brasil:</a:t>
            </a:r>
            <a:br>
              <a:rPr lang="pt-BR" sz="900" b="1">
                <a:solidFill>
                  <a:srgbClr val="000000"/>
                </a:solidFill>
              </a:rPr>
            </a:br>
            <a:r>
              <a:rPr lang="pt-BR" sz="900" b="1">
                <a:solidFill>
                  <a:srgbClr val="000000"/>
                </a:solidFill>
              </a:rPr>
              <a:t>USD 59 Bi (2014)</a:t>
            </a:r>
          </a:p>
        </p:txBody>
      </p:sp>
      <p:sp>
        <p:nvSpPr>
          <p:cNvPr id="38947" name="Rectangle 8"/>
          <p:cNvSpPr>
            <a:spLocks noChangeArrowheads="1"/>
          </p:cNvSpPr>
          <p:nvPr/>
        </p:nvSpPr>
        <p:spPr bwMode="gray">
          <a:xfrm>
            <a:off x="5383213" y="1593850"/>
            <a:ext cx="3492500" cy="3984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</a:pPr>
            <a:r>
              <a:rPr lang="pt-BR" sz="1400" b="1">
                <a:solidFill>
                  <a:srgbClr val="FFFFFF"/>
                </a:solidFill>
              </a:rPr>
              <a:t>Comentários</a:t>
            </a:r>
          </a:p>
        </p:txBody>
      </p:sp>
      <p:sp>
        <p:nvSpPr>
          <p:cNvPr id="81" name="CaixaDeTexto 44"/>
          <p:cNvSpPr txBox="1">
            <a:spLocks noChangeArrowheads="1"/>
          </p:cNvSpPr>
          <p:nvPr/>
        </p:nvSpPr>
        <p:spPr bwMode="gray">
          <a:xfrm>
            <a:off x="266700" y="1608138"/>
            <a:ext cx="27654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1400" b="1" dirty="0" smtClean="0">
                <a:solidFill>
                  <a:srgbClr val="000000"/>
                </a:solidFill>
                <a:latin typeface="+mn-lt"/>
              </a:rPr>
              <a:t>Despesas e Investimentos em </a:t>
            </a:r>
            <a:r>
              <a:rPr lang="pt-BR" sz="1600" b="1" dirty="0" smtClean="0">
                <a:solidFill>
                  <a:srgbClr val="000000"/>
                </a:solidFill>
                <a:latin typeface="+mn-lt"/>
              </a:rPr>
              <a:t>Tecnologia do Sistema</a:t>
            </a:r>
          </a:p>
          <a:p>
            <a:pPr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+mn-lt"/>
              </a:rPr>
              <a:t>Financeiro</a:t>
            </a:r>
            <a:r>
              <a:rPr lang="pt-BR" sz="1600" b="1" baseline="30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600" b="1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600" b="1" baseline="30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11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pt-BR" sz="1400" dirty="0" smtClean="0">
                <a:solidFill>
                  <a:srgbClr val="000000"/>
                </a:solidFill>
                <a:latin typeface="+mn-lt"/>
              </a:rPr>
              <a:t>em bilhões de USD - 2014)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8949" name="Object 28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152400" y="2054225"/>
          <a:ext cx="50292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Chart" r:id="rId62" imgW="5029200" imgH="1206500" progId="MSGraph.Chart.8">
                  <p:embed followColorScheme="full"/>
                </p:oleObj>
              </mc:Choice>
              <mc:Fallback>
                <p:oleObj name="Chart" r:id="rId62" imgW="5029200" imgH="1206500" progId="MSGraph.Chart.8">
                  <p:embed followColorScheme="full"/>
                  <p:pic>
                    <p:nvPicPr>
                      <p:cNvPr id="0" name="Object 281"/>
                      <p:cNvPicPr>
                        <a:picLocks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4225"/>
                        <a:ext cx="50292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83" name="Freeform 82"/>
          <p:cNvSpPr/>
          <p:nvPr>
            <p:custDataLst>
              <p:tags r:id="rId18"/>
            </p:custDataLst>
          </p:nvPr>
        </p:nvSpPr>
        <p:spPr bwMode="auto">
          <a:xfrm>
            <a:off x="4691063" y="2185988"/>
            <a:ext cx="371475" cy="157162"/>
          </a:xfrm>
          <a:custGeom>
            <a:avLst/>
            <a:gdLst/>
            <a:ahLst/>
            <a:cxnLst/>
            <a:rect l="0" t="0" r="0" b="0"/>
            <a:pathLst>
              <a:path w="371476" h="157163">
                <a:moveTo>
                  <a:pt x="0" y="100012"/>
                </a:moveTo>
                <a:lnTo>
                  <a:pt x="371475" y="0"/>
                </a:lnTo>
                <a:lnTo>
                  <a:pt x="371475" y="57150"/>
                </a:lnTo>
                <a:lnTo>
                  <a:pt x="0" y="157162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4" name="Freeform 83"/>
          <p:cNvSpPr/>
          <p:nvPr>
            <p:custDataLst>
              <p:tags r:id="rId19"/>
            </p:custDataLst>
          </p:nvPr>
        </p:nvSpPr>
        <p:spPr bwMode="auto">
          <a:xfrm>
            <a:off x="4691063" y="2243138"/>
            <a:ext cx="371475" cy="100012"/>
          </a:xfrm>
          <a:custGeom>
            <a:avLst/>
            <a:gdLst/>
            <a:ahLst/>
            <a:cxnLst/>
            <a:rect l="0" t="0" r="0" b="0"/>
            <a:pathLst>
              <a:path w="371476" h="100013">
                <a:moveTo>
                  <a:pt x="0" y="100012"/>
                </a:moveTo>
                <a:lnTo>
                  <a:pt x="37147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Freeform 84"/>
          <p:cNvSpPr/>
          <p:nvPr>
            <p:custDataLst>
              <p:tags r:id="rId20"/>
            </p:custDataLst>
          </p:nvPr>
        </p:nvSpPr>
        <p:spPr bwMode="auto">
          <a:xfrm>
            <a:off x="4691063" y="2185988"/>
            <a:ext cx="371475" cy="100012"/>
          </a:xfrm>
          <a:custGeom>
            <a:avLst/>
            <a:gdLst/>
            <a:ahLst/>
            <a:cxnLst/>
            <a:rect l="0" t="0" r="0" b="0"/>
            <a:pathLst>
              <a:path w="371476" h="100013">
                <a:moveTo>
                  <a:pt x="0" y="100012"/>
                </a:moveTo>
                <a:lnTo>
                  <a:pt x="371475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53" name="Text Placeholder 15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954463" y="225107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926DC37E-5B55-B242-AFF0-161352E01D24}" type="datetime'''''3''''''''''''''''''''''''''''''''''6'''''',''9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36,9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54" name="Text Placeholder 14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554413" y="247967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383EB9B8-02BD-6141-9204-0E2AD222CE2C}" type="datetime'2''''''''''''''''4'''''',''''''''''3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24,3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55" name="Text Placeholder 1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154363" y="2508250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97FCE100-2391-4E44-9FAD-1B99B00AF086}" type="datetime'2''''''''''''''''''''''''''''2,''''8''''''''''''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22,8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56" name="Text Placeholder 1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754313" y="261302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934ECCE3-B5BC-054E-A36B-24D7051BEBD6}" type="datetime'''''''''1''''''''''''7'''''''''',''''''''''''2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17,2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57" name="Text Placeholder 11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349500" y="270827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CDFB63D5-388A-AF47-BE9E-C6D8FFEE084C}" type="datetime'1''1'''''''''''''''''''''',''''''''''''9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11,9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58" name="Text Placeholder 1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979613" y="278447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2802C800-1936-2649-BCDA-4C83AD0DFD9E}" type="datetime'''''''''''''''''7'''''''''''''''''''''''''''''''',''''''7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7,7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59" name="Text Placeholder 9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579563" y="282257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34314A4F-3C30-AD4D-8D07-5DA5E02B868E}" type="datetime'5'''''''''''''''''''',''''''''''6''''''''''''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5,6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60" name="Text Placeholder 8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179513" y="2851150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71AF34D8-4749-D64D-AA36-C1CB88750AAF}" type="datetime'''''''''''''''''''''''''''4'''''',''''''1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4,1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61" name="Text Placeholder 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79463" y="289877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9BF3DD7A-76A9-2E44-A366-B55F652D7AE1}" type="datetime'''''''1'''''''''''''''',''''''''''''''''''''''''''''''''''8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1,8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62" name="Text Placeholder 1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79413" y="2908300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C9698DD2-6908-C648-A6CD-A6A8F2F107C4}" type="datetime'''''''''''''''''''''''''''1'''''',''''''2''''''''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1,2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63" name="Text Placeholder 17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719638" y="1974850"/>
            <a:ext cx="314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6FB2A945-F599-3B4C-8BC2-4DB4862EA77C}" type="datetime'1''''''''''''''''''''''''''''''''''''''78'',''8''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178,8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64" name="Text Placeholder 16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354513" y="2184400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ctr">
              <a:buFont typeface="Arial" charset="0"/>
              <a:buNone/>
            </a:pPr>
            <a:fld id="{9888CC13-0892-4543-B97E-7E0CE35C5296}" type="datetime'''''''''''''4''''''''''''0'''''''''',''''3'''''''">
              <a:rPr lang="en-US" sz="1000" b="1">
                <a:latin typeface="Calibri" charset="0"/>
                <a:cs typeface="Arial" charset="0"/>
              </a:rPr>
              <a:pPr algn="ctr">
                <a:buFont typeface="Arial" charset="0"/>
                <a:buNone/>
              </a:pPr>
              <a:t>40,3</a:t>
            </a:fld>
            <a:endParaRPr lang="pt-BR" sz="1000" b="1">
              <a:cs typeface="Arial" charset="0"/>
              <a:sym typeface="Arial" charset="0"/>
            </a:endParaRPr>
          </a:p>
        </p:txBody>
      </p:sp>
      <p:sp>
        <p:nvSpPr>
          <p:cNvPr id="38965" name="Text Placeholder 17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127125" y="3222625"/>
            <a:ext cx="2809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B4C003A1-15BA-F245-8D6B-61D013B3EF2B}" type="datetime'''''R''''''''''''''''''''''''''U''''''''''S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RUS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66" name="Text Placeholder 23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560763" y="3222625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2B692F9D-AABB-A94D-ADD3-35C496C2237D}" type="datetime'''''''''''''C''''''H''''I''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CHI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67" name="Text Placeholder 24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922713" y="3222625"/>
            <a:ext cx="3079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460D479D-3126-6341-8609-F6A8401AF5F4}" type="datetime'''''''''''''I''''''''''''''''''''''N''''''''''GL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INGL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68" name="Text Placeholder 2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151188" y="3222625"/>
            <a:ext cx="250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7C0DF3D4-D078-D945-AA03-DEC96B1C42BB}" type="datetime'''''''''''''''''''''''''''''''''''A''''''L''''''''E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ALE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69" name="Text Placeholder 26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40275" y="3222625"/>
            <a:ext cx="273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3D74D22E-EA92-FF44-B2F3-74376256646C}" type="datetime'''''''''''''''''''''E''''''''''''UA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EUA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0" name="Text Placeholder 21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743200" y="3222625"/>
            <a:ext cx="266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0AC7DADB-22D9-804E-9F2B-9BDCC9414556}" type="datetime'''''''''''''''''''''''''FR''''''''''A''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FRA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1" name="Text Placeholder 18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524000" y="3222625"/>
            <a:ext cx="2873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09E3E8C3-CC6A-024D-8ABD-EEE21D190B4A}" type="datetime'''''''''M''''''''''E''''''''''X''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MEX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2" name="Text Placeholder 25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4354513" y="3222625"/>
            <a:ext cx="244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585DA06E-43CC-9F40-88B1-62072FFE1125}" type="datetime'''J''''''''''''A''''''''''''''''P''''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JAP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3" name="Text Placeholder 20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335213" y="3222625"/>
            <a:ext cx="2730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AC23D0D1-AC4C-CD49-BEE3-6E9532B08407}" type="datetime'''''''''''''''''B''''R''''''''''A''''''''''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BRA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4" name="Text Placeholder 16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23900" y="3222625"/>
            <a:ext cx="2873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45BC56A0-45D9-BA4F-B675-37468D82DD35}" type="datetime'''''''''''''''''''A''''''''''''''''R''''''G''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ARG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5" name="Text Placeholder 15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50838" y="3222625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9DAD4E8C-6D6B-9A43-9159-C8094175977D}" type="datetime'''''''''C''H''''''''''''''I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CHI</a:t>
            </a:fld>
            <a:endParaRPr lang="en-US" sz="1000">
              <a:cs typeface="Arial" charset="0"/>
              <a:sym typeface="Arial" charset="0"/>
            </a:endParaRPr>
          </a:p>
        </p:txBody>
      </p:sp>
      <p:sp>
        <p:nvSpPr>
          <p:cNvPr id="38976" name="Text Placeholder 19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951038" y="3222625"/>
            <a:ext cx="231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fld id="{CBE19E83-E67A-484E-AAEE-C9C9D7F14CDB}" type="datetime'''''''I''''''''''''''''''N''''''''''''''''D'''''''">
              <a:rPr lang="en-US" sz="1000">
                <a:latin typeface="Calibri" charset="0"/>
                <a:cs typeface="Arial" charset="0"/>
              </a:rPr>
              <a:pPr algn="ctr">
                <a:lnSpc>
                  <a:spcPct val="80000"/>
                </a:lnSpc>
                <a:buFont typeface="Arial" charset="0"/>
                <a:buNone/>
              </a:pPr>
              <a:t>IND</a:t>
            </a:fld>
            <a:endParaRPr lang="en-US" sz="1000">
              <a:cs typeface="Arial" charset="0"/>
              <a:sym typeface="Arial" charset="0"/>
            </a:endParaRPr>
          </a:p>
        </p:txBody>
      </p:sp>
      <p:pic>
        <p:nvPicPr>
          <p:cNvPr id="20546" name="Picture 20" descr="Chile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8613" y="3362325"/>
            <a:ext cx="2762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47" name="Picture 17" descr="Argentinien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250" y="3362325"/>
            <a:ext cx="2762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48" name="Picture 23" descr="Russland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888" y="3362325"/>
            <a:ext cx="2762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49" name="Picture 11" descr="Mexiko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3525" y="3362325"/>
            <a:ext cx="2762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0" name="Picture 29" descr="Indien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35163" y="3362325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1" name="Picture 19" descr="Brasilien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6800" y="3362325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2" name="Picture 29" descr="frankreich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38438" y="3362325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3" name="Picture 26" descr="deutschland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0075" y="3362325"/>
            <a:ext cx="2746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4" name="Picture 27" descr="China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41713" y="3362325"/>
            <a:ext cx="274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5" name="Picture 31" descr="großbritannien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43350" y="3362325"/>
            <a:ext cx="27463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6" name="Picture 19" descr="Japan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43400" y="3362325"/>
            <a:ext cx="2762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0557" name="Picture 17" descr="USA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45038" y="3370263"/>
            <a:ext cx="263525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61" name="Rectangle 160"/>
          <p:cNvSpPr/>
          <p:nvPr/>
        </p:nvSpPr>
        <p:spPr bwMode="gray">
          <a:xfrm>
            <a:off x="2265363" y="2625725"/>
            <a:ext cx="411162" cy="1000125"/>
          </a:xfrm>
          <a:prstGeom prst="rect">
            <a:avLst/>
          </a:prstGeom>
          <a:noFill/>
          <a:ln w="1905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90" name="Freeform 322"/>
          <p:cNvSpPr>
            <a:spLocks noEditPoints="1"/>
          </p:cNvSpPr>
          <p:nvPr/>
        </p:nvSpPr>
        <p:spPr bwMode="auto">
          <a:xfrm>
            <a:off x="268288" y="2073275"/>
            <a:ext cx="1560512" cy="647700"/>
          </a:xfrm>
          <a:custGeom>
            <a:avLst/>
            <a:gdLst>
              <a:gd name="T0" fmla="*/ 2147483647 w 16453"/>
              <a:gd name="T1" fmla="*/ 2147483647 h 8075"/>
              <a:gd name="T2" fmla="*/ 2147483647 w 16453"/>
              <a:gd name="T3" fmla="*/ 2147483647 h 8075"/>
              <a:gd name="T4" fmla="*/ 2147483647 w 16453"/>
              <a:gd name="T5" fmla="*/ 2147483647 h 8075"/>
              <a:gd name="T6" fmla="*/ 2147483647 w 16453"/>
              <a:gd name="T7" fmla="*/ 2147483647 h 8075"/>
              <a:gd name="T8" fmla="*/ 2147483647 w 16453"/>
              <a:gd name="T9" fmla="*/ 2147483647 h 8075"/>
              <a:gd name="T10" fmla="*/ 2147483647 w 16453"/>
              <a:gd name="T11" fmla="*/ 2147483647 h 8075"/>
              <a:gd name="T12" fmla="*/ 2147483647 w 16453"/>
              <a:gd name="T13" fmla="*/ 2147483647 h 8075"/>
              <a:gd name="T14" fmla="*/ 2147483647 w 16453"/>
              <a:gd name="T15" fmla="*/ 2147483647 h 8075"/>
              <a:gd name="T16" fmla="*/ 2147483647 w 16453"/>
              <a:gd name="T17" fmla="*/ 2147483647 h 8075"/>
              <a:gd name="T18" fmla="*/ 2147483647 w 16453"/>
              <a:gd name="T19" fmla="*/ 2147483647 h 8075"/>
              <a:gd name="T20" fmla="*/ 2147483647 w 16453"/>
              <a:gd name="T21" fmla="*/ 2147483647 h 8075"/>
              <a:gd name="T22" fmla="*/ 2147483647 w 16453"/>
              <a:gd name="T23" fmla="*/ 2147483647 h 8075"/>
              <a:gd name="T24" fmla="*/ 2147483647 w 16453"/>
              <a:gd name="T25" fmla="*/ 2147483647 h 8075"/>
              <a:gd name="T26" fmla="*/ 2147483647 w 16453"/>
              <a:gd name="T27" fmla="*/ 2147483647 h 8075"/>
              <a:gd name="T28" fmla="*/ 2147483647 w 16453"/>
              <a:gd name="T29" fmla="*/ 2147483647 h 8075"/>
              <a:gd name="T30" fmla="*/ 2147483647 w 16453"/>
              <a:gd name="T31" fmla="*/ 2147483647 h 8075"/>
              <a:gd name="T32" fmla="*/ 2147483647 w 16453"/>
              <a:gd name="T33" fmla="*/ 2147483647 h 8075"/>
              <a:gd name="T34" fmla="*/ 2147483647 w 16453"/>
              <a:gd name="T35" fmla="*/ 2147483647 h 8075"/>
              <a:gd name="T36" fmla="*/ 2147483647 w 16453"/>
              <a:gd name="T37" fmla="*/ 2147483647 h 8075"/>
              <a:gd name="T38" fmla="*/ 2147483647 w 16453"/>
              <a:gd name="T39" fmla="*/ 2147483647 h 8075"/>
              <a:gd name="T40" fmla="*/ 2147483647 w 16453"/>
              <a:gd name="T41" fmla="*/ 2147483647 h 8075"/>
              <a:gd name="T42" fmla="*/ 2147483647 w 16453"/>
              <a:gd name="T43" fmla="*/ 2147483647 h 8075"/>
              <a:gd name="T44" fmla="*/ 2147483647 w 16453"/>
              <a:gd name="T45" fmla="*/ 2147483647 h 8075"/>
              <a:gd name="T46" fmla="*/ 2147483647 w 16453"/>
              <a:gd name="T47" fmla="*/ 2147483647 h 8075"/>
              <a:gd name="T48" fmla="*/ 2147483647 w 16453"/>
              <a:gd name="T49" fmla="*/ 2147483647 h 8075"/>
              <a:gd name="T50" fmla="*/ 2147483647 w 16453"/>
              <a:gd name="T51" fmla="*/ 2147483647 h 8075"/>
              <a:gd name="T52" fmla="*/ 2147483647 w 16453"/>
              <a:gd name="T53" fmla="*/ 2147483647 h 8075"/>
              <a:gd name="T54" fmla="*/ 2147483647 w 16453"/>
              <a:gd name="T55" fmla="*/ 2147483647 h 8075"/>
              <a:gd name="T56" fmla="*/ 2147483647 w 16453"/>
              <a:gd name="T57" fmla="*/ 2147483647 h 8075"/>
              <a:gd name="T58" fmla="*/ 2147483647 w 16453"/>
              <a:gd name="T59" fmla="*/ 2147483647 h 8075"/>
              <a:gd name="T60" fmla="*/ 2147483647 w 16453"/>
              <a:gd name="T61" fmla="*/ 2147483647 h 8075"/>
              <a:gd name="T62" fmla="*/ 2147483647 w 16453"/>
              <a:gd name="T63" fmla="*/ 2147483647 h 8075"/>
              <a:gd name="T64" fmla="*/ 2147483647 w 16453"/>
              <a:gd name="T65" fmla="*/ 2147483647 h 8075"/>
              <a:gd name="T66" fmla="*/ 2147483647 w 16453"/>
              <a:gd name="T67" fmla="*/ 2147483647 h 8075"/>
              <a:gd name="T68" fmla="*/ 2147483647 w 16453"/>
              <a:gd name="T69" fmla="*/ 2147483647 h 8075"/>
              <a:gd name="T70" fmla="*/ 2147483647 w 16453"/>
              <a:gd name="T71" fmla="*/ 2147483647 h 8075"/>
              <a:gd name="T72" fmla="*/ 2147483647 w 16453"/>
              <a:gd name="T73" fmla="*/ 2147483647 h 8075"/>
              <a:gd name="T74" fmla="*/ 2147483647 w 16453"/>
              <a:gd name="T75" fmla="*/ 2147483647 h 8075"/>
              <a:gd name="T76" fmla="*/ 2147483647 w 16453"/>
              <a:gd name="T77" fmla="*/ 2147483647 h 8075"/>
              <a:gd name="T78" fmla="*/ 2147483647 w 16453"/>
              <a:gd name="T79" fmla="*/ 2147483647 h 8075"/>
              <a:gd name="T80" fmla="*/ 2147483647 w 16453"/>
              <a:gd name="T81" fmla="*/ 2147483647 h 8075"/>
              <a:gd name="T82" fmla="*/ 2147483647 w 16453"/>
              <a:gd name="T83" fmla="*/ 2147483647 h 8075"/>
              <a:gd name="T84" fmla="*/ 2147483647 w 16453"/>
              <a:gd name="T85" fmla="*/ 2147483647 h 8075"/>
              <a:gd name="T86" fmla="*/ 2147483647 w 16453"/>
              <a:gd name="T87" fmla="*/ 2147483647 h 8075"/>
              <a:gd name="T88" fmla="*/ 2147483647 w 16453"/>
              <a:gd name="T89" fmla="*/ 2147483647 h 8075"/>
              <a:gd name="T90" fmla="*/ 2147483647 w 16453"/>
              <a:gd name="T91" fmla="*/ 2147483647 h 8075"/>
              <a:gd name="T92" fmla="*/ 2147483647 w 16453"/>
              <a:gd name="T93" fmla="*/ 2147483647 h 8075"/>
              <a:gd name="T94" fmla="*/ 0 w 16453"/>
              <a:gd name="T95" fmla="*/ 2147483647 h 8075"/>
              <a:gd name="T96" fmla="*/ 2147483647 w 16453"/>
              <a:gd name="T97" fmla="*/ 2147483647 h 8075"/>
              <a:gd name="T98" fmla="*/ 2147483647 w 16453"/>
              <a:gd name="T99" fmla="*/ 2147483647 h 8075"/>
              <a:gd name="T100" fmla="*/ 2147483647 w 16453"/>
              <a:gd name="T101" fmla="*/ 2147483647 h 8075"/>
              <a:gd name="T102" fmla="*/ 2147483647 w 16453"/>
              <a:gd name="T103" fmla="*/ 2147483647 h 8075"/>
              <a:gd name="T104" fmla="*/ 2147483647 w 16453"/>
              <a:gd name="T105" fmla="*/ 2147483647 h 8075"/>
              <a:gd name="T106" fmla="*/ 2147483647 w 16453"/>
              <a:gd name="T107" fmla="*/ 2147483647 h 8075"/>
              <a:gd name="T108" fmla="*/ 2147483647 w 16453"/>
              <a:gd name="T109" fmla="*/ 2147483647 h 80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53"/>
              <a:gd name="T166" fmla="*/ 0 h 8075"/>
              <a:gd name="T167" fmla="*/ 16453 w 16453"/>
              <a:gd name="T168" fmla="*/ 8075 h 80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53" h="8075">
                <a:moveTo>
                  <a:pt x="1516" y="2667"/>
                </a:moveTo>
                <a:lnTo>
                  <a:pt x="1507" y="2494"/>
                </a:lnTo>
                <a:lnTo>
                  <a:pt x="1513" y="2330"/>
                </a:lnTo>
                <a:lnTo>
                  <a:pt x="1533" y="2176"/>
                </a:lnTo>
                <a:lnTo>
                  <a:pt x="1569" y="2029"/>
                </a:lnTo>
                <a:lnTo>
                  <a:pt x="1619" y="1892"/>
                </a:lnTo>
                <a:lnTo>
                  <a:pt x="1680" y="1765"/>
                </a:lnTo>
                <a:lnTo>
                  <a:pt x="1754" y="1644"/>
                </a:lnTo>
                <a:lnTo>
                  <a:pt x="1840" y="1533"/>
                </a:lnTo>
                <a:lnTo>
                  <a:pt x="1936" y="1430"/>
                </a:lnTo>
                <a:lnTo>
                  <a:pt x="2042" y="1335"/>
                </a:lnTo>
                <a:lnTo>
                  <a:pt x="2158" y="1248"/>
                </a:lnTo>
                <a:lnTo>
                  <a:pt x="2280" y="1169"/>
                </a:lnTo>
                <a:lnTo>
                  <a:pt x="2412" y="1097"/>
                </a:lnTo>
                <a:lnTo>
                  <a:pt x="2549" y="1033"/>
                </a:lnTo>
                <a:lnTo>
                  <a:pt x="2692" y="975"/>
                </a:lnTo>
                <a:lnTo>
                  <a:pt x="2842" y="926"/>
                </a:lnTo>
                <a:lnTo>
                  <a:pt x="2996" y="882"/>
                </a:lnTo>
                <a:lnTo>
                  <a:pt x="3153" y="845"/>
                </a:lnTo>
                <a:lnTo>
                  <a:pt x="3314" y="815"/>
                </a:lnTo>
                <a:lnTo>
                  <a:pt x="3477" y="792"/>
                </a:lnTo>
                <a:lnTo>
                  <a:pt x="3641" y="774"/>
                </a:lnTo>
                <a:lnTo>
                  <a:pt x="3807" y="764"/>
                </a:lnTo>
                <a:lnTo>
                  <a:pt x="3973" y="758"/>
                </a:lnTo>
                <a:lnTo>
                  <a:pt x="4137" y="759"/>
                </a:lnTo>
                <a:lnTo>
                  <a:pt x="4301" y="765"/>
                </a:lnTo>
                <a:lnTo>
                  <a:pt x="4462" y="776"/>
                </a:lnTo>
                <a:lnTo>
                  <a:pt x="4620" y="794"/>
                </a:lnTo>
                <a:lnTo>
                  <a:pt x="4776" y="815"/>
                </a:lnTo>
                <a:lnTo>
                  <a:pt x="4926" y="842"/>
                </a:lnTo>
                <a:lnTo>
                  <a:pt x="5071" y="874"/>
                </a:lnTo>
                <a:lnTo>
                  <a:pt x="5211" y="911"/>
                </a:lnTo>
                <a:lnTo>
                  <a:pt x="5343" y="951"/>
                </a:lnTo>
                <a:lnTo>
                  <a:pt x="5425" y="873"/>
                </a:lnTo>
                <a:lnTo>
                  <a:pt x="5510" y="799"/>
                </a:lnTo>
                <a:lnTo>
                  <a:pt x="5596" y="730"/>
                </a:lnTo>
                <a:lnTo>
                  <a:pt x="5686" y="665"/>
                </a:lnTo>
                <a:lnTo>
                  <a:pt x="5777" y="605"/>
                </a:lnTo>
                <a:lnTo>
                  <a:pt x="5870" y="550"/>
                </a:lnTo>
                <a:lnTo>
                  <a:pt x="5966" y="498"/>
                </a:lnTo>
                <a:lnTo>
                  <a:pt x="6062" y="452"/>
                </a:lnTo>
                <a:lnTo>
                  <a:pt x="6161" y="410"/>
                </a:lnTo>
                <a:lnTo>
                  <a:pt x="6261" y="373"/>
                </a:lnTo>
                <a:lnTo>
                  <a:pt x="6363" y="339"/>
                </a:lnTo>
                <a:lnTo>
                  <a:pt x="6464" y="311"/>
                </a:lnTo>
                <a:lnTo>
                  <a:pt x="6568" y="286"/>
                </a:lnTo>
                <a:lnTo>
                  <a:pt x="6672" y="266"/>
                </a:lnTo>
                <a:lnTo>
                  <a:pt x="6778" y="250"/>
                </a:lnTo>
                <a:lnTo>
                  <a:pt x="6884" y="239"/>
                </a:lnTo>
                <a:lnTo>
                  <a:pt x="6990" y="232"/>
                </a:lnTo>
                <a:lnTo>
                  <a:pt x="7097" y="229"/>
                </a:lnTo>
                <a:lnTo>
                  <a:pt x="7203" y="230"/>
                </a:lnTo>
                <a:lnTo>
                  <a:pt x="7310" y="236"/>
                </a:lnTo>
                <a:lnTo>
                  <a:pt x="7417" y="245"/>
                </a:lnTo>
                <a:lnTo>
                  <a:pt x="7524" y="259"/>
                </a:lnTo>
                <a:lnTo>
                  <a:pt x="7631" y="277"/>
                </a:lnTo>
                <a:lnTo>
                  <a:pt x="7736" y="300"/>
                </a:lnTo>
                <a:lnTo>
                  <a:pt x="7841" y="325"/>
                </a:lnTo>
                <a:lnTo>
                  <a:pt x="7946" y="356"/>
                </a:lnTo>
                <a:lnTo>
                  <a:pt x="8050" y="390"/>
                </a:lnTo>
                <a:lnTo>
                  <a:pt x="8153" y="429"/>
                </a:lnTo>
                <a:lnTo>
                  <a:pt x="8254" y="472"/>
                </a:lnTo>
                <a:lnTo>
                  <a:pt x="8355" y="518"/>
                </a:lnTo>
                <a:lnTo>
                  <a:pt x="8453" y="568"/>
                </a:lnTo>
                <a:lnTo>
                  <a:pt x="8551" y="623"/>
                </a:lnTo>
                <a:lnTo>
                  <a:pt x="8621" y="550"/>
                </a:lnTo>
                <a:lnTo>
                  <a:pt x="8693" y="482"/>
                </a:lnTo>
                <a:lnTo>
                  <a:pt x="8768" y="418"/>
                </a:lnTo>
                <a:lnTo>
                  <a:pt x="8845" y="359"/>
                </a:lnTo>
                <a:lnTo>
                  <a:pt x="8924" y="305"/>
                </a:lnTo>
                <a:lnTo>
                  <a:pt x="9007" y="255"/>
                </a:lnTo>
                <a:lnTo>
                  <a:pt x="9090" y="210"/>
                </a:lnTo>
                <a:lnTo>
                  <a:pt x="9174" y="170"/>
                </a:lnTo>
                <a:lnTo>
                  <a:pt x="9262" y="134"/>
                </a:lnTo>
                <a:lnTo>
                  <a:pt x="9349" y="102"/>
                </a:lnTo>
                <a:lnTo>
                  <a:pt x="9438" y="74"/>
                </a:lnTo>
                <a:lnTo>
                  <a:pt x="9529" y="51"/>
                </a:lnTo>
                <a:lnTo>
                  <a:pt x="9620" y="33"/>
                </a:lnTo>
                <a:lnTo>
                  <a:pt x="9713" y="19"/>
                </a:lnTo>
                <a:lnTo>
                  <a:pt x="9806" y="8"/>
                </a:lnTo>
                <a:lnTo>
                  <a:pt x="9899" y="2"/>
                </a:lnTo>
                <a:lnTo>
                  <a:pt x="9993" y="0"/>
                </a:lnTo>
                <a:lnTo>
                  <a:pt x="10087" y="2"/>
                </a:lnTo>
                <a:lnTo>
                  <a:pt x="10181" y="8"/>
                </a:lnTo>
                <a:lnTo>
                  <a:pt x="10274" y="19"/>
                </a:lnTo>
                <a:lnTo>
                  <a:pt x="10369" y="33"/>
                </a:lnTo>
                <a:lnTo>
                  <a:pt x="10462" y="51"/>
                </a:lnTo>
                <a:lnTo>
                  <a:pt x="10554" y="73"/>
                </a:lnTo>
                <a:lnTo>
                  <a:pt x="10647" y="99"/>
                </a:lnTo>
                <a:lnTo>
                  <a:pt x="10738" y="129"/>
                </a:lnTo>
                <a:lnTo>
                  <a:pt x="10828" y="163"/>
                </a:lnTo>
                <a:lnTo>
                  <a:pt x="10917" y="200"/>
                </a:lnTo>
                <a:lnTo>
                  <a:pt x="11005" y="241"/>
                </a:lnTo>
                <a:lnTo>
                  <a:pt x="11091" y="285"/>
                </a:lnTo>
                <a:lnTo>
                  <a:pt x="11175" y="334"/>
                </a:lnTo>
                <a:lnTo>
                  <a:pt x="11259" y="385"/>
                </a:lnTo>
                <a:lnTo>
                  <a:pt x="11339" y="441"/>
                </a:lnTo>
                <a:lnTo>
                  <a:pt x="11433" y="381"/>
                </a:lnTo>
                <a:lnTo>
                  <a:pt x="11531" y="325"/>
                </a:lnTo>
                <a:lnTo>
                  <a:pt x="11633" y="275"/>
                </a:lnTo>
                <a:lnTo>
                  <a:pt x="11738" y="228"/>
                </a:lnTo>
                <a:lnTo>
                  <a:pt x="11846" y="184"/>
                </a:lnTo>
                <a:lnTo>
                  <a:pt x="11957" y="146"/>
                </a:lnTo>
                <a:lnTo>
                  <a:pt x="12070" y="112"/>
                </a:lnTo>
                <a:lnTo>
                  <a:pt x="12185" y="82"/>
                </a:lnTo>
                <a:lnTo>
                  <a:pt x="12301" y="58"/>
                </a:lnTo>
                <a:lnTo>
                  <a:pt x="12419" y="38"/>
                </a:lnTo>
                <a:lnTo>
                  <a:pt x="12537" y="24"/>
                </a:lnTo>
                <a:lnTo>
                  <a:pt x="12655" y="13"/>
                </a:lnTo>
                <a:lnTo>
                  <a:pt x="12774" y="8"/>
                </a:lnTo>
                <a:lnTo>
                  <a:pt x="12893" y="9"/>
                </a:lnTo>
                <a:lnTo>
                  <a:pt x="13011" y="14"/>
                </a:lnTo>
                <a:lnTo>
                  <a:pt x="13127" y="26"/>
                </a:lnTo>
                <a:lnTo>
                  <a:pt x="13243" y="42"/>
                </a:lnTo>
                <a:lnTo>
                  <a:pt x="13357" y="65"/>
                </a:lnTo>
                <a:lnTo>
                  <a:pt x="13469" y="93"/>
                </a:lnTo>
                <a:lnTo>
                  <a:pt x="13578" y="127"/>
                </a:lnTo>
                <a:lnTo>
                  <a:pt x="13685" y="166"/>
                </a:lnTo>
                <a:lnTo>
                  <a:pt x="13787" y="212"/>
                </a:lnTo>
                <a:lnTo>
                  <a:pt x="13887" y="264"/>
                </a:lnTo>
                <a:lnTo>
                  <a:pt x="13983" y="322"/>
                </a:lnTo>
                <a:lnTo>
                  <a:pt x="14074" y="387"/>
                </a:lnTo>
                <a:lnTo>
                  <a:pt x="14161" y="457"/>
                </a:lnTo>
                <a:lnTo>
                  <a:pt x="14243" y="535"/>
                </a:lnTo>
                <a:lnTo>
                  <a:pt x="14319" y="620"/>
                </a:lnTo>
                <a:lnTo>
                  <a:pt x="14390" y="710"/>
                </a:lnTo>
                <a:lnTo>
                  <a:pt x="14455" y="808"/>
                </a:lnTo>
                <a:lnTo>
                  <a:pt x="14513" y="913"/>
                </a:lnTo>
                <a:lnTo>
                  <a:pt x="14565" y="1024"/>
                </a:lnTo>
                <a:lnTo>
                  <a:pt x="14653" y="1047"/>
                </a:lnTo>
                <a:lnTo>
                  <a:pt x="14742" y="1071"/>
                </a:lnTo>
                <a:lnTo>
                  <a:pt x="14829" y="1098"/>
                </a:lnTo>
                <a:lnTo>
                  <a:pt x="14916" y="1125"/>
                </a:lnTo>
                <a:lnTo>
                  <a:pt x="15001" y="1156"/>
                </a:lnTo>
                <a:lnTo>
                  <a:pt x="15085" y="1189"/>
                </a:lnTo>
                <a:lnTo>
                  <a:pt x="15166" y="1224"/>
                </a:lnTo>
                <a:lnTo>
                  <a:pt x="15247" y="1261"/>
                </a:lnTo>
                <a:lnTo>
                  <a:pt x="15324" y="1300"/>
                </a:lnTo>
                <a:lnTo>
                  <a:pt x="15399" y="1342"/>
                </a:lnTo>
                <a:lnTo>
                  <a:pt x="15472" y="1385"/>
                </a:lnTo>
                <a:lnTo>
                  <a:pt x="15541" y="1431"/>
                </a:lnTo>
                <a:lnTo>
                  <a:pt x="15607" y="1480"/>
                </a:lnTo>
                <a:lnTo>
                  <a:pt x="15669" y="1530"/>
                </a:lnTo>
                <a:lnTo>
                  <a:pt x="15728" y="1583"/>
                </a:lnTo>
                <a:lnTo>
                  <a:pt x="15782" y="1638"/>
                </a:lnTo>
                <a:lnTo>
                  <a:pt x="15832" y="1697"/>
                </a:lnTo>
                <a:lnTo>
                  <a:pt x="15878" y="1756"/>
                </a:lnTo>
                <a:lnTo>
                  <a:pt x="15918" y="1819"/>
                </a:lnTo>
                <a:lnTo>
                  <a:pt x="15954" y="1884"/>
                </a:lnTo>
                <a:lnTo>
                  <a:pt x="15985" y="1952"/>
                </a:lnTo>
                <a:lnTo>
                  <a:pt x="16010" y="2022"/>
                </a:lnTo>
                <a:lnTo>
                  <a:pt x="16028" y="2095"/>
                </a:lnTo>
                <a:lnTo>
                  <a:pt x="16042" y="2170"/>
                </a:lnTo>
                <a:lnTo>
                  <a:pt x="16048" y="2248"/>
                </a:lnTo>
                <a:lnTo>
                  <a:pt x="16048" y="2328"/>
                </a:lnTo>
                <a:lnTo>
                  <a:pt x="16041" y="2411"/>
                </a:lnTo>
                <a:lnTo>
                  <a:pt x="16027" y="2498"/>
                </a:lnTo>
                <a:lnTo>
                  <a:pt x="16006" y="2585"/>
                </a:lnTo>
                <a:lnTo>
                  <a:pt x="15977" y="2677"/>
                </a:lnTo>
                <a:lnTo>
                  <a:pt x="15940" y="2771"/>
                </a:lnTo>
                <a:lnTo>
                  <a:pt x="15896" y="2867"/>
                </a:lnTo>
                <a:lnTo>
                  <a:pt x="16042" y="3014"/>
                </a:lnTo>
                <a:lnTo>
                  <a:pt x="16149" y="3146"/>
                </a:lnTo>
                <a:lnTo>
                  <a:pt x="16239" y="3276"/>
                </a:lnTo>
                <a:lnTo>
                  <a:pt x="16313" y="3403"/>
                </a:lnTo>
                <a:lnTo>
                  <a:pt x="16371" y="3527"/>
                </a:lnTo>
                <a:lnTo>
                  <a:pt x="16412" y="3648"/>
                </a:lnTo>
                <a:lnTo>
                  <a:pt x="16440" y="3766"/>
                </a:lnTo>
                <a:lnTo>
                  <a:pt x="16453" y="3883"/>
                </a:lnTo>
                <a:lnTo>
                  <a:pt x="16452" y="3995"/>
                </a:lnTo>
                <a:lnTo>
                  <a:pt x="16440" y="4104"/>
                </a:lnTo>
                <a:lnTo>
                  <a:pt x="16414" y="4210"/>
                </a:lnTo>
                <a:lnTo>
                  <a:pt x="16378" y="4313"/>
                </a:lnTo>
                <a:lnTo>
                  <a:pt x="16331" y="4413"/>
                </a:lnTo>
                <a:lnTo>
                  <a:pt x="16274" y="4510"/>
                </a:lnTo>
                <a:lnTo>
                  <a:pt x="16208" y="4602"/>
                </a:lnTo>
                <a:lnTo>
                  <a:pt x="16133" y="4692"/>
                </a:lnTo>
                <a:lnTo>
                  <a:pt x="16051" y="4777"/>
                </a:lnTo>
                <a:lnTo>
                  <a:pt x="15960" y="4860"/>
                </a:lnTo>
                <a:lnTo>
                  <a:pt x="15865" y="4939"/>
                </a:lnTo>
                <a:lnTo>
                  <a:pt x="15762" y="5013"/>
                </a:lnTo>
                <a:lnTo>
                  <a:pt x="15655" y="5085"/>
                </a:lnTo>
                <a:lnTo>
                  <a:pt x="15544" y="5152"/>
                </a:lnTo>
                <a:lnTo>
                  <a:pt x="15428" y="5216"/>
                </a:lnTo>
                <a:lnTo>
                  <a:pt x="15309" y="5276"/>
                </a:lnTo>
                <a:lnTo>
                  <a:pt x="15189" y="5331"/>
                </a:lnTo>
                <a:lnTo>
                  <a:pt x="15066" y="5382"/>
                </a:lnTo>
                <a:lnTo>
                  <a:pt x="14942" y="5429"/>
                </a:lnTo>
                <a:lnTo>
                  <a:pt x="14819" y="5472"/>
                </a:lnTo>
                <a:lnTo>
                  <a:pt x="14695" y="5511"/>
                </a:lnTo>
                <a:lnTo>
                  <a:pt x="14573" y="5546"/>
                </a:lnTo>
                <a:lnTo>
                  <a:pt x="14452" y="5576"/>
                </a:lnTo>
                <a:lnTo>
                  <a:pt x="14333" y="5602"/>
                </a:lnTo>
                <a:lnTo>
                  <a:pt x="14218" y="5623"/>
                </a:lnTo>
                <a:lnTo>
                  <a:pt x="14196" y="5757"/>
                </a:lnTo>
                <a:lnTo>
                  <a:pt x="14163" y="5885"/>
                </a:lnTo>
                <a:lnTo>
                  <a:pt x="14121" y="6005"/>
                </a:lnTo>
                <a:lnTo>
                  <a:pt x="14069" y="6117"/>
                </a:lnTo>
                <a:lnTo>
                  <a:pt x="14009" y="6223"/>
                </a:lnTo>
                <a:lnTo>
                  <a:pt x="13940" y="6321"/>
                </a:lnTo>
                <a:lnTo>
                  <a:pt x="13862" y="6411"/>
                </a:lnTo>
                <a:lnTo>
                  <a:pt x="13778" y="6496"/>
                </a:lnTo>
                <a:lnTo>
                  <a:pt x="13688" y="6574"/>
                </a:lnTo>
                <a:lnTo>
                  <a:pt x="13591" y="6645"/>
                </a:lnTo>
                <a:lnTo>
                  <a:pt x="13488" y="6710"/>
                </a:lnTo>
                <a:lnTo>
                  <a:pt x="13380" y="6768"/>
                </a:lnTo>
                <a:lnTo>
                  <a:pt x="13267" y="6821"/>
                </a:lnTo>
                <a:lnTo>
                  <a:pt x="13150" y="6867"/>
                </a:lnTo>
                <a:lnTo>
                  <a:pt x="13028" y="6908"/>
                </a:lnTo>
                <a:lnTo>
                  <a:pt x="12904" y="6943"/>
                </a:lnTo>
                <a:lnTo>
                  <a:pt x="12778" y="6973"/>
                </a:lnTo>
                <a:lnTo>
                  <a:pt x="12648" y="6997"/>
                </a:lnTo>
                <a:lnTo>
                  <a:pt x="12516" y="7016"/>
                </a:lnTo>
                <a:lnTo>
                  <a:pt x="12384" y="7030"/>
                </a:lnTo>
                <a:lnTo>
                  <a:pt x="12250" y="7038"/>
                </a:lnTo>
                <a:lnTo>
                  <a:pt x="12116" y="7042"/>
                </a:lnTo>
                <a:lnTo>
                  <a:pt x="11982" y="7041"/>
                </a:lnTo>
                <a:lnTo>
                  <a:pt x="11849" y="7036"/>
                </a:lnTo>
                <a:lnTo>
                  <a:pt x="11716" y="7026"/>
                </a:lnTo>
                <a:lnTo>
                  <a:pt x="11587" y="7012"/>
                </a:lnTo>
                <a:lnTo>
                  <a:pt x="11458" y="6994"/>
                </a:lnTo>
                <a:lnTo>
                  <a:pt x="11333" y="6972"/>
                </a:lnTo>
                <a:lnTo>
                  <a:pt x="11209" y="6946"/>
                </a:lnTo>
                <a:lnTo>
                  <a:pt x="11091" y="6916"/>
                </a:lnTo>
                <a:lnTo>
                  <a:pt x="10976" y="6883"/>
                </a:lnTo>
                <a:lnTo>
                  <a:pt x="10865" y="6846"/>
                </a:lnTo>
                <a:lnTo>
                  <a:pt x="10778" y="6989"/>
                </a:lnTo>
                <a:lnTo>
                  <a:pt x="10683" y="7123"/>
                </a:lnTo>
                <a:lnTo>
                  <a:pt x="10580" y="7247"/>
                </a:lnTo>
                <a:lnTo>
                  <a:pt x="10468" y="7363"/>
                </a:lnTo>
                <a:lnTo>
                  <a:pt x="10350" y="7469"/>
                </a:lnTo>
                <a:lnTo>
                  <a:pt x="10224" y="7565"/>
                </a:lnTo>
                <a:lnTo>
                  <a:pt x="10092" y="7654"/>
                </a:lnTo>
                <a:lnTo>
                  <a:pt x="9956" y="7734"/>
                </a:lnTo>
                <a:lnTo>
                  <a:pt x="9813" y="7805"/>
                </a:lnTo>
                <a:lnTo>
                  <a:pt x="9666" y="7867"/>
                </a:lnTo>
                <a:lnTo>
                  <a:pt x="9515" y="7922"/>
                </a:lnTo>
                <a:lnTo>
                  <a:pt x="9360" y="7967"/>
                </a:lnTo>
                <a:lnTo>
                  <a:pt x="9202" y="8005"/>
                </a:lnTo>
                <a:lnTo>
                  <a:pt x="9041" y="8034"/>
                </a:lnTo>
                <a:lnTo>
                  <a:pt x="8879" y="8055"/>
                </a:lnTo>
                <a:lnTo>
                  <a:pt x="8714" y="8069"/>
                </a:lnTo>
                <a:lnTo>
                  <a:pt x="8550" y="8075"/>
                </a:lnTo>
                <a:lnTo>
                  <a:pt x="8383" y="8073"/>
                </a:lnTo>
                <a:lnTo>
                  <a:pt x="8218" y="8064"/>
                </a:lnTo>
                <a:lnTo>
                  <a:pt x="8052" y="8046"/>
                </a:lnTo>
                <a:lnTo>
                  <a:pt x="7888" y="8022"/>
                </a:lnTo>
                <a:lnTo>
                  <a:pt x="7725" y="7991"/>
                </a:lnTo>
                <a:lnTo>
                  <a:pt x="7564" y="7952"/>
                </a:lnTo>
                <a:lnTo>
                  <a:pt x="7405" y="7906"/>
                </a:lnTo>
                <a:lnTo>
                  <a:pt x="7250" y="7854"/>
                </a:lnTo>
                <a:lnTo>
                  <a:pt x="7099" y="7795"/>
                </a:lnTo>
                <a:lnTo>
                  <a:pt x="6951" y="7728"/>
                </a:lnTo>
                <a:lnTo>
                  <a:pt x="6808" y="7656"/>
                </a:lnTo>
                <a:lnTo>
                  <a:pt x="6669" y="7577"/>
                </a:lnTo>
                <a:lnTo>
                  <a:pt x="6537" y="7491"/>
                </a:lnTo>
                <a:lnTo>
                  <a:pt x="6411" y="7400"/>
                </a:lnTo>
                <a:lnTo>
                  <a:pt x="6291" y="7302"/>
                </a:lnTo>
                <a:lnTo>
                  <a:pt x="6017" y="7393"/>
                </a:lnTo>
                <a:lnTo>
                  <a:pt x="5905" y="7428"/>
                </a:lnTo>
                <a:lnTo>
                  <a:pt x="5789" y="7460"/>
                </a:lnTo>
                <a:lnTo>
                  <a:pt x="5670" y="7489"/>
                </a:lnTo>
                <a:lnTo>
                  <a:pt x="5550" y="7514"/>
                </a:lnTo>
                <a:lnTo>
                  <a:pt x="5428" y="7534"/>
                </a:lnTo>
                <a:lnTo>
                  <a:pt x="5303" y="7552"/>
                </a:lnTo>
                <a:lnTo>
                  <a:pt x="5178" y="7566"/>
                </a:lnTo>
                <a:lnTo>
                  <a:pt x="5050" y="7577"/>
                </a:lnTo>
                <a:lnTo>
                  <a:pt x="4923" y="7583"/>
                </a:lnTo>
                <a:lnTo>
                  <a:pt x="4794" y="7585"/>
                </a:lnTo>
                <a:lnTo>
                  <a:pt x="4665" y="7584"/>
                </a:lnTo>
                <a:lnTo>
                  <a:pt x="4535" y="7579"/>
                </a:lnTo>
                <a:lnTo>
                  <a:pt x="4406" y="7571"/>
                </a:lnTo>
                <a:lnTo>
                  <a:pt x="4276" y="7557"/>
                </a:lnTo>
                <a:lnTo>
                  <a:pt x="4147" y="7541"/>
                </a:lnTo>
                <a:lnTo>
                  <a:pt x="4019" y="7520"/>
                </a:lnTo>
                <a:lnTo>
                  <a:pt x="3891" y="7495"/>
                </a:lnTo>
                <a:lnTo>
                  <a:pt x="3766" y="7467"/>
                </a:lnTo>
                <a:lnTo>
                  <a:pt x="3641" y="7435"/>
                </a:lnTo>
                <a:lnTo>
                  <a:pt x="3518" y="7398"/>
                </a:lnTo>
                <a:lnTo>
                  <a:pt x="3397" y="7356"/>
                </a:lnTo>
                <a:lnTo>
                  <a:pt x="3278" y="7311"/>
                </a:lnTo>
                <a:lnTo>
                  <a:pt x="3161" y="7263"/>
                </a:lnTo>
                <a:lnTo>
                  <a:pt x="3048" y="7209"/>
                </a:lnTo>
                <a:lnTo>
                  <a:pt x="2937" y="7151"/>
                </a:lnTo>
                <a:lnTo>
                  <a:pt x="2829" y="7090"/>
                </a:lnTo>
                <a:lnTo>
                  <a:pt x="2725" y="7023"/>
                </a:lnTo>
                <a:lnTo>
                  <a:pt x="2624" y="6953"/>
                </a:lnTo>
                <a:lnTo>
                  <a:pt x="2528" y="6878"/>
                </a:lnTo>
                <a:lnTo>
                  <a:pt x="2435" y="6798"/>
                </a:lnTo>
                <a:lnTo>
                  <a:pt x="2347" y="6715"/>
                </a:lnTo>
                <a:lnTo>
                  <a:pt x="2263" y="6626"/>
                </a:lnTo>
                <a:lnTo>
                  <a:pt x="2226" y="6590"/>
                </a:lnTo>
                <a:lnTo>
                  <a:pt x="2115" y="6593"/>
                </a:lnTo>
                <a:lnTo>
                  <a:pt x="2004" y="6592"/>
                </a:lnTo>
                <a:lnTo>
                  <a:pt x="1892" y="6585"/>
                </a:lnTo>
                <a:lnTo>
                  <a:pt x="1780" y="6574"/>
                </a:lnTo>
                <a:lnTo>
                  <a:pt x="1670" y="6558"/>
                </a:lnTo>
                <a:lnTo>
                  <a:pt x="1560" y="6537"/>
                </a:lnTo>
                <a:lnTo>
                  <a:pt x="1453" y="6512"/>
                </a:lnTo>
                <a:lnTo>
                  <a:pt x="1347" y="6482"/>
                </a:lnTo>
                <a:lnTo>
                  <a:pt x="1245" y="6448"/>
                </a:lnTo>
                <a:lnTo>
                  <a:pt x="1146" y="6410"/>
                </a:lnTo>
                <a:lnTo>
                  <a:pt x="1050" y="6368"/>
                </a:lnTo>
                <a:lnTo>
                  <a:pt x="959" y="6322"/>
                </a:lnTo>
                <a:lnTo>
                  <a:pt x="873" y="6271"/>
                </a:lnTo>
                <a:lnTo>
                  <a:pt x="793" y="6218"/>
                </a:lnTo>
                <a:lnTo>
                  <a:pt x="718" y="6160"/>
                </a:lnTo>
                <a:lnTo>
                  <a:pt x="650" y="6099"/>
                </a:lnTo>
                <a:lnTo>
                  <a:pt x="588" y="6035"/>
                </a:lnTo>
                <a:lnTo>
                  <a:pt x="534" y="5967"/>
                </a:lnTo>
                <a:lnTo>
                  <a:pt x="488" y="5897"/>
                </a:lnTo>
                <a:lnTo>
                  <a:pt x="450" y="5823"/>
                </a:lnTo>
                <a:lnTo>
                  <a:pt x="422" y="5747"/>
                </a:lnTo>
                <a:lnTo>
                  <a:pt x="402" y="5668"/>
                </a:lnTo>
                <a:lnTo>
                  <a:pt x="393" y="5585"/>
                </a:lnTo>
                <a:lnTo>
                  <a:pt x="394" y="5501"/>
                </a:lnTo>
                <a:lnTo>
                  <a:pt x="406" y="5415"/>
                </a:lnTo>
                <a:lnTo>
                  <a:pt x="430" y="5325"/>
                </a:lnTo>
                <a:lnTo>
                  <a:pt x="466" y="5233"/>
                </a:lnTo>
                <a:lnTo>
                  <a:pt x="514" y="5140"/>
                </a:lnTo>
                <a:lnTo>
                  <a:pt x="575" y="5045"/>
                </a:lnTo>
                <a:lnTo>
                  <a:pt x="650" y="4947"/>
                </a:lnTo>
                <a:lnTo>
                  <a:pt x="738" y="4848"/>
                </a:lnTo>
                <a:lnTo>
                  <a:pt x="841" y="4747"/>
                </a:lnTo>
                <a:lnTo>
                  <a:pt x="703" y="4678"/>
                </a:lnTo>
                <a:lnTo>
                  <a:pt x="579" y="4607"/>
                </a:lnTo>
                <a:lnTo>
                  <a:pt x="467" y="4535"/>
                </a:lnTo>
                <a:lnTo>
                  <a:pt x="368" y="4461"/>
                </a:lnTo>
                <a:lnTo>
                  <a:pt x="282" y="4385"/>
                </a:lnTo>
                <a:lnTo>
                  <a:pt x="208" y="4309"/>
                </a:lnTo>
                <a:lnTo>
                  <a:pt x="145" y="4232"/>
                </a:lnTo>
                <a:lnTo>
                  <a:pt x="95" y="4153"/>
                </a:lnTo>
                <a:lnTo>
                  <a:pt x="55" y="4075"/>
                </a:lnTo>
                <a:lnTo>
                  <a:pt x="27" y="3997"/>
                </a:lnTo>
                <a:lnTo>
                  <a:pt x="8" y="3918"/>
                </a:lnTo>
                <a:lnTo>
                  <a:pt x="0" y="3839"/>
                </a:lnTo>
                <a:lnTo>
                  <a:pt x="3" y="3762"/>
                </a:lnTo>
                <a:lnTo>
                  <a:pt x="14" y="3685"/>
                </a:lnTo>
                <a:lnTo>
                  <a:pt x="36" y="3609"/>
                </a:lnTo>
                <a:lnTo>
                  <a:pt x="66" y="3534"/>
                </a:lnTo>
                <a:lnTo>
                  <a:pt x="105" y="3459"/>
                </a:lnTo>
                <a:lnTo>
                  <a:pt x="151" y="3387"/>
                </a:lnTo>
                <a:lnTo>
                  <a:pt x="207" y="3316"/>
                </a:lnTo>
                <a:lnTo>
                  <a:pt x="269" y="3248"/>
                </a:lnTo>
                <a:lnTo>
                  <a:pt x="340" y="3182"/>
                </a:lnTo>
                <a:lnTo>
                  <a:pt x="418" y="3119"/>
                </a:lnTo>
                <a:lnTo>
                  <a:pt x="502" y="3058"/>
                </a:lnTo>
                <a:lnTo>
                  <a:pt x="593" y="2999"/>
                </a:lnTo>
                <a:lnTo>
                  <a:pt x="690" y="2945"/>
                </a:lnTo>
                <a:lnTo>
                  <a:pt x="793" y="2893"/>
                </a:lnTo>
                <a:lnTo>
                  <a:pt x="902" y="2845"/>
                </a:lnTo>
                <a:lnTo>
                  <a:pt x="1015" y="2800"/>
                </a:lnTo>
                <a:lnTo>
                  <a:pt x="1133" y="2760"/>
                </a:lnTo>
                <a:lnTo>
                  <a:pt x="1257" y="2725"/>
                </a:lnTo>
                <a:lnTo>
                  <a:pt x="1384" y="2693"/>
                </a:lnTo>
                <a:lnTo>
                  <a:pt x="1516" y="2667"/>
                </a:lnTo>
                <a:close/>
                <a:moveTo>
                  <a:pt x="1589" y="2922"/>
                </a:moveTo>
                <a:lnTo>
                  <a:pt x="1516" y="2667"/>
                </a:lnTo>
                <a:lnTo>
                  <a:pt x="1589" y="2922"/>
                </a:lnTo>
                <a:close/>
                <a:moveTo>
                  <a:pt x="5343" y="951"/>
                </a:moveTo>
                <a:lnTo>
                  <a:pt x="5598" y="1061"/>
                </a:lnTo>
                <a:lnTo>
                  <a:pt x="5343" y="951"/>
                </a:lnTo>
                <a:close/>
                <a:moveTo>
                  <a:pt x="8423" y="861"/>
                </a:moveTo>
                <a:lnTo>
                  <a:pt x="8568" y="605"/>
                </a:lnTo>
                <a:lnTo>
                  <a:pt x="8423" y="861"/>
                </a:lnTo>
                <a:close/>
                <a:moveTo>
                  <a:pt x="11065" y="715"/>
                </a:moveTo>
                <a:lnTo>
                  <a:pt x="11341" y="438"/>
                </a:lnTo>
                <a:lnTo>
                  <a:pt x="11065" y="715"/>
                </a:lnTo>
                <a:close/>
                <a:moveTo>
                  <a:pt x="14602" y="1225"/>
                </a:moveTo>
                <a:lnTo>
                  <a:pt x="14576" y="1043"/>
                </a:lnTo>
                <a:lnTo>
                  <a:pt x="14602" y="1225"/>
                </a:lnTo>
                <a:close/>
                <a:moveTo>
                  <a:pt x="15893" y="2866"/>
                </a:moveTo>
                <a:lnTo>
                  <a:pt x="15658" y="3123"/>
                </a:lnTo>
                <a:lnTo>
                  <a:pt x="15893" y="2866"/>
                </a:lnTo>
                <a:close/>
                <a:moveTo>
                  <a:pt x="14128" y="5185"/>
                </a:moveTo>
                <a:lnTo>
                  <a:pt x="14217" y="5624"/>
                </a:lnTo>
                <a:lnTo>
                  <a:pt x="14128" y="5185"/>
                </a:lnTo>
                <a:close/>
                <a:moveTo>
                  <a:pt x="10951" y="6469"/>
                </a:moveTo>
                <a:lnTo>
                  <a:pt x="10862" y="6848"/>
                </a:lnTo>
                <a:lnTo>
                  <a:pt x="10951" y="6469"/>
                </a:lnTo>
                <a:close/>
                <a:moveTo>
                  <a:pt x="6272" y="7283"/>
                </a:moveTo>
                <a:lnTo>
                  <a:pt x="6036" y="6955"/>
                </a:lnTo>
                <a:lnTo>
                  <a:pt x="6272" y="7283"/>
                </a:lnTo>
                <a:close/>
                <a:moveTo>
                  <a:pt x="2445" y="6536"/>
                </a:moveTo>
                <a:lnTo>
                  <a:pt x="2250" y="6591"/>
                </a:lnTo>
                <a:lnTo>
                  <a:pt x="2445" y="6536"/>
                </a:lnTo>
                <a:close/>
                <a:moveTo>
                  <a:pt x="1077" y="4791"/>
                </a:moveTo>
                <a:lnTo>
                  <a:pt x="841" y="4748"/>
                </a:lnTo>
                <a:lnTo>
                  <a:pt x="1077" y="479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000" tIns="54000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900" b="1">
                <a:solidFill>
                  <a:srgbClr val="000000"/>
                </a:solidFill>
              </a:rPr>
              <a:t>Total de gastos</a:t>
            </a:r>
            <a:br>
              <a:rPr lang="pt-BR" sz="900" b="1">
                <a:solidFill>
                  <a:srgbClr val="000000"/>
                </a:solidFill>
              </a:rPr>
            </a:br>
            <a:r>
              <a:rPr lang="pt-BR" sz="900" b="1">
                <a:solidFill>
                  <a:srgbClr val="000000"/>
                </a:solidFill>
              </a:rPr>
              <a:t>em TI pela indústria bancária: USD351 Bi</a:t>
            </a:r>
            <a:br>
              <a:rPr lang="pt-BR" sz="900" b="1">
                <a:solidFill>
                  <a:srgbClr val="000000"/>
                </a:solidFill>
              </a:rPr>
            </a:br>
            <a:r>
              <a:rPr lang="pt-BR" sz="900" b="1">
                <a:solidFill>
                  <a:srgbClr val="000000"/>
                </a:solidFill>
              </a:rPr>
              <a:t>(2014)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sz="quarter" idx="10"/>
          </p:nvPr>
        </p:nvSpPr>
        <p:spPr>
          <a:xfrm>
            <a:off x="700088" y="1524000"/>
            <a:ext cx="7743825" cy="4724400"/>
          </a:xfrm>
        </p:spPr>
        <p:txBody>
          <a:bodyPr/>
          <a:lstStyle/>
          <a:p>
            <a:r>
              <a:rPr lang="en-US" sz="2200">
                <a:latin typeface="Calibri" charset="0"/>
                <a:ea typeface="ＭＳ Ｐゴシック" charset="0"/>
                <a:cs typeface="ＭＳ Ｐゴシック" charset="0"/>
              </a:rPr>
              <a:t>Indústria: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Lei de Informática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 </a:t>
            </a:r>
            <a:endParaRPr lang="en-US">
              <a:solidFill>
                <a:srgbClr val="262626"/>
              </a:solidFill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CERTICS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PADIS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Lei do Bem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20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Calibri" charset="0"/>
                <a:ea typeface="ＭＳ Ｐゴシック" charset="0"/>
                <a:cs typeface="ＭＳ Ｐゴシック" charset="0"/>
              </a:rPr>
              <a:t>Sociedade: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CGI – Comitê Gestor da Internet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Marco Civil da Internet,  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Calibri" charset="0"/>
                <a:ea typeface="ＭＳ Ｐゴシック" charset="0"/>
              </a:rPr>
              <a:t>Lei de Proteção de Dados Pessoais (*)</a:t>
            </a:r>
            <a:endParaRPr lang="en-US">
              <a:solidFill>
                <a:srgbClr val="262626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200">
              <a:solidFill>
                <a:srgbClr val="262626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Programas estratégicos:  </a:t>
            </a:r>
            <a:r>
              <a:rPr lang="en-US" sz="2000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TI</a:t>
            </a:r>
            <a:r>
              <a:rPr lang="en-US" sz="1800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Maior, CI-Brasil</a:t>
            </a:r>
            <a:endParaRPr lang="en-US">
              <a:solidFill>
                <a:srgbClr val="262626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0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Arcabouço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Legal e </a:t>
            </a:r>
            <a:r>
              <a:rPr lang="en-US" sz="30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Institucional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do </a:t>
            </a:r>
            <a:r>
              <a:rPr lang="en-US" sz="30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Brasil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Digital</a:t>
            </a:r>
            <a:endParaRPr lang="en-US" sz="30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85800" y="1955800"/>
            <a:ext cx="7531100" cy="398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 charset="0"/>
                <a:ea typeface="ＭＳ Ｐゴシック" charset="0"/>
                <a:cs typeface="ＭＳ Ｐゴシック" charset="0"/>
              </a:rPr>
              <a:t>Política Industrial para o Brasil Digital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endParaRPr lang="en-US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914400" lvl="1" indent="-514350">
              <a:buFont typeface="Calibri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ＭＳ Ｐゴシック" charset="0"/>
              </a:rPr>
              <a:t>Hardware, Semiconductores e Displays: incentivos: Lei de Informática e PADIS</a:t>
            </a:r>
          </a:p>
          <a:p>
            <a:pPr marL="914400" lvl="1" indent="-514350">
              <a:buFont typeface="Calibri" charset="0"/>
              <a:buAutoNum type="arabicPeriod"/>
            </a:pP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marL="914400" lvl="1" indent="-514350">
              <a:buFont typeface="Calibri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Software: TI MAIOR</a:t>
            </a:r>
          </a:p>
          <a:p>
            <a:pPr marL="914400" lvl="1" indent="-514350">
              <a:buFont typeface="Calibri" charset="0"/>
              <a:buAutoNum type="arabicPeriod"/>
            </a:pP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marL="914400" lvl="1" indent="-514350">
              <a:buFont typeface="Calibri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Ciber-Infra-estrutura para P&amp;D </a:t>
            </a:r>
          </a:p>
          <a:p>
            <a:pPr marL="914400" lvl="1" indent="-514350">
              <a:buFont typeface="Calibri" charset="0"/>
              <a:buAutoNum type="arabicPeriod"/>
            </a:pPr>
            <a:endParaRPr lang="en-US" sz="24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25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0" y="0"/>
            <a:ext cx="2771775" cy="6858000"/>
          </a:xfrm>
          <a:prstGeom prst="rect">
            <a:avLst/>
          </a:prstGeom>
          <a:solidFill>
            <a:srgbClr val="5C7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-26988"/>
            <a:ext cx="5773737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43011" name="Grupo 3"/>
          <p:cNvGrpSpPr>
            <a:grpSpLocks/>
          </p:cNvGrpSpPr>
          <p:nvPr/>
        </p:nvGrpSpPr>
        <p:grpSpPr bwMode="auto">
          <a:xfrm>
            <a:off x="288925" y="1981200"/>
            <a:ext cx="2174875" cy="1090613"/>
            <a:chOff x="395536" y="910648"/>
            <a:chExt cx="2175024" cy="1090893"/>
          </a:xfrm>
        </p:grpSpPr>
        <p:sp>
          <p:nvSpPr>
            <p:cNvPr id="43018" name="Retângulo 1"/>
            <p:cNvSpPr>
              <a:spLocks noChangeArrowheads="1"/>
            </p:cNvSpPr>
            <p:nvPr/>
          </p:nvSpPr>
          <p:spPr bwMode="auto">
            <a:xfrm>
              <a:off x="395536" y="1268761"/>
              <a:ext cx="18002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stealth" w="lg" len="lg"/>
                </a14:hiddenLine>
              </a:ext>
            </a:extLst>
          </p:spPr>
          <p:txBody>
            <a:bodyPr/>
            <a:lstStyle/>
            <a:p>
              <a:endParaRPr lang="en-US" sz="1800" baseline="0">
                <a:cs typeface="Arial" charset="0"/>
              </a:endParaRPr>
            </a:p>
          </p:txBody>
        </p:sp>
        <p:sp>
          <p:nvSpPr>
            <p:cNvPr id="43019" name="Retângulo 2"/>
            <p:cNvSpPr>
              <a:spLocks noChangeArrowheads="1"/>
            </p:cNvSpPr>
            <p:nvPr/>
          </p:nvSpPr>
          <p:spPr bwMode="auto">
            <a:xfrm>
              <a:off x="1835696" y="934162"/>
              <a:ext cx="734864" cy="678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stealth" w="lg" len="lg"/>
                </a14:hiddenLine>
              </a:ext>
            </a:extLst>
          </p:spPr>
          <p:txBody>
            <a:bodyPr/>
            <a:lstStyle/>
            <a:p>
              <a:endParaRPr lang="en-US" sz="1800" baseline="0">
                <a:cs typeface="Arial" charset="0"/>
              </a:endParaRPr>
            </a:p>
          </p:txBody>
        </p:sp>
        <p:pic>
          <p:nvPicPr>
            <p:cNvPr id="43020" name="Picture 2" descr="C:\Users\pedro.menezes\Pictures\logo start-up brasil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10648"/>
              <a:ext cx="2175024" cy="109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2" name="Picture 4" descr="http://www.vanzolini.org.br/imagens/not_551_201386114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90600"/>
            <a:ext cx="14398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:\Users\pedro.menezes\Pictures\Logo MCTI\Logo_MCTI_Horizo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6332538"/>
            <a:ext cx="2160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52800"/>
            <a:ext cx="23828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CaixaDeTexto 6"/>
          <p:cNvSpPr txBox="1">
            <a:spLocks noChangeArrowheads="1"/>
          </p:cNvSpPr>
          <p:nvPr/>
        </p:nvSpPr>
        <p:spPr bwMode="auto">
          <a:xfrm>
            <a:off x="298450" y="517525"/>
            <a:ext cx="150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  <a:latin typeface="Corbel" charset="0"/>
              </a:rPr>
              <a:t>INICIATIVAS:</a:t>
            </a:r>
          </a:p>
        </p:txBody>
      </p:sp>
      <p:sp>
        <p:nvSpPr>
          <p:cNvPr id="43016" name="Oval 11"/>
          <p:cNvSpPr>
            <a:spLocks noChangeArrowheads="1"/>
          </p:cNvSpPr>
          <p:nvPr/>
        </p:nvSpPr>
        <p:spPr bwMode="auto">
          <a:xfrm>
            <a:off x="152400" y="4572000"/>
            <a:ext cx="2514600" cy="762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r>
              <a:rPr lang="en-US" sz="1400" baseline="0">
                <a:solidFill>
                  <a:schemeClr val="bg1"/>
                </a:solidFill>
                <a:latin typeface="Arial Rounded MT Bold" charset="0"/>
                <a:cs typeface="Arial" charset="0"/>
              </a:rPr>
              <a:t>Centros Globais</a:t>
            </a:r>
            <a:r>
              <a:rPr lang="en-US" sz="1400">
                <a:solidFill>
                  <a:schemeClr val="bg1"/>
                </a:solidFill>
                <a:latin typeface="Arial Rounded MT Bold" charset="0"/>
                <a:cs typeface="Arial" charset="0"/>
              </a:rPr>
              <a:t> de P&amp;D</a:t>
            </a:r>
            <a:endParaRPr lang="en-US" sz="1400" baseline="0">
              <a:solidFill>
                <a:schemeClr val="bg1"/>
              </a:solidFill>
              <a:latin typeface="Arial Rounded MT Bold" charset="0"/>
              <a:cs typeface="Arial" charset="0"/>
            </a:endParaRPr>
          </a:p>
        </p:txBody>
      </p:sp>
      <p:sp>
        <p:nvSpPr>
          <p:cNvPr id="43017" name="Oval 12"/>
          <p:cNvSpPr>
            <a:spLocks noChangeArrowheads="1"/>
          </p:cNvSpPr>
          <p:nvPr/>
        </p:nvSpPr>
        <p:spPr bwMode="auto">
          <a:xfrm>
            <a:off x="838200" y="5715000"/>
            <a:ext cx="1981200" cy="914400"/>
          </a:xfrm>
          <a:prstGeom prst="ellipse">
            <a:avLst/>
          </a:prstGeom>
          <a:solidFill>
            <a:srgbClr val="FFE702"/>
          </a:solidFill>
          <a:ln w="25400">
            <a:solidFill>
              <a:srgbClr val="FF6FCF"/>
            </a:solidFill>
            <a:round/>
            <a:headEnd/>
            <a:tailEnd type="stealth" w="lg" len="lg"/>
          </a:ln>
        </p:spPr>
        <p:txBody>
          <a:bodyPr/>
          <a:lstStyle/>
          <a:p>
            <a:r>
              <a:rPr lang="en-US" sz="1400" baseline="0">
                <a:latin typeface="Arial Rounded MT Bold" charset="0"/>
                <a:cs typeface="Arial" charset="0"/>
              </a:rPr>
              <a:t>Ecosistemas</a:t>
            </a:r>
          </a:p>
          <a:p>
            <a:r>
              <a:rPr lang="en-US" sz="1400">
                <a:latin typeface="Arial Rounded MT Bold" charset="0"/>
                <a:cs typeface="Arial" charset="0"/>
              </a:rPr>
              <a:t>Digitais</a:t>
            </a:r>
            <a:endParaRPr lang="en-US" sz="1400" baseline="0">
              <a:latin typeface="Arial Rounded MT Bol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news.uns.purdue.edu/images/+2009/wereley-labonchip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-12700"/>
            <a:ext cx="9144000" cy="6858000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  <a:alpha val="0"/>
                </a:schemeClr>
              </a:gs>
              <a:gs pos="77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225" y="566738"/>
            <a:ext cx="7248525" cy="404812"/>
          </a:xfrm>
          <a:ln>
            <a:miter lim="800000"/>
            <a:headEnd/>
            <a:tailEnd/>
          </a:ln>
        </p:spPr>
        <p:txBody>
          <a:bodyPr anchor="b"/>
          <a:lstStyle/>
          <a:p>
            <a:pPr defTabSz="449263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itchFamily="34" charset="0"/>
              </a:rPr>
              <a:t>Ciber-infraestrutura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Arial" pitchFamily="34" charset="0"/>
              </a:rPr>
              <a:t> de  P&amp;D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1163" y="2978150"/>
            <a:ext cx="8229600" cy="708025"/>
          </a:xfrm>
          <a:solidFill>
            <a:schemeClr val="accent1">
              <a:lumMod val="60000"/>
              <a:lumOff val="40000"/>
              <a:alpha val="90000"/>
            </a:schemeClr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>
                <a:solidFill>
                  <a:srgbClr val="403152"/>
                </a:solidFill>
                <a:latin typeface="Calibri" charset="0"/>
                <a:ea typeface="ＭＳ Ｐゴシック" charset="0"/>
                <a:cs typeface="ＭＳ Ｐゴシック" charset="0"/>
              </a:rPr>
              <a:t>Rede Nacional de Pesquisa (RNP):  1.219 instituições, </a:t>
            </a:r>
            <a:r>
              <a:rPr lang="en-US" sz="2000" b="1">
                <a:latin typeface="Calibri" charset="0"/>
                <a:ea typeface="ＭＳ Ｐゴシック" charset="0"/>
                <a:cs typeface="ＭＳ Ｐゴシック" charset="0"/>
              </a:rPr>
              <a:t>3.5 milhões </a:t>
            </a:r>
            <a:r>
              <a:rPr lang="en-US" sz="2000" b="1">
                <a:solidFill>
                  <a:srgbClr val="403152"/>
                </a:solidFill>
                <a:latin typeface="Calibri" charset="0"/>
                <a:ea typeface="ＭＳ Ｐゴシック" charset="0"/>
                <a:cs typeface="ＭＳ Ｐゴシック" charset="0"/>
              </a:rPr>
              <a:t>de  usuários,  27 estados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1163" y="3956050"/>
            <a:ext cx="8229600" cy="7080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en-US" sz="2000" b="1" baseline="0" smtClean="0">
                <a:solidFill>
                  <a:srgbClr val="403152"/>
                </a:solidFill>
              </a:rPr>
              <a:t>Computação em nuvem para universidades:  2 data-centers, Recife e Manaus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11163" y="4940300"/>
            <a:ext cx="8229600" cy="171291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143000" lvl="2" indent="-228600">
              <a:buFont typeface="Arial" charset="0"/>
              <a:buChar char="•"/>
              <a:defRPr/>
            </a:pPr>
            <a:r>
              <a:rPr lang="en-US" b="1" baseline="0" dirty="0" smtClean="0">
                <a:solidFill>
                  <a:srgbClr val="403152"/>
                </a:solidFill>
              </a:rPr>
              <a:t>Centro </a:t>
            </a:r>
            <a:r>
              <a:rPr lang="en-US" b="1" baseline="0" dirty="0" err="1" smtClean="0">
                <a:solidFill>
                  <a:srgbClr val="403152"/>
                </a:solidFill>
              </a:rPr>
              <a:t>petaflópico</a:t>
            </a:r>
            <a:r>
              <a:rPr lang="en-US" b="1" baseline="0" dirty="0" smtClean="0">
                <a:solidFill>
                  <a:srgbClr val="403152"/>
                </a:solidFill>
              </a:rPr>
              <a:t> de </a:t>
            </a:r>
            <a:r>
              <a:rPr lang="en-US" b="1" baseline="0" dirty="0" err="1" smtClean="0">
                <a:solidFill>
                  <a:srgbClr val="403152"/>
                </a:solidFill>
              </a:rPr>
              <a:t>computação</a:t>
            </a:r>
            <a:r>
              <a:rPr lang="en-US" b="1" baseline="0" dirty="0" smtClean="0">
                <a:solidFill>
                  <a:srgbClr val="403152"/>
                </a:solidFill>
              </a:rPr>
              <a:t> de alto-</a:t>
            </a:r>
            <a:r>
              <a:rPr lang="en-US" b="1" baseline="0" dirty="0" err="1" smtClean="0">
                <a:solidFill>
                  <a:srgbClr val="403152"/>
                </a:solidFill>
              </a:rPr>
              <a:t>desempenho</a:t>
            </a:r>
            <a:r>
              <a:rPr lang="en-US" b="1" baseline="0" dirty="0" smtClean="0">
                <a:solidFill>
                  <a:srgbClr val="403152"/>
                </a:solidFill>
              </a:rPr>
              <a:t>: </a:t>
            </a:r>
            <a:r>
              <a:rPr lang="en-US" b="1" baseline="0" dirty="0" err="1" smtClean="0">
                <a:solidFill>
                  <a:srgbClr val="403152"/>
                </a:solidFill>
              </a:rPr>
              <a:t>supercomputação</a:t>
            </a:r>
            <a:r>
              <a:rPr lang="en-US" b="1" baseline="0" dirty="0" smtClean="0">
                <a:solidFill>
                  <a:srgbClr val="403152"/>
                </a:solidFill>
              </a:rPr>
              <a:t> </a:t>
            </a:r>
            <a:r>
              <a:rPr lang="en-US" b="1" baseline="0" dirty="0" err="1" smtClean="0">
                <a:solidFill>
                  <a:srgbClr val="403152"/>
                </a:solidFill>
              </a:rPr>
              <a:t>avançada</a:t>
            </a:r>
            <a:r>
              <a:rPr lang="en-US" b="1" baseline="0" dirty="0" smtClean="0">
                <a:solidFill>
                  <a:srgbClr val="403152"/>
                </a:solidFill>
              </a:rPr>
              <a:t> </a:t>
            </a:r>
            <a:r>
              <a:rPr lang="en-US" b="1" baseline="0" dirty="0" err="1" smtClean="0">
                <a:solidFill>
                  <a:srgbClr val="403152"/>
                </a:solidFill>
              </a:rPr>
              <a:t>na</a:t>
            </a:r>
            <a:r>
              <a:rPr lang="en-US" b="1" baseline="0" dirty="0" smtClean="0">
                <a:solidFill>
                  <a:srgbClr val="403152"/>
                </a:solidFill>
              </a:rPr>
              <a:t> </a:t>
            </a:r>
            <a:r>
              <a:rPr lang="en-US" b="1" baseline="0" dirty="0" err="1" smtClean="0">
                <a:solidFill>
                  <a:srgbClr val="403152"/>
                </a:solidFill>
              </a:rPr>
              <a:t>rede</a:t>
            </a:r>
            <a:r>
              <a:rPr lang="en-US" b="1" baseline="0" dirty="0" smtClean="0">
                <a:solidFill>
                  <a:srgbClr val="403152"/>
                </a:solidFill>
              </a:rPr>
              <a:t> - </a:t>
            </a:r>
            <a:r>
              <a:rPr lang="pt-BR" dirty="0" smtClean="0">
                <a:latin typeface="Arial" charset="0"/>
              </a:rPr>
              <a:t>aprox. 1,1 </a:t>
            </a:r>
            <a:r>
              <a:rPr lang="pt-BR" dirty="0" err="1" smtClean="0">
                <a:latin typeface="Arial" charset="0"/>
              </a:rPr>
              <a:t>Petaflops</a:t>
            </a:r>
            <a:r>
              <a:rPr lang="pt-BR" dirty="0" smtClean="0">
                <a:latin typeface="Arial" charset="0"/>
              </a:rPr>
              <a:t> de capacidade com </a:t>
            </a:r>
            <a:r>
              <a:rPr lang="pt-BR" b="1" dirty="0" smtClean="0">
                <a:latin typeface="Arial" charset="0"/>
              </a:rPr>
              <a:t>2.5 </a:t>
            </a:r>
            <a:r>
              <a:rPr lang="pt-BR" b="1" dirty="0" err="1" smtClean="0">
                <a:latin typeface="Arial" charset="0"/>
              </a:rPr>
              <a:t>Petabytes</a:t>
            </a:r>
            <a:r>
              <a:rPr lang="pt-BR" b="1" dirty="0" smtClean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de armazenamento e arquitetura híbrida (CPU/GPU- INTEL XEON-PHI), com nó de alta memória compartilhada – 6 </a:t>
            </a:r>
            <a:r>
              <a:rPr lang="pt-BR" dirty="0" err="1" smtClean="0">
                <a:latin typeface="Arial" charset="0"/>
              </a:rPr>
              <a:t>Tbytes</a:t>
            </a:r>
            <a:r>
              <a:rPr lang="pt-BR" dirty="0" smtClean="0">
                <a:latin typeface="Arial" charset="0"/>
              </a:rPr>
              <a:t>,  da BULL</a:t>
            </a:r>
            <a:r>
              <a:rPr lang="pt-BR" baseline="0" dirty="0" smtClean="0">
                <a:latin typeface="Arial" charset="0"/>
              </a:rPr>
              <a:t> e transferência de tecnologia </a:t>
            </a:r>
            <a:r>
              <a:rPr lang="pt-BR" sz="1800" dirty="0" smtClean="0">
                <a:latin typeface="Arial" charset="0"/>
              </a:rPr>
              <a:t>da França para o Brasil</a:t>
            </a:r>
            <a:r>
              <a:rPr lang="pt-BR" sz="1800" baseline="0" dirty="0" smtClean="0">
                <a:latin typeface="Arial" charset="0"/>
              </a:rPr>
              <a:t> com </a:t>
            </a:r>
            <a:r>
              <a:rPr lang="pt-BR" sz="1800" dirty="0" smtClean="0">
                <a:latin typeface="Arial" charset="0"/>
              </a:rPr>
              <a:t>Centro de Pesquisa e de Aplicações da BULL no Brasil</a:t>
            </a:r>
          </a:p>
        </p:txBody>
      </p:sp>
      <p:pic>
        <p:nvPicPr>
          <p:cNvPr id="44041" name="Picture 2" descr="C:\Users\pedro.menezes\Pictures\brasao_color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6165850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9100" y="1962150"/>
            <a:ext cx="8229600" cy="708025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n-US" sz="2000" b="1" baseline="0" dirty="0" err="1" smtClean="0">
                <a:solidFill>
                  <a:srgbClr val="403152"/>
                </a:solidFill>
              </a:rPr>
              <a:t>Ciber-infraestrutura</a:t>
            </a:r>
            <a:r>
              <a:rPr lang="en-US" sz="2000" b="1" baseline="0" dirty="0" smtClean="0">
                <a:solidFill>
                  <a:srgbClr val="403152"/>
                </a:solidFill>
              </a:rPr>
              <a:t>: </a:t>
            </a:r>
          </a:p>
          <a:p>
            <a:pPr algn="just">
              <a:defRPr/>
            </a:pPr>
            <a:r>
              <a:rPr lang="en-US" sz="2000" b="1" baseline="0" dirty="0" err="1" smtClean="0">
                <a:solidFill>
                  <a:srgbClr val="403152"/>
                </a:solidFill>
              </a:rPr>
              <a:t>Rede</a:t>
            </a:r>
            <a:r>
              <a:rPr lang="en-US" sz="2000" b="1" baseline="0" dirty="0" smtClean="0">
                <a:solidFill>
                  <a:srgbClr val="403152"/>
                </a:solidFill>
              </a:rPr>
              <a:t> + </a:t>
            </a:r>
            <a:r>
              <a:rPr lang="en-US" sz="2000" b="1" baseline="0" dirty="0" err="1" smtClean="0">
                <a:solidFill>
                  <a:srgbClr val="403152"/>
                </a:solidFill>
              </a:rPr>
              <a:t>armazenamento</a:t>
            </a:r>
            <a:r>
              <a:rPr lang="en-US" sz="2000" b="1" baseline="0" dirty="0" smtClean="0">
                <a:solidFill>
                  <a:srgbClr val="403152"/>
                </a:solidFill>
              </a:rPr>
              <a:t> + </a:t>
            </a:r>
            <a:r>
              <a:rPr lang="en-US" sz="2000" b="1" baseline="0" dirty="0" err="1" smtClean="0">
                <a:solidFill>
                  <a:srgbClr val="403152"/>
                </a:solidFill>
              </a:rPr>
              <a:t>computação-nuvem</a:t>
            </a:r>
            <a:r>
              <a:rPr lang="en-US" sz="2000" b="1" baseline="0" dirty="0" smtClean="0">
                <a:solidFill>
                  <a:srgbClr val="403152"/>
                </a:solidFill>
              </a:rPr>
              <a:t> + </a:t>
            </a:r>
            <a:r>
              <a:rPr lang="en-US" sz="2000" b="1" baseline="0" dirty="0" err="1" smtClean="0">
                <a:solidFill>
                  <a:srgbClr val="403152"/>
                </a:solidFill>
              </a:rPr>
              <a:t>supercomputação</a:t>
            </a:r>
            <a:endParaRPr lang="en-US" sz="2000" b="1" baseline="0" dirty="0" smtClean="0">
              <a:solidFill>
                <a:srgbClr val="40315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fundo-template-institucional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587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tângulo 18"/>
          <p:cNvSpPr>
            <a:spLocks noChangeArrowheads="1"/>
          </p:cNvSpPr>
          <p:nvPr/>
        </p:nvSpPr>
        <p:spPr bwMode="auto">
          <a:xfrm>
            <a:off x="1763713" y="546100"/>
            <a:ext cx="78755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000000"/>
                </a:solidFill>
                <a:latin typeface="Calibri" charset="0"/>
              </a:rPr>
              <a:t>Números do Programa   STARTUP BRASIL</a:t>
            </a:r>
          </a:p>
        </p:txBody>
      </p:sp>
      <p:sp>
        <p:nvSpPr>
          <p:cNvPr id="25604" name="Text Box 116"/>
          <p:cNvSpPr txBox="1">
            <a:spLocks noChangeArrowheads="1"/>
          </p:cNvSpPr>
          <p:nvPr/>
        </p:nvSpPr>
        <p:spPr bwMode="auto">
          <a:xfrm>
            <a:off x="684213" y="1125538"/>
            <a:ext cx="845978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TOTAL DE PROJETOS SUBMETIDOS EM 2 ANOS</a:t>
            </a:r>
            <a:r>
              <a:rPr lang="en-US" b="1" baseline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(4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turmas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 = </a:t>
            </a:r>
            <a:r>
              <a:rPr lang="en-US" sz="3600" dirty="0" smtClean="0">
                <a:solidFill>
                  <a:srgbClr val="4F81BD"/>
                </a:solidFill>
                <a:cs typeface="Arial" charset="0"/>
              </a:rPr>
              <a:t>2.855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     80%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nacionais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e 20%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internacionais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(37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países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diferentes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TOTAL DE PROJETOS APOIADOS ATÉ AGORA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(4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turmas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 = </a:t>
            </a:r>
            <a:r>
              <a:rPr lang="en-US" sz="3600" dirty="0" smtClean="0">
                <a:solidFill>
                  <a:srgbClr val="4F81BD"/>
                </a:solidFill>
                <a:cs typeface="Arial" charset="0"/>
              </a:rPr>
              <a:t>239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       87%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nacionais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e 13%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internacionais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n-US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PRIMEIRA TURMA NACIONAL GRADUADA EM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06 DE NOVEMBRO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São Paulo:</a:t>
            </a:r>
          </a:p>
          <a:p>
            <a:pPr>
              <a:defRPr/>
            </a:pPr>
            <a:r>
              <a:rPr lang="en-US" sz="3600" dirty="0" smtClean="0">
                <a:solidFill>
                  <a:srgbClr val="4F81BD"/>
                </a:solidFill>
                <a:cs typeface="Arial" charset="0"/>
              </a:rPr>
              <a:t>38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startups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PRIMEIRA TURMA INTERNACIONAL GRADUADA EM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09 de DEZEMBRO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San Francisco:</a:t>
            </a:r>
          </a:p>
          <a:p>
            <a:pPr>
              <a:defRPr/>
            </a:pPr>
            <a:r>
              <a:rPr lang="en-US" sz="3600" dirty="0" smtClean="0">
                <a:solidFill>
                  <a:srgbClr val="4F81BD"/>
                </a:solidFill>
                <a:cs typeface="Arial" charset="0"/>
              </a:rPr>
              <a:t>11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startups</a:t>
            </a:r>
          </a:p>
          <a:p>
            <a:pPr>
              <a:defRPr/>
            </a:pPr>
            <a:endParaRPr lang="en-US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INVESTIMENTO PÚBLICO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NAS PRIMEIRA E SEGUNDA TURMAS </a:t>
            </a:r>
            <a:r>
              <a:rPr lang="en-US" sz="3600" dirty="0" smtClean="0">
                <a:solidFill>
                  <a:srgbClr val="4F81BD"/>
                </a:solidFill>
                <a:cs typeface="Arial" charset="0"/>
              </a:rPr>
              <a:t>R$ 17,5 MILHÕES &amp;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PRIVADO</a:t>
            </a:r>
            <a:r>
              <a:rPr lang="en-US" sz="3600" dirty="0" smtClean="0">
                <a:solidFill>
                  <a:srgbClr val="4F81BD"/>
                </a:solidFill>
                <a:cs typeface="Arial" charset="0"/>
              </a:rPr>
              <a:t> R$ 33,32 MILHÕES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aceleradoras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3,52M e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novos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investidores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29,8M)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news.uns.purdue.edu/images/+2009/wereley-labonchip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429235" y="47626"/>
            <a:ext cx="2539836" cy="4810124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95000"/>
                  <a:lumOff val="5000"/>
                  <a:alpha val="0"/>
                </a:schemeClr>
              </a:gs>
              <a:gs pos="77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ctangle 9"/>
          <p:cNvSpPr/>
          <p:nvPr/>
        </p:nvSpPr>
        <p:spPr>
          <a:xfrm>
            <a:off x="0" y="433388"/>
            <a:ext cx="7072313" cy="198755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</p:spPr>
        <p:txBody>
          <a:bodyPr/>
          <a:lstStyle/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</a:rPr>
              <a:t>CENTROS GLOBAIS DE</a:t>
            </a:r>
          </a:p>
          <a:p>
            <a:pPr>
              <a:defRPr/>
            </a:pPr>
            <a:r>
              <a:rPr lang="pt-BR" sz="3200" dirty="0">
                <a:solidFill>
                  <a:srgbClr val="FFFF00"/>
                </a:solidFill>
              </a:rPr>
              <a:t>1 bilhão investimento privado - 4 anos</a:t>
            </a:r>
          </a:p>
          <a:p>
            <a:pPr>
              <a:defRPr/>
            </a:pP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4864100" y="433388"/>
            <a:ext cx="1765300" cy="1108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P&amp;D</a:t>
            </a:r>
            <a:endParaRPr lang="pt-BR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135" name="Grupo 8"/>
          <p:cNvGrpSpPr>
            <a:grpSpLocks/>
          </p:cNvGrpSpPr>
          <p:nvPr/>
        </p:nvGrpSpPr>
        <p:grpSpPr bwMode="auto">
          <a:xfrm>
            <a:off x="1327150" y="3505200"/>
            <a:ext cx="2520950" cy="1125538"/>
            <a:chOff x="358205" y="3161722"/>
            <a:chExt cx="2197570" cy="843342"/>
          </a:xfrm>
        </p:grpSpPr>
        <p:sp>
          <p:nvSpPr>
            <p:cNvPr id="10" name="Retângulo 9"/>
            <p:cNvSpPr/>
            <p:nvPr/>
          </p:nvSpPr>
          <p:spPr>
            <a:xfrm>
              <a:off x="358205" y="3161722"/>
              <a:ext cx="2197570" cy="843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US"/>
            </a:p>
          </p:txBody>
        </p:sp>
        <p:pic>
          <p:nvPicPr>
            <p:cNvPr id="48147" name="Picture 2" descr="Microsof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90" y="3410062"/>
              <a:ext cx="1524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6" name="Picture 6" descr="https://lh3.googleusercontent.com/-CRK7aiusUlc/AAAAAAAAAAI/AAAAAAAAABE/qv2U_h43Xuo/s120-c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357563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8" descr="https://lh6.googleusercontent.com/-b6X5CyIt91E/AAAAAAAAAAI/AAAAAAAALfQ/xwA1cSFHMfU/s120-c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378200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https://lh3.googleusercontent.com/-q2M7Q9v6gno/AAAAAAAAAAI/AAAAAAAAA4Y/-0jaFrtKFAo/s120-c/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5195888"/>
            <a:ext cx="14017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191125"/>
            <a:ext cx="155733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5224463"/>
            <a:ext cx="29543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4038"/>
            <a:ext cx="1876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28600" y="2870200"/>
            <a:ext cx="7975600" cy="4178300"/>
          </a:xfrm>
          <a:prstGeom prst="ellips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8143" name="Picture 23" descr="New Google logo - official Google logo on whit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824038"/>
            <a:ext cx="1857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5" descr="https://encrypted-tbn0.gstatic.com/images?q=tbn:ANd9GcQcy2XcOSj7Kxtzd9gBvt3a3NmlbXu-KmSWylpxupLb1Ul0vcDBKqbuO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882775"/>
            <a:ext cx="762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29" descr="https://encrypted-tbn2.gstatic.com/images?q=tbn:ANd9GcQn6hRSt776Nq01ws9s5XIA1ZxjAVe2DktjWlCSQXJ2hoEj4FBGq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1776413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  <a:solidFill>
            <a:srgbClr val="3A7DCE"/>
          </a:solidFill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Formação de Capital Humano para TI e Computação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pt-BR" sz="2000" dirty="0" smtClean="0"/>
              <a:t>Pós-Graduação</a:t>
            </a:r>
          </a:p>
          <a:p>
            <a:pPr lvl="1">
              <a:defRPr/>
            </a:pPr>
            <a:r>
              <a:rPr lang="pt-BR" sz="1800" dirty="0" smtClean="0"/>
              <a:t>69  programas de pós em computação no Brasil (7 programas </a:t>
            </a:r>
            <a:r>
              <a:rPr lang="pt-BR" sz="1800" dirty="0" err="1" smtClean="0"/>
              <a:t>nivel</a:t>
            </a:r>
            <a:r>
              <a:rPr lang="pt-BR" sz="1800" dirty="0" smtClean="0"/>
              <a:t> </a:t>
            </a:r>
            <a:r>
              <a:rPr lang="pt-BR" sz="1800" dirty="0"/>
              <a:t>7</a:t>
            </a:r>
            <a:r>
              <a:rPr lang="pt-BR" sz="1800" dirty="0" smtClean="0"/>
              <a:t> CAPES)</a:t>
            </a:r>
          </a:p>
          <a:p>
            <a:pPr lvl="1">
              <a:defRPr/>
            </a:pPr>
            <a:r>
              <a:rPr lang="pt-BR" sz="1800" dirty="0" smtClean="0"/>
              <a:t>25 programas de doutorado  e  67 mestrados nas universidades brasileiras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Graduação</a:t>
            </a:r>
            <a:r>
              <a:rPr lang="en-US" sz="2000" dirty="0" smtClean="0"/>
              <a:t> </a:t>
            </a:r>
          </a:p>
          <a:p>
            <a:pPr lvl="1">
              <a:defRPr/>
            </a:pPr>
            <a:r>
              <a:rPr lang="en-US" sz="1800" dirty="0" err="1" smtClean="0"/>
              <a:t>Mais</a:t>
            </a:r>
            <a:r>
              <a:rPr lang="en-US" sz="1800" dirty="0" smtClean="0"/>
              <a:t> de 2000  </a:t>
            </a:r>
            <a:r>
              <a:rPr lang="en-US" sz="1800" dirty="0" err="1" smtClean="0"/>
              <a:t>cursos</a:t>
            </a:r>
            <a:r>
              <a:rPr lang="en-US" sz="1800" dirty="0" smtClean="0"/>
              <a:t> </a:t>
            </a:r>
            <a:r>
              <a:rPr lang="en-US" sz="1800" dirty="0" err="1" smtClean="0"/>
              <a:t>superiores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área</a:t>
            </a:r>
            <a:r>
              <a:rPr lang="en-US" sz="1800" dirty="0" smtClean="0"/>
              <a:t>: </a:t>
            </a:r>
            <a:r>
              <a:rPr lang="en-US" sz="1800" dirty="0" err="1" smtClean="0"/>
              <a:t>Cciência</a:t>
            </a:r>
            <a:r>
              <a:rPr lang="en-US" sz="1800" dirty="0" smtClean="0"/>
              <a:t> da </a:t>
            </a:r>
            <a:r>
              <a:rPr lang="en-US" sz="1800" dirty="0" err="1" smtClean="0"/>
              <a:t>Computação</a:t>
            </a:r>
            <a:r>
              <a:rPr lang="en-US" sz="1800" dirty="0" smtClean="0"/>
              <a:t>, </a:t>
            </a:r>
            <a:r>
              <a:rPr lang="en-US" sz="1800" dirty="0" err="1" smtClean="0"/>
              <a:t>Engenharia</a:t>
            </a:r>
            <a:r>
              <a:rPr lang="en-US" sz="1800" dirty="0" smtClean="0"/>
              <a:t> da </a:t>
            </a:r>
            <a:r>
              <a:rPr lang="en-US" sz="1800" dirty="0" err="1" smtClean="0"/>
              <a:t>Computação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Informação</a:t>
            </a:r>
            <a:r>
              <a:rPr lang="en-US" sz="1800" dirty="0" smtClean="0"/>
              <a:t>, </a:t>
            </a:r>
            <a:r>
              <a:rPr lang="en-US" sz="1800" dirty="0" err="1" smtClean="0"/>
              <a:t>Tecnologia</a:t>
            </a:r>
            <a:r>
              <a:rPr lang="en-US" sz="1800" dirty="0" smtClean="0"/>
              <a:t> da </a:t>
            </a:r>
            <a:r>
              <a:rPr lang="en-US" sz="1800" dirty="0" err="1" smtClean="0"/>
              <a:t>Informação</a:t>
            </a:r>
            <a:r>
              <a:rPr lang="en-US" sz="1800" dirty="0" smtClean="0"/>
              <a:t>, …</a:t>
            </a:r>
          </a:p>
          <a:p>
            <a:pPr lvl="1">
              <a:defRPr/>
            </a:pPr>
            <a:r>
              <a:rPr lang="en-US" sz="1800" dirty="0" err="1" smtClean="0"/>
              <a:t>Mais</a:t>
            </a:r>
            <a:r>
              <a:rPr lang="en-US" sz="1800" dirty="0" smtClean="0"/>
              <a:t> de  </a:t>
            </a:r>
            <a:r>
              <a:rPr lang="pt-BR" sz="1800" dirty="0" smtClean="0"/>
              <a:t>300.000  alunos matriculados em cursos da área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Programa</a:t>
            </a:r>
            <a:r>
              <a:rPr lang="en-US" sz="2000" dirty="0" smtClean="0"/>
              <a:t> </a:t>
            </a:r>
            <a:r>
              <a:rPr lang="en-US" sz="2000" b="1" dirty="0" smtClean="0"/>
              <a:t>CI-</a:t>
            </a:r>
            <a:r>
              <a:rPr lang="en-US" sz="2000" b="1" dirty="0" err="1" smtClean="0"/>
              <a:t>Brasil</a:t>
            </a:r>
            <a:r>
              <a:rPr lang="en-US" sz="2000" dirty="0" smtClean="0"/>
              <a:t>:  </a:t>
            </a:r>
            <a:r>
              <a:rPr lang="en-US" sz="2000" dirty="0" err="1" smtClean="0"/>
              <a:t>mais</a:t>
            </a:r>
            <a:r>
              <a:rPr lang="en-US" sz="2000" dirty="0" smtClean="0"/>
              <a:t> de 600 </a:t>
            </a:r>
            <a:r>
              <a:rPr lang="en-US" sz="2000" dirty="0" err="1" smtClean="0"/>
              <a:t>projetistas</a:t>
            </a:r>
            <a:r>
              <a:rPr lang="en-US" sz="2000" dirty="0" smtClean="0"/>
              <a:t> de </a:t>
            </a:r>
            <a:r>
              <a:rPr lang="en-US" sz="2000" dirty="0" err="1" smtClean="0"/>
              <a:t>circuitos</a:t>
            </a:r>
            <a:r>
              <a:rPr lang="en-US" sz="2000" dirty="0" smtClean="0"/>
              <a:t> </a:t>
            </a:r>
            <a:r>
              <a:rPr lang="en-US" sz="2000" dirty="0" err="1" smtClean="0"/>
              <a:t>integrados</a:t>
            </a:r>
            <a:r>
              <a:rPr lang="en-US" sz="2000" dirty="0" smtClean="0"/>
              <a:t> </a:t>
            </a:r>
            <a:r>
              <a:rPr lang="en-US" sz="2000" dirty="0" err="1" smtClean="0"/>
              <a:t>formados</a:t>
            </a: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BRASIL +TI </a:t>
            </a:r>
            <a:r>
              <a:rPr lang="en-US" sz="2000" dirty="0" smtClean="0"/>
              <a:t>– </a:t>
            </a:r>
            <a:r>
              <a:rPr lang="en-US" sz="2000" dirty="0" err="1" smtClean="0"/>
              <a:t>plataforma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online do TI MAIOR – MCTI+MEC</a:t>
            </a:r>
            <a:endParaRPr lang="en-US" dirty="0" smtClean="0"/>
          </a:p>
          <a:p>
            <a:pPr lvl="1">
              <a:defRPr/>
            </a:pPr>
            <a:r>
              <a:rPr lang="en-US" sz="1800" dirty="0" err="1" smtClean="0"/>
              <a:t>Mais</a:t>
            </a:r>
            <a:r>
              <a:rPr lang="en-US" sz="1800" dirty="0" smtClean="0"/>
              <a:t> de 150.000 </a:t>
            </a:r>
            <a:r>
              <a:rPr lang="en-US" sz="1800" dirty="0" err="1" smtClean="0"/>
              <a:t>jovens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dois</a:t>
            </a:r>
            <a:r>
              <a:rPr lang="en-US" sz="1800" dirty="0" smtClean="0"/>
              <a:t> </a:t>
            </a:r>
            <a:r>
              <a:rPr lang="en-US" sz="1800" dirty="0" err="1" smtClean="0"/>
              <a:t>anos</a:t>
            </a:r>
            <a:endParaRPr lang="en-US" sz="1800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2997237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 err="1" smtClean="0">
                <a:latin typeface="Arial Rounded MT Bold"/>
                <a:cs typeface="Arial Rounded MT Bold"/>
              </a:rPr>
              <a:t>Tecnologias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Digitais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são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elementos</a:t>
            </a:r>
            <a:r>
              <a:rPr lang="en-US" sz="2700" dirty="0" smtClean="0">
                <a:latin typeface="Arial Rounded MT Bold"/>
                <a:cs typeface="Arial Rounded MT Bold"/>
              </a:rPr>
              <a:t>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chaves</a:t>
            </a:r>
            <a:r>
              <a:rPr lang="en-US" sz="2700" dirty="0" smtClean="0">
                <a:latin typeface="Arial Rounded MT Bold"/>
                <a:cs typeface="Arial Rounded MT Bold"/>
              </a:rPr>
              <a:t> das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modernas</a:t>
            </a:r>
            <a:r>
              <a:rPr lang="en-US" sz="2700" dirty="0" smtClean="0">
                <a:latin typeface="Arial Rounded MT Bold"/>
                <a:cs typeface="Arial Rounded MT Bold"/>
              </a:rPr>
              <a:t> agendas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econômica</a:t>
            </a:r>
            <a:r>
              <a:rPr lang="en-US" sz="2700" dirty="0" smtClean="0">
                <a:latin typeface="Arial Rounded MT Bold"/>
                <a:cs typeface="Arial Rounded MT Bold"/>
              </a:rPr>
              <a:t>,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industriais</a:t>
            </a:r>
            <a:r>
              <a:rPr lang="en-US" sz="2700" dirty="0" smtClean="0">
                <a:latin typeface="Arial Rounded MT Bold"/>
                <a:cs typeface="Arial Rounded MT Bold"/>
              </a:rPr>
              <a:t> e </a:t>
            </a:r>
            <a:r>
              <a:rPr lang="en-US" sz="2700" dirty="0" err="1" smtClean="0">
                <a:latin typeface="Arial Rounded MT Bold"/>
                <a:cs typeface="Arial Rounded MT Bold"/>
              </a:rPr>
              <a:t>políticas</a:t>
            </a:r>
            <a:r>
              <a:rPr lang="en-US" sz="2700" dirty="0" smtClean="0">
                <a:latin typeface="Arial Rounded MT Bold"/>
                <a:cs typeface="Arial Rounded MT Bold"/>
              </a:rPr>
              <a:t>.</a:t>
            </a:r>
            <a:endParaRPr lang="en-US" sz="27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 err="1" smtClean="0">
                <a:latin typeface="Arial Rounded MT Bold"/>
                <a:ea typeface="ＭＳ Ｐゴシック" charset="0"/>
                <a:cs typeface="Arial Rounded MT Bold"/>
              </a:rPr>
              <a:t>Inovação</a:t>
            </a:r>
            <a:r>
              <a:rPr lang="en-US" sz="2700" dirty="0" smtClean="0">
                <a:latin typeface="Arial Rounded MT Bold"/>
                <a:ea typeface="ＭＳ Ｐゴシック" charset="0"/>
                <a:cs typeface="Arial Rounded MT Bold"/>
              </a:rPr>
              <a:t> e </a:t>
            </a:r>
            <a:r>
              <a:rPr lang="en-US" sz="2700" dirty="0" err="1" smtClean="0">
                <a:latin typeface="Arial Rounded MT Bold"/>
                <a:ea typeface="ＭＳ Ｐゴシック" charset="0"/>
                <a:cs typeface="Arial Rounded MT Bold"/>
              </a:rPr>
              <a:t>Tecnologia</a:t>
            </a:r>
            <a:r>
              <a:rPr lang="en-US" sz="2700" dirty="0" smtClean="0">
                <a:latin typeface="Arial Rounded MT Bold"/>
                <a:ea typeface="ＭＳ Ｐゴシック" charset="0"/>
                <a:cs typeface="Arial Rounded MT Bold"/>
              </a:rPr>
              <a:t> da </a:t>
            </a:r>
            <a:r>
              <a:rPr lang="en-US" sz="2700" dirty="0" err="1" smtClean="0">
                <a:latin typeface="Arial Rounded MT Bold"/>
                <a:ea typeface="ＭＳ Ｐゴシック" charset="0"/>
                <a:cs typeface="Arial Rounded MT Bold"/>
              </a:rPr>
              <a:t>Informação</a:t>
            </a:r>
            <a:endParaRPr lang="en-US" sz="2700" dirty="0"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336925"/>
            <a:ext cx="7772400" cy="1470025"/>
          </a:xfrm>
        </p:spPr>
        <p:txBody>
          <a:bodyPr/>
          <a:lstStyle/>
          <a:p>
            <a:pPr algn="l">
              <a:defRPr/>
            </a:pP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Inovação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é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chave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para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 o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futuro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 do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  <a:cs typeface="Arial Rounded MT Bold"/>
              </a:rPr>
              <a:t>Brasil</a:t>
            </a:r>
            <a:endParaRPr lang="pt-BR" sz="25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50178" name="Subtitle 4"/>
          <p:cNvSpPr>
            <a:spLocks noGrp="1"/>
          </p:cNvSpPr>
          <p:nvPr>
            <p:ph type="subTitle" idx="1"/>
          </p:nvPr>
        </p:nvSpPr>
        <p:spPr>
          <a:xfrm>
            <a:off x="698500" y="4000500"/>
            <a:ext cx="6400800" cy="1752600"/>
          </a:xfrm>
        </p:spPr>
        <p:txBody>
          <a:bodyPr/>
          <a:lstStyle/>
          <a:p>
            <a:pPr algn="l"/>
            <a:endParaRPr lang="en-US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TI é chave para inovação</a:t>
            </a:r>
            <a:endParaRPr lang="pt-BR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528763"/>
            <a:ext cx="6688137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And, it turns out, being disruptive is often also about doing IT R&amp;D! (2012) </a:t>
            </a:r>
            <a:endParaRPr lang="pt-BR" sz="280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Email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Google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Apple iPhone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Amazon.com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 smtClean="0"/>
              <a:t>Netflix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Twitter/Facebook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YouTube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Craigslist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/>
              <a:t>Nintendo Wii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Southwest Airlines/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JetBlue</a:t>
            </a: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r>
              <a:rPr lang="pt-BR" dirty="0" err="1" smtClean="0">
                <a:solidFill>
                  <a:srgbClr val="3366FF"/>
                </a:solidFill>
              </a:rPr>
              <a:t>Now</a:t>
            </a:r>
            <a:r>
              <a:rPr lang="pt-BR" dirty="0" smtClean="0">
                <a:solidFill>
                  <a:srgbClr val="3366FF"/>
                </a:solidFill>
              </a:rPr>
              <a:t>... </a:t>
            </a:r>
            <a:r>
              <a:rPr lang="pt-BR" dirty="0" err="1" smtClean="0">
                <a:solidFill>
                  <a:srgbClr val="3366FF"/>
                </a:solidFill>
              </a:rPr>
              <a:t>Uber</a:t>
            </a:r>
            <a:r>
              <a:rPr lang="pt-BR" dirty="0" smtClean="0">
                <a:solidFill>
                  <a:srgbClr val="3366FF"/>
                </a:solidFill>
              </a:rPr>
              <a:t>, </a:t>
            </a:r>
            <a:r>
              <a:rPr lang="pt-BR" dirty="0" err="1" smtClean="0">
                <a:solidFill>
                  <a:srgbClr val="3366FF"/>
                </a:solidFill>
              </a:rPr>
              <a:t>Airbnb</a:t>
            </a:r>
            <a:r>
              <a:rPr lang="pt-BR" dirty="0" smtClean="0">
                <a:solidFill>
                  <a:srgbClr val="3366FF"/>
                </a:solidFill>
              </a:rPr>
              <a:t>, </a:t>
            </a:r>
            <a:r>
              <a:rPr lang="pt-BR" dirty="0" err="1" smtClean="0">
                <a:solidFill>
                  <a:srgbClr val="3366FF"/>
                </a:solidFill>
              </a:rPr>
              <a:t>Snapchat</a:t>
            </a:r>
            <a:r>
              <a:rPr lang="pt-BR" dirty="0" smtClean="0">
                <a:solidFill>
                  <a:srgbClr val="3366FF"/>
                </a:solidFill>
              </a:rPr>
              <a:t>, </a:t>
            </a:r>
            <a:r>
              <a:rPr lang="pt-BR" dirty="0" err="1" smtClean="0">
                <a:solidFill>
                  <a:srgbClr val="3366FF"/>
                </a:solidFill>
              </a:rPr>
              <a:t>Instagram</a:t>
            </a:r>
            <a:r>
              <a:rPr lang="pt-BR" dirty="0" smtClean="0">
                <a:solidFill>
                  <a:srgbClr val="3366FF"/>
                </a:solidFill>
              </a:rPr>
              <a:t>, Watson...</a:t>
            </a:r>
          </a:p>
          <a:p>
            <a:pPr marL="457200" indent="-457200">
              <a:buFont typeface="Arial" charset="0"/>
              <a:buNone/>
              <a:defRPr/>
            </a:pPr>
            <a:endParaRPr lang="pt-B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pt-BR" sz="22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500" dirty="0" err="1" smtClean="0">
                <a:latin typeface="Arial Rounded MT Bold"/>
                <a:cs typeface="Arial Rounded MT Bold"/>
              </a:rPr>
              <a:t>Algumas</a:t>
            </a:r>
            <a:r>
              <a:rPr lang="en-US" sz="2500" dirty="0" smtClean="0">
                <a:latin typeface="Arial Rounded MT Bold"/>
                <a:cs typeface="Arial Rounded MT Bold"/>
              </a:rPr>
              <a:t> </a:t>
            </a:r>
            <a:r>
              <a:rPr lang="en-US" sz="2500" dirty="0" err="1" smtClean="0">
                <a:latin typeface="Arial Rounded MT Bold"/>
                <a:cs typeface="Arial Rounded MT Bold"/>
              </a:rPr>
              <a:t>reflexões</a:t>
            </a:r>
            <a:r>
              <a:rPr lang="en-US" sz="2500" dirty="0" smtClean="0">
                <a:latin typeface="Arial Rounded MT Bold"/>
                <a:cs typeface="Arial Rounded MT Bold"/>
              </a:rPr>
              <a:t>: </a:t>
            </a:r>
            <a:r>
              <a:rPr lang="en-US" sz="2500" dirty="0" err="1" smtClean="0">
                <a:latin typeface="Arial Rounded MT Bold"/>
                <a:cs typeface="Arial Rounded MT Bold"/>
              </a:rPr>
              <a:t>barreiras</a:t>
            </a:r>
            <a:r>
              <a:rPr lang="en-US" sz="2500" dirty="0" smtClean="0">
                <a:latin typeface="Arial Rounded MT Bold"/>
                <a:cs typeface="Arial Rounded MT Bold"/>
              </a:rPr>
              <a:t> </a:t>
            </a:r>
            <a:r>
              <a:rPr lang="en-US" sz="2500" dirty="0" err="1" smtClean="0">
                <a:latin typeface="Arial Rounded MT Bold"/>
                <a:cs typeface="Arial Rounded MT Bold"/>
              </a:rPr>
              <a:t>ao</a:t>
            </a:r>
            <a:r>
              <a:rPr lang="en-US" sz="2500" dirty="0" smtClean="0">
                <a:latin typeface="Arial Rounded MT Bold"/>
                <a:cs typeface="Arial Rounded MT Bold"/>
              </a:rPr>
              <a:t> </a:t>
            </a:r>
            <a:r>
              <a:rPr lang="en-US" sz="2500" dirty="0" err="1" smtClean="0">
                <a:latin typeface="Arial Rounded MT Bold"/>
                <a:cs typeface="Arial Rounded MT Bold"/>
              </a:rPr>
              <a:t>desenvolvimento</a:t>
            </a:r>
            <a:r>
              <a:rPr lang="en-US" sz="2500" dirty="0" smtClean="0">
                <a:latin typeface="Arial Rounded MT Bold"/>
                <a:cs typeface="Arial Rounded MT Bold"/>
              </a:rPr>
              <a:t> das </a:t>
            </a:r>
            <a:r>
              <a:rPr lang="en-US" sz="2500" dirty="0" err="1" smtClean="0">
                <a:latin typeface="Arial Rounded MT Bold"/>
                <a:cs typeface="Arial Rounded MT Bold"/>
              </a:rPr>
              <a:t>tecnologias</a:t>
            </a:r>
            <a:r>
              <a:rPr lang="en-US" sz="2500" dirty="0" smtClean="0">
                <a:latin typeface="Arial Rounded MT Bold"/>
                <a:cs typeface="Arial Rounded MT Bold"/>
              </a:rPr>
              <a:t> da </a:t>
            </a:r>
            <a:r>
              <a:rPr lang="en-US" sz="2500" dirty="0" err="1" smtClean="0">
                <a:latin typeface="Arial Rounded MT Bold"/>
                <a:cs typeface="Arial Rounded MT Bold"/>
              </a:rPr>
              <a:t>informação</a:t>
            </a:r>
            <a:endParaRPr lang="en-US" sz="25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i.huffpost.com/gen/1190155/thumbs/o-ROCK-CLIMBING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800" y="1219200"/>
            <a:ext cx="8610600" cy="4730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Brasil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Digital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deverá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ter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2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3400" y="1925638"/>
            <a:ext cx="8064500" cy="625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600" dirty="0">
                <a:latin typeface="+mj-lt"/>
              </a:rPr>
              <a:t>1. </a:t>
            </a:r>
            <a:r>
              <a:rPr lang="en-US" sz="2600" dirty="0" err="1">
                <a:latin typeface="+mj-lt"/>
              </a:rPr>
              <a:t>Todo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brasileiro</a:t>
            </a:r>
            <a:r>
              <a:rPr lang="en-US" sz="2600" dirty="0">
                <a:latin typeface="+mj-lt"/>
              </a:rPr>
              <a:t> com </a:t>
            </a:r>
            <a:r>
              <a:rPr lang="en-US" sz="2600" dirty="0" err="1">
                <a:latin typeface="+mj-lt"/>
              </a:rPr>
              <a:t>acesso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ao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Brasil</a:t>
            </a:r>
            <a:r>
              <a:rPr lang="en-US" sz="2600" dirty="0">
                <a:latin typeface="+mj-lt"/>
              </a:rPr>
              <a:t> Digital.</a:t>
            </a:r>
          </a:p>
          <a:p>
            <a:pPr lvl="1">
              <a:defRPr/>
            </a:pPr>
            <a:endParaRPr lang="en-US" sz="260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3400" y="2674938"/>
            <a:ext cx="8064500" cy="625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600">
                <a:solidFill>
                  <a:schemeClr val="accent2"/>
                </a:solidFill>
                <a:latin typeface="Calibri" charset="0"/>
              </a:rPr>
              <a:t>2. </a:t>
            </a:r>
            <a:r>
              <a:rPr lang="en-US" sz="2600">
                <a:latin typeface="Calibri" charset="0"/>
              </a:rPr>
              <a:t>Cidadãos confiantes e habilitados a usarem os recursos e serviços digitais, de modo a aumentar a qualidade de vida e as possibilidades de trabalho.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3400" y="3430588"/>
            <a:ext cx="8064500" cy="758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600" dirty="0">
                <a:solidFill>
                  <a:schemeClr val="accent2"/>
                </a:solidFill>
                <a:latin typeface="Calibri" charset="0"/>
              </a:rPr>
              <a:t>3. </a:t>
            </a:r>
            <a:r>
              <a:rPr lang="en-US" sz="2600" dirty="0">
                <a:latin typeface="Calibri" charset="0"/>
              </a:rPr>
              <a:t>O</a:t>
            </a:r>
            <a:r>
              <a:rPr lang="en-US" sz="2600" baseline="0" dirty="0">
                <a:latin typeface="Calibri" charset="0"/>
              </a:rPr>
              <a:t> </a:t>
            </a:r>
            <a:r>
              <a:rPr lang="en-US" sz="2600" dirty="0" err="1">
                <a:latin typeface="Calibri" charset="0"/>
              </a:rPr>
              <a:t>setor</a:t>
            </a:r>
            <a:r>
              <a:rPr lang="en-US" sz="2600" dirty="0">
                <a:latin typeface="Calibri" charset="0"/>
              </a:rPr>
              <a:t> da </a:t>
            </a:r>
            <a:r>
              <a:rPr lang="en-US" sz="2600" dirty="0" err="1">
                <a:latin typeface="Calibri" charset="0"/>
              </a:rPr>
              <a:t>economia</a:t>
            </a:r>
            <a:r>
              <a:rPr lang="en-US" sz="2600" dirty="0">
                <a:latin typeface="Calibri" charset="0"/>
              </a:rPr>
              <a:t> digital forte, </a:t>
            </a:r>
            <a:r>
              <a:rPr lang="en-US" sz="2600" dirty="0" err="1">
                <a:latin typeface="Calibri" charset="0"/>
              </a:rPr>
              <a:t>inovador</a:t>
            </a:r>
            <a:r>
              <a:rPr lang="en-US" sz="2600" dirty="0">
                <a:latin typeface="Calibri" charset="0"/>
              </a:rPr>
              <a:t> e </a:t>
            </a:r>
            <a:r>
              <a:rPr lang="en-US" sz="2600" dirty="0" err="1">
                <a:latin typeface="Calibri" charset="0"/>
              </a:rPr>
              <a:t>competitivo</a:t>
            </a:r>
            <a:r>
              <a:rPr lang="en-US" sz="2600" dirty="0">
                <a:latin typeface="Calibri" charset="0"/>
              </a:rPr>
              <a:t> </a:t>
            </a:r>
            <a:r>
              <a:rPr lang="en-US" sz="2600" dirty="0" err="1">
                <a:latin typeface="Calibri" charset="0"/>
              </a:rPr>
              <a:t>internacionalmente</a:t>
            </a:r>
            <a:r>
              <a:rPr lang="en-US" sz="2600" dirty="0">
                <a:latin typeface="Calibri" charset="0"/>
              </a:rPr>
              <a:t>.</a:t>
            </a:r>
          </a:p>
          <a:p>
            <a:pPr lvl="1">
              <a:defRPr/>
            </a:pPr>
            <a:endParaRPr lang="en-US" sz="2600" dirty="0">
              <a:latin typeface="Calibri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3400" y="4313238"/>
            <a:ext cx="8064500" cy="1158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4. </a:t>
            </a:r>
            <a:r>
              <a:rPr lang="en-US" sz="2600">
                <a:latin typeface="Calibri" charset="0"/>
              </a:rPr>
              <a:t>Empresas brasileiras, especialmente as pequenas e médias, usando amplamente as tecnologias digitais, de modo a operar online, capturar oportunidades locais e globais, aumentando o faturamento doméstico e internacional.</a:t>
            </a:r>
          </a:p>
          <a:p>
            <a:pPr lvl="1">
              <a:defRPr/>
            </a:pPr>
            <a:endParaRPr lang="en-US" sz="2600">
              <a:latin typeface="Calibri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3875" y="5611813"/>
            <a:ext cx="8064500" cy="563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5. </a:t>
            </a:r>
            <a:r>
              <a:rPr lang="en-US" sz="2600">
                <a:latin typeface="Calibri" charset="0"/>
              </a:rPr>
              <a:t>Crescimento sustentável, inteligente e inclusivo</a:t>
            </a:r>
            <a:r>
              <a:rPr lang="en-US" sz="2000">
                <a:latin typeface="Calibri" charset="0"/>
              </a:rPr>
              <a:t>.</a:t>
            </a:r>
          </a:p>
          <a:p>
            <a:pPr lvl="1">
              <a:defRPr/>
            </a:pPr>
            <a:endParaRPr lang="en-US" sz="2000">
              <a:latin typeface="Calibr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19050" y="274638"/>
            <a:ext cx="7543800" cy="77787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noFill/>
            <a:miter lim="800000"/>
            <a:headEnd/>
            <a:tailEnd/>
          </a:ln>
        </p:spPr>
        <p:txBody>
          <a:bodyPr lIns="80165" tIns="40083" rIns="80165" bIns="40083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CC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CC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CC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CC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1007943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Pilares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uma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Visão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Futuro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98500" y="1587500"/>
            <a:ext cx="7785100" cy="4356100"/>
          </a:xfrm>
        </p:spPr>
        <p:txBody>
          <a:bodyPr/>
          <a:lstStyle/>
          <a:p>
            <a:r>
              <a:rPr lang="en-US" sz="2200" dirty="0" err="1" smtClean="0"/>
              <a:t>Forma</a:t>
            </a:r>
            <a:r>
              <a:rPr lang="en-US" sz="2200" dirty="0" err="1" smtClean="0"/>
              <a:t>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recursos</a:t>
            </a:r>
            <a:r>
              <a:rPr lang="en-US" sz="2200" dirty="0" smtClean="0"/>
              <a:t> </a:t>
            </a:r>
            <a:r>
              <a:rPr lang="en-US" sz="2200" dirty="0" err="1" smtClean="0"/>
              <a:t>humanos</a:t>
            </a:r>
            <a:r>
              <a:rPr lang="en-US" sz="2200" dirty="0" smtClean="0"/>
              <a:t> </a:t>
            </a:r>
            <a:r>
              <a:rPr lang="en-US" sz="2200" dirty="0" err="1" smtClean="0"/>
              <a:t>qualificados</a:t>
            </a:r>
            <a:endParaRPr lang="en-US" sz="2200" dirty="0" smtClean="0"/>
          </a:p>
          <a:p>
            <a:pPr lvl="1"/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Engenheiros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cientistas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computação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classe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internacional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Tecnologias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digitais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parte da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formação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fundamental (ex.: STEM)</a:t>
            </a:r>
            <a:endParaRPr lang="en-US" sz="1800" dirty="0"/>
          </a:p>
          <a:p>
            <a:r>
              <a:rPr lang="en-US" sz="2200" dirty="0" err="1" smtClean="0"/>
              <a:t>Investimentos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P&amp;D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áreas</a:t>
            </a:r>
            <a:r>
              <a:rPr lang="en-US" sz="2200" dirty="0" smtClean="0"/>
              <a:t> </a:t>
            </a:r>
            <a:r>
              <a:rPr lang="en-US" sz="2200" dirty="0" err="1" smtClean="0"/>
              <a:t>estratégicas</a:t>
            </a:r>
            <a:r>
              <a:rPr lang="en-US" sz="2200" dirty="0" smtClean="0"/>
              <a:t>  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Expansão</a:t>
            </a:r>
            <a:r>
              <a:rPr lang="en-US" sz="2200" dirty="0" smtClean="0"/>
              <a:t> </a:t>
            </a:r>
            <a:r>
              <a:rPr lang="en-US" sz="2200" dirty="0" err="1"/>
              <a:t>acelerada</a:t>
            </a:r>
            <a:r>
              <a:rPr lang="en-US" sz="2200" dirty="0"/>
              <a:t> do </a:t>
            </a:r>
            <a:r>
              <a:rPr lang="en-US" sz="2200" dirty="0" err="1"/>
              <a:t>acesso</a:t>
            </a:r>
            <a:r>
              <a:rPr lang="en-US" sz="2200" dirty="0"/>
              <a:t> </a:t>
            </a:r>
            <a:r>
              <a:rPr lang="en-US" sz="2200" dirty="0" err="1"/>
              <a:t>aos</a:t>
            </a:r>
            <a:r>
              <a:rPr lang="en-US" sz="2200" dirty="0"/>
              <a:t> </a:t>
            </a:r>
            <a:r>
              <a:rPr lang="en-US" sz="2200" dirty="0" err="1"/>
              <a:t>serviços</a:t>
            </a:r>
            <a:r>
              <a:rPr lang="en-US" sz="2200" dirty="0"/>
              <a:t> </a:t>
            </a:r>
            <a:r>
              <a:rPr lang="en-US" sz="2200" dirty="0" err="1"/>
              <a:t>digitais</a:t>
            </a:r>
            <a:endParaRPr lang="en-US" sz="2200" dirty="0"/>
          </a:p>
          <a:p>
            <a:pPr lvl="1"/>
            <a:r>
              <a:rPr lang="en-US" sz="1800" dirty="0">
                <a:solidFill>
                  <a:srgbClr val="262626"/>
                </a:solidFill>
              </a:rPr>
              <a:t>Banda </a:t>
            </a:r>
            <a:r>
              <a:rPr lang="en-US" sz="1800" dirty="0" err="1">
                <a:solidFill>
                  <a:srgbClr val="262626"/>
                </a:solidFill>
              </a:rPr>
              <a:t>larga</a:t>
            </a:r>
            <a:endParaRPr lang="en-US" sz="1800" dirty="0">
              <a:solidFill>
                <a:srgbClr val="262626"/>
              </a:solidFill>
            </a:endParaRPr>
          </a:p>
          <a:p>
            <a:pPr lvl="1"/>
            <a:r>
              <a:rPr lang="en-US" sz="1800" dirty="0" err="1">
                <a:solidFill>
                  <a:srgbClr val="262626"/>
                </a:solidFill>
              </a:rPr>
              <a:t>Dispositivos</a:t>
            </a:r>
            <a:r>
              <a:rPr lang="en-US" sz="1800" dirty="0">
                <a:solidFill>
                  <a:srgbClr val="262626"/>
                </a:solidFill>
              </a:rPr>
              <a:t> e </a:t>
            </a:r>
            <a:r>
              <a:rPr lang="en-US" sz="1800" dirty="0" err="1">
                <a:solidFill>
                  <a:srgbClr val="262626"/>
                </a:solidFill>
              </a:rPr>
              <a:t>serviços</a:t>
            </a:r>
            <a:endParaRPr lang="en-US" sz="1800" dirty="0"/>
          </a:p>
          <a:p>
            <a:r>
              <a:rPr lang="en-US" sz="2200" dirty="0" err="1" smtClean="0"/>
              <a:t>Empresas</a:t>
            </a:r>
            <a:r>
              <a:rPr lang="en-US" sz="2200" dirty="0" smtClean="0"/>
              <a:t>  </a:t>
            </a:r>
            <a:r>
              <a:rPr lang="en-US" sz="2200" dirty="0" err="1" smtClean="0"/>
              <a:t>inovadoras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economia</a:t>
            </a:r>
            <a:r>
              <a:rPr lang="en-US" sz="2200" dirty="0" smtClean="0"/>
              <a:t> digital</a:t>
            </a:r>
          </a:p>
          <a:p>
            <a:pPr lvl="1"/>
            <a:r>
              <a:rPr lang="en-US" sz="1800" dirty="0" err="1" smtClean="0">
                <a:solidFill>
                  <a:srgbClr val="262626"/>
                </a:solidFill>
              </a:rPr>
              <a:t>Ampliar</a:t>
            </a:r>
            <a:r>
              <a:rPr lang="en-US" sz="1800" dirty="0" smtClean="0">
                <a:solidFill>
                  <a:srgbClr val="262626"/>
                </a:solidFill>
              </a:rPr>
              <a:t> a </a:t>
            </a:r>
            <a:r>
              <a:rPr lang="en-US" sz="1800" dirty="0" err="1" smtClean="0">
                <a:solidFill>
                  <a:srgbClr val="262626"/>
                </a:solidFill>
              </a:rPr>
              <a:t>escala</a:t>
            </a:r>
            <a:r>
              <a:rPr lang="en-US" sz="1800" dirty="0" smtClean="0">
                <a:solidFill>
                  <a:srgbClr val="262626"/>
                </a:solidFill>
              </a:rPr>
              <a:t> e </a:t>
            </a:r>
            <a:r>
              <a:rPr lang="en-US" sz="1800" dirty="0" err="1" smtClean="0">
                <a:solidFill>
                  <a:srgbClr val="262626"/>
                </a:solidFill>
              </a:rPr>
              <a:t>condições</a:t>
            </a:r>
            <a:r>
              <a:rPr lang="en-US" sz="1800" dirty="0" smtClean="0">
                <a:solidFill>
                  <a:srgbClr val="262626"/>
                </a:solidFill>
              </a:rPr>
              <a:t> de </a:t>
            </a:r>
            <a:r>
              <a:rPr lang="en-US" sz="1800" dirty="0" err="1" smtClean="0">
                <a:solidFill>
                  <a:srgbClr val="262626"/>
                </a:solidFill>
              </a:rPr>
              <a:t>apoio</a:t>
            </a:r>
            <a:r>
              <a:rPr lang="en-US" sz="1800" dirty="0" smtClean="0">
                <a:solidFill>
                  <a:srgbClr val="262626"/>
                </a:solidFill>
              </a:rPr>
              <a:t> a startups</a:t>
            </a:r>
          </a:p>
          <a:p>
            <a:pPr lvl="1"/>
            <a:r>
              <a:rPr lang="en-US" sz="1800" dirty="0" err="1" smtClean="0">
                <a:solidFill>
                  <a:srgbClr val="262626"/>
                </a:solidFill>
              </a:rPr>
              <a:t>Investimentos</a:t>
            </a:r>
            <a:r>
              <a:rPr lang="en-US" sz="1800" dirty="0" smtClean="0">
                <a:solidFill>
                  <a:srgbClr val="262626"/>
                </a:solidFill>
              </a:rPr>
              <a:t> e </a:t>
            </a:r>
            <a:r>
              <a:rPr lang="en-US" sz="1800" dirty="0" err="1" smtClean="0">
                <a:solidFill>
                  <a:srgbClr val="262626"/>
                </a:solidFill>
              </a:rPr>
              <a:t>cultura</a:t>
            </a:r>
            <a:r>
              <a:rPr lang="en-US" sz="1800" dirty="0" smtClean="0">
                <a:solidFill>
                  <a:srgbClr val="262626"/>
                </a:solidFill>
              </a:rPr>
              <a:t> de </a:t>
            </a:r>
            <a:r>
              <a:rPr lang="en-US" sz="1800" dirty="0" err="1" smtClean="0">
                <a:solidFill>
                  <a:srgbClr val="262626"/>
                </a:solidFill>
              </a:rPr>
              <a:t>risco</a:t>
            </a:r>
            <a:endParaRPr lang="en-US" sz="1800" dirty="0" smtClean="0">
              <a:solidFill>
                <a:srgbClr val="262626"/>
              </a:solidFill>
            </a:endParaRPr>
          </a:p>
          <a:p>
            <a:pPr lvl="1"/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4493F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2800" dirty="0" smtClean="0"/>
              <a:t>Como </a:t>
            </a:r>
            <a:r>
              <a:rPr lang="en-US" sz="2800" dirty="0" err="1" smtClean="0"/>
              <a:t>vencer</a:t>
            </a:r>
            <a:r>
              <a:rPr lang="en-US" sz="2800" dirty="0" smtClean="0"/>
              <a:t> as </a:t>
            </a:r>
            <a:r>
              <a:rPr lang="en-US" sz="2800" dirty="0" err="1"/>
              <a:t>b</a:t>
            </a:r>
            <a:r>
              <a:rPr lang="en-US" sz="2800" dirty="0" err="1" smtClean="0"/>
              <a:t>arreiras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desenvolvimento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18900000">
            <a:off x="6292850" y="4006850"/>
            <a:ext cx="2260600" cy="444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Escala</a:t>
            </a:r>
            <a:endParaRPr lang="en-US" sz="36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04134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3021013"/>
            <a:ext cx="7772400" cy="1500187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4D4D4D"/>
                </a:solidFill>
                <a:latin typeface="+mj-lt"/>
              </a:rPr>
              <a:t>Obrigado!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rgbClr val="4D4D4D"/>
                </a:solidFill>
                <a:latin typeface="+mj-lt"/>
              </a:rPr>
              <a:t>virgilio.almeida@mcti.gov.br</a:t>
            </a:r>
            <a:endParaRPr lang="pt-BR" sz="2800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00" y="3009900"/>
            <a:ext cx="4318000" cy="1473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94200"/>
            <a:ext cx="9144000" cy="1358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0675"/>
            <a:ext cx="91440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532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12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078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7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2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4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0100" y="-76200"/>
            <a:ext cx="5740400" cy="33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latin typeface="Arial Rounded MT Bold"/>
                <a:cs typeface="Arial Rounded MT Bold"/>
              </a:rPr>
              <a:t>Economia</a:t>
            </a:r>
            <a:r>
              <a:rPr lang="en-US" sz="3200" dirty="0">
                <a:solidFill>
                  <a:srgbClr val="0000FF"/>
                </a:solidFill>
                <a:latin typeface="Arial Rounded MT Bold"/>
                <a:cs typeface="Arial Rounded MT Bold"/>
              </a:rPr>
              <a:t> da Internet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9PKCWqEEyfg.u1fQy0D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kDEaBUe0mSlgiqw5KCF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srx6j00ipAdnZh3hK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zk4GRfpUWxcD0LU.Pg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5S5pcnnUGE.9kPv9Xzi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z988PnjkKVbMFX4Dvpe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NhEQ3YSkGmUw6vd.W4b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_gyiovUE.FOm2JTKuos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A7v0qMxkyoYR6bc5Fc4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CXs2XHp0SBOZ9x_Vw8I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hsWJ4jPk6rBzAcdet6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dUtwPP90aK3hJD9Xq24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4Wp37le0S4McIwXCECP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uCnMOcXEie6SQ1oPmX3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.B1awfvkqUDEY_YQC4I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GmqQc75EqNls3F_dv14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lIoWls1k65H3l.enttu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GoDaBLnUSP.tc2wAm2j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_eO6Wi9kuJDyEUj6rb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PC54rJBECZDdGpWtv4V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jxp7.G0G3_56__m4xZ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u7QNrBLE2mlTEo0sQM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Pg0ijMQk2Ke3Obs0UJT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Dw7Yz4a0e.zuXb4MqIJ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eBI6YoVkW3NTYrSiydP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lT27wiGE6ns81PKVVVU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hDOFStBEKc.tQo5xMFS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p2WgYprUWG1SQrO1RVI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aCbQV8akWHkj6Qfy9W0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jYT0g0wki4DejLJfg.9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Pnu33aVkeatYpBy1S9f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RYF_EQvkemgGTxKJyB.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dJ5Z9DUakbQWwcUpz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yagvmW7EGCUJRCM1Ci2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9tZL5Ld0ab7CNisfoBk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DwsY_ixECp_507GluzJ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5xqZZ1v0ycZacIIpil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ge44X9rUmRr_LqdB4Hg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_GxPB6ukm1hotGWGXJg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v.TIhOHkGb0.7Eqm_fi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R5K.Ei1kuTU.g2ISPiD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MmsBXZZEuAn.ZavACA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jJ7uE1AECcQheBpXRD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nvAj.hSk.7oh4MUUuT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bB5f9.FEOzSSCm5x4Hf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q_oxqrcEea5nQKFzh7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d4COfiM0aAgcNRNRv.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IwZz60xEqmuT.IlUzm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8cXwTsck2P67qnGb31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G29N.LSku.ylv_yiAA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YSF6FFPk2e8if8CsUq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gvMdpRpUCgHi0TxqgG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1bMi8syECPilSj1UGq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a8zG79CkuzncR.mVwiD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qCcIdzYUiV1w6BExVA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484WhIYkaGl0bvRSNu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CrxpnsYkSp7K2VGNzS1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v.5og4kU6a7SNA3RAB8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aPEnnytEKMrJCjRxPv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qsarxpGkavlvZV2Fk9.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KNyFlcHUutSejayFyg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MxEPNGLEuBIO2Cilwq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eHtrj9tk.AG9._MzPDH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K0keh6nUibW.LAPyei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X5SDaVp0CafEf.s.CVV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O06SqkjEGVDN2RiKfTh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.XRumlikCdPcwXqRQ5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HN6mF5sEyerELYx78f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oHFI13LEqO.BmJM3s8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EXQdWlAkqHJzIBEWb4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WzukRISkeUXQniV5TK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M9K99w0U6lcLrcMsKz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Hg_qAcpkaqa6Y5K2yC5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Yu8s9g_Ee2g9D3oueQM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Uhe650QUmqCpg7up4J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KiBmVhNkKhnuvwBJS5z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PNM9pDAk6qQaZv3Omd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n2pct7E0aotRu8qscn1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vGN_gGi0KbkDa8hwYMz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rnueoqC0KZiRBouIWHu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Av7s6.Gk6SDlwHwLNf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ZdoXp85EeXbCf_YN6m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epXXwc.0CzmxJTiSRc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EFPIihq0mJk6A9rhtI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yS7EcJZk2CFBjC70O3k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IIYD8An0m8I_bEIGD.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b.DoFrtkm.1s_KDCLD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th19EeRkm5eucF7QCFt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j_MLR0zUuh50ZQIDMw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IEqHvRIk6btE1Li.3Bk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ZrjESWkEKpeWetEhgzX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3NZ6j07kyMRdjczndc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gry088wUyqkeWA1.Re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cmIGzuX0.FPR_oGXbt4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mJ6ZZf7UKcZdEwQlBER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vsmoSJF0yJNWYgQzFHW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Ial7HFbUaONvkNModS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j2QTwiX0eoDB7LXYUZb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oCbGBO7U6NdCVCRiqF2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vsdopgSUGZbGqFF7FW2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TSxijHEECpK9fPem.ul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m5NVtr.ESdrRCfnW2HZ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Q2FyombkaBYeFsI7Kt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IyJREtf0W4W3YvCHuWl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fsP5yqyEaSkv7k_zifm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xoSR5Gr0m1mic0naRVn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Ht4SrOBEe5vlRdGT.7O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8EI1OeA06HQbSewQm_f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2fCEYlkEW3PXEhiLvW8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IfTy0iz0mOXiAQDmKGc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4h6GrDTUOLvwi4MHbXr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BQHj2v0y_RMuXkjqZt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fBLITlfUm99pFWQwVF_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4Su6ajkUSRE2iMpm1r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a6J7RRBEeJdIXjlAVXC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TU1BlhF0i7iaUM3EH5s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ug2rUuEEuU1KRuvIt4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qlllKz7UGFj72fuZpNe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3jhpf3bkG1OmCLZKtf5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qP15VekObRnMQTyiMw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4OJpFY_0CbqVonYUTs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E1FJMkIUyCeo6IWq2TB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1qVdSwUEOYq93z86wor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NoQgNsQUm4prZPWY3G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bEqmeL2kGMm0TA9_S5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5iWGsvxU.OcKOTjXnLQ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9wn.iUfka60HZ6G2vNP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9NCaWPgUS2jlJMjgYo2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yZx9dQNUerh2foK3Vw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eUWsyn4UCe4xLMo6JlR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dRIWslXku7Nr4D9I4aT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8cXwTsck2P67qnGb314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Vn7wp5YU.6.6cLN5dWJ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aqDUJBTkq9.Y59pMyg4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ZPDBzfQ0uF7H3QeRzWgA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800100" indent="-342900">
          <a:spcBef>
            <a:spcPts val="600"/>
          </a:spcBef>
          <a:spcAft>
            <a:spcPts val="600"/>
          </a:spcAft>
          <a:buSzPct val="69000"/>
          <a:buFont typeface="Wingdings" panose="05000000000000000000" pitchFamily="2" charset="2"/>
          <a:buChar char="ü"/>
          <a:defRPr dirty="0" err="1">
            <a:solidFill>
              <a:srgbClr val="26262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27369</TotalTime>
  <Words>1600</Words>
  <Application>Microsoft Macintosh PowerPoint</Application>
  <PresentationFormat>On-screen Show (4:3)</PresentationFormat>
  <Paragraphs>324</Paragraphs>
  <Slides>37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Tema do Office</vt:lpstr>
      <vt:lpstr>think-cell Slide</vt:lpstr>
      <vt:lpstr>Chart</vt:lpstr>
      <vt:lpstr> Tecnologia da Informação no Brasil:  barreiras para o desenvolvimento  Audiência no Senado Federal      Virgílio Almeida Secretário Nacional de Políticas de Informática Ministério da Ciência, Tecnologia e Inovação  Brasília, 14 de julho de  2015 </vt:lpstr>
      <vt:lpstr>Agenda: Teconologia da Informação no Brasil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Panorama Digital do Brasil</vt:lpstr>
      <vt:lpstr>Impact of IT on the Brazilian Economy</vt:lpstr>
      <vt:lpstr>PowerPoint Presentation</vt:lpstr>
      <vt:lpstr>Em 2014, as transações via Mobile Banking cresceram  expressivamente,  quarto canal de maior relevância em volume</vt:lpstr>
      <vt:lpstr>Brasil é um dos principais participantes na indústria mundial de tecnologia para serviços financeiros </vt:lpstr>
      <vt:lpstr>Arcabouço Legal e Institucional do Brasil Digital</vt:lpstr>
      <vt:lpstr>Política Industrial para o Brasil Digital</vt:lpstr>
      <vt:lpstr>PowerPoint Presentation</vt:lpstr>
      <vt:lpstr>Ciber-infraestrutura de  P&amp;D </vt:lpstr>
      <vt:lpstr>PowerPoint Presentation</vt:lpstr>
      <vt:lpstr>PowerPoint Presentation</vt:lpstr>
      <vt:lpstr>Formação de Capital Humano para TI e Computação</vt:lpstr>
      <vt:lpstr>PowerPoint Presentation</vt:lpstr>
      <vt:lpstr>Inovação é chave para o futuro do Brasil</vt:lpstr>
      <vt:lpstr>PowerPoint Presentation</vt:lpstr>
      <vt:lpstr>And, it turns out, being disruptive is often also about doing IT R&amp;D! (2012) </vt:lpstr>
      <vt:lpstr>PowerPoint Presentation</vt:lpstr>
      <vt:lpstr>PowerPoint Presentation</vt:lpstr>
      <vt:lpstr>Como vencer as barreiras ao desenvolvimento?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ApexBrasil</dc:title>
  <dc:creator>Olavo Pereira Oliveira</dc:creator>
  <cp:lastModifiedBy>Virgilio Almeida</cp:lastModifiedBy>
  <cp:revision>874</cp:revision>
  <cp:lastPrinted>2015-04-23T11:36:53Z</cp:lastPrinted>
  <dcterms:created xsi:type="dcterms:W3CDTF">2014-10-22T20:41:28Z</dcterms:created>
  <dcterms:modified xsi:type="dcterms:W3CDTF">2015-07-14T10:49:27Z</dcterms:modified>
</cp:coreProperties>
</file>