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5" r:id="rId2"/>
    <p:sldId id="281" r:id="rId3"/>
    <p:sldId id="256" r:id="rId4"/>
    <p:sldId id="270" r:id="rId5"/>
    <p:sldId id="260" r:id="rId6"/>
    <p:sldId id="258" r:id="rId7"/>
    <p:sldId id="276" r:id="rId8"/>
    <p:sldId id="277" r:id="rId9"/>
    <p:sldId id="278" r:id="rId10"/>
    <p:sldId id="280" r:id="rId11"/>
    <p:sldId id="266" r:id="rId12"/>
    <p:sldId id="271" r:id="rId13"/>
    <p:sldId id="272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82" autoAdjust="0"/>
  </p:normalViewPr>
  <p:slideViewPr>
    <p:cSldViewPr snapToGrid="0">
      <p:cViewPr>
        <p:scale>
          <a:sx n="100" d="100"/>
          <a:sy n="100" d="100"/>
        </p:scale>
        <p:origin x="-2456" y="-7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518C0-5969-4D01-9F38-F095D80EF16E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24E79-1A29-42E6-8056-27EA50463CA6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07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4E79-1A29-42E6-8056-27EA50463CA6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16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91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38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87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58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6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22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92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75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47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94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349C9-64B1-4412-86F6-959D1A022960}" type="datetimeFigureOut">
              <a:rPr lang="pt-BR" smtClean="0"/>
              <a:pPr/>
              <a:t>16/11/15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A1DA3-35E5-4FEF-930F-8A0736204E0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48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://www.google.com.br/url?sa=i&amp;rct=j&amp;q=&amp;esrc=s&amp;source=images&amp;cd=&amp;cad=rja&amp;uact=8&amp;ved=0CAcQjRxqFQoTCImzlMLxlMkCFQSVkAod98ENUg&amp;url=http://www.agstv.com.br/?p=8908&amp;psig=AFQjCNFNk1TSxO5Ohw-LLGa-hYkliszUmA&amp;ust=1447761306102286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://www.google.com.br/url?sa=i&amp;rct=j&amp;q=&amp;esrc=s&amp;source=images&amp;cd=&amp;cad=rja&amp;uact=8&amp;ved=0CAcQjRxqFQoTCM-oqcvylMkCFQsNkAodEeoJAQ&amp;url=http://blog.seedintelligence.com/faltou-gestao-em-minas-gerais-e-a-gestao-de-portfolio-e-projetos&amp;bvm=bv.107467506,d.Y2I&amp;psig=AFQjCNGPcI9UDHmx-GGOnHHa8yMKrHQ_IQ&amp;ust=1447761635536120" TargetMode="External"/><Relationship Id="rId7" Type="http://schemas.openxmlformats.org/officeDocument/2006/relationships/image" Target="../media/image3.jpe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P-jreLplMkCFcUckAod6l0N-g&amp;url=http://www.fdr.com.br/portalmudancasclimaticas/?target=temas&amp;id=13&amp;bvm=bv.107467506,d.Y2I&amp;psig=AFQjCNHPNAoaFQrhVphxwECrBAsl4oGg6A&amp;ust=1447759284319000" TargetMode="External"/><Relationship Id="rId4" Type="http://schemas.openxmlformats.org/officeDocument/2006/relationships/image" Target="../media/image26.jpeg"/><Relationship Id="rId5" Type="http://schemas.openxmlformats.org/officeDocument/2006/relationships/hyperlink" Target="https://www.google.com.br/url?sa=i&amp;rct=j&amp;q=&amp;esrc=s&amp;source=images&amp;cd=&amp;cad=rja&amp;uact=8&amp;ved=0CAcQjRxqFQoTCJ_Ly5XqlMkCFYIZkAodwY8APw&amp;url=https://jogodopoder.wordpress.com/tag/estacao-de-tratamento-de-esgoto/&amp;bvm=bv.107467506,d.Y2I&amp;psig=AFQjCNE1v0JrDixtsXLhL43Kh3E8KRPQmQ&amp;ust=1447759379877128" TargetMode="External"/><Relationship Id="rId6" Type="http://schemas.openxmlformats.org/officeDocument/2006/relationships/image" Target="../media/image27.jpeg"/><Relationship Id="rId7" Type="http://schemas.openxmlformats.org/officeDocument/2006/relationships/hyperlink" Target="http://www.google.com.br/url?sa=i&amp;rct=j&amp;q=&amp;esrc=s&amp;source=images&amp;cd=&amp;cad=rja&amp;uact=8&amp;ved=0CAcQjRxqFQoTCKaVwb_qlMkCFQqUkAodve8ARQ&amp;url=http://www.copasa.com.br/wps/portal/internet/imprensa/noticias/releases/2012/maio/ete-onca-20090323-ie1389/!ut/p/a0/04_Sj9CPykssy0xPLMnMz0vMAfGjzOJ9DLwdPby9Dbz8gzzdDBy9g_zd_T2dgvx8zfULsh0VAfwq3lw!/&amp;bvm=bv.107467506,d.Y2I&amp;psig=AFQjCNE1v0JrDixtsXLhL43Kh3E8KRPQmQ&amp;ust=1447759379877128" TargetMode="External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OnMvpTPlckCFYKLkAodXRsKkA&amp;url=http://blog.euvoupassar.com.br/2014/08/concursos-publicos-da-copasamg-sao-anulados-pela-justica-de-minas-gerais/&amp;bvm=bv.107467506,d.Y2I&amp;psig=AFQjCNE0qqQTKUIUp2X6qH8IiBGP1DIvMA&amp;ust=1447786483370588" TargetMode="External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google.com.br/url?sa=i&amp;rct=j&amp;q=&amp;esrc=s&amp;source=images&amp;cd=&amp;cad=rja&amp;uact=8&amp;ved=0CAcQjRxqFQoTCIH0xovdlMkCFYe8kAodlpIIJw&amp;url=http://www.hojeemdia.com.br/horizontes/so-um-quarto-das-bacias-hidrograficas-de-minas-gerais-cobra-pelo-uso-da-agua-1.297546&amp;psig=AFQjCNH8p9nouskhrfhQP37MuEJCIW4aTw&amp;ust=1447755168728370" TargetMode="External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Ii_4vLqlMkCFQIfkAodYr0IPg&amp;url=http://www.copasa.com.br/wps/portal/internet/a-copasa/responsabilidade-social/programa-chua&amp;bvm=bv.107467506,d.Y2I&amp;psig=AFQjCNE-K9T_3uUdxeHIxQqzmM4g1Jme9A&amp;ust=1447759586373007" TargetMode="External"/><Relationship Id="rId4" Type="http://schemas.openxmlformats.org/officeDocument/2006/relationships/image" Target="../media/image11.jpeg"/><Relationship Id="rId5" Type="http://schemas.openxmlformats.org/officeDocument/2006/relationships/hyperlink" Target="http://www.google.com.br/url?sa=i&amp;rct=j&amp;q=&amp;esrc=s&amp;source=images&amp;cd=&amp;cad=rja&amp;uact=8&amp;ved=0CAcQjRxqFQoTCPu8sZDrlMkCFYUgkAodFp0CWQ&amp;url=http://www.copasa.com.br/wps/portal/internet/imprensa/noticias/releases/2014/abril/noticias-20140408-ie3345/!ut/p/a0/04_Sj9CPykssy0xPLMnMz0vMAfGjzOJ9DLwdPby9Dbz8gzzdDBy9g_zd_T2dgvx8zfULsh0VAfwq3lw!/&amp;bvm=bv.107467506,d.Y2I&amp;psig=AFQjCNE-K9T_3uUdxeHIxQqzmM4g1Jme9A&amp;ust=1447759586373007" TargetMode="External"/><Relationship Id="rId6" Type="http://schemas.openxmlformats.org/officeDocument/2006/relationships/image" Target="../media/image12.jpeg"/><Relationship Id="rId7" Type="http://schemas.openxmlformats.org/officeDocument/2006/relationships/hyperlink" Target="http://www.google.com.br/url?sa=i&amp;rct=j&amp;q=&amp;esrc=s&amp;source=images&amp;cd=&amp;cad=rja&amp;uact=8&amp;ved=0CAcQjRxqFQoTCNO8v-P5lMkCFUSEkAodQvMLjw&amp;url=http://www.manuelzao.ufmg.br/educacao/manuelzao_vai_a_escola/area_aluno&amp;bvm=bv.107467506,d.Y2I&amp;psig=AFQjCNHXiR-og7kU728p_5cggApSXPvTqA&amp;ust=1447763573384056" TargetMode="External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PA69_3lMkCFYe9kAodCI8HWQ&amp;url=http://www.hojeemdia.com.br/noticias/metade-do-programa-de-ppp-de-minas-esta-atrasada-1.132940&amp;psig=AFQjCNHPlNesPASLVZLrujjl8dZGLEZOTg&amp;ust=1447763038021609" TargetMode="External"/><Relationship Id="rId4" Type="http://schemas.openxmlformats.org/officeDocument/2006/relationships/image" Target="../media/image14.jpeg"/><Relationship Id="rId5" Type="http://schemas.openxmlformats.org/officeDocument/2006/relationships/hyperlink" Target="http://www.google.com.br/url?sa=i&amp;rct=j&amp;q=&amp;esrc=s&amp;source=images&amp;cd=&amp;cad=rja&amp;uact=8&amp;ved=0CAcQjRxqFQoTCMHTts_4lMkCFYyDkAod01gMjA&amp;url=http://blogdohelenomaia.blogspot.com/2012/01/gerente-de-producao-da-copasa-admite.html&amp;psig=AFQjCNHPlNesPASLVZLrujjl8dZGLEZOTg&amp;ust=1447763038021609" TargetMode="External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L2i2fiIlckCFYIZkAodwY8APw&amp;url=http://mg.quebarato.com.br/belo-horizonte/sitio-em-tres-marias-lindo-30-000m2__5B5B42.html&amp;bvm=bv.107467506,d.Y2I&amp;psig=AFQjCNGpgDyTcz3ToDJaSRh00oL0CB1eEQ&amp;ust=1447767647398065" TargetMode="External"/><Relationship Id="rId4" Type="http://schemas.openxmlformats.org/officeDocument/2006/relationships/image" Target="../media/image16.jpeg"/><Relationship Id="rId5" Type="http://schemas.openxmlformats.org/officeDocument/2006/relationships/hyperlink" Target="http://www.google.com.br/url?sa=i&amp;rct=j&amp;q=&amp;esrc=s&amp;source=images&amp;cd=&amp;cad=rja&amp;uact=8&amp;ved=0CAcQjRxqFQoTCL2i2fiIlckCFYIZkAodwY8APw&amp;url=http://www.redeacqua.com.br/2014/04/pirapora-mg-pode-ficar-sem-agua-devido-barragem-de-tres-marias/&amp;bvm=bv.107467506,d.Y2I&amp;psig=AFQjCNGpgDyTcz3ToDJaSRh00oL0CB1eEQ&amp;ust=1447767647398065" TargetMode="External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MuTztOJlckCFYYbkAod_vEKvg&amp;url=http://www.agenciapara.com.br/noticia.asp?id_ver=67073&amp;bvm=bv.107467506,d.Y2I&amp;psig=AFQjCNFxlto-No-N3c04BCI4aT42QY_3lg&amp;ust=1447767843823419" TargetMode="External"/><Relationship Id="rId4" Type="http://schemas.openxmlformats.org/officeDocument/2006/relationships/image" Target="../media/image20.jpeg"/><Relationship Id="rId5" Type="http://schemas.openxmlformats.org/officeDocument/2006/relationships/hyperlink" Target="http://www.google.com.br/url?sa=i&amp;rct=j&amp;q=&amp;esrc=s&amp;source=images&amp;cd=&amp;cad=rja&amp;uact=8&amp;ved=0CAcQjRxqFQoTCOGW5-iJlckCFcKEkAodILQMRA&amp;url=http://site.sanepar.com.br/imprensa/galeria/estacao-de-tratamento-de-esgoto-marinha-telemaco-borba&amp;bvm=bv.107467506,d.Y2I&amp;psig=AFQjCNFxlto-No-N3c04BCI4aT42QY_3lg&amp;ust=1447767843823419" TargetMode="External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161925"/>
            <a:ext cx="9096375" cy="771525"/>
          </a:xfrm>
        </p:spPr>
        <p:txBody>
          <a:bodyPr/>
          <a:lstStyle/>
          <a:p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</a:rPr>
              <a:t>COPASA MG -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Companhia de Saneamento de Minas Gerais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t-BR" sz="2600" dirty="0" smtClean="0"/>
              <a:t>Criada em 5 de julho de 1963, por meio da Lei Estadual nº 2.842, a Companhia Mineira de Água e Esgotos (COMAG).</a:t>
            </a:r>
          </a:p>
          <a:p>
            <a:pPr algn="just">
              <a:buFontTx/>
              <a:buChar char="-"/>
            </a:pPr>
            <a:r>
              <a:rPr lang="pt-BR" sz="2600" dirty="0" smtClean="0"/>
              <a:t>Incorporada ao DEMAE-MG em 1971, após instituição do Plano Nacional de Saneamento (PLANASA) passou a ser denominada </a:t>
            </a:r>
            <a:r>
              <a:rPr lang="pt-BR" sz="2600" dirty="0" err="1" smtClean="0"/>
              <a:t>Copasa-MG</a:t>
            </a:r>
            <a:r>
              <a:rPr lang="pt-BR" sz="2600" dirty="0" smtClean="0"/>
              <a:t>. </a:t>
            </a:r>
          </a:p>
          <a:p>
            <a:pPr algn="just">
              <a:buFontTx/>
              <a:buChar char="-"/>
            </a:pPr>
            <a:r>
              <a:rPr lang="pt-BR" sz="2600" dirty="0" smtClean="0"/>
              <a:t>Presente em 634 municípios com serviços de água</a:t>
            </a:r>
          </a:p>
          <a:p>
            <a:pPr algn="just">
              <a:buFontTx/>
              <a:buChar char="-"/>
            </a:pPr>
            <a:r>
              <a:rPr lang="pt-BR" sz="2600" dirty="0" smtClean="0"/>
              <a:t>Atendendo  a mais de 15,1 milhões de mineiros</a:t>
            </a:r>
          </a:p>
          <a:p>
            <a:pPr algn="just">
              <a:buFontTx/>
              <a:buChar char="-"/>
            </a:pPr>
            <a:r>
              <a:rPr lang="pt-BR" sz="2600" dirty="0" smtClean="0"/>
              <a:t>Com os serviços de esgotamento sanitário, a empresa atende 9,9 milhões de pessoas em 287 municípios.</a:t>
            </a:r>
          </a:p>
          <a:p>
            <a:pPr>
              <a:buFontTx/>
              <a:buChar char="-"/>
            </a:pPr>
            <a:endParaRPr lang="pt-BR" dirty="0"/>
          </a:p>
        </p:txBody>
      </p:sp>
      <p:pic>
        <p:nvPicPr>
          <p:cNvPr id="29698" name="Picture 2" descr="U:\Informacoes\DVDE\Logomarcas\Logo Copasa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362" y="209550"/>
            <a:ext cx="1212851" cy="606425"/>
          </a:xfrm>
          <a:prstGeom prst="rect">
            <a:avLst/>
          </a:prstGeom>
          <a:noFill/>
        </p:spPr>
      </p:pic>
      <p:cxnSp>
        <p:nvCxnSpPr>
          <p:cNvPr id="6" name="Conector reto 5"/>
          <p:cNvCxnSpPr/>
          <p:nvPr/>
        </p:nvCxnSpPr>
        <p:spPr>
          <a:xfrm>
            <a:off x="885825" y="1190625"/>
            <a:ext cx="1053465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700" name="AutoShape 4" descr="Resultado de imagem para fotos copasa mg imagens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9702" name="AutoShape 6" descr="Resultado de imagem para fotos copasa mg imagens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9704" name="AutoShape 8" descr="Resultado de imagem para fotos copasa mg imagens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9706" name="Picture 10" descr="http://www.agstv.com.br/wp-content/uploads/2015/02/Copasa-MG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75828" y="5081858"/>
            <a:ext cx="1320798" cy="737917"/>
          </a:xfrm>
          <a:prstGeom prst="rect">
            <a:avLst/>
          </a:prstGeom>
          <a:noFill/>
        </p:spPr>
      </p:pic>
      <p:pic>
        <p:nvPicPr>
          <p:cNvPr id="29710" name="Picture 14" descr="http://blog.seedintelligence.com/wp-content/uploads/2015/04/bandeira-minas-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5594681"/>
            <a:ext cx="1403350" cy="863269"/>
          </a:xfrm>
          <a:prstGeom prst="rect">
            <a:avLst/>
          </a:prstGeom>
          <a:noFill/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911425" y="940347"/>
            <a:ext cx="3651050" cy="361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b="1" dirty="0" smtClean="0"/>
              <a:t>Convênio </a:t>
            </a:r>
            <a:r>
              <a:rPr lang="pt-BR" sz="1800" b="1" dirty="0" err="1" smtClean="0"/>
              <a:t>Copasa</a:t>
            </a:r>
            <a:r>
              <a:rPr lang="pt-BR" sz="1800" b="1" dirty="0" smtClean="0"/>
              <a:t> – </a:t>
            </a:r>
            <a:r>
              <a:rPr lang="pt-BR" sz="1800" b="1" dirty="0" err="1" smtClean="0"/>
              <a:t>Codevasf</a:t>
            </a:r>
            <a:r>
              <a:rPr lang="pt-BR" sz="1800" b="1" dirty="0" smtClean="0"/>
              <a:t> </a:t>
            </a:r>
            <a:endParaRPr lang="pt-BR" sz="18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9" y="6409191"/>
            <a:ext cx="2692605" cy="3600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36120" y="146955"/>
            <a:ext cx="8341180" cy="5102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6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</a:rPr>
              <a:t> - Bacia Hidrográfica do Rio São Francisco</a:t>
            </a:r>
            <a:endParaRPr lang="pt-BR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8825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- Investimento superior a R$ 138 milhões em 17 municípios .</a:t>
            </a:r>
          </a:p>
          <a:p>
            <a:pPr>
              <a:buFontTx/>
              <a:buChar char="-"/>
            </a:pPr>
            <a:r>
              <a:rPr lang="pt-BR" dirty="0" smtClean="0"/>
              <a:t>63 % dos sistemas de esgotamento sanitários concluídos. </a:t>
            </a:r>
          </a:p>
          <a:p>
            <a:pPr>
              <a:buFontTx/>
              <a:buChar char="-"/>
            </a:pPr>
            <a:r>
              <a:rPr lang="pt-BR" dirty="0" smtClean="0"/>
              <a:t>6,6 Milhões investidos em ligações prediais de esgoto completas.</a:t>
            </a:r>
          </a:p>
          <a:p>
            <a:pPr>
              <a:buFontTx/>
              <a:buChar char="-"/>
            </a:pPr>
            <a:r>
              <a:rPr lang="pt-BR" dirty="0" smtClean="0"/>
              <a:t>71% dos recursos já foram repassados. </a:t>
            </a:r>
          </a:p>
          <a:p>
            <a:pPr>
              <a:buFontTx/>
              <a:buChar char="-"/>
            </a:pPr>
            <a:r>
              <a:rPr lang="pt-BR" dirty="0" smtClean="0"/>
              <a:t>Previsão de término para 11/2016.</a:t>
            </a:r>
          </a:p>
          <a:p>
            <a:pPr>
              <a:buFontTx/>
              <a:buChar char="-"/>
            </a:pPr>
            <a:endParaRPr lang="pt-BR" dirty="0" smtClean="0"/>
          </a:p>
          <a:p>
            <a:pPr>
              <a:buFontTx/>
              <a:buChar char="-"/>
            </a:pPr>
            <a:endParaRPr lang="pt-BR" dirty="0" smtClean="0"/>
          </a:p>
          <a:p>
            <a:pPr>
              <a:buFontTx/>
              <a:buChar char="-"/>
            </a:pPr>
            <a:endParaRPr lang="pt-B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5350" y="752475"/>
            <a:ext cx="9782175" cy="534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952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704849" y="1219200"/>
            <a:ext cx="7524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Programa de proteção de mananciais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- PMA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762000" y="2282825"/>
            <a:ext cx="6162675" cy="21493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r>
              <a:rPr lang="pt-BR" sz="2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Mais de </a:t>
            </a: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127.000</a:t>
            </a:r>
            <a:r>
              <a:rPr lang="pt-BR" sz="2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mudas plantadas</a:t>
            </a:r>
            <a:endParaRPr lang="pt-BR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r>
              <a:rPr lang="pt-BR" sz="2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Construção </a:t>
            </a:r>
            <a:r>
              <a:rPr lang="pt-BR" sz="2600" dirty="0"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50.000 </a:t>
            </a:r>
            <a:r>
              <a:rPr lang="pt-BR" sz="2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metros de </a:t>
            </a: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cerca</a:t>
            </a:r>
            <a:r>
              <a:rPr lang="pt-BR" sz="2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50,4</a:t>
            </a:r>
            <a:r>
              <a:rPr lang="pt-BR" sz="2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hectares de áreas plantadas.</a:t>
            </a:r>
            <a:endParaRPr lang="pt-BR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28241"/>
            <a:ext cx="2692605" cy="360000"/>
          </a:xfrm>
          <a:prstGeom prst="rect">
            <a:avLst/>
          </a:prstGeom>
        </p:spPr>
      </p:pic>
      <p:pic>
        <p:nvPicPr>
          <p:cNvPr id="5122" name="Picture 2" descr="Resultado de imagem para cercamentos de nascen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00" y="2800350"/>
            <a:ext cx="2181225" cy="1714500"/>
          </a:xfrm>
          <a:prstGeom prst="rect">
            <a:avLst/>
          </a:prstGeom>
          <a:noFill/>
        </p:spPr>
      </p:pic>
      <p:pic>
        <p:nvPicPr>
          <p:cNvPr id="5130" name="Picture 10" descr="http://www.neropolis.go.gov.br/up_img/aguasserrado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2621" y="4619625"/>
            <a:ext cx="3095879" cy="1704975"/>
          </a:xfrm>
          <a:prstGeom prst="rect">
            <a:avLst/>
          </a:prstGeom>
          <a:noFill/>
        </p:spPr>
      </p:pic>
      <p:pic>
        <p:nvPicPr>
          <p:cNvPr id="5132" name="Picture 12" descr="http://static-namu.s3.amazonaws.com/materias/cercamento_extre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98237" y="2779712"/>
            <a:ext cx="2207988" cy="1744663"/>
          </a:xfrm>
          <a:prstGeom prst="rect">
            <a:avLst/>
          </a:prstGeom>
          <a:noFill/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536120" y="146955"/>
            <a:ext cx="8341180" cy="5102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6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</a:rPr>
              <a:t> - Bacia Hidrográfica do Rio São Francisco</a:t>
            </a:r>
            <a:endParaRPr lang="pt-BR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50375"/>
            <a:ext cx="2692605" cy="360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33400" y="1079500"/>
            <a:ext cx="101441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 </a:t>
            </a:r>
            <a:r>
              <a:rPr lang="pt-BR" sz="2000" dirty="0" smtClean="0"/>
              <a:t>  </a:t>
            </a:r>
            <a:r>
              <a:rPr lang="pt-BR" sz="2000" dirty="0" smtClean="0"/>
              <a:t> </a:t>
            </a:r>
            <a:r>
              <a:rPr lang="pt-BR" sz="2400" dirty="0" smtClean="0"/>
              <a:t>De 2010 a 2015:</a:t>
            </a:r>
          </a:p>
          <a:p>
            <a:r>
              <a:rPr lang="pt-BR" sz="2000" dirty="0" smtClean="0"/>
              <a:t>-</a:t>
            </a:r>
            <a:r>
              <a:rPr lang="pt-BR" sz="2400" dirty="0" smtClean="0"/>
              <a:t>Investimento total em SES (Serviço de Esgotamento Sanitário) R$ 3,6 Bilhões.</a:t>
            </a:r>
          </a:p>
          <a:p>
            <a:endParaRPr lang="pt-BR" sz="2400" dirty="0" smtClean="0"/>
          </a:p>
          <a:p>
            <a:r>
              <a:rPr lang="pt-BR" sz="2400" dirty="0" smtClean="0"/>
              <a:t>-Investimento total em proteção de mananciais R$ </a:t>
            </a:r>
            <a:r>
              <a:rPr lang="pt-BR" sz="2400" dirty="0" smtClean="0"/>
              <a:t>16 </a:t>
            </a:r>
            <a:r>
              <a:rPr lang="pt-BR" sz="2400" dirty="0" smtClean="0"/>
              <a:t>Milhões . </a:t>
            </a:r>
          </a:p>
          <a:p>
            <a:r>
              <a:rPr lang="pt-BR" sz="2400" dirty="0" smtClean="0"/>
              <a:t>   </a:t>
            </a:r>
            <a:endParaRPr lang="pt-BR" sz="2400" dirty="0" smtClean="0"/>
          </a:p>
          <a:p>
            <a:r>
              <a:rPr lang="pt-BR" sz="2400" dirty="0"/>
              <a:t> </a:t>
            </a:r>
            <a:r>
              <a:rPr lang="pt-BR" sz="2400" dirty="0" smtClean="0"/>
              <a:t>   </a:t>
            </a:r>
            <a:r>
              <a:rPr lang="pt-BR" sz="2400" dirty="0" smtClean="0"/>
              <a:t>Destaca</a:t>
            </a:r>
            <a:r>
              <a:rPr lang="pt-BR" sz="2400" dirty="0" smtClean="0"/>
              <a:t>-se o SF5 ( Capital e grande parte dos municípios da região metropolitana).</a:t>
            </a:r>
          </a:p>
          <a:p>
            <a:endParaRPr lang="pt-BR" sz="2000" dirty="0" smtClean="0"/>
          </a:p>
          <a:p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</a:rPr>
              <a:t>SF5 - CBH Rio das Velhas </a:t>
            </a:r>
          </a:p>
          <a:p>
            <a:endParaRPr lang="pt-BR" sz="2000" dirty="0" smtClean="0"/>
          </a:p>
          <a:p>
            <a:r>
              <a:rPr lang="pt-BR" sz="2000" dirty="0" smtClean="0"/>
              <a:t>Valores dos investimentos na bacia:</a:t>
            </a:r>
          </a:p>
          <a:p>
            <a:endParaRPr lang="pt-BR" sz="2000" dirty="0" smtClean="0"/>
          </a:p>
          <a:p>
            <a:pPr>
              <a:buFont typeface="Wingdings" pitchFamily="2" charset="2"/>
              <a:buChar char="§"/>
            </a:pP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Proteção de Mananciais </a:t>
            </a:r>
            <a:r>
              <a:rPr lang="pt-BR" sz="2000" dirty="0" smtClean="0"/>
              <a:t>– PMA, valor total investido R$ 370.000 .</a:t>
            </a:r>
          </a:p>
          <a:p>
            <a:pPr>
              <a:buFont typeface="Wingdings" pitchFamily="2" charset="2"/>
              <a:buChar char="§"/>
            </a:pP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Sistemas de esgotamento sanitário </a:t>
            </a:r>
            <a:r>
              <a:rPr lang="pt-BR" sz="2000" dirty="0" smtClean="0"/>
              <a:t>– SES, valor total investido R$ 1,2 Bilhões .</a:t>
            </a:r>
          </a:p>
          <a:p>
            <a:endParaRPr lang="pt-BR" dirty="0"/>
          </a:p>
        </p:txBody>
      </p:sp>
      <p:pic>
        <p:nvPicPr>
          <p:cNvPr id="28674" name="Picture 2" descr="http://meioambiente.culturamix.com/blog/wp-content/uploads/2010/12/Saneamento-B%C3%A1sic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9700" y="3695700"/>
            <a:ext cx="1943100" cy="1333500"/>
          </a:xfrm>
          <a:prstGeom prst="rect">
            <a:avLst/>
          </a:prstGeom>
          <a:noFill/>
        </p:spPr>
      </p:pic>
      <p:pic>
        <p:nvPicPr>
          <p:cNvPr id="28676" name="Picture 4" descr="https://jogodopoder.files.wordpress.com/2010/06/1806_governador-entrega-a-100c2aa-estacao-de-tratamento-de-esgot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5379" y="4875212"/>
            <a:ext cx="2058496" cy="1516063"/>
          </a:xfrm>
          <a:prstGeom prst="rect">
            <a:avLst/>
          </a:prstGeom>
          <a:noFill/>
        </p:spPr>
      </p:pic>
      <p:pic>
        <p:nvPicPr>
          <p:cNvPr id="28678" name="Picture 6" descr="http://www.copasa.com.br/media2/EteOnca/EteOncaBH_201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7112" y="2311400"/>
            <a:ext cx="2208037" cy="1524217"/>
          </a:xfrm>
          <a:prstGeom prst="rect">
            <a:avLst/>
          </a:prstGeom>
          <a:noFill/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36120" y="146955"/>
            <a:ext cx="8341180" cy="5102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6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</a:rPr>
              <a:t> - Bacia Hidrográfica do Rio São Francisco</a:t>
            </a:r>
            <a:endParaRPr lang="pt-BR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536120" y="146955"/>
            <a:ext cx="8341180" cy="5102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6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</a:rPr>
              <a:t> - Bacia Hidrográfica do Rio São Francisco</a:t>
            </a:r>
            <a:endParaRPr lang="pt-BR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59900"/>
            <a:ext cx="2692605" cy="36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00100" y="2628900"/>
            <a:ext cx="716446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600" dirty="0" smtClean="0"/>
          </a:p>
          <a:p>
            <a:endParaRPr lang="pt-BR" sz="2600" dirty="0" smtClean="0"/>
          </a:p>
          <a:p>
            <a:r>
              <a:rPr lang="pt-BR" sz="2600" dirty="0" smtClean="0"/>
              <a:t>Obrigado a Todos.</a:t>
            </a:r>
          </a:p>
          <a:p>
            <a:endParaRPr lang="pt-BR" sz="2600" dirty="0" smtClean="0"/>
          </a:p>
          <a:p>
            <a:r>
              <a:rPr lang="pt-BR" sz="2600" dirty="0" smtClean="0"/>
              <a:t>Márcio Tadeu Pedrosa – Analista de Meio Ambiente</a:t>
            </a:r>
          </a:p>
          <a:p>
            <a:r>
              <a:rPr lang="pt-BR" sz="2600" dirty="0" smtClean="0"/>
              <a:t>marcio.pedrosa@copasa.com.br </a:t>
            </a:r>
            <a:endParaRPr lang="pt-BR" sz="2600" dirty="0"/>
          </a:p>
        </p:txBody>
      </p:sp>
      <p:pic>
        <p:nvPicPr>
          <p:cNvPr id="1026" name="Picture 2" descr="http://blog.euvoupassar.com.br/wp-content/uploads/2014/01/Copasa-M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183" y="1162050"/>
            <a:ext cx="3937635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20928"/>
            <a:ext cx="7782905" cy="67370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7222" y="152399"/>
            <a:ext cx="3257556" cy="66185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699" y="533400"/>
            <a:ext cx="6447525" cy="52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8201025" y="4143375"/>
            <a:ext cx="2781300" cy="120015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34760" y="152398"/>
            <a:ext cx="7870371" cy="3617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 - Bacia Hidrográfica do Rio São Francisco</a:t>
            </a:r>
            <a:endParaRPr lang="pt-B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9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534760" y="152398"/>
            <a:ext cx="7870371" cy="3617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 - Bacia Hidrográfica do Rio São Francisco</a:t>
            </a:r>
            <a:endParaRPr lang="pt-B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275" y="866775"/>
            <a:ext cx="4667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924425" y="1123950"/>
            <a:ext cx="7096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latin typeface="Calibri" pitchFamily="34" charset="0"/>
                <a:ea typeface="Batang" pitchFamily="18" charset="-127"/>
                <a:cs typeface="Calibri" pitchFamily="34" charset="0"/>
              </a:rPr>
              <a:t>-São ao todo 10 Unidades de Planejamento (UPGRH).</a:t>
            </a:r>
          </a:p>
          <a:p>
            <a:pPr algn="just"/>
            <a:endParaRPr lang="pt-BR" sz="2400" dirty="0" smtClean="0">
              <a:latin typeface="Calibri" pitchFamily="34" charset="0"/>
              <a:ea typeface="Batang" pitchFamily="18" charset="-127"/>
              <a:cs typeface="Calibri" pitchFamily="34" charset="0"/>
            </a:endParaRPr>
          </a:p>
          <a:p>
            <a:pPr algn="just"/>
            <a:r>
              <a:rPr lang="pt-BR" sz="2400" dirty="0" smtClean="0">
                <a:latin typeface="Calibri" pitchFamily="34" charset="0"/>
                <a:ea typeface="Batang" pitchFamily="18" charset="-127"/>
                <a:cs typeface="Calibri" pitchFamily="34" charset="0"/>
              </a:rPr>
              <a:t>-Destas, 08 já possuem seu plano diretor e 02 ainda em fase de elaboração dos respectivos planos.</a:t>
            </a:r>
          </a:p>
          <a:p>
            <a:pPr algn="just"/>
            <a:endParaRPr lang="pt-BR" sz="2400" dirty="0" smtClean="0">
              <a:latin typeface="Calibri" pitchFamily="34" charset="0"/>
              <a:ea typeface="Batang" pitchFamily="18" charset="-127"/>
              <a:cs typeface="Calibri" pitchFamily="34" charset="0"/>
            </a:endParaRPr>
          </a:p>
          <a:p>
            <a:pPr algn="just"/>
            <a:r>
              <a:rPr lang="pt-BR" sz="2400" dirty="0" smtClean="0">
                <a:latin typeface="Calibri" pitchFamily="34" charset="0"/>
                <a:ea typeface="Batang" pitchFamily="18" charset="-127"/>
                <a:cs typeface="Calibri" pitchFamily="34" charset="0"/>
              </a:rPr>
              <a:t>-Apenas a SF5( Bacia do Velhas) tem implementada a  cobrança por uso dos recursos hídricos.</a:t>
            </a:r>
          </a:p>
          <a:p>
            <a:pPr algn="just"/>
            <a:endParaRPr lang="pt-BR" sz="2400" dirty="0" smtClean="0">
              <a:latin typeface="Calibri" pitchFamily="34" charset="0"/>
              <a:ea typeface="Batang" pitchFamily="18" charset="-127"/>
              <a:cs typeface="Calibri" pitchFamily="34" charset="0"/>
            </a:endParaRPr>
          </a:p>
          <a:p>
            <a:pPr algn="just"/>
            <a:r>
              <a:rPr lang="pt-BR" sz="2400" dirty="0" smtClean="0">
                <a:latin typeface="Calibri" pitchFamily="34" charset="0"/>
                <a:ea typeface="Batang" pitchFamily="18" charset="-127"/>
                <a:cs typeface="Calibri" pitchFamily="34" charset="0"/>
              </a:rPr>
              <a:t>-Todas possuem sistema de monitoramento da água Superficial.</a:t>
            </a:r>
            <a:endParaRPr lang="pt-BR" sz="2400" dirty="0">
              <a:latin typeface="Calibri" pitchFamily="34" charset="0"/>
              <a:ea typeface="Batang" pitchFamily="18" charset="-127"/>
              <a:cs typeface="Calibri" pitchFamily="34" charset="0"/>
            </a:endParaRPr>
          </a:p>
        </p:txBody>
      </p:sp>
      <p:pic>
        <p:nvPicPr>
          <p:cNvPr id="3080" name="Picture 8" descr="http://www.hojeemdia.com.br/polopoly_fs/1.297550.1423214820!/image/image.jpg_gen/derivatives/landscape_714/ima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3026" y="4490944"/>
            <a:ext cx="2063750" cy="1357406"/>
          </a:xfrm>
          <a:prstGeom prst="rect">
            <a:avLst/>
          </a:prstGeom>
          <a:noFill/>
        </p:spPr>
      </p:pic>
      <p:pic>
        <p:nvPicPr>
          <p:cNvPr id="3078" name="Picture 6" descr="http://mw2.google.com/mw-panoramio/photos/medium/22009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" y="5396192"/>
            <a:ext cx="2006600" cy="1336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206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1975" y="895351"/>
            <a:ext cx="10791825" cy="50094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</a:rPr>
              <a:t>Educação ambiental :</a:t>
            </a:r>
          </a:p>
          <a:p>
            <a:pPr marL="0" indent="0">
              <a:buNone/>
            </a:pPr>
            <a:endParaRPr lang="pt-BR" sz="3200" b="1" dirty="0" smtClean="0"/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Projeto </a:t>
            </a:r>
            <a:r>
              <a:rPr lang="pt-BR" b="1" dirty="0" err="1" smtClean="0">
                <a:solidFill>
                  <a:schemeClr val="accent1">
                    <a:lumMod val="50000"/>
                  </a:schemeClr>
                </a:solidFill>
              </a:rPr>
              <a:t>Chuá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dirty="0" smtClean="0"/>
              <a:t>– desenvolvido juntamente com as escolas municipais, estaduais e particulares com alunos da 5º série, incentivando a consciência com o meio ambiente. 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Projeto Manuelzão </a:t>
            </a:r>
            <a:r>
              <a:rPr lang="pt-BR" dirty="0" smtClean="0"/>
              <a:t>- Dentro da bacia do rio das Velhas existe uma parceria há quinze anos da </a:t>
            </a:r>
            <a:r>
              <a:rPr lang="pt-BR" dirty="0" err="1" smtClean="0"/>
              <a:t>Copasa</a:t>
            </a:r>
            <a:r>
              <a:rPr lang="pt-BR" dirty="0" smtClean="0"/>
              <a:t> com o projeto, trabalhando a educação ambiental e monitoramento da qualidade da água junto aos </a:t>
            </a:r>
            <a:r>
              <a:rPr lang="pt-BR" dirty="0" err="1" smtClean="0"/>
              <a:t>sub-comitês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Associação comunitárias/ clubes de serviços </a:t>
            </a:r>
            <a:r>
              <a:rPr lang="pt-BR" dirty="0" smtClean="0"/>
              <a:t>- Palestras com o objetivo de levar informações sobre os sistemas de água e esgoto, e sobre o uso racional da água.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45645" y="156480"/>
            <a:ext cx="7870371" cy="3617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 - bacia hidrográfica do rio São Francisco</a:t>
            </a:r>
            <a:endParaRPr lang="pt-B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  <p:pic>
        <p:nvPicPr>
          <p:cNvPr id="12290" name="Picture 2" descr="http://www.copasa.com.br/wps/wcm/connect/5cde728a-39fe-4c2d-9a90-607edb15fa6e/Chua_Casal_Antigo.jpg?MOD=AJPERES&amp;CACHEID=5cde728a-39fe-4c2d-9a90-607edb15fa6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0" y="5438776"/>
            <a:ext cx="1031874" cy="897731"/>
          </a:xfrm>
          <a:prstGeom prst="rect">
            <a:avLst/>
          </a:prstGeom>
          <a:noFill/>
        </p:spPr>
      </p:pic>
      <p:pic>
        <p:nvPicPr>
          <p:cNvPr id="12292" name="Picture 4" descr="http://www.copasa.com.br/media2/Noticia2014/Chua_PremConcursoCapelinha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2738" y="360362"/>
            <a:ext cx="1762261" cy="1173163"/>
          </a:xfrm>
          <a:prstGeom prst="rect">
            <a:avLst/>
          </a:prstGeom>
          <a:noFill/>
        </p:spPr>
      </p:pic>
      <p:pic>
        <p:nvPicPr>
          <p:cNvPr id="12294" name="Picture 6" descr="http://www.manuelzao.ufmg.br/assets/images/manuelzao/galerias/110/big_quadro4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7800" y="5410199"/>
            <a:ext cx="1974850" cy="1152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80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72886" y="1303110"/>
            <a:ext cx="10515600" cy="4640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Preservação ambiental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- São 24.000 hectares de áreas preservadas, principalmente no entorno das barragens de propriedade da empresa.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err="1" smtClean="0"/>
              <a:t>Ex</a:t>
            </a:r>
            <a:r>
              <a:rPr lang="pt-BR" dirty="0" smtClean="0"/>
              <a:t>:</a:t>
            </a:r>
          </a:p>
          <a:p>
            <a:r>
              <a:rPr lang="pt-BR" dirty="0" smtClean="0"/>
              <a:t>Bacia do Rio Paraopeba: Sistema rio Manso / Grande BH</a:t>
            </a:r>
          </a:p>
          <a:p>
            <a:pPr marL="3657600" lvl="8" indent="0">
              <a:buNone/>
            </a:pPr>
            <a:r>
              <a:rPr lang="pt-BR" sz="2800" dirty="0" smtClean="0"/>
              <a:t>  Sistema Serra Azul / Grande BH</a:t>
            </a:r>
          </a:p>
          <a:p>
            <a:pPr marL="3657600" lvl="8" indent="0">
              <a:buNone/>
            </a:pPr>
            <a:endParaRPr lang="pt-BR" sz="2800" dirty="0" smtClean="0"/>
          </a:p>
          <a:p>
            <a:r>
              <a:rPr lang="pt-BR" dirty="0" smtClean="0"/>
              <a:t> Bacia do Rio Verde Grande: Sistema Juramento / Montes Claros 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34760" y="152398"/>
            <a:ext cx="7870371" cy="3617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 – Bacia Hidrográfica do Rio São Francisco</a:t>
            </a:r>
            <a:endParaRPr lang="pt-B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  <p:pic>
        <p:nvPicPr>
          <p:cNvPr id="11266" name="Picture 2" descr="http://www.hojeemdia.com.br/polopoly_fs/1.132941.1370776064!/image/image.jpg_gen/derivatives/landscape_714/ima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01175" y="676275"/>
            <a:ext cx="2467132" cy="1440000"/>
          </a:xfrm>
          <a:prstGeom prst="rect">
            <a:avLst/>
          </a:prstGeom>
          <a:noFill/>
        </p:spPr>
      </p:pic>
      <p:pic>
        <p:nvPicPr>
          <p:cNvPr id="11270" name="Picture 6" descr="http://3.bp.blogspot.com/-407rOQ7qvnQ/TxRb8n4siZI/AAAAAAAABCc/iM8mFo1M52M/s1600/Lagoa+da+Copasa+-+comporta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9750" y="3038475"/>
            <a:ext cx="2514600" cy="1666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61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4825" y="1162050"/>
            <a:ext cx="11487150" cy="4981575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  <a:buNone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Objetivos: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400" dirty="0" smtClean="0"/>
              <a:t>-Preservação das águas da represa de Três </a:t>
            </a:r>
            <a:r>
              <a:rPr lang="pt-BR" sz="2400" dirty="0" err="1" smtClean="0"/>
              <a:t>Marias</a:t>
            </a:r>
            <a:r>
              <a:rPr lang="pt-BR" sz="2400" dirty="0" smtClean="0"/>
              <a:t> e a revitalização do Rio São Francisco.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400" dirty="0" smtClean="0"/>
              <a:t>-Melhorar a situação ambiental na Bacia Hidrográfica do Rio </a:t>
            </a:r>
            <a:r>
              <a:rPr lang="pt-BR" sz="2400" dirty="0" err="1" smtClean="0"/>
              <a:t>Paraopeba</a:t>
            </a:r>
            <a:r>
              <a:rPr lang="pt-BR" sz="2400" dirty="0" smtClean="0"/>
              <a:t> e as condições de vida da população através da despoluição das águas superficiais e da proteção dos mananciais. 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O programa: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400" dirty="0" smtClean="0"/>
              <a:t>-Investimento  na ordem de R$ 500 milhões.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400" dirty="0" smtClean="0"/>
              <a:t>-Empréstimo </a:t>
            </a:r>
            <a:r>
              <a:rPr lang="pt-BR" sz="2400" dirty="0" err="1" smtClean="0"/>
              <a:t>KfW</a:t>
            </a:r>
            <a:r>
              <a:rPr lang="pt-BR" sz="2400" dirty="0" smtClean="0"/>
              <a:t>  R$ 350 milhões.</a:t>
            </a:r>
          </a:p>
          <a:p>
            <a:pPr>
              <a:lnSpc>
                <a:spcPct val="125000"/>
              </a:lnSpc>
              <a:buNone/>
            </a:pPr>
            <a:endParaRPr lang="pt-BR" sz="2400" dirty="0" smtClean="0"/>
          </a:p>
          <a:p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34760" y="152398"/>
            <a:ext cx="8009166" cy="457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 – Bacias Hidrográficas do Rio São Francisco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  <p:pic>
        <p:nvPicPr>
          <p:cNvPr id="4100" name="Picture 4" descr="http://images.quebarato.com.br/T75x75/sitio+em+tres+marias+lindo+30+000m2+belo+horizonte+mg+brasil__5B5B42_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8024" y="4614862"/>
            <a:ext cx="2600325" cy="1552619"/>
          </a:xfrm>
          <a:prstGeom prst="rect">
            <a:avLst/>
          </a:prstGeom>
          <a:noFill/>
        </p:spPr>
      </p:pic>
      <p:pic>
        <p:nvPicPr>
          <p:cNvPr id="4098" name="Picture 2" descr="http://www.redeacqua.com.br/wp-content/themes/structure/img_resize/timthumb.php?src=http://redeacqua.com.br/wp-content/uploads/2014/04/UHE-Tr%C3%AAs-Marias_SF.jpg&amp;w=800&amp;zc=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2295" y="3438526"/>
            <a:ext cx="2584184" cy="1657350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25235" y="628648"/>
            <a:ext cx="6732815" cy="457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Programa </a:t>
            </a:r>
            <a:r>
              <a:rPr lang="pt-BR" sz="18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 na bacia do Rio </a:t>
            </a:r>
            <a:r>
              <a:rPr lang="pt-BR" sz="1800" b="1" dirty="0" err="1" smtClean="0">
                <a:solidFill>
                  <a:schemeClr val="accent1">
                    <a:lumMod val="50000"/>
                  </a:schemeClr>
                </a:solidFill>
              </a:rPr>
              <a:t>Paraopeba</a:t>
            </a: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 – Banco KFW</a:t>
            </a:r>
            <a:endParaRPr lang="pt-BR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4850" y="1543050"/>
            <a:ext cx="11487150" cy="4057650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  <a:buNone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Proteção de mananciais :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600" dirty="0" smtClean="0"/>
              <a:t>-Área de 900 km² e 30 sub-bacias . </a:t>
            </a:r>
          </a:p>
          <a:p>
            <a:pPr algn="just">
              <a:lnSpc>
                <a:spcPct val="125000"/>
              </a:lnSpc>
              <a:buNone/>
            </a:pPr>
            <a:r>
              <a:rPr lang="fr-CH" sz="2600" dirty="0" smtClean="0"/>
              <a:t>-Mananciais com riscos para o abastecimento  na bacia e da RMBH.</a:t>
            </a:r>
            <a:endParaRPr lang="pt-BR" sz="2600" dirty="0" smtClean="0"/>
          </a:p>
          <a:p>
            <a:pPr algn="just">
              <a:lnSpc>
                <a:spcPct val="125000"/>
              </a:lnSpc>
              <a:buNone/>
            </a:pPr>
            <a:r>
              <a:rPr lang="pt-BR" sz="1900" dirty="0" smtClean="0"/>
              <a:t>-</a:t>
            </a:r>
            <a:r>
              <a:rPr lang="fr-CH" sz="2000" dirty="0" smtClean="0"/>
              <a:t> </a:t>
            </a:r>
            <a:r>
              <a:rPr lang="fr-CH" sz="2600" dirty="0" smtClean="0"/>
              <a:t>Monitoramento da qualidade da água.</a:t>
            </a:r>
            <a:endParaRPr lang="pt-BR" sz="2600" dirty="0" smtClean="0"/>
          </a:p>
          <a:p>
            <a:pPr algn="just">
              <a:lnSpc>
                <a:spcPct val="125000"/>
              </a:lnSpc>
              <a:buNone/>
            </a:pPr>
            <a:endParaRPr lang="pt-BR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25000"/>
              </a:lnSpc>
              <a:buNone/>
            </a:pPr>
            <a:endParaRPr lang="pt-BR" sz="2400" dirty="0" smtClean="0"/>
          </a:p>
          <a:p>
            <a:pPr>
              <a:lnSpc>
                <a:spcPct val="125000"/>
              </a:lnSpc>
              <a:buNone/>
            </a:pPr>
            <a:endParaRPr lang="pt-BR" sz="2400" dirty="0" smtClean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34760" y="152398"/>
            <a:ext cx="8294915" cy="409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5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2500" b="1" dirty="0" smtClean="0">
                <a:solidFill>
                  <a:schemeClr val="accent1">
                    <a:lumMod val="50000"/>
                  </a:schemeClr>
                </a:solidFill>
              </a:rPr>
              <a:t> – Bacias Hidrográficas do Rio São Francisco</a:t>
            </a:r>
            <a:endParaRPr lang="pt-BR" sz="2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6" name="Picture 4" descr="http://s2.glbimg.com/rmiFGpKNJw32KS3rlXSBfoo8P_E=/620x465/s.glbimg.com/jo/g1/f/original/2015/02/05/opi04022015gz134737-3744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1175" y="3495674"/>
            <a:ext cx="2536825" cy="1902619"/>
          </a:xfrm>
          <a:prstGeom prst="rect">
            <a:avLst/>
          </a:prstGeom>
          <a:noFill/>
        </p:spPr>
      </p:pic>
      <p:pic>
        <p:nvPicPr>
          <p:cNvPr id="7" name="Picture 4" descr="http://www.paraonline.com.br/wp-content/uploads/2013/07/Medicao_de_pH_na_represa_de_Tucuru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0950" y="4714876"/>
            <a:ext cx="2265872" cy="1700948"/>
          </a:xfrm>
          <a:prstGeom prst="rect">
            <a:avLst/>
          </a:prstGeom>
          <a:noFill/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563335" y="619123"/>
            <a:ext cx="6732815" cy="457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Programa </a:t>
            </a:r>
            <a:r>
              <a:rPr lang="pt-BR" sz="18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 na bacia do Rio </a:t>
            </a:r>
            <a:r>
              <a:rPr lang="pt-BR" sz="1800" b="1" dirty="0" err="1" smtClean="0">
                <a:solidFill>
                  <a:schemeClr val="accent1">
                    <a:lumMod val="50000"/>
                  </a:schemeClr>
                </a:solidFill>
              </a:rPr>
              <a:t>Paraopeba</a:t>
            </a: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 – Banco KFW</a:t>
            </a:r>
            <a:endParaRPr lang="pt-BR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5775" y="1590676"/>
            <a:ext cx="11487150" cy="3124200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  <a:buNone/>
            </a:pPr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</a:rPr>
              <a:t>Sistemas de Esgotamento sanitário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600" dirty="0" smtClean="0"/>
              <a:t>-7 Municípios (</a:t>
            </a:r>
            <a:r>
              <a:rPr lang="pt-BR" sz="1800" dirty="0" err="1" smtClean="0"/>
              <a:t>Ibirité</a:t>
            </a:r>
            <a:r>
              <a:rPr lang="pt-BR" sz="1800" dirty="0" smtClean="0"/>
              <a:t>, Igarapé, São Joaquim de Bicas, Matheus Leme,Betim, Congonhas, Conselheiro Lafaiete</a:t>
            </a:r>
            <a:r>
              <a:rPr lang="pt-BR" sz="2600" dirty="0" smtClean="0"/>
              <a:t>).</a:t>
            </a:r>
          </a:p>
          <a:p>
            <a:pPr algn="just">
              <a:lnSpc>
                <a:spcPct val="125000"/>
              </a:lnSpc>
              <a:buNone/>
            </a:pPr>
            <a:r>
              <a:rPr lang="pt-BR" sz="2600" dirty="0" smtClean="0"/>
              <a:t>-</a:t>
            </a:r>
            <a:r>
              <a:rPr lang="fr-CH" sz="2600" dirty="0" smtClean="0"/>
              <a:t>Construção de redes coletoras e interceptores.</a:t>
            </a:r>
            <a:endParaRPr lang="pt-BR" sz="2600" dirty="0" smtClean="0"/>
          </a:p>
          <a:p>
            <a:pPr algn="just">
              <a:lnSpc>
                <a:spcPct val="125000"/>
              </a:lnSpc>
              <a:buNone/>
            </a:pPr>
            <a:r>
              <a:rPr lang="pt-BR" sz="2600" dirty="0" smtClean="0">
                <a:solidFill>
                  <a:schemeClr val="accent1">
                    <a:lumMod val="50000"/>
                  </a:schemeClr>
                </a:solidFill>
              </a:rPr>
              <a:t>-2 </a:t>
            </a:r>
            <a:r>
              <a:rPr lang="pt-BR" sz="2600" dirty="0" err="1" smtClean="0">
                <a:solidFill>
                  <a:schemeClr val="accent1">
                    <a:lumMod val="50000"/>
                  </a:schemeClr>
                </a:solidFill>
              </a:rPr>
              <a:t>UTR´s</a:t>
            </a:r>
            <a:r>
              <a:rPr lang="pt-BR" sz="2600" dirty="0" smtClean="0">
                <a:solidFill>
                  <a:schemeClr val="accent1">
                    <a:lumMod val="50000"/>
                  </a:schemeClr>
                </a:solidFill>
              </a:rPr>
              <a:t> :</a:t>
            </a:r>
            <a:r>
              <a:rPr lang="pt-BR" sz="2600" dirty="0" smtClean="0"/>
              <a:t> Tratamento de lodo residual das </a:t>
            </a:r>
            <a:r>
              <a:rPr lang="pt-BR" sz="2600" dirty="0" err="1" smtClean="0"/>
              <a:t>ETA´s</a:t>
            </a:r>
            <a:r>
              <a:rPr lang="pt-BR" sz="2600" dirty="0" smtClean="0"/>
              <a:t>  </a:t>
            </a:r>
            <a:r>
              <a:rPr lang="fr-CH" sz="2600" dirty="0" smtClean="0"/>
              <a:t>Serra Azul e Várzea das Flores.</a:t>
            </a:r>
          </a:p>
          <a:p>
            <a:pPr algn="just">
              <a:lnSpc>
                <a:spcPct val="125000"/>
              </a:lnSpc>
              <a:buNone/>
            </a:pPr>
            <a:endParaRPr lang="pt-BR" sz="2600" dirty="0" smtClean="0"/>
          </a:p>
          <a:p>
            <a:pPr algn="just">
              <a:lnSpc>
                <a:spcPct val="125000"/>
              </a:lnSpc>
              <a:buNone/>
            </a:pPr>
            <a:endParaRPr lang="pt-BR" sz="2600" dirty="0" smtClean="0"/>
          </a:p>
          <a:p>
            <a:pPr algn="just">
              <a:lnSpc>
                <a:spcPct val="125000"/>
              </a:lnSpc>
              <a:buNone/>
            </a:pPr>
            <a:endParaRPr lang="pt-BR" sz="2600" dirty="0" smtClean="0"/>
          </a:p>
          <a:p>
            <a:pPr algn="just">
              <a:lnSpc>
                <a:spcPct val="125000"/>
              </a:lnSpc>
              <a:buNone/>
            </a:pPr>
            <a:endParaRPr lang="pt-BR" sz="1900" dirty="0" smtClean="0"/>
          </a:p>
          <a:p>
            <a:pPr algn="just">
              <a:lnSpc>
                <a:spcPct val="125000"/>
              </a:lnSpc>
              <a:buNone/>
            </a:pPr>
            <a:endParaRPr lang="pt-BR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25000"/>
              </a:lnSpc>
              <a:buNone/>
            </a:pPr>
            <a:endParaRPr lang="pt-BR" sz="2400" dirty="0" smtClean="0"/>
          </a:p>
          <a:p>
            <a:pPr>
              <a:lnSpc>
                <a:spcPct val="125000"/>
              </a:lnSpc>
              <a:buNone/>
            </a:pPr>
            <a:endParaRPr lang="pt-BR" sz="2400" dirty="0" smtClean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8" y="6409191"/>
            <a:ext cx="2692605" cy="360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34760" y="152398"/>
            <a:ext cx="8199665" cy="409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5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2500" b="1" dirty="0" smtClean="0">
                <a:solidFill>
                  <a:schemeClr val="accent1">
                    <a:lumMod val="50000"/>
                  </a:schemeClr>
                </a:solidFill>
              </a:rPr>
              <a:t> – Bacias Hidrográficas do Rio São Francisco</a:t>
            </a:r>
            <a:endParaRPr lang="pt-BR" sz="2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http://www.agenciapara.com.br/multimidiaSGN/galeria/15647/15647_6364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3125" y="4667250"/>
            <a:ext cx="2544908" cy="1695450"/>
          </a:xfrm>
          <a:prstGeom prst="rect">
            <a:avLst/>
          </a:prstGeom>
          <a:noFill/>
        </p:spPr>
      </p:pic>
      <p:pic>
        <p:nvPicPr>
          <p:cNvPr id="8" name="Picture 4" descr="http://site.sanepar.com.br/sites/site.sanepar.com.br/files/imprensagaleria/marinhatelemacoborba300807ik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9226" y="4002757"/>
            <a:ext cx="2438400" cy="1769662"/>
          </a:xfrm>
          <a:prstGeom prst="rect">
            <a:avLst/>
          </a:prstGeom>
          <a:noFill/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96660" y="628648"/>
            <a:ext cx="6732815" cy="457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Programa </a:t>
            </a:r>
            <a:r>
              <a:rPr lang="pt-BR" sz="1800" b="1" dirty="0" err="1" smtClean="0">
                <a:solidFill>
                  <a:schemeClr val="accent1">
                    <a:lumMod val="50000"/>
                  </a:schemeClr>
                </a:solidFill>
              </a:rPr>
              <a:t>Copasa</a:t>
            </a: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 na bacia do Rio </a:t>
            </a:r>
            <a:r>
              <a:rPr lang="pt-BR" sz="1800" b="1" dirty="0" err="1" smtClean="0">
                <a:solidFill>
                  <a:schemeClr val="accent1">
                    <a:lumMod val="50000"/>
                  </a:schemeClr>
                </a:solidFill>
              </a:rPr>
              <a:t>Paraopeba</a:t>
            </a: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</a:rPr>
              <a:t> – Banco KFW</a:t>
            </a:r>
            <a:endParaRPr lang="pt-BR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774</Words>
  <Application>Microsoft Macintosh PowerPoint</Application>
  <PresentationFormat>Custom</PresentationFormat>
  <Paragraphs>96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do Office</vt:lpstr>
      <vt:lpstr>COPASA MG - Companhia de Saneamento de Minas Gerais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GIOVANI MAGELA DE CASTRO</dc:creator>
  <cp:lastModifiedBy>Marcio Pedrosa</cp:lastModifiedBy>
  <cp:revision>38</cp:revision>
  <dcterms:created xsi:type="dcterms:W3CDTF">2015-11-13T16:39:37Z</dcterms:created>
  <dcterms:modified xsi:type="dcterms:W3CDTF">2015-11-16T23:17:41Z</dcterms:modified>
</cp:coreProperties>
</file>