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330" r:id="rId3"/>
    <p:sldId id="397" r:id="rId4"/>
    <p:sldId id="387" r:id="rId5"/>
    <p:sldId id="389" r:id="rId6"/>
    <p:sldId id="379" r:id="rId7"/>
    <p:sldId id="391" r:id="rId8"/>
    <p:sldId id="375" r:id="rId9"/>
    <p:sldId id="400" r:id="rId10"/>
    <p:sldId id="39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4E423-B27B-4DC6-A6C0-736CA224CDC0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E597E-3F66-44AA-BF24-24DF9799E5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7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e30292963e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5" name="Google Shape;365;g1e30292963e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0576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1E1FDA-E31D-FC2F-2981-0062FEAE8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63A0E45-1D1F-C799-CCE9-1B38EB2CE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9B02509-988D-7B79-9063-79F318BE4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4698-7223-4777-8B70-66D9C1DD356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468ED3C-3925-3D65-6A25-36E2D0F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D458D4E-7D2B-40F3-F54C-4676FB54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4A5D-66EC-4DC1-B6CC-918E9C1AE48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5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EC3255-9C8D-3671-DD50-EAF240BC6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FD5F472B-8FEF-2F8C-B23C-3C4738314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2E48B2E-9231-98DB-19BD-2F40898E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4698-7223-4777-8B70-66D9C1DD356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416ACCD-E161-D5ED-719C-8FEC9043E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EE2B32C-DA1A-CA78-190A-B590F552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4A5D-66EC-4DC1-B6CC-918E9C1AE48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6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A235973-89BA-3708-AC98-C5C2DD9668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EEB68FC8-0A66-CBB0-C1F2-A1B40C3E9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6717B0E-5FBE-E05D-7554-917B79FE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4698-7223-4777-8B70-66D9C1DD356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0701BBB-03E5-F5D5-AD20-9808389BD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32CDC5A-D979-1166-2E15-C404492DE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4A5D-66EC-4DC1-B6CC-918E9C1AE48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49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872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1219170" lvl="1" indent="-41485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9160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3AD9AB-B29A-552C-E7B6-832EE6F25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19A1F31-A39F-65AC-BFED-16CFF16A6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00B9AA0-48C7-8C68-67F6-08569CD04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8E6F-0018-40C2-B037-BA987F7054FA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D57E1A5-77E9-D630-B135-4D8F33F4A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7C43FA0-F4A6-0DA0-9D18-AB8638B9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ECCA-034F-4B09-9B63-64A7FEAA3B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05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606129-BA8C-876F-5310-EFC33F8C8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54052B9-C534-28A0-E351-85DB69D1B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7CC5DBC-AA1F-60CE-F572-9267E4E51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8E6F-0018-40C2-B037-BA987F7054FA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B8343A0-5137-1E2C-72B2-A1C832EDE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788B334-CA82-DD6A-CDED-0B2E031E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ECCA-034F-4B09-9B63-64A7FEAA3B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926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B685E6-FF1E-EA7E-7F0A-B9BE7FF3C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6FB40461-D4B8-4921-B591-A61C42F4A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D1CBEC6-0203-335E-C4A7-338BB07C3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8E6F-0018-40C2-B037-BA987F7054FA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8C244A3-CBF2-B8F6-E7BD-2BE07C990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BB9FBEA-C85B-B1D0-D476-5FF50128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ECCA-034F-4B09-9B63-64A7FEAA3B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824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7F6DDA-D35C-8ABA-0762-B326B2B88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E69C22A-A506-414B-F022-1D5EA59D2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743A7BAB-EF5D-490A-11AD-B01F9C5FD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B8A6EFD6-39FC-FA80-30D8-C3623193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8E6F-0018-40C2-B037-BA987F7054FA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71E9433F-3B14-265B-8E50-9A118355B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E67F750-0966-0376-6913-B2F7EF454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ECCA-034F-4B09-9B63-64A7FEAA3B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308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D4A799-9C85-BE33-7ED0-9AF4C2D43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490D121-1AD4-8D17-7E0F-52C7C9F3D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77A7B917-23EB-782E-D01A-62B01FAE6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BB7DC146-848C-0FF1-621C-DDEA6D7014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18E77409-21A7-D694-4342-938EDDD54E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EA59FC73-0A48-A19C-2216-8B5A6358D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8E6F-0018-40C2-B037-BA987F7054FA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1BCBE098-469F-53BE-E7FB-BF2382ED6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7C835DE6-6809-A8E9-AE1C-E36B468F8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ECCA-034F-4B09-9B63-64A7FEAA3B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6292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E4EB0B-9E5A-9155-14D4-58ACCF4DF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313DC7BE-3A0E-3B34-F70A-B68E239D3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8E6F-0018-40C2-B037-BA987F7054FA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64584F25-0659-000F-2979-76E0FA689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97CC8B2E-98AE-5EAE-8C98-2B9760395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ECCA-034F-4B09-9B63-64A7FEAA3B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746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348B9422-41CE-61D0-4A50-FDBF701C7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8E6F-0018-40C2-B037-BA987F7054FA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C1D6E54D-276A-5F11-7DD3-25698441F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C03EAECA-1CE3-3E9C-295B-54428768D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ECCA-034F-4B09-9B63-64A7FEAA3B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4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A9FA36-4D53-4B51-C414-C4E2BDF98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AD53404-986E-A73C-84CF-D7D9E81EA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A4EED49-7CCB-F0A3-4AB7-FF0B5A1D5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4698-7223-4777-8B70-66D9C1DD356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BE53718-88EB-62FC-4A86-128A98EA0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E7664D2-CA99-EE39-83C2-0E41EAA0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4A5D-66EC-4DC1-B6CC-918E9C1AE48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85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A0AF3C5-9993-3C8A-3541-10761AC9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7276D8B-0ADB-2F24-F985-19EFEADC2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686BDCA4-E725-3564-705C-6DB7EDF1D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75E8BFC6-A73D-4D34-C109-9ADC7D7B0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8E6F-0018-40C2-B037-BA987F7054FA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2046D62-6CD3-91B1-7FC9-37070A455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BA1E804-38CC-40C6-69E7-A90276A9D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ECCA-034F-4B09-9B63-64A7FEAA3B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374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8268ED-E8AB-AA0B-D170-499A79948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B8DAF23B-446A-1E6C-4C14-DFC0FBACAE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683A7B26-C0D0-7E02-92CC-795219A82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4F36AFCE-83D3-FC4B-4EBE-855650C69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8E6F-0018-40C2-B037-BA987F7054FA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A1A29F98-3617-EE2D-6143-1066CD61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27DA637-24C3-99BD-7ADA-3B563CFB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ECCA-034F-4B09-9B63-64A7FEAA3B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611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5B7518-25DF-ACB0-DE9F-54313DE29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C3EFBB28-3E1B-431A-D52A-DD8EE34BF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E1B1779-8351-1AA7-1FEB-6C36FAD9D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8E6F-0018-40C2-B037-BA987F7054FA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55D19EC-C621-09D7-C05C-095005607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FF9D9B9-A424-A562-7CA8-D19F7F616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ECCA-034F-4B09-9B63-64A7FEAA3B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2762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E9523690-0341-436A-2DAB-621CCBE5AC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80B1B9BB-1D68-9396-863D-C2C72232C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69B1E18-3684-8880-E89C-0EF41B549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8E6F-0018-40C2-B037-BA987F7054FA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B8925EF-92B0-FDED-9982-332A1DDC8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2DB4221-7569-41B8-F09E-ECF9D6FF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ECCA-034F-4B09-9B63-64A7FEAA3B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339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B567FA-E499-91D1-6ADA-227453C23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2527F23-FC62-8B86-502C-1DB814865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BE25CB4-5817-3A05-5050-B5C129AD6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4698-7223-4777-8B70-66D9C1DD356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5C5CF69-F882-A926-C0C8-544EE59AA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B8CB734-1968-B0F9-A64B-2893F4E64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4A5D-66EC-4DC1-B6CC-918E9C1AE48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7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56B78D-6964-C14D-930E-1E187E082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186A29A-AD01-B942-82E1-3EC765A6D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713D0FA2-C8B4-7CDC-0118-9902F1668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A90A3446-BE43-96F0-B95C-4B20061B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4698-7223-4777-8B70-66D9C1DD356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7F617D71-0640-40DE-0327-6666AAE25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C1F01B87-5272-1484-625B-C88D5CF08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4A5D-66EC-4DC1-B6CC-918E9C1AE48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5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21F3720-8131-4DEC-0D50-2F50F8963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D74FFE94-4E33-B1F1-C95C-4F3490F5F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6FF1CA4-492A-B9C3-C6AE-A2376DE01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0AD2265E-68C9-2F47-5E99-3859F4110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5CEDB422-4CCA-A4CB-0408-193573BDDD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4388C001-ECFE-D9FC-D7CA-32DB643B5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4698-7223-4777-8B70-66D9C1DD356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CA89F069-C0D2-2E22-32FD-1A00176E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7CBEB4D3-9EC0-8531-D4C6-FFB6181B2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4A5D-66EC-4DC1-B6CC-918E9C1AE48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9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EA4AF3-5C1C-7A3A-C901-8FC9682B9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02C24E92-5588-0676-A854-73027CD4E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4698-7223-4777-8B70-66D9C1DD356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A3F0E75F-7157-4A24-2C44-EAD0A1C5C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6E07C108-168A-6167-3A7B-F9104E296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4A5D-66EC-4DC1-B6CC-918E9C1AE48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7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16D6814D-667D-8878-DFC4-88E576291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4698-7223-4777-8B70-66D9C1DD356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F9DC6356-56C2-1A3C-7CF1-2CF8FA181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3EECF468-69C5-7F24-BC8B-3E331CC45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4A5D-66EC-4DC1-B6CC-918E9C1AE48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7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B9ABF9-7F23-423F-B01A-3E2771E98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7CC7CB6-4CED-AA3A-87A1-9C0C302C0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2978F98A-7255-B449-9252-C05F8DE5B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6DA1779F-5599-7C02-5F98-60F95A430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4698-7223-4777-8B70-66D9C1DD356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94E3BB00-8B96-56DB-F52C-93F4229AE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174AA44-4239-C9C5-34CF-A5538CA9E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4A5D-66EC-4DC1-B6CC-918E9C1AE48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32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81D491-0BE8-FF2F-DF93-1ED4354BA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DE4C65BF-CEA9-54A4-F8EF-D03A22A6DA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3868084E-A51D-0CF1-2C6B-EB3720577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49784CFF-7746-A1D6-262C-C25AAB82E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4698-7223-4777-8B70-66D9C1DD356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A1A31BD9-FE52-F1DE-579B-9B787823F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37F5343-262E-6EF3-4630-1D686C865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4A5D-66EC-4DC1-B6CC-918E9C1AE48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65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A4DFB517-A387-203F-5ED1-845EEBFBE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DDBDB35E-9DCE-26FD-E1A6-F201F3781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7999956-1E52-7459-2920-935069077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D4698-7223-4777-8B70-66D9C1DD356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75BEF7C-A4C5-D396-550B-794FF98FC9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123DCE0-68FC-0F28-D45D-AE38D3E35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24A5D-66EC-4DC1-B6CC-918E9C1AE48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097AEF4C-8F48-CC85-2219-67AEF160B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5CC4697-5EB7-F985-8297-56EF7BAB9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4C712E3-22F6-53E3-ED1C-178D69CD4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08E6F-0018-40C2-B037-BA987F7054FA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6EFB3E8-3068-CB18-2EAA-191A821BD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1667A54-952B-14CD-3DAA-56F1E4471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5ECCA-034F-4B09-9B63-64A7FEAA3B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428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estudosraciais@insper.edu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hyperlink" Target="https://www.insper.edu.br/pesquisa-e-conhecimento/centro-de-gestao-e-politicas-publicas/nucleo-de-estudos-raciai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6234BCC6-39B9-47D9-8BF8-C665401A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group of buildings in a city&#10;&#10;Description automatically generated with low confidence">
            <a:extLst>
              <a:ext uri="{FF2B5EF4-FFF2-40B4-BE49-F238E27FC236}">
                <a16:creationId xmlns:a16="http://schemas.microsoft.com/office/drawing/2014/main" xmlns="" id="{510C1620-9A29-E4DA-FADE-FB2C69D707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9" r="-2" b="-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xmlns="" id="{72A9CE9D-DAC3-40AF-B504-78A64A909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xmlns="" id="{506D7452-6CDE-4381-86CE-07B2459383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62DA937-8B55-4317-BD32-98D7AF30E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52EE5A8-045B-4D39-8ED1-513334085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oogle Shape;119;p3">
            <a:extLst>
              <a:ext uri="{FF2B5EF4-FFF2-40B4-BE49-F238E27FC236}">
                <a16:creationId xmlns:a16="http://schemas.microsoft.com/office/drawing/2014/main" xmlns="" id="{EAA389C5-4091-0BC1-5948-DCD54727A10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34912" y="853004"/>
            <a:ext cx="5227982" cy="218390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3">
            <a:extLst>
              <a:ext uri="{FF2B5EF4-FFF2-40B4-BE49-F238E27FC236}">
                <a16:creationId xmlns:a16="http://schemas.microsoft.com/office/drawing/2014/main" xmlns="" id="{0203B26D-AB79-4BCE-8699-70E0448A579A}"/>
              </a:ext>
            </a:extLst>
          </p:cNvPr>
          <p:cNvSpPr txBox="1"/>
          <p:nvPr/>
        </p:nvSpPr>
        <p:spPr>
          <a:xfrm>
            <a:off x="438911" y="1524659"/>
            <a:ext cx="5421561" cy="32371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Desigualdade Racial e o Índice de Desenvolvimento Humano (IDH)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Núcleo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Estudos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Raciais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Insper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| Michael França</a:t>
            </a:r>
          </a:p>
        </p:txBody>
      </p:sp>
    </p:spTree>
    <p:extLst>
      <p:ext uri="{BB962C8B-B14F-4D97-AF65-F5344CB8AC3E}">
        <p14:creationId xmlns:p14="http://schemas.microsoft.com/office/powerpoint/2010/main" val="715977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e30292963e_0_347"/>
          <p:cNvSpPr/>
          <p:nvPr/>
        </p:nvSpPr>
        <p:spPr>
          <a:xfrm>
            <a:off x="565729" y="1843929"/>
            <a:ext cx="6779200" cy="1564400"/>
          </a:xfrm>
          <a:prstGeom prst="rect">
            <a:avLst/>
          </a:prstGeom>
          <a:solidFill>
            <a:srgbClr val="FFD36A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g1e30292963e_0_347"/>
          <p:cNvSpPr txBox="1"/>
          <p:nvPr/>
        </p:nvSpPr>
        <p:spPr>
          <a:xfrm>
            <a:off x="1750701" y="1911733"/>
            <a:ext cx="4034000" cy="14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3500"/>
            </a:pPr>
            <a:r>
              <a:rPr lang="pt-BR" sz="4667" dirty="0">
                <a:solidFill>
                  <a:srgbClr val="01010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Obrigado</a:t>
            </a:r>
            <a:r>
              <a:rPr lang="pt-BR" sz="4667" dirty="0">
                <a:solidFill>
                  <a:srgbClr val="01010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</a:p>
        </p:txBody>
      </p:sp>
      <p:sp>
        <p:nvSpPr>
          <p:cNvPr id="370" name="Google Shape;370;g1e30292963e_0_347"/>
          <p:cNvSpPr txBox="1"/>
          <p:nvPr/>
        </p:nvSpPr>
        <p:spPr>
          <a:xfrm>
            <a:off x="565733" y="3713167"/>
            <a:ext cx="4891600" cy="2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 lnSpcReduction="10000"/>
          </a:bodyPr>
          <a:lstStyle/>
          <a:p>
            <a:pPr marL="214201">
              <a:lnSpc>
                <a:spcPct val="90000"/>
              </a:lnSpc>
              <a:buClr>
                <a:srgbClr val="000000"/>
              </a:buClr>
              <a:buSzPts val="1018"/>
            </a:pPr>
            <a:r>
              <a:rPr lang="pt-BR" sz="24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Michael França</a:t>
            </a:r>
            <a:endParaRPr sz="2400" b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14201">
              <a:lnSpc>
                <a:spcPct val="90000"/>
              </a:lnSpc>
              <a:spcBef>
                <a:spcPts val="1333"/>
              </a:spcBef>
            </a:pPr>
            <a:r>
              <a:rPr lang="en-US" sz="2133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michaeltulioramos@gmail.com</a:t>
            </a:r>
            <a:endParaRPr sz="2133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201">
              <a:lnSpc>
                <a:spcPct val="90000"/>
              </a:lnSpc>
              <a:spcBef>
                <a:spcPts val="1333"/>
              </a:spcBef>
              <a:buClr>
                <a:srgbClr val="000000"/>
              </a:buClr>
              <a:buSzPts val="1018"/>
            </a:pPr>
            <a:r>
              <a:rPr lang="pt-BR" sz="2133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estudosraciais@insper.edu.br</a:t>
            </a:r>
            <a:endParaRPr sz="2133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201">
              <a:lnSpc>
                <a:spcPct val="90000"/>
              </a:lnSpc>
              <a:spcBef>
                <a:spcPts val="1333"/>
              </a:spcBef>
              <a:buClr>
                <a:srgbClr val="000000"/>
              </a:buClr>
              <a:buSzPts val="1018"/>
            </a:pPr>
            <a:endParaRPr sz="2133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201">
              <a:lnSpc>
                <a:spcPct val="90000"/>
              </a:lnSpc>
              <a:spcBef>
                <a:spcPts val="1333"/>
              </a:spcBef>
              <a:buClr>
                <a:srgbClr val="000000"/>
              </a:buClr>
              <a:buSzPts val="1018"/>
            </a:pPr>
            <a:r>
              <a:rPr lang="pt-BR" sz="2133" b="1" dirty="0">
                <a:solidFill>
                  <a:srgbClr val="010101"/>
                </a:solidFill>
                <a:latin typeface="Calibri"/>
                <a:ea typeface="Calibri"/>
                <a:cs typeface="Calibri"/>
                <a:sym typeface="Calibri"/>
              </a:rPr>
              <a:t>Site do Núcleo</a:t>
            </a:r>
            <a:r>
              <a:rPr lang="pt-BR" sz="2133" dirty="0">
                <a:solidFill>
                  <a:srgbClr val="010101"/>
                </a:solidFill>
                <a:latin typeface="Calibri"/>
                <a:ea typeface="Calibri"/>
                <a:cs typeface="Calibri"/>
                <a:sym typeface="Calibri"/>
              </a:rPr>
              <a:t>: (</a:t>
            </a:r>
            <a:r>
              <a:rPr lang="pt-BR" sz="2133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aqui</a:t>
            </a:r>
            <a:r>
              <a:rPr lang="pt-BR" sz="2133" dirty="0">
                <a:solidFill>
                  <a:srgbClr val="01010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1e30292963e_0_347"/>
          <p:cNvSpPr/>
          <p:nvPr/>
        </p:nvSpPr>
        <p:spPr>
          <a:xfrm>
            <a:off x="1" y="8066885"/>
            <a:ext cx="5988800" cy="10856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2" name="Google Shape;372;g1e30292963e_0_3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5734" y="353567"/>
            <a:ext cx="1944268" cy="77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ook cover with people walking with a stroller&#10;&#10;Description automatically generated">
            <a:extLst>
              <a:ext uri="{FF2B5EF4-FFF2-40B4-BE49-F238E27FC236}">
                <a16:creationId xmlns:a16="http://schemas.microsoft.com/office/drawing/2014/main" xmlns="" id="{47FCB270-C66A-25E4-23E4-3794B603A4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310" y="-1"/>
            <a:ext cx="4783811" cy="68585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BC9CFFF-EDE1-BAA5-9DA3-B1DCDA40D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927"/>
            <a:ext cx="10515600" cy="57890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4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4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pt-BR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Alta persistência das desigualdades raciais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/>
          </a:p>
          <a:p>
            <a:pPr algn="l"/>
            <a:endParaRPr lang="en-US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2" name="Google Shape;119;p3">
            <a:extLst>
              <a:ext uri="{FF2B5EF4-FFF2-40B4-BE49-F238E27FC236}">
                <a16:creationId xmlns:a16="http://schemas.microsoft.com/office/drawing/2014/main" xmlns="" id="{89023259-A9F3-2AB1-21EE-28FAD009563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2251" y="6019800"/>
            <a:ext cx="1732704" cy="761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4037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BC9CFFF-EDE1-BAA5-9DA3-B1DCDA40D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927"/>
            <a:ext cx="10515600" cy="5789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Evolução da diferença salarial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Google Shape;119;p3">
            <a:extLst>
              <a:ext uri="{FF2B5EF4-FFF2-40B4-BE49-F238E27FC236}">
                <a16:creationId xmlns:a16="http://schemas.microsoft.com/office/drawing/2014/main" xmlns="" id="{627E0E38-C411-9DD3-2B96-5A6259B2B77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2251" y="6019800"/>
            <a:ext cx="1732704" cy="76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187F1E3-65D2-41B3-A0E4-67B9C207E7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99" r="1641"/>
          <a:stretch/>
        </p:blipFill>
        <p:spPr>
          <a:xfrm>
            <a:off x="2177316" y="1298713"/>
            <a:ext cx="7708806" cy="517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70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BC9CFFF-EDE1-BAA5-9DA3-B1DCDA40D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927"/>
            <a:ext cx="10515600" cy="57890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Razão de rendimentos dos grupos de raça e gênero em relação aos homens brancos, 1982 até 2021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Google Shape;119;p3">
            <a:extLst>
              <a:ext uri="{FF2B5EF4-FFF2-40B4-BE49-F238E27FC236}">
                <a16:creationId xmlns:a16="http://schemas.microsoft.com/office/drawing/2014/main" xmlns="" id="{627E0E38-C411-9DD3-2B96-5A6259B2B77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2251" y="6019800"/>
            <a:ext cx="1732704" cy="76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EFE41E1-4865-35B7-139B-7D7A9C4040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35"/>
          <a:stretch/>
        </p:blipFill>
        <p:spPr>
          <a:xfrm>
            <a:off x="2466606" y="1877324"/>
            <a:ext cx="6801098" cy="42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06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BC9CFFF-EDE1-BAA5-9DA3-B1DCDA40D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927"/>
            <a:ext cx="10515600" cy="5789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Desequilíbrios raciais ao longo da distribuição da Renda Domiciliar per capita brasileira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Google Shape;119;p3">
            <a:extLst>
              <a:ext uri="{FF2B5EF4-FFF2-40B4-BE49-F238E27FC236}">
                <a16:creationId xmlns:a16="http://schemas.microsoft.com/office/drawing/2014/main" xmlns="" id="{627E0E38-C411-9DD3-2B96-5A6259B2B77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2251" y="6019800"/>
            <a:ext cx="1732704" cy="76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256A4014-4205-48E8-A6B3-35628D1EA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095" y="1770308"/>
            <a:ext cx="7977809" cy="455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9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BC9CFFF-EDE1-BAA5-9DA3-B1DCDA40D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927"/>
            <a:ext cx="10515600" cy="57890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4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4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pt-BR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que as altas desigualdades persistem?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/>
          </a:p>
          <a:p>
            <a:pPr algn="l"/>
            <a:endParaRPr lang="en-US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2" name="Google Shape;119;p3">
            <a:extLst>
              <a:ext uri="{FF2B5EF4-FFF2-40B4-BE49-F238E27FC236}">
                <a16:creationId xmlns:a16="http://schemas.microsoft.com/office/drawing/2014/main" xmlns="" id="{89023259-A9F3-2AB1-21EE-28FAD009563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2251" y="6019800"/>
            <a:ext cx="1732704" cy="761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9842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D24477E-19FD-957A-78DF-DF3411249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FCD2470-5CD3-2BCD-84C8-96AEE477D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927"/>
            <a:ext cx="10515600" cy="5789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que as altas desigualdades persistem?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1º) Desigualdades históricas e a propagação intergeracional de vantagens</a:t>
            </a:r>
          </a:p>
          <a:p>
            <a:pPr marL="457200" lvl="1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pt-BR" sz="16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As escolhas históricas das elites no Brasil forjaram um país altamente desigual. O patrimônio familiar inicial influência as oportunidades que os indivíduos vão ter ao longo da vida e isso se retroalimenta nas futuras gerações</a:t>
            </a:r>
            <a:endParaRPr lang="pt-BR" sz="1600" b="1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pt-BR" sz="1800" b="1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	 	</a:t>
            </a:r>
          </a:p>
          <a:p>
            <a:pPr marL="0" indent="0" algn="l">
              <a:buNone/>
            </a:pPr>
            <a:endParaRPr lang="en-US" b="1" dirty="0">
              <a:latin typeface="CMSS12"/>
            </a:endParaRPr>
          </a:p>
          <a:p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Riqueza inicial:</a:t>
            </a:r>
          </a:p>
          <a:p>
            <a:pPr lvl="1"/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Educação</a:t>
            </a:r>
          </a:p>
          <a:p>
            <a:pPr lvl="1"/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Redes de contatos</a:t>
            </a:r>
          </a:p>
          <a:p>
            <a:pPr lvl="1"/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r"/>
            <a:r>
              <a:rPr lang="pt-B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Fatores fora do controle do indivíduo acaba determinando parte considerável dos resultados atingidos</a:t>
            </a:r>
          </a:p>
          <a:p>
            <a:pPr algn="l"/>
            <a:endParaRPr lang="en-US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Google Shape;119;p3">
            <a:extLst>
              <a:ext uri="{FF2B5EF4-FFF2-40B4-BE49-F238E27FC236}">
                <a16:creationId xmlns:a16="http://schemas.microsoft.com/office/drawing/2014/main" xmlns="" id="{D1E2A25F-DB91-AB96-A924-FC61202FC1A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2251" y="6019800"/>
            <a:ext cx="1732704" cy="7616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16557CA5-24E1-E155-05ED-D3A02EE03816}"/>
              </a:ext>
            </a:extLst>
          </p:cNvPr>
          <p:cNvCxnSpPr>
            <a:cxnSpLocks/>
          </p:cNvCxnSpPr>
          <p:nvPr/>
        </p:nvCxnSpPr>
        <p:spPr>
          <a:xfrm>
            <a:off x="4442607" y="3416056"/>
            <a:ext cx="6297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A1E1B33C-CC36-5CB8-D8F7-0B3ABC0C2E47}"/>
              </a:ext>
            </a:extLst>
          </p:cNvPr>
          <p:cNvCxnSpPr/>
          <p:nvPr/>
        </p:nvCxnSpPr>
        <p:spPr>
          <a:xfrm>
            <a:off x="7169992" y="3378675"/>
            <a:ext cx="7850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6A64BDEF-75C3-0202-ACA9-4CE58EC72C92}"/>
              </a:ext>
            </a:extLst>
          </p:cNvPr>
          <p:cNvCxnSpPr>
            <a:cxnSpLocks/>
          </p:cNvCxnSpPr>
          <p:nvPr/>
        </p:nvCxnSpPr>
        <p:spPr>
          <a:xfrm flipV="1">
            <a:off x="3874199" y="3563341"/>
            <a:ext cx="0" cy="474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5500740-1657-A2C8-78FC-47FABBCA2AD7}"/>
              </a:ext>
            </a:extLst>
          </p:cNvPr>
          <p:cNvCxnSpPr>
            <a:cxnSpLocks/>
          </p:cNvCxnSpPr>
          <p:nvPr/>
        </p:nvCxnSpPr>
        <p:spPr>
          <a:xfrm>
            <a:off x="3874199" y="4037795"/>
            <a:ext cx="44675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8A74DE3-EA3F-448B-1D1F-4DF1922A2AF7}"/>
              </a:ext>
            </a:extLst>
          </p:cNvPr>
          <p:cNvCxnSpPr>
            <a:cxnSpLocks/>
          </p:cNvCxnSpPr>
          <p:nvPr/>
        </p:nvCxnSpPr>
        <p:spPr>
          <a:xfrm flipV="1">
            <a:off x="8341748" y="3563341"/>
            <a:ext cx="0" cy="474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D3CBFB7-E7A2-92C8-15E7-23A0BE451190}"/>
              </a:ext>
            </a:extLst>
          </p:cNvPr>
          <p:cNvSpPr txBox="1"/>
          <p:nvPr/>
        </p:nvSpPr>
        <p:spPr>
          <a:xfrm>
            <a:off x="3403558" y="322787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Riqueza</a:t>
            </a:r>
            <a:endParaRPr lang="pt-BR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63C4207-0795-929B-6102-59A1E6561023}"/>
              </a:ext>
            </a:extLst>
          </p:cNvPr>
          <p:cNvSpPr txBox="1"/>
          <p:nvPr/>
        </p:nvSpPr>
        <p:spPr>
          <a:xfrm>
            <a:off x="5402011" y="3207116"/>
            <a:ext cx="1682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Oportunidades</a:t>
            </a:r>
            <a:endParaRPr lang="pt-B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A7688A7-4EB8-E88A-6F27-028488176F16}"/>
              </a:ext>
            </a:extLst>
          </p:cNvPr>
          <p:cNvSpPr txBox="1"/>
          <p:nvPr/>
        </p:nvSpPr>
        <p:spPr>
          <a:xfrm>
            <a:off x="7954996" y="3194009"/>
            <a:ext cx="101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026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D24477E-19FD-957A-78DF-DF3411249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FCD2470-5CD3-2BCD-84C8-96AEE477D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927"/>
            <a:ext cx="10515600" cy="5789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que as altas desigualdades persistem?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800" b="1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pt-BR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2º) Discriminação e os vieses</a:t>
            </a:r>
            <a:endParaRPr lang="en-US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pt-BR" sz="16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Mesmo considerando brancos e negros que partem de uma realidade socioeconômica semelhante, a tendência é que o negro fique para trás, pois ele terá que arcar com o custo do viés racial </a:t>
            </a:r>
          </a:p>
          <a:p>
            <a:pPr marL="457200" lvl="1" indent="0">
              <a:buNone/>
            </a:pPr>
            <a:endParaRPr lang="pt-BR" sz="2600" dirty="0">
              <a:latin typeface="CMSS12"/>
            </a:endParaRPr>
          </a:p>
          <a:p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Vieses:</a:t>
            </a:r>
          </a:p>
          <a:p>
            <a:pPr lvl="1" algn="just"/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Diferenças na forma como os indivíduos são percebidos e tratados</a:t>
            </a:r>
          </a:p>
          <a:p>
            <a:pPr lvl="1" algn="just"/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 empírica:</a:t>
            </a:r>
          </a:p>
          <a:p>
            <a:pPr lvl="1" algn="just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Educação</a:t>
            </a:r>
          </a:p>
          <a:p>
            <a:pPr lvl="1" algn="just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Mercado de trabalho</a:t>
            </a:r>
          </a:p>
          <a:p>
            <a:pPr lvl="1" algn="just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Saúde</a:t>
            </a:r>
          </a:p>
          <a:p>
            <a:pPr lvl="1" algn="just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Representação política</a:t>
            </a:r>
          </a:p>
          <a:p>
            <a:pPr marL="457200" lvl="1" indent="0">
              <a:buNone/>
            </a:pPr>
            <a:endParaRPr lang="en-US" sz="2600" b="1" dirty="0">
              <a:latin typeface="CMSS12"/>
            </a:endParaRPr>
          </a:p>
          <a:p>
            <a:pPr marL="0" indent="0" algn="l">
              <a:buNone/>
            </a:pPr>
            <a:endParaRPr lang="en-US" b="1" dirty="0">
              <a:latin typeface="CMSS12"/>
            </a:endParaRPr>
          </a:p>
          <a:p>
            <a:pPr marL="0" indent="0" algn="l">
              <a:buNone/>
            </a:pPr>
            <a:endParaRPr lang="en-US" dirty="0"/>
          </a:p>
          <a:p>
            <a:pPr algn="l"/>
            <a:endParaRPr lang="en-US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Google Shape;119;p3">
            <a:extLst>
              <a:ext uri="{FF2B5EF4-FFF2-40B4-BE49-F238E27FC236}">
                <a16:creationId xmlns:a16="http://schemas.microsoft.com/office/drawing/2014/main" xmlns="" id="{D1E2A25F-DB91-AB96-A924-FC61202FC1A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2251" y="6019800"/>
            <a:ext cx="1732704" cy="761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110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D24477E-19FD-957A-78DF-DF3411249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FCD2470-5CD3-2BCD-84C8-96AEE477D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927"/>
            <a:ext cx="10515600" cy="5789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que as altas desigualdades persistem?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pt-BR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3º) A segregação, os modelos sociais e as escolhas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pt-BR" sz="16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 perpetuação histórica de privilégios para certos grupos resultou em uma ampla segregação socioeconômica e tal divisão fortalece a reprodução de hábitos e valores e, consequentemente, influencia as escolhas</a:t>
            </a:r>
          </a:p>
          <a:p>
            <a:pPr marL="457200" lvl="1" indent="0" algn="just">
              <a:lnSpc>
                <a:spcPct val="107000"/>
              </a:lnSpc>
              <a:spcBef>
                <a:spcPts val="0"/>
              </a:spcBef>
              <a:buNone/>
            </a:pPr>
            <a:endParaRPr lang="en-US" sz="1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endParaRPr lang="pt-BR" sz="2600" dirty="0">
              <a:latin typeface="CMSS12"/>
            </a:endParaRPr>
          </a:p>
          <a:p>
            <a:pPr marL="0" indent="0" algn="l">
              <a:buNone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Exemplos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Educação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Carreira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Filhos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Religião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Casamento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b="1" dirty="0">
              <a:latin typeface="CMSS12"/>
            </a:endParaRPr>
          </a:p>
          <a:p>
            <a:pPr marL="0" indent="0" algn="l">
              <a:buNone/>
            </a:pPr>
            <a:endParaRPr lang="en-US" dirty="0"/>
          </a:p>
          <a:p>
            <a:pPr algn="l"/>
            <a:endParaRPr lang="en-US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Google Shape;119;p3">
            <a:extLst>
              <a:ext uri="{FF2B5EF4-FFF2-40B4-BE49-F238E27FC236}">
                <a16:creationId xmlns:a16="http://schemas.microsoft.com/office/drawing/2014/main" xmlns="" id="{D1E2A25F-DB91-AB96-A924-FC61202FC1A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2251" y="6019800"/>
            <a:ext cx="1732704" cy="761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855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6165</TotalTime>
  <Words>260</Words>
  <Application>Microsoft Office PowerPoint</Application>
  <PresentationFormat>Widescreen</PresentationFormat>
  <Paragraphs>78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21" baseType="lpstr">
      <vt:lpstr>Aptos</vt:lpstr>
      <vt:lpstr>Arial</vt:lpstr>
      <vt:lpstr>Avenir Next LT Pro</vt:lpstr>
      <vt:lpstr>Calibri</vt:lpstr>
      <vt:lpstr>Calibri Light</vt:lpstr>
      <vt:lpstr>CMSS12</vt:lpstr>
      <vt:lpstr>Poppins</vt:lpstr>
      <vt:lpstr>Poppins ExtraBold</vt:lpstr>
      <vt:lpstr>Times New Roman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Michael França</dc:creator>
  <cp:lastModifiedBy>Gabriel Guimarães de Oliveira</cp:lastModifiedBy>
  <cp:revision>11</cp:revision>
  <dcterms:created xsi:type="dcterms:W3CDTF">2023-09-19T18:06:16Z</dcterms:created>
  <dcterms:modified xsi:type="dcterms:W3CDTF">2024-05-21T11:07:49Z</dcterms:modified>
</cp:coreProperties>
</file>