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28"/>
  </p:notesMasterIdLst>
  <p:handoutMasterIdLst>
    <p:handoutMasterId r:id="rId29"/>
  </p:handoutMasterIdLst>
  <p:sldIdLst>
    <p:sldId id="298" r:id="rId2"/>
    <p:sldId id="257" r:id="rId3"/>
    <p:sldId id="304" r:id="rId4"/>
    <p:sldId id="306" r:id="rId5"/>
    <p:sldId id="308" r:id="rId6"/>
    <p:sldId id="309" r:id="rId7"/>
    <p:sldId id="310" r:id="rId8"/>
    <p:sldId id="311" r:id="rId9"/>
    <p:sldId id="312" r:id="rId10"/>
    <p:sldId id="313" r:id="rId11"/>
    <p:sldId id="317" r:id="rId12"/>
    <p:sldId id="291" r:id="rId13"/>
    <p:sldId id="290" r:id="rId14"/>
    <p:sldId id="293" r:id="rId15"/>
    <p:sldId id="294" r:id="rId16"/>
    <p:sldId id="295" r:id="rId17"/>
    <p:sldId id="296" r:id="rId18"/>
    <p:sldId id="305" r:id="rId19"/>
    <p:sldId id="299" r:id="rId20"/>
    <p:sldId id="300" r:id="rId21"/>
    <p:sldId id="301" r:id="rId22"/>
    <p:sldId id="302" r:id="rId23"/>
    <p:sldId id="303" r:id="rId24"/>
    <p:sldId id="314" r:id="rId25"/>
    <p:sldId id="315" r:id="rId26"/>
    <p:sldId id="316" r:id="rId27"/>
  </p:sldIdLst>
  <p:sldSz cx="9144000" cy="6858000" type="screen4x3"/>
  <p:notesSz cx="6819900" cy="9918700"/>
  <p:defaultTextStyle>
    <a:defPPr>
      <a:defRPr lang="pt-BR"/>
    </a:defPPr>
    <a:lvl1pPr algn="l" rtl="0" fontAlgn="base">
      <a:spcBef>
        <a:spcPct val="0"/>
      </a:spcBef>
      <a:spcAft>
        <a:spcPct val="0"/>
      </a:spcAft>
      <a:defRPr sz="106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106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106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106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106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06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106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106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106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4" userDrawn="1">
          <p15:clr>
            <a:srgbClr val="A4A3A4"/>
          </p15:clr>
        </p15:guide>
        <p15:guide id="2" pos="2147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00"/>
    <a:srgbClr val="000099"/>
    <a:srgbClr val="00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 autoAdjust="0"/>
    <p:restoredTop sz="94660" autoAdjust="0"/>
  </p:normalViewPr>
  <p:slideViewPr>
    <p:cSldViewPr>
      <p:cViewPr varScale="1">
        <p:scale>
          <a:sx n="107" d="100"/>
          <a:sy n="107" d="100"/>
        </p:scale>
        <p:origin x="114" y="144"/>
      </p:cViewPr>
      <p:guideLst>
        <p:guide orient="horz" pos="2160"/>
        <p:guide pos="2880"/>
      </p:guideLst>
    </p:cSldViewPr>
  </p:slideViewPr>
  <p:outlineViewPr>
    <p:cViewPr>
      <p:scale>
        <a:sx n="25" d="100"/>
        <a:sy n="25" d="100"/>
      </p:scale>
      <p:origin x="0" y="1758"/>
    </p:cViewPr>
    <p:sldLst>
      <p:sld r:id="rId1" collapse="1"/>
      <p:sld r:id="rId2" collapse="1"/>
      <p:sld r:id="rId3" collapse="1"/>
      <p:sld r:id="rId4" collapse="1"/>
      <p:sld r:id="rId5" collapse="1"/>
      <p:sld r:id="rId6" collapse="1"/>
      <p:sld r:id="rId7" collapse="1"/>
      <p:sld r:id="rId8" collapse="1"/>
      <p:sld r:id="rId9" collapse="1"/>
      <p:sld r:id="rId10" collapse="1"/>
      <p:sld r:id="rId11" collapse="1"/>
      <p:sld r:id="rId12" collapse="1"/>
      <p:sld r:id="rId13" collapse="1"/>
      <p:sld r:id="rId14" collapse="1"/>
      <p:sld r:id="rId15" collapse="1"/>
      <p:sld r:id="rId16" collapse="1"/>
      <p:sld r:id="rId17" collapse="1"/>
      <p:sld r:id="rId18" collapse="1"/>
      <p:sld r:id="rId19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6" d="100"/>
          <a:sy n="56" d="100"/>
        </p:scale>
        <p:origin x="-1848" y="-90"/>
      </p:cViewPr>
      <p:guideLst>
        <p:guide orient="horz" pos="3124"/>
        <p:guide pos="2147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_rels/viewProps.xml.rels><?xml version="1.0" encoding="UTF-8" standalone="yes"?>
<Relationships xmlns="http://schemas.openxmlformats.org/package/2006/relationships"><Relationship Id="rId8" Type="http://schemas.openxmlformats.org/officeDocument/2006/relationships/slide" Target="slides/slide9.xml"/><Relationship Id="rId13" Type="http://schemas.openxmlformats.org/officeDocument/2006/relationships/slide" Target="slides/slide15.xml"/><Relationship Id="rId18" Type="http://schemas.openxmlformats.org/officeDocument/2006/relationships/slide" Target="slides/slide21.xml"/><Relationship Id="rId3" Type="http://schemas.openxmlformats.org/officeDocument/2006/relationships/slide" Target="slides/slide4.xml"/><Relationship Id="rId7" Type="http://schemas.openxmlformats.org/officeDocument/2006/relationships/slide" Target="slides/slide8.xml"/><Relationship Id="rId12" Type="http://schemas.openxmlformats.org/officeDocument/2006/relationships/slide" Target="slides/slide14.xml"/><Relationship Id="rId17" Type="http://schemas.openxmlformats.org/officeDocument/2006/relationships/slide" Target="slides/slide20.xml"/><Relationship Id="rId2" Type="http://schemas.openxmlformats.org/officeDocument/2006/relationships/slide" Target="slides/slide3.xml"/><Relationship Id="rId16" Type="http://schemas.openxmlformats.org/officeDocument/2006/relationships/slide" Target="slides/slide19.xml"/><Relationship Id="rId1" Type="http://schemas.openxmlformats.org/officeDocument/2006/relationships/slide" Target="slides/slide2.xml"/><Relationship Id="rId6" Type="http://schemas.openxmlformats.org/officeDocument/2006/relationships/slide" Target="slides/slide7.xml"/><Relationship Id="rId11" Type="http://schemas.openxmlformats.org/officeDocument/2006/relationships/slide" Target="slides/slide13.xml"/><Relationship Id="rId5" Type="http://schemas.openxmlformats.org/officeDocument/2006/relationships/slide" Target="slides/slide6.xml"/><Relationship Id="rId15" Type="http://schemas.openxmlformats.org/officeDocument/2006/relationships/slide" Target="slides/slide17.xml"/><Relationship Id="rId10" Type="http://schemas.openxmlformats.org/officeDocument/2006/relationships/slide" Target="slides/slide11.xml"/><Relationship Id="rId19" Type="http://schemas.openxmlformats.org/officeDocument/2006/relationships/slide" Target="slides/slide22.xml"/><Relationship Id="rId4" Type="http://schemas.openxmlformats.org/officeDocument/2006/relationships/slide" Target="slides/slide5.xml"/><Relationship Id="rId9" Type="http://schemas.openxmlformats.org/officeDocument/2006/relationships/slide" Target="slides/slide10.xml"/><Relationship Id="rId14" Type="http://schemas.openxmlformats.org/officeDocument/2006/relationships/slide" Target="slides/slide16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drawings/_rels/vmlDrawing15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drawings/_rels/vmlDrawing16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drawings/_rels/vmlDrawing17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drawings/_rels/vmlDrawing18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drawings/_rels/vmlDrawing19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drawings/_rels/vmlDrawing20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drawings/_rels/vmlDrawing2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drawings/_rels/vmlDrawing2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drawings/_rels/vmlDrawing2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63902" cy="4617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857" tIns="46429" rIns="92857" bIns="46429" numCol="1" anchor="t" anchorCtr="0" compatLnSpc="1">
            <a:prstTxWarp prst="textNoShape">
              <a:avLst/>
            </a:prstTxWarp>
          </a:bodyPr>
          <a:lstStyle>
            <a:lvl1pPr algn="l" eaLnBrk="0" hangingPunct="0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99871" y="0"/>
            <a:ext cx="2885905" cy="4617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857" tIns="46429" rIns="92857" bIns="46429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2253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53711"/>
            <a:ext cx="2963902" cy="4617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857" tIns="46429" rIns="92857" bIns="46429" numCol="1" anchor="b" anchorCtr="0" compatLnSpc="1">
            <a:prstTxWarp prst="textNoShape">
              <a:avLst/>
            </a:prstTxWarp>
          </a:bodyPr>
          <a:lstStyle>
            <a:lvl1pPr algn="l" eaLnBrk="0" hangingPunct="0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2253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99871" y="9453711"/>
            <a:ext cx="2885905" cy="4617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857" tIns="46429" rIns="92857" bIns="46429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pPr>
              <a:defRPr/>
            </a:pPr>
            <a:fld id="{8305F0F5-F313-41A7-A3C6-2D1563C838EC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7864493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63902" cy="4617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857" tIns="46429" rIns="92857" bIns="46429" numCol="1" anchor="t" anchorCtr="0" compatLnSpc="1">
            <a:prstTxWarp prst="textNoShape">
              <a:avLst/>
            </a:prstTxWarp>
          </a:bodyPr>
          <a:lstStyle>
            <a:lvl1pPr algn="l" eaLnBrk="0" hangingPunct="0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08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99871" y="0"/>
            <a:ext cx="2885905" cy="4617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857" tIns="46429" rIns="92857" bIns="46429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331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73138" y="768350"/>
            <a:ext cx="4918075" cy="36893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09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35969" y="4688374"/>
            <a:ext cx="4991835" cy="44590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857" tIns="46429" rIns="92857" bIns="4642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</a:p>
        </p:txBody>
      </p:sp>
      <p:sp>
        <p:nvSpPr>
          <p:cNvPr id="809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53711"/>
            <a:ext cx="2963902" cy="4617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857" tIns="46429" rIns="92857" bIns="46429" numCol="1" anchor="b" anchorCtr="0" compatLnSpc="1">
            <a:prstTxWarp prst="textNoShape">
              <a:avLst/>
            </a:prstTxWarp>
          </a:bodyPr>
          <a:lstStyle>
            <a:lvl1pPr algn="l" eaLnBrk="0" hangingPunct="0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09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99871" y="9453711"/>
            <a:ext cx="2885905" cy="4617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857" tIns="46429" rIns="92857" bIns="46429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pPr>
              <a:defRPr/>
            </a:pPr>
            <a:fld id="{6CF33917-5101-43B8-B2A0-9CD94F361E4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1813467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FFDE38-E2EB-4CC7-8A98-C005214A9081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E69E42-04A5-4FB7-902C-799A81E9735D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B8A04E-D9DF-4563-8824-DB1E81B8A3AD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2CF204-5C7A-4966-9CEE-323F0964ABB8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D5A4E6-CDEA-45DF-B9DF-AFD22593A2D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B5B937-283E-4817-88ED-E63220B7DBFD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9167C1-D7A0-4F25-9555-02EBA34EA30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BD3565-BD06-40D1-AD73-0705A9BAC7CE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9E9A61-E83E-41BF-988D-95F7CA1A2B9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C4602B-55C5-43BB-A588-308BC8A2F310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5F83DE-CA99-481C-BC44-CE05CABC6EE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3366CC"/>
            </a:gs>
            <a:gs pos="100000">
              <a:schemeClr val="accent2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0" hangingPunct="0"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0" hangingPunct="0"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400"/>
            </a:lvl1pPr>
          </a:lstStyle>
          <a:p>
            <a:pPr>
              <a:defRPr/>
            </a:pPr>
            <a:fld id="{381B6E19-8733-48B5-9811-9C4180EE6B6B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0.vml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1.vml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2.vml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3.vml"/><Relationship Id="rId4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4.vml"/><Relationship Id="rId4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5.vml"/><Relationship Id="rId5" Type="http://schemas.openxmlformats.org/officeDocument/2006/relationships/image" Target="../media/image3.png"/><Relationship Id="rId4" Type="http://schemas.openxmlformats.org/officeDocument/2006/relationships/oleObject" Target="../embeddings/oleObject15.bin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6.v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7.vml"/><Relationship Id="rId4" Type="http://schemas.openxmlformats.org/officeDocument/2006/relationships/image" Target="../media/image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8.vml"/><Relationship Id="rId4" Type="http://schemas.openxmlformats.org/officeDocument/2006/relationships/image" Target="../media/image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9.vml"/><Relationship Id="rId4" Type="http://schemas.openxmlformats.org/officeDocument/2006/relationships/image" Target="../media/image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0.vml"/><Relationship Id="rId5" Type="http://schemas.openxmlformats.org/officeDocument/2006/relationships/image" Target="../media/image3.png"/><Relationship Id="rId4" Type="http://schemas.openxmlformats.org/officeDocument/2006/relationships/oleObject" Target="../embeddings/oleObject20.bin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1.vml"/><Relationship Id="rId4" Type="http://schemas.openxmlformats.org/officeDocument/2006/relationships/image" Target="../media/image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2.vml"/><Relationship Id="rId4" Type="http://schemas.openxmlformats.org/officeDocument/2006/relationships/image" Target="../media/image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3.v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763"/>
            <a:ext cx="9144000" cy="68675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95453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Line 3"/>
          <p:cNvSpPr>
            <a:spLocks noChangeShapeType="1"/>
          </p:cNvSpPr>
          <p:nvPr/>
        </p:nvSpPr>
        <p:spPr bwMode="auto">
          <a:xfrm>
            <a:off x="0" y="6172200"/>
            <a:ext cx="9144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pt-BR"/>
          </a:p>
        </p:txBody>
      </p:sp>
      <p:sp>
        <p:nvSpPr>
          <p:cNvPr id="11268" name="Rectangle 6"/>
          <p:cNvSpPr>
            <a:spLocks noGrp="1" noChangeArrowheads="1"/>
          </p:cNvSpPr>
          <p:nvPr>
            <p:ph type="body" idx="1"/>
          </p:nvPr>
        </p:nvSpPr>
        <p:spPr>
          <a:xfrm>
            <a:off x="609600" y="304800"/>
            <a:ext cx="7772400" cy="5715000"/>
          </a:xfrm>
        </p:spPr>
        <p:txBody>
          <a:bodyPr/>
          <a:lstStyle/>
          <a:p>
            <a:pPr marL="0" indent="0" algn="just">
              <a:lnSpc>
                <a:spcPct val="80000"/>
              </a:lnSpc>
              <a:buFontTx/>
              <a:buNone/>
            </a:pPr>
            <a:endParaRPr lang="pt-BR" altLang="pt-BR" sz="1800" b="1" dirty="0" smtClean="0">
              <a:solidFill>
                <a:srgbClr val="FFFF00"/>
              </a:solidFill>
              <a:latin typeface="Verdana" panose="020B0604030504040204" pitchFamily="34" charset="0"/>
            </a:endParaRPr>
          </a:p>
          <a:p>
            <a:pPr marL="0" indent="0" algn="just">
              <a:lnSpc>
                <a:spcPct val="80000"/>
              </a:lnSpc>
              <a:buFontTx/>
              <a:buNone/>
            </a:pPr>
            <a:r>
              <a:rPr lang="pt-BR" altLang="pt-BR" sz="1800" dirty="0" smtClean="0">
                <a:solidFill>
                  <a:srgbClr val="FFFF00"/>
                </a:solidFill>
                <a:latin typeface="Verdana" panose="020B0604030504040204" pitchFamily="34" charset="0"/>
              </a:rPr>
              <a:t>Art. 9º A - Quaisquer informações ou documentos sobre as atividades e assuntos de inteligência produzidos, em curso ou sob a custódia da ABIN somente poderão ser fornecidos, às autoridades que tenham competência legal para solicitá-los, pelo Chefe do Gabinete de Segurança Institucional da Presidência da República, observado o respectivo grau de sigilo conferido com base na legislação em vigor, excluídos aqueles cujo sigilo seja imprescindível à segurança da sociedade e do Estado.</a:t>
            </a:r>
          </a:p>
          <a:p>
            <a:pPr marL="0" indent="0" algn="just">
              <a:lnSpc>
                <a:spcPct val="80000"/>
              </a:lnSpc>
              <a:buFontTx/>
              <a:buNone/>
            </a:pPr>
            <a:r>
              <a:rPr lang="pt-BR" altLang="pt-BR" sz="1800" dirty="0" smtClean="0">
                <a:solidFill>
                  <a:srgbClr val="FFFF00"/>
                </a:solidFill>
                <a:latin typeface="Verdana" panose="020B0604030504040204" pitchFamily="34" charset="0"/>
              </a:rPr>
              <a:t>(</a:t>
            </a:r>
            <a:r>
              <a:rPr lang="pt-BR" altLang="pt-BR" sz="1800" i="1" dirty="0" err="1" smtClean="0">
                <a:solidFill>
                  <a:srgbClr val="FFFF00"/>
                </a:solidFill>
                <a:latin typeface="Verdana" panose="020B0604030504040204" pitchFamily="34" charset="0"/>
              </a:rPr>
              <a:t>omissis</a:t>
            </a:r>
            <a:r>
              <a:rPr lang="pt-BR" altLang="pt-BR" sz="1800" dirty="0" smtClean="0">
                <a:solidFill>
                  <a:srgbClr val="FFFF00"/>
                </a:solidFill>
                <a:latin typeface="Verdana" panose="020B0604030504040204" pitchFamily="34" charset="0"/>
              </a:rPr>
              <a:t>)</a:t>
            </a:r>
          </a:p>
          <a:p>
            <a:pPr marL="0" indent="0" algn="just">
              <a:lnSpc>
                <a:spcPct val="80000"/>
              </a:lnSpc>
              <a:buFontTx/>
              <a:buNone/>
            </a:pPr>
            <a:endParaRPr lang="pt-BR" altLang="pt-BR" sz="1800" dirty="0" smtClean="0">
              <a:solidFill>
                <a:srgbClr val="FFFF00"/>
              </a:solidFill>
              <a:latin typeface="Verdana" panose="020B060403050404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80000"/>
              </a:lnSpc>
              <a:buFontTx/>
              <a:buNone/>
            </a:pPr>
            <a:r>
              <a:rPr lang="pt-BR" altLang="pt-BR" sz="1800" dirty="0" smtClean="0">
                <a:solidFill>
                  <a:srgbClr val="FFFF00"/>
                </a:solidFill>
                <a:latin typeface="Verdana" panose="020B0604030504040204" pitchFamily="34" charset="0"/>
              </a:rPr>
              <a:t>§</a:t>
            </a:r>
            <a:r>
              <a:rPr lang="pt-BR" altLang="pt-BR" sz="1800" dirty="0" smtClean="0"/>
              <a:t> </a:t>
            </a:r>
            <a:r>
              <a:rPr lang="pt-BR" altLang="pt-BR" sz="1800" dirty="0" smtClean="0">
                <a:solidFill>
                  <a:srgbClr val="FFFF00"/>
                </a:solidFill>
                <a:latin typeface="Verdana" panose="020B0604030504040204" pitchFamily="34" charset="0"/>
              </a:rPr>
              <a:t>2</a:t>
            </a:r>
            <a:r>
              <a:rPr lang="pt-BR" altLang="pt-BR" sz="1800" u="sng" baseline="30000" dirty="0" smtClean="0">
                <a:solidFill>
                  <a:srgbClr val="FFFF00"/>
                </a:solidFill>
                <a:latin typeface="Verdana" panose="020B0604030504040204" pitchFamily="34" charset="0"/>
              </a:rPr>
              <a:t>o</a:t>
            </a:r>
            <a:r>
              <a:rPr lang="pt-BR" altLang="pt-BR" sz="1800" dirty="0" smtClean="0">
                <a:solidFill>
                  <a:srgbClr val="FFFF00"/>
                </a:solidFill>
                <a:latin typeface="Verdana" panose="020B0604030504040204" pitchFamily="34" charset="0"/>
              </a:rPr>
              <a:t>  A autoridade ou qualquer outra pessoa que tiver conhecimento ou acesso aos documentos ou informações referidos no caput deste artigo obriga-se a manter o respectivo sigilo, sob pena de responsabilidade administrativa, civil e penal, e, em se tratando de procedimento judicial, fica configurado o interesse público de que trata o art. 155, inciso I, do Código de Processo Civil, devendo qualquer investigação correr, igualmente, sob sigilo.</a:t>
            </a:r>
            <a:endParaRPr lang="pt-BR" altLang="pt-BR" sz="1800" dirty="0" smtClean="0">
              <a:solidFill>
                <a:srgbClr val="FFFF00"/>
              </a:solidFill>
              <a:latin typeface="Verdana" panose="020B060403050404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11269" name="Object 9"/>
          <p:cNvGraphicFramePr>
            <a:graphicFrameLocks noChangeAspect="1"/>
          </p:cNvGraphicFramePr>
          <p:nvPr/>
        </p:nvGraphicFramePr>
        <p:xfrm>
          <a:off x="8153400" y="228600"/>
          <a:ext cx="990600" cy="920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36" name="Foto do Photo Editor" r:id="rId3" imgW="3219899" imgH="2991268" progId="">
                  <p:embed/>
                </p:oleObj>
              </mc:Choice>
              <mc:Fallback>
                <p:oleObj name="Foto do Photo Editor" r:id="rId3" imgW="3219899" imgH="2991268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153400" y="228600"/>
                        <a:ext cx="990600" cy="920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79456323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Line 3"/>
          <p:cNvSpPr>
            <a:spLocks noChangeShapeType="1"/>
          </p:cNvSpPr>
          <p:nvPr/>
        </p:nvSpPr>
        <p:spPr bwMode="auto">
          <a:xfrm>
            <a:off x="0" y="6172200"/>
            <a:ext cx="9144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pt-BR"/>
          </a:p>
        </p:txBody>
      </p:sp>
      <p:sp>
        <p:nvSpPr>
          <p:cNvPr id="11268" name="Rectangle 6"/>
          <p:cNvSpPr>
            <a:spLocks noGrp="1" noChangeArrowheads="1"/>
          </p:cNvSpPr>
          <p:nvPr>
            <p:ph type="body" idx="1"/>
          </p:nvPr>
        </p:nvSpPr>
        <p:spPr>
          <a:xfrm>
            <a:off x="609600" y="304800"/>
            <a:ext cx="7772400" cy="5715000"/>
          </a:xfrm>
        </p:spPr>
        <p:txBody>
          <a:bodyPr/>
          <a:lstStyle/>
          <a:p>
            <a:pPr marL="0" indent="0" algn="just">
              <a:lnSpc>
                <a:spcPct val="80000"/>
              </a:lnSpc>
              <a:buFontTx/>
              <a:buNone/>
            </a:pPr>
            <a:endParaRPr lang="pt-BR" altLang="pt-BR" sz="1800" b="1" dirty="0" smtClean="0">
              <a:solidFill>
                <a:srgbClr val="FFFF00"/>
              </a:solidFill>
              <a:latin typeface="Verdana" panose="020B0604030504040204" pitchFamily="34" charset="0"/>
            </a:endParaRPr>
          </a:p>
          <a:p>
            <a:pPr marL="0" indent="0" algn="just">
              <a:lnSpc>
                <a:spcPct val="80000"/>
              </a:lnSpc>
              <a:buFontTx/>
              <a:buNone/>
            </a:pPr>
            <a:endParaRPr lang="pt-BR" altLang="pt-BR" sz="1800" b="1" dirty="0">
              <a:solidFill>
                <a:srgbClr val="FFFF00"/>
              </a:solidFill>
              <a:latin typeface="Verdana" panose="020B0604030504040204" pitchFamily="34" charset="0"/>
            </a:endParaRPr>
          </a:p>
          <a:p>
            <a:pPr marL="0" indent="0" algn="just">
              <a:lnSpc>
                <a:spcPct val="200000"/>
              </a:lnSpc>
              <a:buNone/>
            </a:pPr>
            <a:r>
              <a:rPr lang="pt-BR" sz="1800" b="1" dirty="0">
                <a:solidFill>
                  <a:srgbClr val="FFFF00"/>
                </a:solidFill>
              </a:rPr>
              <a:t>A </a:t>
            </a:r>
            <a:r>
              <a:rPr lang="pt-BR" sz="1800" b="1">
                <a:solidFill>
                  <a:srgbClr val="FFFF00"/>
                </a:solidFill>
              </a:rPr>
              <a:t>ABIN </a:t>
            </a:r>
            <a:r>
              <a:rPr lang="pt-BR" sz="1800" b="1" smtClean="0">
                <a:solidFill>
                  <a:srgbClr val="FFFF00"/>
                </a:solidFill>
              </a:rPr>
              <a:t>é </a:t>
            </a:r>
            <a:r>
              <a:rPr lang="pt-BR" sz="1800" b="1" dirty="0">
                <a:solidFill>
                  <a:srgbClr val="FFFF00"/>
                </a:solidFill>
              </a:rPr>
              <a:t>o </a:t>
            </a:r>
            <a:r>
              <a:rPr lang="pt-BR" sz="1800" b="1" u="sng" dirty="0">
                <a:solidFill>
                  <a:srgbClr val="FFFF00"/>
                </a:solidFill>
              </a:rPr>
              <a:t>único órgão público do Estado brasileiro que tem por finalidade o exercício da </a:t>
            </a:r>
            <a:r>
              <a:rPr lang="pt-BR" sz="1800" b="1" u="sng" dirty="0" smtClean="0">
                <a:solidFill>
                  <a:srgbClr val="FFFF00"/>
                </a:solidFill>
              </a:rPr>
              <a:t>Atividade </a:t>
            </a:r>
            <a:r>
              <a:rPr lang="pt-BR" sz="1800" b="1" u="sng" dirty="0">
                <a:solidFill>
                  <a:srgbClr val="FFFF00"/>
                </a:solidFill>
              </a:rPr>
              <a:t>de </a:t>
            </a:r>
            <a:r>
              <a:rPr lang="pt-BR" sz="1800" b="1" u="sng" dirty="0" smtClean="0">
                <a:solidFill>
                  <a:srgbClr val="FFFF00"/>
                </a:solidFill>
              </a:rPr>
              <a:t>Inteligência</a:t>
            </a:r>
            <a:r>
              <a:rPr lang="pt-BR" sz="1800" b="1" dirty="0">
                <a:solidFill>
                  <a:srgbClr val="FFFF00"/>
                </a:solidFill>
              </a:rPr>
              <a:t>. </a:t>
            </a:r>
            <a:endParaRPr lang="pt-BR" sz="1800" b="1" dirty="0" smtClean="0">
              <a:solidFill>
                <a:srgbClr val="FFFF00"/>
              </a:solidFill>
            </a:endParaRPr>
          </a:p>
          <a:p>
            <a:pPr marL="0" indent="0" algn="just">
              <a:lnSpc>
                <a:spcPct val="200000"/>
              </a:lnSpc>
              <a:buNone/>
            </a:pPr>
            <a:endParaRPr lang="pt-BR" sz="1800" b="1" dirty="0">
              <a:solidFill>
                <a:srgbClr val="FFFF00"/>
              </a:solidFill>
            </a:endParaRPr>
          </a:p>
          <a:p>
            <a:pPr marL="0" indent="0" algn="just">
              <a:lnSpc>
                <a:spcPct val="200000"/>
              </a:lnSpc>
              <a:buNone/>
            </a:pPr>
            <a:r>
              <a:rPr lang="pt-BR" sz="1800" b="1" dirty="0" smtClean="0">
                <a:solidFill>
                  <a:srgbClr val="FFFF00"/>
                </a:solidFill>
              </a:rPr>
              <a:t>Todos </a:t>
            </a:r>
            <a:r>
              <a:rPr lang="pt-BR" sz="1800" b="1" dirty="0">
                <a:solidFill>
                  <a:srgbClr val="FFFF00"/>
                </a:solidFill>
              </a:rPr>
              <a:t>os outros entes públicos que, porventura, exerçam </a:t>
            </a:r>
            <a:r>
              <a:rPr lang="pt-BR" sz="1800" b="1" dirty="0" smtClean="0">
                <a:solidFill>
                  <a:srgbClr val="FFFF00"/>
                </a:solidFill>
              </a:rPr>
              <a:t>a Atividade </a:t>
            </a:r>
            <a:r>
              <a:rPr lang="pt-BR" sz="1800" b="1" dirty="0">
                <a:solidFill>
                  <a:srgbClr val="FFFF00"/>
                </a:solidFill>
              </a:rPr>
              <a:t>de </a:t>
            </a:r>
            <a:r>
              <a:rPr lang="pt-BR" sz="1800" b="1" dirty="0" smtClean="0">
                <a:solidFill>
                  <a:srgbClr val="FFFF00"/>
                </a:solidFill>
              </a:rPr>
              <a:t>Inteligência</a:t>
            </a:r>
            <a:r>
              <a:rPr lang="pt-BR" sz="1800" b="1" dirty="0">
                <a:solidFill>
                  <a:srgbClr val="FFFF00"/>
                </a:solidFill>
              </a:rPr>
              <a:t>, fazem-no em </a:t>
            </a:r>
            <a:r>
              <a:rPr lang="pt-BR" sz="1800" b="1" u="sng" dirty="0">
                <a:solidFill>
                  <a:srgbClr val="FFFF00"/>
                </a:solidFill>
              </a:rPr>
              <a:t>caráter subsidiário</a:t>
            </a:r>
            <a:r>
              <a:rPr lang="pt-BR" sz="1800" b="1" dirty="0">
                <a:solidFill>
                  <a:srgbClr val="FFFF00"/>
                </a:solidFill>
              </a:rPr>
              <a:t> à sua atividade principal, como são exemplos os órgãos policiais e as Forças Armadas.</a:t>
            </a:r>
          </a:p>
          <a:p>
            <a:pPr marL="0" indent="0" algn="just">
              <a:lnSpc>
                <a:spcPct val="80000"/>
              </a:lnSpc>
              <a:buFontTx/>
              <a:buNone/>
            </a:pPr>
            <a:endParaRPr lang="pt-BR" altLang="pt-BR" sz="1800" b="1" dirty="0" smtClean="0">
              <a:solidFill>
                <a:srgbClr val="FFFF00"/>
              </a:solidFill>
              <a:latin typeface="Verdana" panose="020B0604030504040204" pitchFamily="34" charset="0"/>
            </a:endParaRPr>
          </a:p>
        </p:txBody>
      </p:sp>
      <p:graphicFrame>
        <p:nvGraphicFramePr>
          <p:cNvPr id="11269" name="Object 9"/>
          <p:cNvGraphicFramePr>
            <a:graphicFrameLocks noChangeAspect="1"/>
          </p:cNvGraphicFramePr>
          <p:nvPr/>
        </p:nvGraphicFramePr>
        <p:xfrm>
          <a:off x="8153400" y="228600"/>
          <a:ext cx="990600" cy="920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29" name="Foto do Photo Editor" r:id="rId3" imgW="3219899" imgH="2991268" progId="">
                  <p:embed/>
                </p:oleObj>
              </mc:Choice>
              <mc:Fallback>
                <p:oleObj name="Foto do Photo Editor" r:id="rId3" imgW="3219899" imgH="2991268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153400" y="228600"/>
                        <a:ext cx="990600" cy="920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9741782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e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30472905"/>
              </p:ext>
            </p:extLst>
          </p:nvPr>
        </p:nvGraphicFramePr>
        <p:xfrm>
          <a:off x="0" y="116632"/>
          <a:ext cx="9143999" cy="6741370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3714197"/>
                <a:gridCol w="1715605"/>
                <a:gridCol w="3714197"/>
              </a:tblGrid>
              <a:tr h="17132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900" b="1" dirty="0">
                          <a:solidFill>
                            <a:srgbClr val="FFFF00"/>
                          </a:solidFill>
                          <a:effectLst/>
                          <a:latin typeface="Times New Roman"/>
                          <a:ea typeface="Times New Roman"/>
                        </a:rPr>
                        <a:t>TEMAS PRIORITÁRIOS</a:t>
                      </a:r>
                    </a:p>
                  </a:txBody>
                  <a:tcPr marL="39164" marR="391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900" b="1" dirty="0">
                          <a:solidFill>
                            <a:srgbClr val="FFFF00"/>
                          </a:solidFill>
                          <a:effectLst/>
                          <a:latin typeface="Times New Roman"/>
                          <a:ea typeface="Times New Roman"/>
                        </a:rPr>
                        <a:t>O QUE SE DESEJA</a:t>
                      </a:r>
                    </a:p>
                  </a:txBody>
                  <a:tcPr marL="39164" marR="391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900" b="1" dirty="0">
                          <a:solidFill>
                            <a:srgbClr val="FFFF00"/>
                          </a:solidFill>
                          <a:effectLst/>
                          <a:latin typeface="Times New Roman"/>
                          <a:ea typeface="Times New Roman"/>
                        </a:rPr>
                        <a:t>AÇÃO NECESSÁRIA</a:t>
                      </a:r>
                    </a:p>
                  </a:txBody>
                  <a:tcPr marL="39164" marR="391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5661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900" b="1">
                          <a:solidFill>
                            <a:srgbClr val="FFFF00"/>
                          </a:solidFill>
                          <a:effectLst/>
                          <a:latin typeface="Times New Roman"/>
                          <a:ea typeface="Times New Roman"/>
                        </a:rPr>
                        <a:t>Inclusão da Atividade de Inteligência na Constituição Federal</a:t>
                      </a:r>
                    </a:p>
                  </a:txBody>
                  <a:tcPr marL="39164" marR="391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900" b="1">
                          <a:solidFill>
                            <a:srgbClr val="FFFF00"/>
                          </a:solidFill>
                          <a:effectLst/>
                          <a:latin typeface="Times New Roman"/>
                          <a:ea typeface="Times New Roman"/>
                        </a:rPr>
                        <a:t>Inserir a Atividade de Inteligência como atividade específica no rol de atividades com previsão constitucional.</a:t>
                      </a:r>
                    </a:p>
                  </a:txBody>
                  <a:tcPr marL="39164" marR="391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900" b="1" dirty="0">
                          <a:solidFill>
                            <a:srgbClr val="FFFF00"/>
                          </a:solidFill>
                          <a:effectLst/>
                          <a:latin typeface="Times New Roman"/>
                          <a:ea typeface="Times New Roman"/>
                        </a:rPr>
                        <a:t>Propor e aprovar Proposta de Emenda Constitucional que insira a Atividade de Inteligência na Constituição Federal, preveja a possibilidade de realização de investigação criminal de interesse da atividade de Inteligência de Estado e assegure o acesso a cargos da carreira de inteligência somente a brasileiros natos. </a:t>
                      </a:r>
                    </a:p>
                  </a:txBody>
                  <a:tcPr marL="39164" marR="391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2646">
                <a:tc row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900" b="1" dirty="0">
                          <a:solidFill>
                            <a:srgbClr val="FFFF00"/>
                          </a:solidFill>
                          <a:effectLst/>
                          <a:latin typeface="Times New Roman"/>
                          <a:ea typeface="Times New Roman"/>
                        </a:rPr>
                        <a:t>Proteção ao profissional de inteligência</a:t>
                      </a:r>
                    </a:p>
                  </a:txBody>
                  <a:tcPr marL="39164" marR="391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900" b="1">
                          <a:solidFill>
                            <a:srgbClr val="FFFF00"/>
                          </a:solidFill>
                          <a:effectLst/>
                          <a:latin typeface="Times New Roman"/>
                          <a:ea typeface="Times New Roman"/>
                        </a:rPr>
                        <a:t>Criar mecanismos legais de proteção à identidade do profissional de inteligência e de suporte jurídico ao exercício de suas atividades profissionais.</a:t>
                      </a:r>
                    </a:p>
                  </a:txBody>
                  <a:tcPr marL="39164" marR="391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900" b="1">
                          <a:solidFill>
                            <a:srgbClr val="FFFF00"/>
                          </a:solidFill>
                          <a:effectLst/>
                          <a:latin typeface="Times New Roman"/>
                          <a:ea typeface="Times New Roman"/>
                        </a:rPr>
                        <a:t>Definir legalmente as técnicas e meios operacionais utilizados no âmbito da atividade de Inteligência</a:t>
                      </a:r>
                    </a:p>
                  </a:txBody>
                  <a:tcPr marL="39164" marR="391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3969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900" b="1">
                          <a:solidFill>
                            <a:srgbClr val="FFFF00"/>
                          </a:solidFill>
                          <a:effectLst/>
                          <a:latin typeface="Times New Roman"/>
                          <a:ea typeface="Times New Roman"/>
                        </a:rPr>
                        <a:t>Propor e aprovar normativo autorizando as frações jurídicas dos OI a prestarem apoio jurídico-institucional </a:t>
                      </a:r>
                      <a:r>
                        <a:rPr lang="pt-BR" sz="900" b="1" u="sng">
                          <a:solidFill>
                            <a:srgbClr val="FFFF00"/>
                          </a:solidFill>
                          <a:effectLst/>
                          <a:latin typeface="Times New Roman"/>
                          <a:ea typeface="Times New Roman"/>
                        </a:rPr>
                        <a:t>imediato</a:t>
                      </a:r>
                      <a:r>
                        <a:rPr lang="pt-BR" sz="900" b="1">
                          <a:solidFill>
                            <a:srgbClr val="FFFF00"/>
                          </a:solidFill>
                          <a:effectLst/>
                          <a:latin typeface="Times New Roman"/>
                          <a:ea typeface="Times New Roman"/>
                        </a:rPr>
                        <a:t> aos servidores envolvidos na atividade de inteligência</a:t>
                      </a:r>
                    </a:p>
                  </a:txBody>
                  <a:tcPr marL="39164" marR="391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3969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900" b="1">
                          <a:solidFill>
                            <a:srgbClr val="FFFF00"/>
                          </a:solidFill>
                          <a:effectLst/>
                          <a:latin typeface="Times New Roman"/>
                          <a:ea typeface="Times New Roman"/>
                        </a:rPr>
                        <a:t>Propor e aprovar projeto de lei que defina como crime a divulgação de identidade de profissional de inteligência e assegure o sigilo de procedimentos em âmbito processual </a:t>
                      </a:r>
                    </a:p>
                  </a:txBody>
                  <a:tcPr marL="39164" marR="391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5661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900" b="1">
                          <a:solidFill>
                            <a:srgbClr val="FFFF00"/>
                          </a:solidFill>
                          <a:effectLst/>
                          <a:latin typeface="Times New Roman"/>
                          <a:ea typeface="Times New Roman"/>
                        </a:rPr>
                        <a:t>Lei Orgânica da Atividade de Inteligência. </a:t>
                      </a:r>
                    </a:p>
                  </a:txBody>
                  <a:tcPr marL="39164" marR="391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900" b="1">
                          <a:solidFill>
                            <a:srgbClr val="FFFF00"/>
                          </a:solidFill>
                          <a:effectLst/>
                          <a:latin typeface="Times New Roman"/>
                          <a:ea typeface="Times New Roman"/>
                        </a:rPr>
                        <a:t>Reger de forma consolidada toda a atividade de inteligência, conferindo prerrogativas aos membros de sua carreira, bem como sua forma de atuação.</a:t>
                      </a:r>
                    </a:p>
                  </a:txBody>
                  <a:tcPr marL="39164" marR="391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900" b="1">
                          <a:solidFill>
                            <a:srgbClr val="FFFF00"/>
                          </a:solidFill>
                          <a:effectLst/>
                          <a:latin typeface="Times New Roman"/>
                          <a:ea typeface="Times New Roman"/>
                        </a:rPr>
                        <a:t>Aprovar proposta de PEC que insira a atividade de inteligência na Constituição e propor e aprovar projeto de lei complementar.</a:t>
                      </a:r>
                    </a:p>
                  </a:txBody>
                  <a:tcPr marL="39164" marR="391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2646">
                <a:tc rowSpan="8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900" b="1">
                          <a:solidFill>
                            <a:srgbClr val="FFFF00"/>
                          </a:solidFill>
                          <a:effectLst/>
                          <a:latin typeface="Times New Roman"/>
                          <a:ea typeface="Times New Roman"/>
                        </a:rPr>
                        <a:t>Criação de Normas legais e infralegais de suporte ao exercício da Atividade de Inteligência.</a:t>
                      </a:r>
                    </a:p>
                  </a:txBody>
                  <a:tcPr marL="39164" marR="391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8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900" b="1">
                          <a:solidFill>
                            <a:srgbClr val="FFFF00"/>
                          </a:solidFill>
                          <a:effectLst/>
                          <a:latin typeface="Times New Roman"/>
                          <a:ea typeface="Times New Roman"/>
                        </a:rPr>
                        <a:t>Fornecer suporte jurídico ao exercício da atividade de inteligência.</a:t>
                      </a:r>
                    </a:p>
                  </a:txBody>
                  <a:tcPr marL="39164" marR="391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900" b="1">
                          <a:solidFill>
                            <a:srgbClr val="FFFF00"/>
                          </a:solidFill>
                          <a:effectLst/>
                          <a:latin typeface="Times New Roman"/>
                          <a:ea typeface="Times New Roman"/>
                        </a:rPr>
                        <a:t>Alterar Código Nacional de Trânsito visando a permitir o uso de placas particulares (“frias”) em veículos oficiais.</a:t>
                      </a:r>
                    </a:p>
                  </a:txBody>
                  <a:tcPr marL="39164" marR="391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3969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900" b="1">
                          <a:solidFill>
                            <a:srgbClr val="FFFF00"/>
                          </a:solidFill>
                          <a:effectLst/>
                          <a:latin typeface="Times New Roman"/>
                          <a:ea typeface="Times New Roman"/>
                        </a:rPr>
                        <a:t>Alterar a Lei n° 8.745/93 (incluir alínea ao inciso VI do art. 2º)para possibilitar a contratação temporária de pessoal para a Atividade de Inteligência.</a:t>
                      </a:r>
                    </a:p>
                  </a:txBody>
                  <a:tcPr marL="39164" marR="391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3969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900" b="1">
                          <a:solidFill>
                            <a:srgbClr val="FFFF00"/>
                          </a:solidFill>
                          <a:effectLst/>
                          <a:latin typeface="Times New Roman"/>
                          <a:ea typeface="Times New Roman"/>
                        </a:rPr>
                        <a:t>Propor e aprovar Decreto que regulamente os critérios para concessão de credencial de segurança, para sua uniformização no âmbito da Administração Federal</a:t>
                      </a:r>
                    </a:p>
                  </a:txBody>
                  <a:tcPr marL="39164" marR="391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2646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900" b="1">
                          <a:solidFill>
                            <a:srgbClr val="FFFF00"/>
                          </a:solidFill>
                          <a:effectLst/>
                          <a:latin typeface="Times New Roman"/>
                          <a:ea typeface="Times New Roman"/>
                        </a:rPr>
                        <a:t>Proporcionar remuneração atraente a instrutores externos aos órgãos do SISBIN.</a:t>
                      </a:r>
                    </a:p>
                  </a:txBody>
                  <a:tcPr marL="39164" marR="391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3969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900" b="1">
                          <a:solidFill>
                            <a:srgbClr val="FFFF00"/>
                          </a:solidFill>
                          <a:effectLst/>
                          <a:latin typeface="Times New Roman"/>
                          <a:ea typeface="Times New Roman"/>
                        </a:rPr>
                        <a:t>Acompanhar a tramitação de projeto de lei que visa a substituir a Lei de Segurança Nacional e, eventualmente, propor alteração ao projeto com o objetivo de adaptar-lhe aos conceitos da Atividade de Inteligência.</a:t>
                      </a:r>
                    </a:p>
                  </a:txBody>
                  <a:tcPr marL="39164" marR="391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2646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900" b="1">
                          <a:solidFill>
                            <a:srgbClr val="FFFF00"/>
                          </a:solidFill>
                          <a:effectLst/>
                          <a:latin typeface="Times New Roman"/>
                          <a:ea typeface="Times New Roman"/>
                        </a:rPr>
                        <a:t>Assegurar efetividade aos Pedidos de Busca (PB), estabelecendo prazos e a obrigatoriedade de resposta em alguns casos.</a:t>
                      </a:r>
                    </a:p>
                  </a:txBody>
                  <a:tcPr marL="39164" marR="391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3969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900" b="1">
                          <a:solidFill>
                            <a:srgbClr val="FFFF00"/>
                          </a:solidFill>
                          <a:effectLst/>
                          <a:latin typeface="Times New Roman"/>
                          <a:ea typeface="Times New Roman"/>
                        </a:rPr>
                        <a:t>Alterar Lei das licitações (8.666/93) para permitir facilidades e sigilo nas aquisições de materiais e aquisição de serviços pela atividade de Inteligência</a:t>
                      </a:r>
                    </a:p>
                  </a:txBody>
                  <a:tcPr marL="39164" marR="391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2419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900" b="1" dirty="0">
                          <a:solidFill>
                            <a:srgbClr val="FFFF00"/>
                          </a:solidFill>
                          <a:effectLst/>
                          <a:latin typeface="Times New Roman"/>
                          <a:ea typeface="Times New Roman"/>
                        </a:rPr>
                        <a:t>Transformar postos no exterior em missões permanentes da atividade de Inteligência junto ao MRE</a:t>
                      </a:r>
                    </a:p>
                  </a:txBody>
                  <a:tcPr marL="39164" marR="391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4935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Line 3"/>
          <p:cNvSpPr>
            <a:spLocks noChangeShapeType="1"/>
          </p:cNvSpPr>
          <p:nvPr/>
        </p:nvSpPr>
        <p:spPr bwMode="auto">
          <a:xfrm>
            <a:off x="0" y="6172200"/>
            <a:ext cx="9144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graphicFrame>
        <p:nvGraphicFramePr>
          <p:cNvPr id="1026" name="Object 9"/>
          <p:cNvGraphicFramePr>
            <a:graphicFrameLocks noChangeAspect="1"/>
          </p:cNvGraphicFramePr>
          <p:nvPr/>
        </p:nvGraphicFramePr>
        <p:xfrm>
          <a:off x="8153400" y="228600"/>
          <a:ext cx="990600" cy="920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7" name="Foto do Photo Editor" r:id="rId3" imgW="3219899" imgH="2991268" progId="">
                  <p:embed/>
                </p:oleObj>
              </mc:Choice>
              <mc:Fallback>
                <p:oleObj name="Foto do Photo Editor" r:id="rId3" imgW="3219899" imgH="2991268" progId="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153400" y="228600"/>
                        <a:ext cx="990600" cy="920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03023491"/>
              </p:ext>
            </p:extLst>
          </p:nvPr>
        </p:nvGraphicFramePr>
        <p:xfrm>
          <a:off x="251520" y="1124744"/>
          <a:ext cx="8496944" cy="4896544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2087536"/>
                <a:gridCol w="1938427"/>
                <a:gridCol w="4470981"/>
              </a:tblGrid>
              <a:tr h="1045975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2000" baseline="0" dirty="0">
                          <a:solidFill>
                            <a:srgbClr val="FFFF00"/>
                          </a:solidFill>
                          <a:effectLst/>
                        </a:rPr>
                        <a:t>TEMAS PRIORITÁRIOS</a:t>
                      </a:r>
                      <a:endParaRPr lang="pt-BR" sz="2000" baseline="0" dirty="0">
                        <a:solidFill>
                          <a:srgbClr val="FFFF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1361" marR="61361" marT="0" marB="0">
                    <a:solidFill>
                      <a:srgbClr val="000099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2000" baseline="0" dirty="0">
                          <a:solidFill>
                            <a:srgbClr val="FFFF00"/>
                          </a:solidFill>
                          <a:effectLst/>
                        </a:rPr>
                        <a:t>O QUE SE DESEJA</a:t>
                      </a:r>
                      <a:endParaRPr lang="pt-BR" sz="2000" baseline="0" dirty="0">
                        <a:solidFill>
                          <a:srgbClr val="FFFF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1361" marR="61361" marT="0" marB="0">
                    <a:solidFill>
                      <a:srgbClr val="000099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2000" baseline="0" dirty="0">
                          <a:solidFill>
                            <a:srgbClr val="FFFF00"/>
                          </a:solidFill>
                          <a:effectLst/>
                        </a:rPr>
                        <a:t>AÇÃO NECESSÁRIA</a:t>
                      </a:r>
                      <a:endParaRPr lang="pt-BR" sz="2000" baseline="0" dirty="0">
                        <a:solidFill>
                          <a:srgbClr val="FFFF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1361" marR="61361" marT="0" marB="0">
                    <a:solidFill>
                      <a:srgbClr val="000099"/>
                    </a:solidFill>
                  </a:tcPr>
                </a:tc>
              </a:tr>
              <a:tr h="3850569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pt-BR" sz="2400" baseline="0" dirty="0" smtClean="0">
                        <a:solidFill>
                          <a:srgbClr val="FFFF00"/>
                        </a:solidFill>
                        <a:effectLst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endParaRPr lang="pt-BR" sz="2400" baseline="0" dirty="0" smtClean="0">
                        <a:solidFill>
                          <a:srgbClr val="FFFF00"/>
                        </a:solidFill>
                        <a:effectLst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2400" baseline="0" dirty="0" smtClean="0">
                          <a:solidFill>
                            <a:srgbClr val="FFFF00"/>
                          </a:solidFill>
                          <a:effectLst/>
                        </a:rPr>
                        <a:t>Inclusão </a:t>
                      </a:r>
                      <a:r>
                        <a:rPr lang="pt-BR" sz="2400" baseline="0" dirty="0">
                          <a:solidFill>
                            <a:srgbClr val="FFFF00"/>
                          </a:solidFill>
                          <a:effectLst/>
                        </a:rPr>
                        <a:t>da Atividade de Inteligência na Constituição Federal</a:t>
                      </a:r>
                      <a:endParaRPr lang="pt-BR" sz="2400" baseline="0" dirty="0">
                        <a:solidFill>
                          <a:srgbClr val="FFFF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1361" marR="61361" marT="0" marB="0">
                    <a:solidFill>
                      <a:srgbClr val="000099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pt-BR" sz="2000" baseline="0" dirty="0" smtClean="0">
                        <a:solidFill>
                          <a:srgbClr val="FFFF00"/>
                        </a:solidFill>
                        <a:effectLst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endParaRPr lang="pt-BR" sz="2000" baseline="0" dirty="0" smtClean="0">
                        <a:solidFill>
                          <a:srgbClr val="FFFF00"/>
                        </a:solidFill>
                        <a:effectLst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2000" baseline="0" dirty="0" smtClean="0">
                          <a:solidFill>
                            <a:srgbClr val="FFFF00"/>
                          </a:solidFill>
                          <a:effectLst/>
                        </a:rPr>
                        <a:t>Inserir </a:t>
                      </a:r>
                      <a:r>
                        <a:rPr lang="pt-BR" sz="2000" baseline="0" dirty="0">
                          <a:solidFill>
                            <a:srgbClr val="FFFF00"/>
                          </a:solidFill>
                          <a:effectLst/>
                        </a:rPr>
                        <a:t>a Atividade de Inteligência como atividade específica no rol de atividades com previsão constitucional.</a:t>
                      </a:r>
                      <a:endParaRPr lang="pt-BR" sz="2000" baseline="0" dirty="0">
                        <a:solidFill>
                          <a:srgbClr val="FFFF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1361" marR="61361" marT="0" marB="0">
                    <a:solidFill>
                      <a:srgbClr val="000099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pt-BR" sz="2000" baseline="0" dirty="0" smtClean="0">
                        <a:solidFill>
                          <a:srgbClr val="FFFF00"/>
                        </a:solidFill>
                        <a:effectLst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2000" baseline="0" dirty="0" smtClean="0">
                          <a:solidFill>
                            <a:srgbClr val="FFFF00"/>
                          </a:solidFill>
                          <a:effectLst/>
                        </a:rPr>
                        <a:t>Propor </a:t>
                      </a:r>
                      <a:r>
                        <a:rPr lang="pt-BR" sz="2000" baseline="0" dirty="0">
                          <a:solidFill>
                            <a:srgbClr val="FFFF00"/>
                          </a:solidFill>
                          <a:effectLst/>
                        </a:rPr>
                        <a:t>e aprovar Proposta de Emenda Constitucional que insira a Atividade de Inteligência na Constituição Federal, preveja a possibilidade de realização de investigação criminal de interesse da atividade de Inteligência de Estado e assegure o acesso a cargos da carreira de inteligência somente a brasileiros natos. </a:t>
                      </a:r>
                      <a:endParaRPr lang="pt-BR" sz="2000" baseline="0" dirty="0">
                        <a:solidFill>
                          <a:srgbClr val="FFFF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1361" marR="61361" marT="0" marB="0">
                    <a:solidFill>
                      <a:srgbClr val="000099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Line 3"/>
          <p:cNvSpPr>
            <a:spLocks noChangeShapeType="1"/>
          </p:cNvSpPr>
          <p:nvPr/>
        </p:nvSpPr>
        <p:spPr bwMode="auto">
          <a:xfrm>
            <a:off x="0" y="6172200"/>
            <a:ext cx="9144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graphicFrame>
        <p:nvGraphicFramePr>
          <p:cNvPr id="1026" name="Object 9"/>
          <p:cNvGraphicFramePr>
            <a:graphicFrameLocks noChangeAspect="1"/>
          </p:cNvGraphicFramePr>
          <p:nvPr/>
        </p:nvGraphicFramePr>
        <p:xfrm>
          <a:off x="8153400" y="228600"/>
          <a:ext cx="990600" cy="920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4" name="Foto do Photo Editor" r:id="rId3" imgW="3219899" imgH="2991268" progId="">
                  <p:embed/>
                </p:oleObj>
              </mc:Choice>
              <mc:Fallback>
                <p:oleObj name="Foto do Photo Editor" r:id="rId3" imgW="3219899" imgH="2991268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153400" y="228600"/>
                        <a:ext cx="990600" cy="920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52795102"/>
              </p:ext>
            </p:extLst>
          </p:nvPr>
        </p:nvGraphicFramePr>
        <p:xfrm>
          <a:off x="251520" y="1124744"/>
          <a:ext cx="8496944" cy="4968552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2088232"/>
                <a:gridCol w="2232248"/>
                <a:gridCol w="4176464"/>
              </a:tblGrid>
              <a:tr h="75174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2000" baseline="0" dirty="0">
                          <a:solidFill>
                            <a:srgbClr val="FFFF00"/>
                          </a:solidFill>
                          <a:effectLst/>
                        </a:rPr>
                        <a:t>TEMAS PRIORITÁRIOS</a:t>
                      </a:r>
                      <a:endParaRPr lang="pt-BR" sz="2000" baseline="0" dirty="0">
                        <a:solidFill>
                          <a:srgbClr val="FFFF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1361" marR="61361" marT="0" marB="0">
                    <a:solidFill>
                      <a:srgbClr val="000099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pt-BR" sz="2000" baseline="0" dirty="0">
                          <a:solidFill>
                            <a:srgbClr val="FFFF00"/>
                          </a:solidFill>
                          <a:effectLst/>
                        </a:rPr>
                        <a:t>O QUE SE DESEJA</a:t>
                      </a:r>
                      <a:endParaRPr lang="pt-BR" sz="2000" baseline="0" dirty="0">
                        <a:solidFill>
                          <a:srgbClr val="FFFF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1361" marR="61361" marT="0" marB="0">
                    <a:solidFill>
                      <a:srgbClr val="000099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2000" baseline="0" dirty="0">
                          <a:solidFill>
                            <a:srgbClr val="FFFF00"/>
                          </a:solidFill>
                          <a:effectLst/>
                        </a:rPr>
                        <a:t>AÇÃO NECESSÁRIA</a:t>
                      </a:r>
                      <a:endParaRPr lang="pt-BR" sz="2000" baseline="0" dirty="0">
                        <a:solidFill>
                          <a:srgbClr val="FFFF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1361" marR="61361" marT="0" marB="0">
                    <a:solidFill>
                      <a:srgbClr val="000099"/>
                    </a:solidFill>
                  </a:tcPr>
                </a:tc>
              </a:tr>
              <a:tr h="421681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2400" b="1" kern="1200" dirty="0" smtClean="0">
                        <a:solidFill>
                          <a:srgbClr val="FFFF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2400" b="1" kern="1200" dirty="0" smtClean="0">
                        <a:solidFill>
                          <a:srgbClr val="FFFF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2400" b="1" kern="1200" dirty="0" smtClean="0">
                        <a:solidFill>
                          <a:srgbClr val="FFFF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2400" b="1" kern="1200" dirty="0" smtClean="0">
                        <a:solidFill>
                          <a:srgbClr val="FFFF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400" b="1" kern="1200" dirty="0" smtClean="0">
                          <a:solidFill>
                            <a:srgbClr val="FFFF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Proteção      ao profissional de inteligência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endParaRPr lang="pt-BR" sz="2000" baseline="0" dirty="0">
                        <a:solidFill>
                          <a:srgbClr val="FFFF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1361" marR="61361" marT="0" marB="0">
                    <a:solidFill>
                      <a:srgbClr val="000099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pt-BR" sz="2000" baseline="0" dirty="0" smtClean="0">
                        <a:solidFill>
                          <a:srgbClr val="FFFF00"/>
                        </a:solidFill>
                        <a:effectLst/>
                        <a:latin typeface="+mn-lt"/>
                        <a:ea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endParaRPr lang="pt-BR" sz="2000" baseline="0" dirty="0" smtClean="0">
                        <a:solidFill>
                          <a:srgbClr val="FFFF00"/>
                        </a:solidFill>
                        <a:effectLst/>
                        <a:latin typeface="+mn-lt"/>
                        <a:ea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2000" baseline="0" dirty="0" smtClean="0">
                          <a:solidFill>
                            <a:srgbClr val="FFFF00"/>
                          </a:solidFill>
                          <a:effectLst/>
                          <a:latin typeface="+mn-lt"/>
                          <a:ea typeface="Times New Roman"/>
                        </a:rPr>
                        <a:t>Criar mecanismos legais de proteção à identidade do profissional de inteligência e de suporte jurídico ao exercício de suas atividades profissionais.</a:t>
                      </a:r>
                      <a:endParaRPr lang="pt-BR" sz="2000" baseline="0" dirty="0">
                        <a:solidFill>
                          <a:srgbClr val="FFFF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1361" marR="61361" marT="0" marB="0">
                    <a:solidFill>
                      <a:srgbClr val="000099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1900" b="1" kern="1200" dirty="0" smtClean="0">
                          <a:solidFill>
                            <a:srgbClr val="FFFF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 Definir legalmente as técnicas e meios operacionais utilizados no âmbito da atividade de Inteligência;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endParaRPr lang="pt-BR" sz="1100" b="1" kern="1200" baseline="0" dirty="0" smtClean="0">
                        <a:solidFill>
                          <a:srgbClr val="FFFF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1900" b="1" kern="1200" dirty="0" smtClean="0">
                          <a:solidFill>
                            <a:srgbClr val="FFFF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Propor e aprovar normativo autorizando as frações jurídicas dos OI a prestarem apoio jurídico-institucional imediato aos servidores envolvidos na atividade de inteligência;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endParaRPr lang="pt-BR" sz="1100" b="1" kern="1200" baseline="0" dirty="0" smtClean="0">
                        <a:solidFill>
                          <a:srgbClr val="FFFF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1900" b="1" kern="1200" dirty="0" smtClean="0">
                          <a:solidFill>
                            <a:srgbClr val="FFFF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    Propor e aprovar projeto de lei que defina como crime a divulgação de identidade de profissional de inteligência e assegure o sigilo de procedimentos em âmbito processual.</a:t>
                      </a:r>
                      <a:endParaRPr lang="pt-BR" sz="1900" baseline="0" dirty="0">
                        <a:solidFill>
                          <a:srgbClr val="FFFF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1361" marR="61361" marT="0" marB="0">
                    <a:solidFill>
                      <a:srgbClr val="000099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8983316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Line 3"/>
          <p:cNvSpPr>
            <a:spLocks noChangeShapeType="1"/>
          </p:cNvSpPr>
          <p:nvPr/>
        </p:nvSpPr>
        <p:spPr bwMode="auto">
          <a:xfrm>
            <a:off x="0" y="6172200"/>
            <a:ext cx="9144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graphicFrame>
        <p:nvGraphicFramePr>
          <p:cNvPr id="1026" name="Object 9"/>
          <p:cNvGraphicFramePr>
            <a:graphicFrameLocks noChangeAspect="1"/>
          </p:cNvGraphicFramePr>
          <p:nvPr/>
        </p:nvGraphicFramePr>
        <p:xfrm>
          <a:off x="8153400" y="228600"/>
          <a:ext cx="990600" cy="920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8" name="Foto do Photo Editor" r:id="rId3" imgW="3219899" imgH="2991268" progId="">
                  <p:embed/>
                </p:oleObj>
              </mc:Choice>
              <mc:Fallback>
                <p:oleObj name="Foto do Photo Editor" r:id="rId3" imgW="3219899" imgH="2991268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153400" y="228600"/>
                        <a:ext cx="990600" cy="920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98881431"/>
              </p:ext>
            </p:extLst>
          </p:nvPr>
        </p:nvGraphicFramePr>
        <p:xfrm>
          <a:off x="107504" y="1124744"/>
          <a:ext cx="8640960" cy="4968552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2232248"/>
                <a:gridCol w="2952328"/>
                <a:gridCol w="3456384"/>
              </a:tblGrid>
              <a:tr h="75174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2000" baseline="0" dirty="0">
                          <a:solidFill>
                            <a:srgbClr val="FFFF00"/>
                          </a:solidFill>
                          <a:effectLst/>
                        </a:rPr>
                        <a:t>TEMAS PRIORITÁRIOS</a:t>
                      </a:r>
                      <a:endParaRPr lang="pt-BR" sz="2000" baseline="0" dirty="0">
                        <a:solidFill>
                          <a:srgbClr val="FFFF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1361" marR="61361" marT="0" marB="0">
                    <a:solidFill>
                      <a:srgbClr val="000099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pt-BR" sz="2000" baseline="0" dirty="0">
                          <a:solidFill>
                            <a:srgbClr val="FFFF00"/>
                          </a:solidFill>
                          <a:effectLst/>
                        </a:rPr>
                        <a:t>O QUE SE DESEJA</a:t>
                      </a:r>
                      <a:endParaRPr lang="pt-BR" sz="2000" baseline="0" dirty="0">
                        <a:solidFill>
                          <a:srgbClr val="FFFF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1361" marR="61361" marT="0" marB="0">
                    <a:solidFill>
                      <a:srgbClr val="000099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2000" baseline="0" dirty="0">
                          <a:solidFill>
                            <a:srgbClr val="FFFF00"/>
                          </a:solidFill>
                          <a:effectLst/>
                        </a:rPr>
                        <a:t>AÇÃO NECESSÁRIA</a:t>
                      </a:r>
                      <a:endParaRPr lang="pt-BR" sz="2000" baseline="0" dirty="0">
                        <a:solidFill>
                          <a:srgbClr val="FFFF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1361" marR="61361" marT="0" marB="0">
                    <a:solidFill>
                      <a:srgbClr val="000099"/>
                    </a:solidFill>
                  </a:tcPr>
                </a:tc>
              </a:tr>
              <a:tr h="4216812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pt-BR" sz="2400" baseline="0" dirty="0" smtClean="0">
                        <a:solidFill>
                          <a:srgbClr val="FFFF00"/>
                        </a:solidFill>
                        <a:effectLst/>
                        <a:latin typeface="+mn-lt"/>
                        <a:ea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endParaRPr lang="pt-BR" sz="2400" baseline="0" dirty="0" smtClean="0">
                        <a:solidFill>
                          <a:srgbClr val="FFFF00"/>
                        </a:solidFill>
                        <a:effectLst/>
                        <a:latin typeface="+mn-lt"/>
                        <a:ea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endParaRPr lang="pt-BR" sz="2400" baseline="0" dirty="0" smtClean="0">
                        <a:solidFill>
                          <a:srgbClr val="FFFF00"/>
                        </a:solidFill>
                        <a:effectLst/>
                        <a:latin typeface="+mn-lt"/>
                        <a:ea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2400" baseline="0" dirty="0" smtClean="0">
                          <a:solidFill>
                            <a:srgbClr val="FFFF00"/>
                          </a:solidFill>
                          <a:effectLst/>
                          <a:latin typeface="+mn-lt"/>
                          <a:ea typeface="Times New Roman"/>
                        </a:rPr>
                        <a:t>Lei Orgânica da Atividade de Inteligência. </a:t>
                      </a:r>
                      <a:endParaRPr lang="pt-BR" sz="2400" baseline="0" dirty="0">
                        <a:solidFill>
                          <a:srgbClr val="FFFF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1361" marR="61361" marT="0" marB="0">
                    <a:solidFill>
                      <a:srgbClr val="000099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pt-BR" sz="2000" baseline="0" dirty="0" smtClean="0">
                        <a:solidFill>
                          <a:srgbClr val="FFFF00"/>
                        </a:solidFill>
                        <a:effectLst/>
                        <a:latin typeface="+mn-lt"/>
                        <a:ea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endParaRPr lang="pt-BR" sz="2000" baseline="0" dirty="0" smtClean="0">
                        <a:solidFill>
                          <a:srgbClr val="FFFF00"/>
                        </a:solidFill>
                        <a:effectLst/>
                        <a:latin typeface="+mn-lt"/>
                        <a:ea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2000" baseline="0" dirty="0" smtClean="0">
                          <a:solidFill>
                            <a:srgbClr val="FFFF00"/>
                          </a:solidFill>
                          <a:effectLst/>
                          <a:latin typeface="+mn-lt"/>
                          <a:ea typeface="Times New Roman"/>
                        </a:rPr>
                        <a:t>Reger de forma consolidada toda a atividade de inteligência, conferindo prerrogativas aos membros de sua carreira, bem como sua forma de atuação.</a:t>
                      </a:r>
                      <a:endParaRPr lang="pt-BR" sz="2000" baseline="0" dirty="0">
                        <a:solidFill>
                          <a:srgbClr val="FFFF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1361" marR="61361" marT="0" marB="0">
                    <a:solidFill>
                      <a:srgbClr val="000099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pt-BR" sz="2000" b="1" kern="1200" dirty="0" smtClean="0">
                        <a:solidFill>
                          <a:srgbClr val="FFFF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endParaRPr lang="pt-BR" sz="2000" b="1" kern="1200" dirty="0" smtClean="0">
                        <a:solidFill>
                          <a:srgbClr val="FFFF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endParaRPr lang="pt-BR" sz="2000" b="1" kern="1200" dirty="0" smtClean="0">
                        <a:solidFill>
                          <a:srgbClr val="FFFF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2000" b="1" kern="1200" dirty="0" smtClean="0">
                          <a:solidFill>
                            <a:srgbClr val="FFFF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Aprovar proposta de PEC que insira a atividade de inteligência na Constituição e propor e aprovar projeto de lei complementar.</a:t>
                      </a:r>
                      <a:endParaRPr lang="pt-BR" sz="2000" baseline="0" dirty="0">
                        <a:solidFill>
                          <a:srgbClr val="FFFF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1361" marR="61361" marT="0" marB="0">
                    <a:solidFill>
                      <a:srgbClr val="000099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177596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Line 3"/>
          <p:cNvSpPr>
            <a:spLocks noChangeShapeType="1"/>
          </p:cNvSpPr>
          <p:nvPr/>
        </p:nvSpPr>
        <p:spPr bwMode="auto">
          <a:xfrm>
            <a:off x="0" y="6172200"/>
            <a:ext cx="9144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graphicFrame>
        <p:nvGraphicFramePr>
          <p:cNvPr id="1026" name="Object 9"/>
          <p:cNvGraphicFramePr>
            <a:graphicFrameLocks noChangeAspect="1"/>
          </p:cNvGraphicFramePr>
          <p:nvPr/>
        </p:nvGraphicFramePr>
        <p:xfrm>
          <a:off x="8153400" y="228600"/>
          <a:ext cx="990600" cy="920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2" name="Foto do Photo Editor" r:id="rId3" imgW="3219899" imgH="2991268" progId="">
                  <p:embed/>
                </p:oleObj>
              </mc:Choice>
              <mc:Fallback>
                <p:oleObj name="Foto do Photo Editor" r:id="rId3" imgW="3219899" imgH="2991268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153400" y="228600"/>
                        <a:ext cx="990600" cy="920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83968559"/>
              </p:ext>
            </p:extLst>
          </p:nvPr>
        </p:nvGraphicFramePr>
        <p:xfrm>
          <a:off x="107504" y="1124744"/>
          <a:ext cx="8640960" cy="4968552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2123626"/>
                <a:gridCol w="1537798"/>
                <a:gridCol w="4979536"/>
              </a:tblGrid>
              <a:tr h="75174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2000" baseline="0" dirty="0">
                          <a:solidFill>
                            <a:srgbClr val="FFFF00"/>
                          </a:solidFill>
                          <a:effectLst/>
                        </a:rPr>
                        <a:t>TEMAS PRIORITÁRIOS</a:t>
                      </a:r>
                      <a:endParaRPr lang="pt-BR" sz="2000" baseline="0" dirty="0">
                        <a:solidFill>
                          <a:srgbClr val="FFFF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1361" marR="61361" marT="0" marB="0">
                    <a:solidFill>
                      <a:srgbClr val="000099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pt-BR" sz="2000" baseline="0" dirty="0">
                          <a:solidFill>
                            <a:srgbClr val="FFFF00"/>
                          </a:solidFill>
                          <a:effectLst/>
                        </a:rPr>
                        <a:t>O QUE SE DESEJA</a:t>
                      </a:r>
                      <a:endParaRPr lang="pt-BR" sz="2000" baseline="0" dirty="0">
                        <a:solidFill>
                          <a:srgbClr val="FFFF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1361" marR="61361" marT="0" marB="0">
                    <a:solidFill>
                      <a:srgbClr val="000099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2000" baseline="0" dirty="0">
                          <a:solidFill>
                            <a:srgbClr val="FFFF00"/>
                          </a:solidFill>
                          <a:effectLst/>
                        </a:rPr>
                        <a:t>AÇÃO NECESSÁRIA</a:t>
                      </a:r>
                      <a:endParaRPr lang="pt-BR" sz="2000" baseline="0" dirty="0">
                        <a:solidFill>
                          <a:srgbClr val="FFFF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1361" marR="61361" marT="0" marB="0">
                    <a:solidFill>
                      <a:srgbClr val="000099"/>
                    </a:solidFill>
                  </a:tcPr>
                </a:tc>
              </a:tr>
              <a:tr h="4216812">
                <a:tc>
                  <a:txBody>
                    <a:bodyPr/>
                    <a:lstStyle/>
                    <a:p>
                      <a:endParaRPr lang="pt-BR" sz="2400" b="1" kern="1200" dirty="0" smtClean="0">
                        <a:solidFill>
                          <a:srgbClr val="FFFF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pt-BR" sz="2400" b="1" kern="1200" dirty="0" smtClean="0">
                        <a:solidFill>
                          <a:srgbClr val="FFFF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pt-BR" sz="2400" b="1" kern="1200" dirty="0" smtClean="0">
                          <a:solidFill>
                            <a:srgbClr val="FFFF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Criação de Normas legais e </a:t>
                      </a:r>
                      <a:r>
                        <a:rPr lang="pt-BR" sz="2400" b="1" kern="1200" dirty="0" err="1" smtClean="0">
                          <a:solidFill>
                            <a:srgbClr val="FFFF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infralegais</a:t>
                      </a:r>
                      <a:r>
                        <a:rPr lang="pt-BR" sz="2400" b="1" kern="1200" dirty="0" smtClean="0">
                          <a:solidFill>
                            <a:srgbClr val="FFFF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de suporte ao exercício da Atividade de Inteligência.</a:t>
                      </a:r>
                      <a:endParaRPr lang="pt-BR" sz="2400" b="1" kern="1200" dirty="0">
                        <a:solidFill>
                          <a:srgbClr val="FFFF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1361" marR="61361" marT="0" marB="0">
                    <a:solidFill>
                      <a:srgbClr val="000099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pt-BR" sz="2000" baseline="0" dirty="0" smtClean="0">
                        <a:solidFill>
                          <a:srgbClr val="FFFF00"/>
                        </a:solidFill>
                        <a:effectLst/>
                        <a:latin typeface="+mn-lt"/>
                        <a:ea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endParaRPr lang="pt-BR" sz="2000" baseline="0" dirty="0" smtClean="0">
                        <a:solidFill>
                          <a:srgbClr val="FFFF00"/>
                        </a:solidFill>
                        <a:effectLst/>
                        <a:latin typeface="+mn-lt"/>
                        <a:ea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endParaRPr lang="pt-BR" sz="2000" baseline="0" dirty="0" smtClean="0">
                        <a:solidFill>
                          <a:srgbClr val="FFFF00"/>
                        </a:solidFill>
                        <a:effectLst/>
                        <a:latin typeface="+mn-lt"/>
                        <a:ea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2000" baseline="0" dirty="0" smtClean="0">
                          <a:solidFill>
                            <a:srgbClr val="FFFF00"/>
                          </a:solidFill>
                          <a:effectLst/>
                          <a:latin typeface="+mn-lt"/>
                          <a:ea typeface="Times New Roman"/>
                        </a:rPr>
                        <a:t>Fornecer suporte jurídico ao exercício da atividade de inteligência.</a:t>
                      </a:r>
                      <a:endParaRPr lang="pt-BR" sz="2000" baseline="0" dirty="0">
                        <a:solidFill>
                          <a:srgbClr val="FFFF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1361" marR="61361" marT="0" marB="0">
                    <a:solidFill>
                      <a:srgbClr val="000099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2000" b="1" kern="1200" dirty="0" smtClean="0">
                          <a:solidFill>
                            <a:srgbClr val="FFFF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Alterar Código Nacional de Trânsito visando a permitir o uso de placas particulares (“frias”) em veículos oficiais.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2000" b="1" kern="1200" dirty="0" smtClean="0">
                          <a:solidFill>
                            <a:srgbClr val="FFFF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  Alterar a Lei n° 8.745/93 (incluir alínea ao inciso VI do art. 2º)para possibilitar a contratação temporária de pessoal para a Atividade de Inteligência.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2000" b="1" kern="1200" dirty="0" smtClean="0">
                          <a:solidFill>
                            <a:srgbClr val="FFFF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Propor e aprovar Decreto que regulamente os critérios para concessão de credencial de segurança, para sua uniformização no âmbito da Administração Federal.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2000" b="1" kern="1200" dirty="0" smtClean="0">
                          <a:solidFill>
                            <a:srgbClr val="FFFF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  Proporcionar remuneração atraente a instrutores externos aos órgãos do SISBIN.</a:t>
                      </a:r>
                      <a:endParaRPr lang="pt-BR" sz="2000" baseline="0" dirty="0">
                        <a:solidFill>
                          <a:srgbClr val="FFFF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1361" marR="61361" marT="0" marB="0">
                    <a:solidFill>
                      <a:srgbClr val="000099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8201044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Line 3"/>
          <p:cNvSpPr>
            <a:spLocks noChangeShapeType="1"/>
          </p:cNvSpPr>
          <p:nvPr/>
        </p:nvSpPr>
        <p:spPr bwMode="auto">
          <a:xfrm>
            <a:off x="0" y="6172200"/>
            <a:ext cx="9144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graphicFrame>
        <p:nvGraphicFramePr>
          <p:cNvPr id="1026" name="Object 9"/>
          <p:cNvGraphicFramePr>
            <a:graphicFrameLocks noChangeAspect="1"/>
          </p:cNvGraphicFramePr>
          <p:nvPr/>
        </p:nvGraphicFramePr>
        <p:xfrm>
          <a:off x="8153400" y="228600"/>
          <a:ext cx="990600" cy="920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85" name="Foto do Photo Editor" r:id="rId3" imgW="3219899" imgH="2991268" progId="">
                  <p:embed/>
                </p:oleObj>
              </mc:Choice>
              <mc:Fallback>
                <p:oleObj name="Foto do Photo Editor" r:id="rId3" imgW="3219899" imgH="2991268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153400" y="228600"/>
                        <a:ext cx="990600" cy="920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81419848"/>
              </p:ext>
            </p:extLst>
          </p:nvPr>
        </p:nvGraphicFramePr>
        <p:xfrm>
          <a:off x="251520" y="1124744"/>
          <a:ext cx="8496944" cy="4968552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2088232"/>
                <a:gridCol w="1512168"/>
                <a:gridCol w="4896544"/>
              </a:tblGrid>
              <a:tr h="75174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2000" baseline="0" dirty="0">
                          <a:solidFill>
                            <a:srgbClr val="FFFF00"/>
                          </a:solidFill>
                          <a:effectLst/>
                        </a:rPr>
                        <a:t>TEMAS PRIORITÁRIOS</a:t>
                      </a:r>
                      <a:endParaRPr lang="pt-BR" sz="2000" baseline="0" dirty="0">
                        <a:solidFill>
                          <a:srgbClr val="FFFF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1361" marR="61361" marT="0" marB="0">
                    <a:solidFill>
                      <a:srgbClr val="000099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pt-BR" sz="2000" baseline="0" dirty="0">
                          <a:solidFill>
                            <a:srgbClr val="FFFF00"/>
                          </a:solidFill>
                          <a:effectLst/>
                        </a:rPr>
                        <a:t>O QUE SE DESEJA</a:t>
                      </a:r>
                      <a:endParaRPr lang="pt-BR" sz="2000" baseline="0" dirty="0">
                        <a:solidFill>
                          <a:srgbClr val="FFFF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1361" marR="61361" marT="0" marB="0">
                    <a:solidFill>
                      <a:srgbClr val="000099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2000" baseline="0" dirty="0">
                          <a:solidFill>
                            <a:srgbClr val="FFFF00"/>
                          </a:solidFill>
                          <a:effectLst/>
                        </a:rPr>
                        <a:t>AÇÃO NECESSÁRIA</a:t>
                      </a:r>
                      <a:endParaRPr lang="pt-BR" sz="2000" baseline="0" dirty="0">
                        <a:solidFill>
                          <a:srgbClr val="FFFF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1361" marR="61361" marT="0" marB="0">
                    <a:solidFill>
                      <a:srgbClr val="000099"/>
                    </a:solidFill>
                  </a:tcPr>
                </a:tc>
              </a:tr>
              <a:tr h="4216812">
                <a:tc>
                  <a:txBody>
                    <a:bodyPr/>
                    <a:lstStyle/>
                    <a:p>
                      <a:endParaRPr lang="pt-BR" sz="2400" b="1" kern="1200" dirty="0" smtClean="0">
                        <a:solidFill>
                          <a:srgbClr val="FFFF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pt-BR" sz="2400" b="1" kern="1200" dirty="0" smtClean="0">
                        <a:solidFill>
                          <a:srgbClr val="FFFF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pt-BR" sz="2400" b="1" kern="1200" dirty="0" smtClean="0">
                          <a:solidFill>
                            <a:srgbClr val="FFFF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Criação de Normas legais e </a:t>
                      </a:r>
                      <a:r>
                        <a:rPr lang="pt-BR" sz="2400" b="1" kern="1200" dirty="0" err="1" smtClean="0">
                          <a:solidFill>
                            <a:srgbClr val="FFFF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infralegais</a:t>
                      </a:r>
                      <a:r>
                        <a:rPr lang="pt-BR" sz="2400" b="1" kern="1200" dirty="0" smtClean="0">
                          <a:solidFill>
                            <a:srgbClr val="FFFF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de suporte ao exercício da Atividade de Inteligência.</a:t>
                      </a:r>
                      <a:endParaRPr lang="pt-BR" sz="2400" b="1" kern="1200" dirty="0">
                        <a:solidFill>
                          <a:srgbClr val="FFFF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1361" marR="61361" marT="0" marB="0">
                    <a:solidFill>
                      <a:srgbClr val="000099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pt-BR" sz="2000" baseline="0" dirty="0" smtClean="0">
                        <a:solidFill>
                          <a:srgbClr val="FFFF00"/>
                        </a:solidFill>
                        <a:effectLst/>
                        <a:latin typeface="+mn-lt"/>
                        <a:ea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endParaRPr lang="pt-BR" sz="2000" baseline="0" dirty="0" smtClean="0">
                        <a:solidFill>
                          <a:srgbClr val="FFFF00"/>
                        </a:solidFill>
                        <a:effectLst/>
                        <a:latin typeface="+mn-lt"/>
                        <a:ea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endParaRPr lang="pt-BR" sz="2000" baseline="0" dirty="0" smtClean="0">
                        <a:solidFill>
                          <a:srgbClr val="FFFF00"/>
                        </a:solidFill>
                        <a:effectLst/>
                        <a:latin typeface="+mn-lt"/>
                        <a:ea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endParaRPr lang="pt-BR" sz="2000" baseline="0" dirty="0" smtClean="0">
                        <a:solidFill>
                          <a:srgbClr val="FFFF00"/>
                        </a:solidFill>
                        <a:effectLst/>
                        <a:latin typeface="+mn-lt"/>
                        <a:ea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2000" baseline="0" dirty="0" smtClean="0">
                          <a:solidFill>
                            <a:srgbClr val="FFFF00"/>
                          </a:solidFill>
                          <a:effectLst/>
                          <a:latin typeface="+mn-lt"/>
                          <a:ea typeface="Times New Roman"/>
                        </a:rPr>
                        <a:t>Fornecer suporte jurídico ao exercício da atividade de inteligência.</a:t>
                      </a:r>
                      <a:endParaRPr lang="pt-BR" sz="2000" baseline="0" dirty="0">
                        <a:solidFill>
                          <a:srgbClr val="FFFF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1361" marR="61361" marT="0" marB="0">
                    <a:solidFill>
                      <a:srgbClr val="000099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1800" b="1" kern="1200" dirty="0" smtClean="0">
                          <a:solidFill>
                            <a:srgbClr val="FFFF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  Acompanhar a tramitação de projeto de lei que visa a substituir a Lei de Segurança Nacional e, eventualmente, propor alteração ao projeto com o objetivo de adaptar-lhe aos conceitos da Atividade de Inteligência.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1800" b="1" kern="1200" dirty="0" smtClean="0">
                          <a:solidFill>
                            <a:srgbClr val="FFFF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  Assegurar efetividade aos Pedidos de Busca (PB), estabelecendo prazos e a obrigatoriedade de resposta em alguns casos.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1800" b="1" kern="1200" dirty="0" smtClean="0">
                          <a:solidFill>
                            <a:srgbClr val="FFFF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 Alterar Lei das licitações (8.666/93) para permitir facilidades e sigilo nas aquisições de materiais e aquisição de serviços pela atividade de Inteligência.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1800" b="1" kern="1200" dirty="0" smtClean="0">
                          <a:solidFill>
                            <a:srgbClr val="FFFF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 Transformar postos no exterior em missões permanentes da atividade de Inteligência junto ao MRE.</a:t>
                      </a:r>
                      <a:endParaRPr lang="pt-BR" sz="2000" baseline="0" dirty="0">
                        <a:solidFill>
                          <a:srgbClr val="FFFF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1361" marR="61361" marT="0" marB="0">
                    <a:solidFill>
                      <a:srgbClr val="000099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4038618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1" name="Text Box 31"/>
          <p:cNvSpPr txBox="1">
            <a:spLocks noChangeArrowheads="1"/>
          </p:cNvSpPr>
          <p:nvPr/>
        </p:nvSpPr>
        <p:spPr bwMode="auto">
          <a:xfrm>
            <a:off x="2411413" y="334963"/>
            <a:ext cx="63373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912813" eaLnBrk="0" hangingPunct="0"/>
            <a:endParaRPr lang="pt-BR" sz="18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48132" name="Rectangle 32"/>
          <p:cNvSpPr>
            <a:spLocks noChangeArrowheads="1"/>
          </p:cNvSpPr>
          <p:nvPr/>
        </p:nvSpPr>
        <p:spPr bwMode="auto">
          <a:xfrm>
            <a:off x="1676400" y="1588"/>
            <a:ext cx="7467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defTabSz="912813" eaLnBrk="0" hangingPunct="0"/>
            <a:endParaRPr lang="pt-BR" sz="44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9" name="Rectangle 34"/>
          <p:cNvSpPr>
            <a:spLocks noChangeArrowheads="1"/>
          </p:cNvSpPr>
          <p:nvPr/>
        </p:nvSpPr>
        <p:spPr bwMode="auto">
          <a:xfrm>
            <a:off x="836613" y="1422400"/>
            <a:ext cx="8153400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/>
          <a:lstStyle/>
          <a:p>
            <a:pPr eaLnBrk="0" hangingPunct="0">
              <a:defRPr/>
            </a:pPr>
            <a:endParaRPr lang="pt-BR" sz="3200" dirty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48134" name="Text Box 13"/>
          <p:cNvSpPr txBox="1">
            <a:spLocks noChangeArrowheads="1"/>
          </p:cNvSpPr>
          <p:nvPr/>
        </p:nvSpPr>
        <p:spPr bwMode="auto">
          <a:xfrm>
            <a:off x="0" y="854075"/>
            <a:ext cx="9144000" cy="41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defTabSz="912813"/>
            <a:r>
              <a:rPr lang="pt-BR" sz="2100" dirty="0">
                <a:solidFill>
                  <a:srgbClr val="FFFF00"/>
                </a:solidFill>
              </a:rPr>
              <a:t>PRERROGATIVAS LEGAIS DOS SI</a:t>
            </a:r>
          </a:p>
        </p:txBody>
      </p:sp>
      <p:pic>
        <p:nvPicPr>
          <p:cNvPr id="48135" name="Imagem 7" descr="QUADRO APRESENTAÇÃO SPOA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276350"/>
            <a:ext cx="9120188" cy="4905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8136" name="Text Box 562"/>
          <p:cNvSpPr txBox="1">
            <a:spLocks noChangeArrowheads="1"/>
          </p:cNvSpPr>
          <p:nvPr/>
        </p:nvSpPr>
        <p:spPr bwMode="auto">
          <a:xfrm>
            <a:off x="1741488" y="198438"/>
            <a:ext cx="7402512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defTabSz="912813"/>
            <a:r>
              <a:rPr lang="pt-BR" sz="2400" i="1">
                <a:solidFill>
                  <a:srgbClr val="FFFF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INTELIGÊNCIA NO MUNDO</a:t>
            </a:r>
          </a:p>
        </p:txBody>
      </p:sp>
      <p:graphicFrame>
        <p:nvGraphicFramePr>
          <p:cNvPr id="48130" name="Object 9"/>
          <p:cNvGraphicFramePr>
            <a:graphicFrameLocks noChangeAspect="1"/>
          </p:cNvGraphicFramePr>
          <p:nvPr/>
        </p:nvGraphicFramePr>
        <p:xfrm>
          <a:off x="8153400" y="228600"/>
          <a:ext cx="990600" cy="920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46" name="Foto do Photo Editor" r:id="rId4" imgW="3219899" imgH="2991268" progId="">
                  <p:embed/>
                </p:oleObj>
              </mc:Choice>
              <mc:Fallback>
                <p:oleObj name="Foto do Photo Editor" r:id="rId4" imgW="3219899" imgH="2991268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153400" y="228600"/>
                        <a:ext cx="990600" cy="920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56723646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Line 3"/>
          <p:cNvSpPr>
            <a:spLocks noChangeShapeType="1"/>
          </p:cNvSpPr>
          <p:nvPr/>
        </p:nvSpPr>
        <p:spPr bwMode="auto">
          <a:xfrm>
            <a:off x="0" y="6172200"/>
            <a:ext cx="9144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pt-BR">
              <a:solidFill>
                <a:srgbClr val="000000"/>
              </a:solidFill>
            </a:endParaRPr>
          </a:p>
        </p:txBody>
      </p:sp>
      <p:sp>
        <p:nvSpPr>
          <p:cNvPr id="7173" name="Rectangle 6"/>
          <p:cNvSpPr>
            <a:spLocks noGrp="1" noChangeArrowheads="1"/>
          </p:cNvSpPr>
          <p:nvPr>
            <p:ph type="body" idx="1"/>
          </p:nvPr>
        </p:nvSpPr>
        <p:spPr>
          <a:xfrm>
            <a:off x="609600" y="304800"/>
            <a:ext cx="7772400" cy="5715000"/>
          </a:xfrm>
        </p:spPr>
        <p:txBody>
          <a:bodyPr/>
          <a:lstStyle/>
          <a:p>
            <a:pPr marL="0" indent="0" algn="just">
              <a:lnSpc>
                <a:spcPct val="80000"/>
              </a:lnSpc>
              <a:buFontTx/>
              <a:buNone/>
            </a:pPr>
            <a:r>
              <a:rPr lang="pt-BR" sz="1800" b="1" dirty="0" smtClean="0">
                <a:solidFill>
                  <a:srgbClr val="FFFF00"/>
                </a:solidFill>
                <a:latin typeface="Verdana" pitchFamily="34" charset="0"/>
                <a:cs typeface="Times New Roman" pitchFamily="18" charset="0"/>
              </a:rPr>
              <a:t>– </a:t>
            </a:r>
            <a:r>
              <a:rPr lang="pt-BR" sz="1800" b="1" dirty="0" err="1" smtClean="0">
                <a:solidFill>
                  <a:srgbClr val="FFFF00"/>
                </a:solidFill>
                <a:latin typeface="Verdana" pitchFamily="34" charset="0"/>
                <a:cs typeface="Times New Roman" pitchFamily="18" charset="0"/>
              </a:rPr>
              <a:t>Insercão</a:t>
            </a:r>
            <a:r>
              <a:rPr lang="pt-BR" sz="1800" b="1" dirty="0" smtClean="0">
                <a:solidFill>
                  <a:srgbClr val="FFFF00"/>
                </a:solidFill>
                <a:latin typeface="Verdana" pitchFamily="34" charset="0"/>
                <a:cs typeface="Times New Roman" pitchFamily="18" charset="0"/>
              </a:rPr>
              <a:t> da Atividade de Inteligência na Constituição da República</a:t>
            </a:r>
          </a:p>
          <a:p>
            <a:pPr marL="0" indent="0" algn="just">
              <a:lnSpc>
                <a:spcPct val="80000"/>
              </a:lnSpc>
              <a:buFontTx/>
              <a:buNone/>
            </a:pPr>
            <a:endParaRPr lang="pt-BR" sz="1800" b="1" dirty="0" smtClean="0">
              <a:solidFill>
                <a:srgbClr val="FFFF00"/>
              </a:solidFill>
              <a:latin typeface="Verdana" pitchFamily="34" charset="0"/>
              <a:cs typeface="Times New Roman" pitchFamily="18" charset="0"/>
            </a:endParaRPr>
          </a:p>
          <a:p>
            <a:pPr marL="0" indent="0" algn="ctr">
              <a:buFontTx/>
              <a:buNone/>
            </a:pPr>
            <a:r>
              <a:rPr lang="pt-BR" sz="1800" dirty="0" smtClean="0">
                <a:solidFill>
                  <a:srgbClr val="FFFF00"/>
                </a:solidFill>
              </a:rPr>
              <a:t>TÍTULO II</a:t>
            </a:r>
            <a:br>
              <a:rPr lang="pt-BR" sz="1800" dirty="0" smtClean="0">
                <a:solidFill>
                  <a:srgbClr val="FFFF00"/>
                </a:solidFill>
              </a:rPr>
            </a:br>
            <a:r>
              <a:rPr lang="pt-BR" sz="1800" dirty="0" smtClean="0">
                <a:solidFill>
                  <a:srgbClr val="FFFF00"/>
                </a:solidFill>
              </a:rPr>
              <a:t>Dos Direitos e Garantias Fundamentais</a:t>
            </a:r>
            <a:br>
              <a:rPr lang="pt-BR" sz="1800" dirty="0" smtClean="0">
                <a:solidFill>
                  <a:srgbClr val="FFFF00"/>
                </a:solidFill>
              </a:rPr>
            </a:br>
            <a:r>
              <a:rPr lang="pt-BR" sz="1800" dirty="0" smtClean="0">
                <a:solidFill>
                  <a:srgbClr val="FFFF00"/>
                </a:solidFill>
              </a:rPr>
              <a:t>CAPÍTULO I</a:t>
            </a:r>
            <a:br>
              <a:rPr lang="pt-BR" sz="1800" dirty="0" smtClean="0">
                <a:solidFill>
                  <a:srgbClr val="FFFF00"/>
                </a:solidFill>
              </a:rPr>
            </a:br>
            <a:r>
              <a:rPr lang="pt-BR" sz="1800" dirty="0" smtClean="0">
                <a:solidFill>
                  <a:srgbClr val="FFFF00"/>
                </a:solidFill>
              </a:rPr>
              <a:t>DOS DIREITOS E DEVERES INDIVIDUAIS E COLETIVOS</a:t>
            </a:r>
          </a:p>
          <a:p>
            <a:pPr marL="0" indent="0" algn="just">
              <a:buFontTx/>
              <a:buNone/>
            </a:pPr>
            <a:r>
              <a:rPr lang="pt-BR" sz="1800" dirty="0" smtClean="0">
                <a:solidFill>
                  <a:srgbClr val="FFFF00"/>
                </a:solidFill>
              </a:rPr>
              <a:t>Art. 5º Todos são iguais perante a lei, sem distinção de qualquer natureza, garantindo-se aos brasileiros e aos estrangeiros residentes no País a inviolabilidade do direito à vida, à liberdade, à igualdade, à segurança e à propriedade, nos termos seguintes:</a:t>
            </a:r>
          </a:p>
          <a:p>
            <a:pPr marL="0" indent="0">
              <a:buFontTx/>
              <a:buNone/>
            </a:pPr>
            <a:endParaRPr lang="pt-BR" sz="1800" b="1" dirty="0" smtClean="0">
              <a:solidFill>
                <a:srgbClr val="FFFF00"/>
              </a:solidFill>
            </a:endParaRPr>
          </a:p>
          <a:p>
            <a:pPr marL="0" indent="0" algn="just">
              <a:buFontTx/>
              <a:buNone/>
            </a:pPr>
            <a:r>
              <a:rPr lang="pt-BR" sz="1800" b="1" dirty="0" smtClean="0">
                <a:solidFill>
                  <a:srgbClr val="FFFF00"/>
                </a:solidFill>
              </a:rPr>
              <a:t>XII - é inviolável o sigilo da correspondência e das comunicações telegráficas, de dados e das comunicações telefônicas, salvo, no último caso, por ordem judicial, nas hipóteses e na forma que a lei estabelecer para fins de investigação criminal ou instrução processual penal; </a:t>
            </a:r>
          </a:p>
          <a:p>
            <a:pPr marL="0" indent="0" algn="just">
              <a:lnSpc>
                <a:spcPct val="80000"/>
              </a:lnSpc>
              <a:buFontTx/>
              <a:buNone/>
            </a:pPr>
            <a:endParaRPr lang="pt-BR" sz="1800" b="1" dirty="0" smtClean="0">
              <a:solidFill>
                <a:srgbClr val="FFFF00"/>
              </a:solidFill>
            </a:endParaRPr>
          </a:p>
          <a:p>
            <a:pPr marL="0" indent="0" algn="just">
              <a:lnSpc>
                <a:spcPct val="80000"/>
              </a:lnSpc>
              <a:buFontTx/>
              <a:buNone/>
            </a:pPr>
            <a:endParaRPr lang="pt-BR" sz="1800" b="1" dirty="0" smtClean="0">
              <a:solidFill>
                <a:srgbClr val="FFFF00"/>
              </a:solidFill>
              <a:latin typeface="Verdana" pitchFamily="34" charset="0"/>
              <a:cs typeface="Times New Roman" pitchFamily="18" charset="0"/>
            </a:endParaRPr>
          </a:p>
        </p:txBody>
      </p:sp>
      <p:graphicFrame>
        <p:nvGraphicFramePr>
          <p:cNvPr id="7170" name="Object 9"/>
          <p:cNvGraphicFramePr>
            <a:graphicFrameLocks noChangeAspect="1"/>
          </p:cNvGraphicFramePr>
          <p:nvPr/>
        </p:nvGraphicFramePr>
        <p:xfrm>
          <a:off x="8153400" y="228600"/>
          <a:ext cx="990600" cy="920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4" name="Foto do Photo Editor" r:id="rId3" imgW="3219899" imgH="2991268" progId="">
                  <p:embed/>
                </p:oleObj>
              </mc:Choice>
              <mc:Fallback>
                <p:oleObj name="Foto do Photo Editor" r:id="rId3" imgW="3219899" imgH="2991268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153400" y="228600"/>
                        <a:ext cx="990600" cy="920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88880425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0" y="1524000"/>
            <a:ext cx="9144000" cy="3505200"/>
          </a:xfrm>
        </p:spPr>
        <p:txBody>
          <a:bodyPr/>
          <a:lstStyle/>
          <a:p>
            <a:pPr marL="481013" lvl="1" indent="3175" algn="just">
              <a:buFontTx/>
              <a:buNone/>
            </a:pPr>
            <a:endParaRPr lang="pt-BR" sz="2400" smtClean="0">
              <a:solidFill>
                <a:schemeClr val="bg1"/>
              </a:solidFill>
            </a:endParaRPr>
          </a:p>
          <a:p>
            <a:pPr marL="481013" lvl="1" indent="3175" algn="just">
              <a:buFontTx/>
              <a:buNone/>
            </a:pPr>
            <a:endParaRPr lang="pt-BR" sz="2400" smtClean="0">
              <a:solidFill>
                <a:schemeClr val="bg1"/>
              </a:solidFill>
            </a:endParaRPr>
          </a:p>
          <a:p>
            <a:pPr marL="481013" lvl="1" indent="3175" algn="just">
              <a:buFontTx/>
              <a:buNone/>
            </a:pPr>
            <a:endParaRPr lang="pt-BR" sz="2400" smtClean="0">
              <a:solidFill>
                <a:schemeClr val="bg1"/>
              </a:solidFill>
            </a:endParaRPr>
          </a:p>
        </p:txBody>
      </p:sp>
      <p:pic>
        <p:nvPicPr>
          <p:cNvPr id="15362" name="Picture 3" descr="Imagem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00113" y="1408113"/>
            <a:ext cx="7632700" cy="4829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Line 3"/>
          <p:cNvSpPr>
            <a:spLocks noChangeShapeType="1"/>
          </p:cNvSpPr>
          <p:nvPr/>
        </p:nvSpPr>
        <p:spPr bwMode="auto">
          <a:xfrm>
            <a:off x="0" y="6172200"/>
            <a:ext cx="9144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pt-BR">
              <a:solidFill>
                <a:srgbClr val="000000"/>
              </a:solidFill>
            </a:endParaRPr>
          </a:p>
        </p:txBody>
      </p:sp>
      <p:sp>
        <p:nvSpPr>
          <p:cNvPr id="8197" name="Rectangle 6"/>
          <p:cNvSpPr>
            <a:spLocks noGrp="1" noChangeArrowheads="1"/>
          </p:cNvSpPr>
          <p:nvPr>
            <p:ph type="body" idx="1"/>
          </p:nvPr>
        </p:nvSpPr>
        <p:spPr>
          <a:xfrm>
            <a:off x="609600" y="304800"/>
            <a:ext cx="7772400" cy="5715000"/>
          </a:xfrm>
        </p:spPr>
        <p:txBody>
          <a:bodyPr/>
          <a:lstStyle/>
          <a:p>
            <a:pPr marL="0" indent="0" algn="just">
              <a:lnSpc>
                <a:spcPct val="80000"/>
              </a:lnSpc>
              <a:buFontTx/>
              <a:buNone/>
            </a:pPr>
            <a:r>
              <a:rPr lang="pt-BR" sz="2000" b="1" dirty="0" smtClean="0">
                <a:solidFill>
                  <a:srgbClr val="FFFF00"/>
                </a:solidFill>
                <a:latin typeface="Verdana" pitchFamily="34" charset="0"/>
                <a:cs typeface="Times New Roman" pitchFamily="18" charset="0"/>
              </a:rPr>
              <a:t>– </a:t>
            </a:r>
            <a:r>
              <a:rPr lang="pt-BR" sz="2000" b="1" dirty="0" err="1" smtClean="0">
                <a:solidFill>
                  <a:srgbClr val="FFFF00"/>
                </a:solidFill>
                <a:latin typeface="Verdana" pitchFamily="34" charset="0"/>
                <a:cs typeface="Times New Roman" pitchFamily="18" charset="0"/>
              </a:rPr>
              <a:t>Insercão</a:t>
            </a:r>
            <a:r>
              <a:rPr lang="pt-BR" sz="2000" b="1" dirty="0" smtClean="0">
                <a:solidFill>
                  <a:srgbClr val="FFFF00"/>
                </a:solidFill>
                <a:latin typeface="Verdana" pitchFamily="34" charset="0"/>
                <a:cs typeface="Times New Roman" pitchFamily="18" charset="0"/>
              </a:rPr>
              <a:t> da Atividade de Inteligência na Constituição da República</a:t>
            </a:r>
          </a:p>
          <a:p>
            <a:pPr marL="0" indent="0" algn="just">
              <a:lnSpc>
                <a:spcPct val="80000"/>
              </a:lnSpc>
              <a:buFontTx/>
              <a:buNone/>
            </a:pPr>
            <a:endParaRPr lang="pt-BR" sz="1800" b="1" dirty="0" smtClean="0">
              <a:solidFill>
                <a:srgbClr val="FFFF00"/>
              </a:solidFill>
              <a:latin typeface="Verdana" pitchFamily="34" charset="0"/>
              <a:cs typeface="Times New Roman" pitchFamily="18" charset="0"/>
            </a:endParaRPr>
          </a:p>
          <a:p>
            <a:pPr marL="0" indent="0">
              <a:buFontTx/>
              <a:buNone/>
            </a:pPr>
            <a:r>
              <a:rPr lang="pt-BR" sz="1800" dirty="0" smtClean="0">
                <a:solidFill>
                  <a:srgbClr val="FFFF00"/>
                </a:solidFill>
              </a:rPr>
              <a:t>  </a:t>
            </a:r>
          </a:p>
          <a:p>
            <a:pPr marL="0" indent="0">
              <a:buFontTx/>
              <a:buNone/>
            </a:pPr>
            <a:endParaRPr lang="pt-BR" sz="1800" dirty="0" smtClean="0">
              <a:solidFill>
                <a:srgbClr val="FFFF00"/>
              </a:solidFill>
            </a:endParaRPr>
          </a:p>
          <a:p>
            <a:pPr marL="0" indent="0">
              <a:buFontTx/>
              <a:buNone/>
            </a:pPr>
            <a:endParaRPr lang="pt-BR" sz="1800" dirty="0" smtClean="0">
              <a:solidFill>
                <a:srgbClr val="FFFF00"/>
              </a:solidFill>
            </a:endParaRPr>
          </a:p>
          <a:p>
            <a:pPr marL="0" indent="0">
              <a:buFontTx/>
              <a:buNone/>
            </a:pPr>
            <a:endParaRPr lang="pt-BR" sz="1800" dirty="0" smtClean="0">
              <a:solidFill>
                <a:srgbClr val="FFFF00"/>
              </a:solidFill>
            </a:endParaRPr>
          </a:p>
          <a:p>
            <a:pPr marL="0" indent="0" algn="just">
              <a:buFontTx/>
              <a:buNone/>
            </a:pPr>
            <a:r>
              <a:rPr lang="pt-BR" sz="2000" dirty="0" smtClean="0">
                <a:solidFill>
                  <a:srgbClr val="FFFF00"/>
                </a:solidFill>
              </a:rPr>
              <a:t>XII - é inviolável o sigilo da correspondência e das comunicações telegráficas, de dados e </a:t>
            </a:r>
            <a:r>
              <a:rPr lang="pt-BR" sz="2000" b="1" u="sng" dirty="0" smtClean="0">
                <a:solidFill>
                  <a:srgbClr val="FFFF00"/>
                </a:solidFill>
              </a:rPr>
              <a:t>das comunicações</a:t>
            </a:r>
            <a:r>
              <a:rPr lang="pt-BR" sz="2000" dirty="0" smtClean="0">
                <a:solidFill>
                  <a:srgbClr val="FFFF00"/>
                </a:solidFill>
              </a:rPr>
              <a:t> telefônicas, salvo, </a:t>
            </a:r>
            <a:r>
              <a:rPr lang="pt-BR" sz="2000" b="1" u="sng" dirty="0" smtClean="0">
                <a:solidFill>
                  <a:srgbClr val="FFFF00"/>
                </a:solidFill>
              </a:rPr>
              <a:t>no último caso</a:t>
            </a:r>
            <a:r>
              <a:rPr lang="pt-BR" sz="2000" dirty="0" smtClean="0">
                <a:solidFill>
                  <a:srgbClr val="FFFF00"/>
                </a:solidFill>
              </a:rPr>
              <a:t>, por ordem judicial, nas hipóteses e na forma que a lei estabelecer para fins de investigação criminal ou instrução processual </a:t>
            </a:r>
            <a:r>
              <a:rPr lang="pt-BR" sz="2000" b="1" u="sng" dirty="0" smtClean="0">
                <a:solidFill>
                  <a:srgbClr val="FFFF00"/>
                </a:solidFill>
              </a:rPr>
              <a:t>penal</a:t>
            </a:r>
            <a:r>
              <a:rPr lang="pt-BR" sz="2000" dirty="0" smtClean="0">
                <a:solidFill>
                  <a:srgbClr val="FFFF00"/>
                </a:solidFill>
              </a:rPr>
              <a:t>; </a:t>
            </a:r>
          </a:p>
          <a:p>
            <a:pPr marL="0" indent="0" algn="just">
              <a:lnSpc>
                <a:spcPct val="80000"/>
              </a:lnSpc>
              <a:buFontTx/>
              <a:buNone/>
            </a:pPr>
            <a:endParaRPr lang="pt-BR" sz="1800" b="1" dirty="0" smtClean="0">
              <a:solidFill>
                <a:srgbClr val="FFFF00"/>
              </a:solidFill>
              <a:latin typeface="Verdana" pitchFamily="34" charset="0"/>
              <a:cs typeface="Times New Roman" pitchFamily="18" charset="0"/>
            </a:endParaRPr>
          </a:p>
          <a:p>
            <a:pPr marL="0" indent="0" algn="just">
              <a:lnSpc>
                <a:spcPct val="80000"/>
              </a:lnSpc>
              <a:buFontTx/>
              <a:buNone/>
            </a:pPr>
            <a:endParaRPr lang="pt-BR" sz="1800" b="1" dirty="0" smtClean="0">
              <a:solidFill>
                <a:srgbClr val="FFFF00"/>
              </a:solidFill>
              <a:latin typeface="Verdana" pitchFamily="34" charset="0"/>
              <a:cs typeface="Times New Roman" pitchFamily="18" charset="0"/>
            </a:endParaRPr>
          </a:p>
          <a:p>
            <a:pPr marL="0" indent="0" algn="just">
              <a:lnSpc>
                <a:spcPct val="80000"/>
              </a:lnSpc>
              <a:buFontTx/>
              <a:buNone/>
            </a:pPr>
            <a:endParaRPr lang="pt-BR" sz="1800" b="1" dirty="0" smtClean="0">
              <a:solidFill>
                <a:srgbClr val="FFFF00"/>
              </a:solidFill>
              <a:latin typeface="Verdana" pitchFamily="34" charset="0"/>
              <a:cs typeface="Times New Roman" pitchFamily="18" charset="0"/>
            </a:endParaRPr>
          </a:p>
        </p:txBody>
      </p:sp>
      <p:graphicFrame>
        <p:nvGraphicFramePr>
          <p:cNvPr id="8194" name="Object 9"/>
          <p:cNvGraphicFramePr>
            <a:graphicFrameLocks noChangeAspect="1"/>
          </p:cNvGraphicFramePr>
          <p:nvPr/>
        </p:nvGraphicFramePr>
        <p:xfrm>
          <a:off x="8153400" y="228600"/>
          <a:ext cx="990600" cy="920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28" name="Foto do Photo Editor" r:id="rId3" imgW="3219899" imgH="2991268" progId="">
                  <p:embed/>
                </p:oleObj>
              </mc:Choice>
              <mc:Fallback>
                <p:oleObj name="Foto do Photo Editor" r:id="rId3" imgW="3219899" imgH="2991268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153400" y="228600"/>
                        <a:ext cx="990600" cy="920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69893916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3" name="Line 3"/>
          <p:cNvSpPr>
            <a:spLocks noChangeShapeType="1"/>
          </p:cNvSpPr>
          <p:nvPr/>
        </p:nvSpPr>
        <p:spPr bwMode="auto">
          <a:xfrm>
            <a:off x="0" y="6172200"/>
            <a:ext cx="9144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pt-BR">
              <a:solidFill>
                <a:srgbClr val="000000"/>
              </a:solidFill>
            </a:endParaRPr>
          </a:p>
        </p:txBody>
      </p:sp>
      <p:sp>
        <p:nvSpPr>
          <p:cNvPr id="40964" name="Text Box 4"/>
          <p:cNvSpPr txBox="1">
            <a:spLocks noChangeArrowheads="1"/>
          </p:cNvSpPr>
          <p:nvPr/>
        </p:nvSpPr>
        <p:spPr bwMode="auto">
          <a:xfrm>
            <a:off x="4276725" y="6299200"/>
            <a:ext cx="2449513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pt-BR" sz="1200" b="1">
                <a:solidFill>
                  <a:srgbClr val="FFFF00"/>
                </a:solidFill>
              </a:rPr>
              <a:t>ASSESSORIA  JURÍDICA - ABIN</a:t>
            </a:r>
            <a:endParaRPr lang="pt-BR" sz="1200">
              <a:solidFill>
                <a:srgbClr val="FFFF00"/>
              </a:solidFill>
            </a:endParaRPr>
          </a:p>
        </p:txBody>
      </p:sp>
      <p:sp>
        <p:nvSpPr>
          <p:cNvPr id="46086" name="Rectangle 6"/>
          <p:cNvSpPr>
            <a:spLocks noGrp="1" noChangeArrowheads="1"/>
          </p:cNvSpPr>
          <p:nvPr>
            <p:ph type="body" idx="1"/>
          </p:nvPr>
        </p:nvSpPr>
        <p:spPr>
          <a:xfrm>
            <a:off x="609600" y="304800"/>
            <a:ext cx="7772400" cy="5715000"/>
          </a:xfrm>
        </p:spPr>
        <p:txBody>
          <a:bodyPr/>
          <a:lstStyle/>
          <a:p>
            <a:pPr marL="0" indent="0" algn="just">
              <a:lnSpc>
                <a:spcPct val="80000"/>
              </a:lnSpc>
              <a:buFontTx/>
              <a:buNone/>
              <a:defRPr/>
            </a:pPr>
            <a:r>
              <a:rPr lang="pt-BR" sz="2000" b="1" dirty="0" smtClean="0">
                <a:solidFill>
                  <a:srgbClr val="FFFF00"/>
                </a:solidFill>
                <a:latin typeface="Verdana" pitchFamily="34" charset="0"/>
                <a:cs typeface="Times New Roman" pitchFamily="18" charset="0"/>
              </a:rPr>
              <a:t>– </a:t>
            </a:r>
            <a:r>
              <a:rPr lang="pt-BR" sz="2000" b="1" dirty="0" err="1" smtClean="0">
                <a:solidFill>
                  <a:srgbClr val="FFFF00"/>
                </a:solidFill>
                <a:latin typeface="Verdana" pitchFamily="34" charset="0"/>
                <a:cs typeface="Times New Roman" pitchFamily="18" charset="0"/>
              </a:rPr>
              <a:t>Insercão</a:t>
            </a:r>
            <a:r>
              <a:rPr lang="pt-BR" sz="2000" b="1" dirty="0" smtClean="0">
                <a:solidFill>
                  <a:srgbClr val="FFFF00"/>
                </a:solidFill>
                <a:latin typeface="Verdana" pitchFamily="34" charset="0"/>
                <a:cs typeface="Times New Roman" pitchFamily="18" charset="0"/>
              </a:rPr>
              <a:t> da Atividade de Inteligência na Constituição da República</a:t>
            </a:r>
          </a:p>
          <a:p>
            <a:pPr marL="0" indent="0" algn="just">
              <a:buFontTx/>
              <a:buNone/>
              <a:defRPr/>
            </a:pPr>
            <a:r>
              <a:rPr lang="pt-BR" sz="1800" dirty="0" smtClean="0">
                <a:solidFill>
                  <a:srgbClr val="FFFF00"/>
                </a:solidFill>
              </a:rPr>
              <a:t>  </a:t>
            </a:r>
            <a:r>
              <a:rPr lang="pt-BR" sz="1600" dirty="0" smtClean="0">
                <a:solidFill>
                  <a:srgbClr val="FFFF00"/>
                </a:solidFill>
              </a:rPr>
              <a:t>Posição da </a:t>
            </a:r>
            <a:r>
              <a:rPr lang="pt-BR" sz="1600" dirty="0" err="1" smtClean="0">
                <a:solidFill>
                  <a:srgbClr val="FFFF00"/>
                </a:solidFill>
              </a:rPr>
              <a:t>Profª</a:t>
            </a:r>
            <a:r>
              <a:rPr lang="pt-BR" sz="1600" dirty="0" smtClean="0">
                <a:solidFill>
                  <a:srgbClr val="FFFF00"/>
                </a:solidFill>
              </a:rPr>
              <a:t> Dra. Ada Pellegrini </a:t>
            </a:r>
            <a:r>
              <a:rPr lang="pt-BR" sz="1600" dirty="0" err="1" smtClean="0">
                <a:solidFill>
                  <a:srgbClr val="FFFF00"/>
                </a:solidFill>
              </a:rPr>
              <a:t>Grinover</a:t>
            </a:r>
            <a:r>
              <a:rPr lang="pt-BR" sz="1600" dirty="0" smtClean="0">
                <a:solidFill>
                  <a:srgbClr val="FFFF00"/>
                </a:solidFill>
              </a:rPr>
              <a:t>, manifestada em artigo de amplo conhecimento denominado “</a:t>
            </a:r>
            <a:r>
              <a:rPr lang="pt-BR" sz="1600" i="1" dirty="0" smtClean="0">
                <a:solidFill>
                  <a:srgbClr val="FFFF00"/>
                </a:solidFill>
              </a:rPr>
              <a:t>O regime brasileiro das interceptações telefônicas</a:t>
            </a:r>
            <a:r>
              <a:rPr lang="pt-BR" sz="1600" dirty="0" smtClean="0">
                <a:solidFill>
                  <a:srgbClr val="FFFF00"/>
                </a:solidFill>
              </a:rPr>
              <a:t>”, com o seguinte teor: </a:t>
            </a:r>
          </a:p>
          <a:p>
            <a:pPr algn="just">
              <a:buFontTx/>
              <a:buNone/>
              <a:defRPr/>
            </a:pPr>
            <a:r>
              <a:rPr lang="pt-BR" sz="1600" dirty="0" smtClean="0">
                <a:solidFill>
                  <a:srgbClr val="FFFF00"/>
                </a:solidFill>
              </a:rPr>
              <a:t>	“(...) Mas aqui surge importante questão constitucional, que ainda não vi levantada. O certo é que a Assembléia Nacional Constituinte aprovou texto diverso do que veio afinal a ser promulgado. A redação aprovada em segundo turno, no plenário, foi a seguinte: </a:t>
            </a:r>
            <a:r>
              <a:rPr lang="pt-BR" sz="1600" i="1" dirty="0" smtClean="0">
                <a:solidFill>
                  <a:srgbClr val="FFFF00"/>
                </a:solidFill>
              </a:rPr>
              <a:t>É inviolável o sigilo da correspondência e das comunicações de dados, telegráficas e telefônicas, salvo por ordem judicial, nas hipóteses e na forma que a lei estabelecer, para fins de investigação criminal ou instrução processual</a:t>
            </a:r>
            <a:r>
              <a:rPr lang="pt-BR" sz="1600" dirty="0" smtClean="0">
                <a:solidFill>
                  <a:srgbClr val="FFFF00"/>
                </a:solidFill>
              </a:rPr>
              <a:t>.</a:t>
            </a:r>
          </a:p>
          <a:p>
            <a:pPr algn="just">
              <a:buFontTx/>
              <a:buNone/>
              <a:defRPr/>
            </a:pPr>
            <a:r>
              <a:rPr lang="pt-BR" sz="1600" b="1" dirty="0" smtClean="0">
                <a:solidFill>
                  <a:srgbClr val="FFFF00"/>
                </a:solidFill>
              </a:rPr>
              <a:t>	Foi a Comissão de Redação que, exorbitando de seus poderes, acrescentou ao texto as palavras "comunicações", "no último caso" e "penal", limitando consideravelmente o alcance da norma constitucional legitimamente aprovada em plenário.</a:t>
            </a:r>
            <a:endParaRPr lang="pt-BR" sz="1600" dirty="0" smtClean="0">
              <a:solidFill>
                <a:srgbClr val="FFFF00"/>
              </a:solidFill>
            </a:endParaRPr>
          </a:p>
          <a:p>
            <a:pPr algn="just">
              <a:buFontTx/>
              <a:buNone/>
              <a:defRPr/>
            </a:pPr>
            <a:r>
              <a:rPr lang="pt-BR" sz="1600" dirty="0" smtClean="0">
                <a:solidFill>
                  <a:srgbClr val="FFFF00"/>
                </a:solidFill>
              </a:rPr>
              <a:t>	Esta, da forma como o fora, permitia a quebra do sigilo - observadas a ordem judicial e a reserva legal - não apenas com relação às comunicações telefônicas, mas também às telegráficas e de dados, bem como quanto ao sigilo da correspondência; e, ademais, não restringia o objeto da prova ao processo penal, possibilitando fosse ela produzida em processos não penais.</a:t>
            </a:r>
          </a:p>
          <a:p>
            <a:pPr algn="just">
              <a:buFontTx/>
              <a:buNone/>
              <a:defRPr/>
            </a:pPr>
            <a:r>
              <a:rPr lang="pt-BR" sz="1600" b="1" dirty="0" smtClean="0">
                <a:solidFill>
                  <a:srgbClr val="FFFF00"/>
                </a:solidFill>
              </a:rPr>
              <a:t>	No meu sentir, a redação restritiva do inc. XII do Art. 5º da Constituição é formalmente inconstitucional, por vício de competência e afronta ao processo legislativo.”</a:t>
            </a:r>
            <a:endParaRPr lang="pt-BR" sz="1600" dirty="0" smtClean="0">
              <a:solidFill>
                <a:srgbClr val="FFFF00"/>
              </a:solidFill>
            </a:endParaRPr>
          </a:p>
          <a:p>
            <a:pPr marL="0" indent="0" algn="just">
              <a:lnSpc>
                <a:spcPct val="80000"/>
              </a:lnSpc>
              <a:buFontTx/>
              <a:buNone/>
              <a:defRPr/>
            </a:pPr>
            <a:endParaRPr lang="pt-BR" sz="1800" b="1" dirty="0" smtClean="0">
              <a:solidFill>
                <a:srgbClr val="FFFF00"/>
              </a:solidFill>
              <a:latin typeface="Verdana" pitchFamily="34" charset="0"/>
              <a:cs typeface="Times New Roman" pitchFamily="18" charset="0"/>
            </a:endParaRPr>
          </a:p>
          <a:p>
            <a:pPr marL="0" indent="0" algn="just">
              <a:lnSpc>
                <a:spcPct val="80000"/>
              </a:lnSpc>
              <a:buFontTx/>
              <a:buNone/>
              <a:defRPr/>
            </a:pPr>
            <a:endParaRPr lang="pt-BR" sz="1800" b="1" dirty="0" smtClean="0">
              <a:solidFill>
                <a:srgbClr val="FFFF00"/>
              </a:solidFill>
              <a:latin typeface="Verdana" pitchFamily="34" charset="0"/>
              <a:cs typeface="Times New Roman" pitchFamily="18" charset="0"/>
            </a:endParaRPr>
          </a:p>
          <a:p>
            <a:pPr marL="0" indent="0" algn="just">
              <a:lnSpc>
                <a:spcPct val="80000"/>
              </a:lnSpc>
              <a:buFontTx/>
              <a:buNone/>
              <a:defRPr/>
            </a:pPr>
            <a:endParaRPr lang="pt-BR" sz="1800" b="1" dirty="0" smtClean="0">
              <a:solidFill>
                <a:srgbClr val="FFFF00"/>
              </a:solidFill>
              <a:latin typeface="Verdana" pitchFamily="34" charset="0"/>
              <a:cs typeface="Times New Roman" pitchFamily="18" charset="0"/>
            </a:endParaRPr>
          </a:p>
        </p:txBody>
      </p:sp>
      <p:graphicFrame>
        <p:nvGraphicFramePr>
          <p:cNvPr id="40962" name="Object 9"/>
          <p:cNvGraphicFramePr>
            <a:graphicFrameLocks noChangeAspect="1"/>
          </p:cNvGraphicFramePr>
          <p:nvPr/>
        </p:nvGraphicFramePr>
        <p:xfrm>
          <a:off x="8153400" y="228600"/>
          <a:ext cx="990600" cy="920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52" name="Foto do Photo Editor" r:id="rId3" imgW="3219899" imgH="2991268" progId="">
                  <p:embed/>
                </p:oleObj>
              </mc:Choice>
              <mc:Fallback>
                <p:oleObj name="Foto do Photo Editor" r:id="rId3" imgW="3219899" imgH="2991268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153400" y="228600"/>
                        <a:ext cx="990600" cy="920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60333259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Line 3"/>
          <p:cNvSpPr>
            <a:spLocks noChangeShapeType="1"/>
          </p:cNvSpPr>
          <p:nvPr/>
        </p:nvSpPr>
        <p:spPr bwMode="auto">
          <a:xfrm>
            <a:off x="0" y="6172200"/>
            <a:ext cx="9144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pt-BR">
              <a:solidFill>
                <a:srgbClr val="000000"/>
              </a:solidFill>
            </a:endParaRPr>
          </a:p>
        </p:txBody>
      </p:sp>
      <p:sp>
        <p:nvSpPr>
          <p:cNvPr id="9221" name="Rectangle 6"/>
          <p:cNvSpPr>
            <a:spLocks noGrp="1" noChangeArrowheads="1"/>
          </p:cNvSpPr>
          <p:nvPr>
            <p:ph type="body" idx="1"/>
          </p:nvPr>
        </p:nvSpPr>
        <p:spPr>
          <a:xfrm>
            <a:off x="609600" y="304800"/>
            <a:ext cx="7772400" cy="5715000"/>
          </a:xfrm>
        </p:spPr>
        <p:txBody>
          <a:bodyPr/>
          <a:lstStyle/>
          <a:p>
            <a:pPr marL="0" indent="0" algn="just">
              <a:lnSpc>
                <a:spcPct val="80000"/>
              </a:lnSpc>
              <a:buFontTx/>
              <a:buNone/>
            </a:pPr>
            <a:r>
              <a:rPr lang="pt-BR" sz="1800" b="1" dirty="0" smtClean="0">
                <a:solidFill>
                  <a:srgbClr val="FFFF00"/>
                </a:solidFill>
                <a:latin typeface="Verdana" pitchFamily="34" charset="0"/>
                <a:cs typeface="Times New Roman" pitchFamily="18" charset="0"/>
              </a:rPr>
              <a:t>– </a:t>
            </a:r>
            <a:r>
              <a:rPr lang="pt-BR" sz="1800" b="1" dirty="0" err="1" smtClean="0">
                <a:solidFill>
                  <a:srgbClr val="FFFF00"/>
                </a:solidFill>
                <a:latin typeface="Verdana" pitchFamily="34" charset="0"/>
                <a:cs typeface="Times New Roman" pitchFamily="18" charset="0"/>
              </a:rPr>
              <a:t>Insercão</a:t>
            </a:r>
            <a:r>
              <a:rPr lang="pt-BR" sz="1800" b="1" dirty="0" smtClean="0">
                <a:solidFill>
                  <a:srgbClr val="FFFF00"/>
                </a:solidFill>
                <a:latin typeface="Verdana" pitchFamily="34" charset="0"/>
                <a:cs typeface="Times New Roman" pitchFamily="18" charset="0"/>
              </a:rPr>
              <a:t> da Atividade de Inteligência na Constituição da República</a:t>
            </a:r>
          </a:p>
          <a:p>
            <a:pPr marL="0" indent="0" algn="just">
              <a:lnSpc>
                <a:spcPct val="80000"/>
              </a:lnSpc>
              <a:buFontTx/>
              <a:buNone/>
            </a:pPr>
            <a:endParaRPr lang="pt-BR" sz="1800" b="1" dirty="0" smtClean="0">
              <a:solidFill>
                <a:srgbClr val="FFFF00"/>
              </a:solidFill>
              <a:latin typeface="Verdana" pitchFamily="34" charset="0"/>
              <a:cs typeface="Times New Roman" pitchFamily="18" charset="0"/>
            </a:endParaRPr>
          </a:p>
          <a:p>
            <a:pPr marL="0" indent="0">
              <a:lnSpc>
                <a:spcPct val="90000"/>
              </a:lnSpc>
              <a:buFontTx/>
              <a:buNone/>
            </a:pPr>
            <a:r>
              <a:rPr lang="pt-BR" sz="1800" dirty="0" smtClean="0">
                <a:solidFill>
                  <a:srgbClr val="FFFF00"/>
                </a:solidFill>
              </a:rPr>
              <a:t>  </a:t>
            </a:r>
          </a:p>
          <a:p>
            <a:pPr marL="0" indent="0">
              <a:lnSpc>
                <a:spcPct val="90000"/>
              </a:lnSpc>
              <a:buFontTx/>
              <a:buNone/>
            </a:pPr>
            <a:endParaRPr lang="pt-BR" sz="1800" dirty="0" smtClean="0">
              <a:solidFill>
                <a:srgbClr val="FFFF00"/>
              </a:solidFill>
            </a:endParaRPr>
          </a:p>
          <a:p>
            <a:pPr marL="0" indent="0">
              <a:lnSpc>
                <a:spcPct val="90000"/>
              </a:lnSpc>
              <a:buFontTx/>
              <a:buNone/>
            </a:pPr>
            <a:endParaRPr lang="pt-BR" sz="1800" dirty="0" smtClean="0">
              <a:solidFill>
                <a:srgbClr val="FFFF00"/>
              </a:solidFill>
            </a:endParaRPr>
          </a:p>
          <a:p>
            <a:pPr marL="0" indent="0">
              <a:lnSpc>
                <a:spcPct val="90000"/>
              </a:lnSpc>
              <a:buFontTx/>
              <a:buNone/>
            </a:pPr>
            <a:endParaRPr lang="pt-BR" sz="1800" dirty="0" smtClean="0">
              <a:solidFill>
                <a:srgbClr val="FFFF00"/>
              </a:solidFill>
            </a:endParaRPr>
          </a:p>
          <a:p>
            <a:pPr marL="0" indent="0" algn="just">
              <a:lnSpc>
                <a:spcPct val="80000"/>
              </a:lnSpc>
              <a:buFontTx/>
              <a:buNone/>
            </a:pPr>
            <a:r>
              <a:rPr lang="pt-BR" sz="1800" b="1" dirty="0" smtClean="0">
                <a:solidFill>
                  <a:srgbClr val="FFFF00"/>
                </a:solidFill>
                <a:latin typeface="Verdana" pitchFamily="34" charset="0"/>
                <a:cs typeface="Times New Roman" pitchFamily="18" charset="0"/>
              </a:rPr>
              <a:t>Investigação criminal                polícia judiciária</a:t>
            </a:r>
          </a:p>
          <a:p>
            <a:pPr marL="0" indent="0" algn="just">
              <a:lnSpc>
                <a:spcPct val="80000"/>
              </a:lnSpc>
              <a:buFontTx/>
              <a:buNone/>
            </a:pPr>
            <a:endParaRPr lang="pt-BR" sz="1800" b="1" dirty="0" smtClean="0">
              <a:solidFill>
                <a:srgbClr val="FFFF00"/>
              </a:solidFill>
              <a:latin typeface="Verdana" pitchFamily="34" charset="0"/>
              <a:cs typeface="Times New Roman" pitchFamily="18" charset="0"/>
            </a:endParaRPr>
          </a:p>
          <a:p>
            <a:pPr marL="0" indent="0" algn="just">
              <a:lnSpc>
                <a:spcPct val="80000"/>
              </a:lnSpc>
              <a:buFontTx/>
              <a:buNone/>
            </a:pPr>
            <a:endParaRPr lang="pt-BR" sz="1800" b="1" dirty="0" smtClean="0">
              <a:solidFill>
                <a:srgbClr val="FFFF00"/>
              </a:solidFill>
              <a:latin typeface="Verdana" pitchFamily="34" charset="0"/>
              <a:cs typeface="Times New Roman" pitchFamily="18" charset="0"/>
            </a:endParaRPr>
          </a:p>
          <a:p>
            <a:pPr marL="0" indent="0" algn="ctr">
              <a:lnSpc>
                <a:spcPct val="90000"/>
              </a:lnSpc>
              <a:buFontTx/>
              <a:buNone/>
            </a:pPr>
            <a:r>
              <a:rPr lang="pt-BR" sz="2000" i="1" dirty="0" smtClean="0">
                <a:solidFill>
                  <a:srgbClr val="FFFF00"/>
                </a:solidFill>
              </a:rPr>
              <a:t>“Se todo inquérito policial implica uma investigação</a:t>
            </a:r>
          </a:p>
          <a:p>
            <a:pPr marL="0" indent="0" algn="ctr">
              <a:lnSpc>
                <a:spcPct val="90000"/>
              </a:lnSpc>
              <a:buFontTx/>
              <a:buNone/>
            </a:pPr>
            <a:r>
              <a:rPr lang="pt-BR" sz="2000" i="1" dirty="0" smtClean="0">
                <a:solidFill>
                  <a:srgbClr val="FFFF00"/>
                </a:solidFill>
              </a:rPr>
              <a:t>criminal, nem toda investigação criminal implica inquérito policial”. </a:t>
            </a:r>
          </a:p>
          <a:p>
            <a:pPr marL="0" indent="0" algn="ctr">
              <a:lnSpc>
                <a:spcPct val="90000"/>
              </a:lnSpc>
              <a:buFontTx/>
              <a:buNone/>
            </a:pPr>
            <a:r>
              <a:rPr lang="pt-BR" sz="1600" dirty="0" smtClean="0">
                <a:solidFill>
                  <a:srgbClr val="FFFF00"/>
                </a:solidFill>
              </a:rPr>
              <a:t>(Ministro Carlos Britto - STF,</a:t>
            </a:r>
            <a:r>
              <a:rPr lang="pt-BR" sz="1600" i="1" dirty="0" smtClean="0">
                <a:solidFill>
                  <a:srgbClr val="FFFF00"/>
                </a:solidFill>
              </a:rPr>
              <a:t> </a:t>
            </a:r>
            <a:r>
              <a:rPr lang="fr-FR" sz="1600" dirty="0" smtClean="0">
                <a:solidFill>
                  <a:srgbClr val="FFFF00"/>
                </a:solidFill>
              </a:rPr>
              <a:t>Inq n. 1.968/DF. DJ 1/09/2004)</a:t>
            </a:r>
            <a:endParaRPr lang="fr-FR" sz="2000" dirty="0" smtClean="0">
              <a:solidFill>
                <a:srgbClr val="FFFF00"/>
              </a:solidFill>
            </a:endParaRPr>
          </a:p>
          <a:p>
            <a:pPr marL="0" indent="0" algn="just">
              <a:lnSpc>
                <a:spcPct val="80000"/>
              </a:lnSpc>
              <a:buFontTx/>
              <a:buNone/>
            </a:pPr>
            <a:endParaRPr lang="pt-BR" sz="1800" b="1" dirty="0" smtClean="0">
              <a:solidFill>
                <a:srgbClr val="FFFF00"/>
              </a:solidFill>
              <a:latin typeface="Verdana" pitchFamily="34" charset="0"/>
              <a:cs typeface="Times New Roman" pitchFamily="18" charset="0"/>
            </a:endParaRPr>
          </a:p>
          <a:p>
            <a:pPr marL="0" indent="0" algn="just">
              <a:lnSpc>
                <a:spcPct val="80000"/>
              </a:lnSpc>
              <a:buFontTx/>
              <a:buNone/>
            </a:pPr>
            <a:endParaRPr lang="pt-BR" sz="1800" b="1" dirty="0" smtClean="0">
              <a:solidFill>
                <a:srgbClr val="FFFF00"/>
              </a:solidFill>
              <a:latin typeface="Verdana" pitchFamily="34" charset="0"/>
              <a:cs typeface="Times New Roman" pitchFamily="18" charset="0"/>
            </a:endParaRPr>
          </a:p>
          <a:p>
            <a:pPr marL="0" indent="0" algn="just">
              <a:lnSpc>
                <a:spcPct val="80000"/>
              </a:lnSpc>
              <a:buFontTx/>
              <a:buNone/>
            </a:pPr>
            <a:endParaRPr lang="pt-BR" sz="1800" b="1" dirty="0" smtClean="0">
              <a:solidFill>
                <a:srgbClr val="FFFF00"/>
              </a:solidFill>
              <a:latin typeface="Verdana" pitchFamily="34" charset="0"/>
              <a:cs typeface="Times New Roman" pitchFamily="18" charset="0"/>
            </a:endParaRPr>
          </a:p>
        </p:txBody>
      </p:sp>
      <p:graphicFrame>
        <p:nvGraphicFramePr>
          <p:cNvPr id="9218" name="Object 9"/>
          <p:cNvGraphicFramePr>
            <a:graphicFrameLocks noChangeAspect="1"/>
          </p:cNvGraphicFramePr>
          <p:nvPr/>
        </p:nvGraphicFramePr>
        <p:xfrm>
          <a:off x="8153400" y="228600"/>
          <a:ext cx="990600" cy="920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76" name="Foto do Photo Editor" r:id="rId3" imgW="3219899" imgH="2991268" progId="">
                  <p:embed/>
                </p:oleObj>
              </mc:Choice>
              <mc:Fallback>
                <p:oleObj name="Foto do Photo Editor" r:id="rId3" imgW="3219899" imgH="2991268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153400" y="228600"/>
                        <a:ext cx="990600" cy="920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Diferente de 5"/>
          <p:cNvSpPr/>
          <p:nvPr/>
        </p:nvSpPr>
        <p:spPr bwMode="auto">
          <a:xfrm>
            <a:off x="3643313" y="2071688"/>
            <a:ext cx="914400" cy="928687"/>
          </a:xfrm>
          <a:prstGeom prst="mathNotEqual">
            <a:avLst>
              <a:gd name="adj1" fmla="val 23520"/>
              <a:gd name="adj2" fmla="val 6302820"/>
              <a:gd name="adj3" fmla="val 11760"/>
            </a:avLst>
          </a:prstGeom>
          <a:solidFill>
            <a:srgbClr val="FFFF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ctr" eaLnBrk="0" hangingPunct="0">
              <a:defRPr/>
            </a:pPr>
            <a:endParaRPr lang="pt-BR" sz="36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85040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1" name="Text Box 31"/>
          <p:cNvSpPr txBox="1">
            <a:spLocks noChangeArrowheads="1"/>
          </p:cNvSpPr>
          <p:nvPr/>
        </p:nvSpPr>
        <p:spPr bwMode="auto">
          <a:xfrm>
            <a:off x="2411413" y="334963"/>
            <a:ext cx="63373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912813" eaLnBrk="0" hangingPunct="0"/>
            <a:endParaRPr lang="pt-BR" sz="18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48132" name="Rectangle 32"/>
          <p:cNvSpPr>
            <a:spLocks noChangeArrowheads="1"/>
          </p:cNvSpPr>
          <p:nvPr/>
        </p:nvSpPr>
        <p:spPr bwMode="auto">
          <a:xfrm>
            <a:off x="1676400" y="1588"/>
            <a:ext cx="7467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defTabSz="912813" eaLnBrk="0" hangingPunct="0"/>
            <a:endParaRPr lang="pt-BR" sz="44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9" name="Rectangle 34"/>
          <p:cNvSpPr>
            <a:spLocks noChangeArrowheads="1"/>
          </p:cNvSpPr>
          <p:nvPr/>
        </p:nvSpPr>
        <p:spPr bwMode="auto">
          <a:xfrm>
            <a:off x="836613" y="1422400"/>
            <a:ext cx="8153400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/>
          <a:lstStyle/>
          <a:p>
            <a:pPr eaLnBrk="0" hangingPunct="0">
              <a:defRPr/>
            </a:pPr>
            <a:endParaRPr lang="pt-BR" sz="3200" dirty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48134" name="Text Box 13"/>
          <p:cNvSpPr txBox="1">
            <a:spLocks noChangeArrowheads="1"/>
          </p:cNvSpPr>
          <p:nvPr/>
        </p:nvSpPr>
        <p:spPr bwMode="auto">
          <a:xfrm>
            <a:off x="0" y="854075"/>
            <a:ext cx="9144000" cy="41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defTabSz="912813"/>
            <a:r>
              <a:rPr lang="pt-BR" sz="2100" dirty="0">
                <a:solidFill>
                  <a:srgbClr val="FFFF00"/>
                </a:solidFill>
              </a:rPr>
              <a:t>PRERROGATIVAS LEGAIS DOS SI</a:t>
            </a:r>
          </a:p>
        </p:txBody>
      </p:sp>
      <p:pic>
        <p:nvPicPr>
          <p:cNvPr id="48135" name="Imagem 7" descr="QUADRO APRESENTAÇÃO SPOA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276350"/>
            <a:ext cx="9120188" cy="4905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8136" name="Text Box 562"/>
          <p:cNvSpPr txBox="1">
            <a:spLocks noChangeArrowheads="1"/>
          </p:cNvSpPr>
          <p:nvPr/>
        </p:nvSpPr>
        <p:spPr bwMode="auto">
          <a:xfrm>
            <a:off x="1741488" y="198438"/>
            <a:ext cx="7402512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defTabSz="912813"/>
            <a:r>
              <a:rPr lang="pt-BR" sz="2400" i="1">
                <a:solidFill>
                  <a:srgbClr val="FFFF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INTELIGÊNCIA NO MUNDO</a:t>
            </a:r>
          </a:p>
        </p:txBody>
      </p:sp>
      <p:graphicFrame>
        <p:nvGraphicFramePr>
          <p:cNvPr id="48130" name="Object 9"/>
          <p:cNvGraphicFramePr>
            <a:graphicFrameLocks noChangeAspect="1"/>
          </p:cNvGraphicFramePr>
          <p:nvPr/>
        </p:nvGraphicFramePr>
        <p:xfrm>
          <a:off x="8153400" y="228600"/>
          <a:ext cx="990600" cy="920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00" name="Foto do Photo Editor" r:id="rId4" imgW="3219899" imgH="2991268" progId="">
                  <p:embed/>
                </p:oleObj>
              </mc:Choice>
              <mc:Fallback>
                <p:oleObj name="Foto do Photo Editor" r:id="rId4" imgW="3219899" imgH="2991268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153400" y="228600"/>
                        <a:ext cx="990600" cy="920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26616035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Text Box 31"/>
          <p:cNvSpPr txBox="1">
            <a:spLocks noChangeArrowheads="1"/>
          </p:cNvSpPr>
          <p:nvPr/>
        </p:nvSpPr>
        <p:spPr bwMode="auto">
          <a:xfrm>
            <a:off x="2411413" y="334963"/>
            <a:ext cx="63373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912813" eaLnBrk="0" hangingPunct="0"/>
            <a:endParaRPr lang="pt-BR" sz="1800">
              <a:latin typeface="Arial" pitchFamily="34" charset="0"/>
            </a:endParaRPr>
          </a:p>
        </p:txBody>
      </p:sp>
      <p:sp>
        <p:nvSpPr>
          <p:cNvPr id="19460" name="Rectangle 32"/>
          <p:cNvSpPr>
            <a:spLocks noChangeArrowheads="1"/>
          </p:cNvSpPr>
          <p:nvPr/>
        </p:nvSpPr>
        <p:spPr bwMode="auto">
          <a:xfrm>
            <a:off x="1676400" y="1588"/>
            <a:ext cx="7467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defTabSz="912813" eaLnBrk="0" hangingPunct="0"/>
            <a:endParaRPr lang="pt-BR" sz="4400">
              <a:solidFill>
                <a:schemeClr val="tx2"/>
              </a:solidFill>
              <a:latin typeface="Arial" pitchFamily="34" charset="0"/>
            </a:endParaRPr>
          </a:p>
        </p:txBody>
      </p:sp>
      <p:sp>
        <p:nvSpPr>
          <p:cNvPr id="9" name="Rectangle 34"/>
          <p:cNvSpPr>
            <a:spLocks noChangeArrowheads="1"/>
          </p:cNvSpPr>
          <p:nvPr/>
        </p:nvSpPr>
        <p:spPr bwMode="auto">
          <a:xfrm>
            <a:off x="836613" y="1422400"/>
            <a:ext cx="8153400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/>
          <a:lstStyle/>
          <a:p>
            <a:pPr eaLnBrk="0" hangingPunct="0">
              <a:defRPr/>
            </a:pPr>
            <a:endParaRPr lang="pt-BR" sz="3200" dirty="0">
              <a:latin typeface="Arial" charset="0"/>
              <a:cs typeface="Arial" charset="0"/>
            </a:endParaRPr>
          </a:p>
        </p:txBody>
      </p:sp>
      <p:sp>
        <p:nvSpPr>
          <p:cNvPr id="40965" name="Retângulo 6"/>
          <p:cNvSpPr>
            <a:spLocks noChangeArrowheads="1"/>
          </p:cNvSpPr>
          <p:nvPr/>
        </p:nvSpPr>
        <p:spPr bwMode="auto">
          <a:xfrm>
            <a:off x="357188" y="1357313"/>
            <a:ext cx="8337550" cy="6062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5613" lvl="1" algn="just" defTabSz="912813">
              <a:defRPr/>
            </a:pPr>
            <a:endParaRPr lang="pt-BR" sz="2200" dirty="0"/>
          </a:p>
          <a:p>
            <a:pPr algn="just">
              <a:defRPr/>
            </a:pPr>
            <a:r>
              <a:rPr lang="pt-BR" sz="1800" dirty="0">
                <a:solidFill>
                  <a:srgbClr val="FFFF00"/>
                </a:solidFill>
              </a:rPr>
              <a:t>I - </a:t>
            </a:r>
            <a:r>
              <a:rPr lang="pt-BR" sz="1800" b="1" dirty="0">
                <a:solidFill>
                  <a:srgbClr val="FFFF00"/>
                </a:solidFill>
              </a:rPr>
              <a:t>Atividade de Inteligência</a:t>
            </a:r>
            <a:r>
              <a:rPr lang="pt-BR" sz="1800" dirty="0">
                <a:solidFill>
                  <a:srgbClr val="FFFF00"/>
                </a:solidFill>
              </a:rPr>
              <a:t>: o exercício permanente de Ações Especializadas orientadas para a obtenção de dados e a produção de Conhecimentos, com vistas ao assessoramento de autoridades governamentais, nos respectivos níveis e áreas de atribuição, para o planejamento, a execução, e o acompanhamento das políticas de governo, a neutralização de ameaças e a salvaguarda de dados, de Conhecimentos e meios que os guardem ou veiculem, de pessoas, de áreas e instalações de interesse da sociedade e do Estado;</a:t>
            </a:r>
          </a:p>
          <a:p>
            <a:pPr algn="just">
              <a:defRPr/>
            </a:pPr>
            <a:endParaRPr lang="pt-BR" sz="1800" dirty="0">
              <a:solidFill>
                <a:srgbClr val="FFFF00"/>
              </a:solidFill>
            </a:endParaRPr>
          </a:p>
          <a:p>
            <a:pPr algn="just">
              <a:defRPr/>
            </a:pPr>
            <a:r>
              <a:rPr lang="pt-BR" sz="1800" dirty="0">
                <a:solidFill>
                  <a:srgbClr val="FFFF00"/>
                </a:solidFill>
              </a:rPr>
              <a:t>II - </a:t>
            </a:r>
            <a:r>
              <a:rPr lang="pt-BR" sz="1800" b="1" dirty="0">
                <a:solidFill>
                  <a:srgbClr val="FFFF00"/>
                </a:solidFill>
              </a:rPr>
              <a:t>Inteligência</a:t>
            </a:r>
            <a:r>
              <a:rPr lang="pt-BR" sz="1800" dirty="0">
                <a:solidFill>
                  <a:srgbClr val="FFFF00"/>
                </a:solidFill>
              </a:rPr>
              <a:t>: ramo da Atividade de Inteligência que objetiva desenvolver Ações Especializadas voltadas para identificar oportunidades e produzir Conhecimentos relativos a fatos e situações que ocorram dentro e fora do território nacional, de imediata ou potencial influência sobre o processo decisório e a ação governamental; </a:t>
            </a:r>
          </a:p>
          <a:p>
            <a:pPr algn="just">
              <a:defRPr/>
            </a:pPr>
            <a:endParaRPr lang="pt-BR" sz="1800" dirty="0">
              <a:solidFill>
                <a:srgbClr val="FFFF00"/>
              </a:solidFill>
            </a:endParaRPr>
          </a:p>
          <a:p>
            <a:pPr algn="just">
              <a:defRPr/>
            </a:pPr>
            <a:r>
              <a:rPr lang="pt-BR" sz="1800" dirty="0">
                <a:solidFill>
                  <a:srgbClr val="FFFF00"/>
                </a:solidFill>
              </a:rPr>
              <a:t>III - </a:t>
            </a:r>
            <a:r>
              <a:rPr lang="pt-BR" sz="1800" b="1" dirty="0" err="1">
                <a:solidFill>
                  <a:srgbClr val="FFFF00"/>
                </a:solidFill>
              </a:rPr>
              <a:t>Contrainteligência</a:t>
            </a:r>
            <a:r>
              <a:rPr lang="pt-BR" sz="1800" dirty="0">
                <a:solidFill>
                  <a:srgbClr val="FFFF00"/>
                </a:solidFill>
              </a:rPr>
              <a:t>: ramo da Atividade de Inteligência que objetiva desenvolver Ações Especializadas e produzir Conhecimentos voltados para prevenir, detectar, obstruir e neutralizar a Inteligência adversa e as ações que constituam ameaça, dentro e fora do território nacional, à salvaguarda de dados, Conhecimentos e meios que os guardem ou veiculem, de pessoas, de áreas e instalações de interesse da sociedade e do Estado;</a:t>
            </a:r>
          </a:p>
          <a:p>
            <a:pPr marL="630238" indent="-455613" algn="just" defTabSz="912813">
              <a:defRPr/>
            </a:pPr>
            <a:endParaRPr lang="pt-BR" sz="1200" dirty="0">
              <a:solidFill>
                <a:srgbClr val="FFFF00"/>
              </a:solidFill>
            </a:endParaRPr>
          </a:p>
        </p:txBody>
      </p:sp>
      <p:sp>
        <p:nvSpPr>
          <p:cNvPr id="19463" name="Rectangle 8"/>
          <p:cNvSpPr>
            <a:spLocks noChangeArrowheads="1"/>
          </p:cNvSpPr>
          <p:nvPr/>
        </p:nvSpPr>
        <p:spPr bwMode="auto">
          <a:xfrm>
            <a:off x="1143000" y="160338"/>
            <a:ext cx="8001000" cy="554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defTabSz="912813"/>
            <a:r>
              <a:rPr lang="en-US" sz="2400">
                <a:solidFill>
                  <a:srgbClr val="FFFF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CONCEITOS	</a:t>
            </a:r>
          </a:p>
        </p:txBody>
      </p:sp>
      <p:graphicFrame>
        <p:nvGraphicFramePr>
          <p:cNvPr id="19458" name="Object 9"/>
          <p:cNvGraphicFramePr>
            <a:graphicFrameLocks noChangeAspect="1"/>
          </p:cNvGraphicFramePr>
          <p:nvPr/>
        </p:nvGraphicFramePr>
        <p:xfrm>
          <a:off x="8153400" y="228600"/>
          <a:ext cx="990600" cy="920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58" name="Foto do Photo Editor" r:id="rId3" imgW="3219899" imgH="2991268" progId="">
                  <p:embed/>
                </p:oleObj>
              </mc:Choice>
              <mc:Fallback>
                <p:oleObj name="Foto do Photo Editor" r:id="rId3" imgW="3219899" imgH="2991268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153400" y="228600"/>
                        <a:ext cx="990600" cy="920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02047988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Text Box 31"/>
          <p:cNvSpPr txBox="1">
            <a:spLocks noChangeArrowheads="1"/>
          </p:cNvSpPr>
          <p:nvPr/>
        </p:nvSpPr>
        <p:spPr bwMode="auto">
          <a:xfrm>
            <a:off x="2411413" y="334963"/>
            <a:ext cx="63373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912813" eaLnBrk="0" hangingPunct="0"/>
            <a:endParaRPr lang="pt-BR" sz="1800">
              <a:latin typeface="Arial" pitchFamily="34" charset="0"/>
            </a:endParaRPr>
          </a:p>
        </p:txBody>
      </p:sp>
      <p:sp>
        <p:nvSpPr>
          <p:cNvPr id="20484" name="Rectangle 32"/>
          <p:cNvSpPr>
            <a:spLocks noChangeArrowheads="1"/>
          </p:cNvSpPr>
          <p:nvPr/>
        </p:nvSpPr>
        <p:spPr bwMode="auto">
          <a:xfrm>
            <a:off x="1676400" y="1588"/>
            <a:ext cx="7467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defTabSz="912813" eaLnBrk="0" hangingPunct="0"/>
            <a:endParaRPr lang="pt-BR" sz="4400">
              <a:solidFill>
                <a:schemeClr val="tx2"/>
              </a:solidFill>
              <a:latin typeface="Arial" pitchFamily="34" charset="0"/>
            </a:endParaRPr>
          </a:p>
        </p:txBody>
      </p:sp>
      <p:sp>
        <p:nvSpPr>
          <p:cNvPr id="9" name="Rectangle 34"/>
          <p:cNvSpPr>
            <a:spLocks noChangeArrowheads="1"/>
          </p:cNvSpPr>
          <p:nvPr/>
        </p:nvSpPr>
        <p:spPr bwMode="auto">
          <a:xfrm>
            <a:off x="836613" y="1422400"/>
            <a:ext cx="8153400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/>
          <a:lstStyle/>
          <a:p>
            <a:pPr eaLnBrk="0" hangingPunct="0">
              <a:defRPr/>
            </a:pPr>
            <a:endParaRPr lang="pt-BR" sz="3200" dirty="0">
              <a:latin typeface="Arial" charset="0"/>
              <a:cs typeface="Arial" charset="0"/>
            </a:endParaRPr>
          </a:p>
        </p:txBody>
      </p:sp>
      <p:sp>
        <p:nvSpPr>
          <p:cNvPr id="40965" name="Retângulo 6"/>
          <p:cNvSpPr>
            <a:spLocks noChangeArrowheads="1"/>
          </p:cNvSpPr>
          <p:nvPr/>
        </p:nvSpPr>
        <p:spPr bwMode="auto">
          <a:xfrm>
            <a:off x="357188" y="1357313"/>
            <a:ext cx="8337550" cy="4862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5613" lvl="1" algn="just" defTabSz="912813">
              <a:defRPr/>
            </a:pPr>
            <a:endParaRPr lang="pt-BR" sz="2200" dirty="0"/>
          </a:p>
          <a:p>
            <a:pPr algn="just">
              <a:defRPr/>
            </a:pPr>
            <a:r>
              <a:rPr lang="pt-BR" sz="1800" dirty="0">
                <a:solidFill>
                  <a:srgbClr val="FFFF00"/>
                </a:solidFill>
              </a:rPr>
              <a:t>IV – </a:t>
            </a:r>
            <a:r>
              <a:rPr lang="pt-BR" sz="1800" b="1" dirty="0">
                <a:solidFill>
                  <a:srgbClr val="FFFF00"/>
                </a:solidFill>
              </a:rPr>
              <a:t>Ações Especializadas</a:t>
            </a:r>
            <a:r>
              <a:rPr lang="pt-BR" sz="1800" dirty="0">
                <a:solidFill>
                  <a:srgbClr val="FFFF00"/>
                </a:solidFill>
              </a:rPr>
              <a:t>: busca de dado negado mediante o emprego sigiloso de técnicas operacionais ou coleta de dado disponível, além de outros procedimentos metodológicos próprios da Atividade de Inteligência, sempre com irrestrita observância aos direitos e garantias individuais e demais princípios constitucionais, voltados para o exercício da Atividade de Inteligência;</a:t>
            </a:r>
          </a:p>
          <a:p>
            <a:pPr algn="just">
              <a:defRPr/>
            </a:pPr>
            <a:endParaRPr lang="pt-BR" sz="1800" dirty="0">
              <a:solidFill>
                <a:srgbClr val="FFFF00"/>
              </a:solidFill>
            </a:endParaRPr>
          </a:p>
          <a:p>
            <a:pPr algn="just">
              <a:defRPr/>
            </a:pPr>
            <a:r>
              <a:rPr lang="pt-BR" sz="1800" dirty="0">
                <a:solidFill>
                  <a:srgbClr val="FFFF00"/>
                </a:solidFill>
              </a:rPr>
              <a:t>V – </a:t>
            </a:r>
            <a:r>
              <a:rPr lang="pt-BR" sz="1800" b="1" dirty="0">
                <a:solidFill>
                  <a:srgbClr val="FFFF00"/>
                </a:solidFill>
              </a:rPr>
              <a:t>Dado</a:t>
            </a:r>
            <a:r>
              <a:rPr lang="pt-BR" sz="1800" dirty="0">
                <a:solidFill>
                  <a:srgbClr val="FFFF00"/>
                </a:solidFill>
              </a:rPr>
              <a:t>: é a representação de qualquer fato ou situação não elaborada pelo profissional de Inteligência;</a:t>
            </a:r>
          </a:p>
          <a:p>
            <a:pPr algn="just">
              <a:defRPr/>
            </a:pPr>
            <a:endParaRPr lang="pt-BR" sz="1800" dirty="0">
              <a:solidFill>
                <a:srgbClr val="FFFF00"/>
              </a:solidFill>
            </a:endParaRPr>
          </a:p>
          <a:p>
            <a:pPr algn="just">
              <a:defRPr/>
            </a:pPr>
            <a:r>
              <a:rPr lang="pt-BR" sz="1800" dirty="0">
                <a:solidFill>
                  <a:srgbClr val="FFFF00"/>
                </a:solidFill>
              </a:rPr>
              <a:t>VI – </a:t>
            </a:r>
            <a:r>
              <a:rPr lang="pt-BR" sz="1800" b="1" dirty="0">
                <a:solidFill>
                  <a:srgbClr val="FFFF00"/>
                </a:solidFill>
              </a:rPr>
              <a:t>Conhecimento</a:t>
            </a:r>
            <a:r>
              <a:rPr lang="pt-BR" sz="1800" dirty="0">
                <a:solidFill>
                  <a:srgbClr val="FFFF00"/>
                </a:solidFill>
              </a:rPr>
              <a:t>: é a representação de um fato ou de uma situação, de interesse para a Atividade de Inteligência, produzida pelo profissional de Inteligência; e</a:t>
            </a:r>
          </a:p>
          <a:p>
            <a:pPr algn="just">
              <a:defRPr/>
            </a:pPr>
            <a:endParaRPr lang="pt-BR" sz="1800" dirty="0">
              <a:solidFill>
                <a:srgbClr val="FFFF00"/>
              </a:solidFill>
            </a:endParaRPr>
          </a:p>
          <a:p>
            <a:pPr algn="just">
              <a:defRPr/>
            </a:pPr>
            <a:r>
              <a:rPr lang="pt-BR" sz="1800" dirty="0">
                <a:solidFill>
                  <a:srgbClr val="FFFF00"/>
                </a:solidFill>
              </a:rPr>
              <a:t>VII - </a:t>
            </a:r>
            <a:r>
              <a:rPr lang="pt-BR" sz="1800" b="1" dirty="0">
                <a:solidFill>
                  <a:srgbClr val="FFFF00"/>
                </a:solidFill>
              </a:rPr>
              <a:t>Profissional de Inteligência</a:t>
            </a:r>
            <a:r>
              <a:rPr lang="pt-BR" sz="1800" dirty="0">
                <a:solidFill>
                  <a:srgbClr val="FFFF00"/>
                </a:solidFill>
              </a:rPr>
              <a:t>: é o integrante, efetivo ou temporário, do quadro de pessoal ativo de órgão ou unidade de Inteligência com capacidade técnica para desenvolver Ações Especializadas e produzir Conhecimentos. </a:t>
            </a:r>
          </a:p>
          <a:p>
            <a:pPr marL="630238" indent="-455613" algn="just" defTabSz="912813">
              <a:defRPr/>
            </a:pPr>
            <a:endParaRPr lang="pt-BR" sz="1800" dirty="0">
              <a:solidFill>
                <a:srgbClr val="FFFF00"/>
              </a:solidFill>
            </a:endParaRPr>
          </a:p>
        </p:txBody>
      </p:sp>
      <p:sp>
        <p:nvSpPr>
          <p:cNvPr id="20487" name="Rectangle 8"/>
          <p:cNvSpPr>
            <a:spLocks noChangeArrowheads="1"/>
          </p:cNvSpPr>
          <p:nvPr/>
        </p:nvSpPr>
        <p:spPr bwMode="auto">
          <a:xfrm>
            <a:off x="1165225" y="160338"/>
            <a:ext cx="7978775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defTabSz="912813"/>
            <a:r>
              <a:rPr lang="en-US" sz="2400">
                <a:solidFill>
                  <a:srgbClr val="FFFF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CONCEITOS	</a:t>
            </a:r>
          </a:p>
          <a:p>
            <a:pPr algn="ctr" defTabSz="912813"/>
            <a:r>
              <a:rPr lang="en-US" sz="2400">
                <a:solidFill>
                  <a:srgbClr val="FFFF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	</a:t>
            </a:r>
          </a:p>
        </p:txBody>
      </p:sp>
      <p:graphicFrame>
        <p:nvGraphicFramePr>
          <p:cNvPr id="20482" name="Object 9"/>
          <p:cNvGraphicFramePr>
            <a:graphicFrameLocks noChangeAspect="1"/>
          </p:cNvGraphicFramePr>
          <p:nvPr/>
        </p:nvGraphicFramePr>
        <p:xfrm>
          <a:off x="8153400" y="228600"/>
          <a:ext cx="990600" cy="920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582" name="Foto do Photo Editor" r:id="rId3" imgW="3219899" imgH="2991268" progId="">
                  <p:embed/>
                </p:oleObj>
              </mc:Choice>
              <mc:Fallback>
                <p:oleObj name="Foto do Photo Editor" r:id="rId3" imgW="3219899" imgH="2991268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153400" y="228600"/>
                        <a:ext cx="990600" cy="920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01542034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7" name="Text Box 31"/>
          <p:cNvSpPr txBox="1">
            <a:spLocks noChangeArrowheads="1"/>
          </p:cNvSpPr>
          <p:nvPr/>
        </p:nvSpPr>
        <p:spPr bwMode="auto">
          <a:xfrm>
            <a:off x="2411413" y="334963"/>
            <a:ext cx="63373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912813" eaLnBrk="0" hangingPunct="0"/>
            <a:endParaRPr lang="pt-BR" sz="1800">
              <a:latin typeface="Arial" pitchFamily="34" charset="0"/>
            </a:endParaRPr>
          </a:p>
        </p:txBody>
      </p:sp>
      <p:sp>
        <p:nvSpPr>
          <p:cNvPr id="21508" name="Rectangle 32"/>
          <p:cNvSpPr>
            <a:spLocks noChangeArrowheads="1"/>
          </p:cNvSpPr>
          <p:nvPr/>
        </p:nvSpPr>
        <p:spPr bwMode="auto">
          <a:xfrm>
            <a:off x="1676400" y="1588"/>
            <a:ext cx="7467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defTabSz="912813" eaLnBrk="0" hangingPunct="0"/>
            <a:endParaRPr lang="pt-BR" sz="4400">
              <a:solidFill>
                <a:schemeClr val="tx2"/>
              </a:solidFill>
              <a:latin typeface="Arial" pitchFamily="34" charset="0"/>
            </a:endParaRPr>
          </a:p>
        </p:txBody>
      </p:sp>
      <p:sp>
        <p:nvSpPr>
          <p:cNvPr id="9" name="Rectangle 34"/>
          <p:cNvSpPr>
            <a:spLocks noChangeArrowheads="1"/>
          </p:cNvSpPr>
          <p:nvPr/>
        </p:nvSpPr>
        <p:spPr bwMode="auto">
          <a:xfrm>
            <a:off x="836613" y="1422400"/>
            <a:ext cx="8153400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/>
          <a:lstStyle/>
          <a:p>
            <a:pPr eaLnBrk="0" hangingPunct="0">
              <a:defRPr/>
            </a:pPr>
            <a:endParaRPr lang="pt-BR" sz="3200" dirty="0">
              <a:latin typeface="Arial" charset="0"/>
              <a:cs typeface="Arial" charset="0"/>
            </a:endParaRPr>
          </a:p>
        </p:txBody>
      </p:sp>
      <p:sp>
        <p:nvSpPr>
          <p:cNvPr id="40965" name="Retângulo 6"/>
          <p:cNvSpPr>
            <a:spLocks noChangeArrowheads="1"/>
          </p:cNvSpPr>
          <p:nvPr/>
        </p:nvSpPr>
        <p:spPr bwMode="auto">
          <a:xfrm>
            <a:off x="357188" y="1357313"/>
            <a:ext cx="8337550" cy="3478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5613" lvl="1" algn="just" defTabSz="912813">
              <a:defRPr/>
            </a:pPr>
            <a:endParaRPr lang="pt-BR" sz="2200" dirty="0"/>
          </a:p>
          <a:p>
            <a:pPr algn="just">
              <a:defRPr/>
            </a:pPr>
            <a:r>
              <a:rPr lang="pt-BR" sz="1800" b="1" dirty="0">
                <a:solidFill>
                  <a:srgbClr val="FFFF00"/>
                </a:solidFill>
              </a:rPr>
              <a:t>Atividade de Inteligência de Estado: é</a:t>
            </a:r>
            <a:r>
              <a:rPr lang="pt-BR" sz="1800" dirty="0">
                <a:solidFill>
                  <a:srgbClr val="FFFF00"/>
                </a:solidFill>
              </a:rPr>
              <a:t> aquela desenvolvida por órgão cuja finalidade precípua é desenvolver Ações Especializadas orientadas para a identificação de oportunidades e a produção de Conhecimentos com vistas a assessorar o processo decisório nacional no seu mais alto nível, a neutralização de ameaças e a salvaguarda de dados, de Conhecimentos e meios que os vinculem, de pessoas, áreas e instalações de interesse da sociedade e do Estado.</a:t>
            </a:r>
          </a:p>
          <a:p>
            <a:pPr>
              <a:defRPr/>
            </a:pPr>
            <a:endParaRPr lang="pt-BR" sz="1800" dirty="0">
              <a:solidFill>
                <a:srgbClr val="FFFF00"/>
              </a:solidFill>
            </a:endParaRPr>
          </a:p>
          <a:p>
            <a:pPr algn="just">
              <a:defRPr/>
            </a:pPr>
            <a:r>
              <a:rPr lang="pt-BR" sz="1800" dirty="0">
                <a:solidFill>
                  <a:srgbClr val="FFFF00"/>
                </a:solidFill>
              </a:rPr>
              <a:t>No âmbito do SISBIN, seus integrantes podem desenvolver Ações Especializadas  em prol da Atividade de Inteligência de Estado.</a:t>
            </a:r>
          </a:p>
          <a:p>
            <a:pPr>
              <a:defRPr/>
            </a:pPr>
            <a:endParaRPr lang="pt-BR" sz="1800" dirty="0">
              <a:solidFill>
                <a:srgbClr val="FFFF00"/>
              </a:solidFill>
            </a:endParaRPr>
          </a:p>
          <a:p>
            <a:pPr marL="630238" indent="-455613" algn="just" defTabSz="912813">
              <a:defRPr/>
            </a:pPr>
            <a:endParaRPr lang="pt-BR" sz="1800" dirty="0">
              <a:solidFill>
                <a:srgbClr val="FFFF00"/>
              </a:solidFill>
            </a:endParaRPr>
          </a:p>
        </p:txBody>
      </p:sp>
      <p:sp>
        <p:nvSpPr>
          <p:cNvPr id="21511" name="Rectangle 8"/>
          <p:cNvSpPr>
            <a:spLocks noChangeArrowheads="1"/>
          </p:cNvSpPr>
          <p:nvPr/>
        </p:nvSpPr>
        <p:spPr bwMode="auto">
          <a:xfrm>
            <a:off x="1165225" y="160338"/>
            <a:ext cx="7978775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defTabSz="912813"/>
            <a:r>
              <a:rPr lang="en-US" sz="2400">
                <a:solidFill>
                  <a:srgbClr val="FFFF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	</a:t>
            </a:r>
          </a:p>
        </p:txBody>
      </p:sp>
      <p:graphicFrame>
        <p:nvGraphicFramePr>
          <p:cNvPr id="21506" name="Object 9"/>
          <p:cNvGraphicFramePr>
            <a:graphicFrameLocks noChangeAspect="1"/>
          </p:cNvGraphicFramePr>
          <p:nvPr/>
        </p:nvGraphicFramePr>
        <p:xfrm>
          <a:off x="8153400" y="228600"/>
          <a:ext cx="990600" cy="920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06" name="Foto do Photo Editor" r:id="rId3" imgW="3219899" imgH="2991268" progId="">
                  <p:embed/>
                </p:oleObj>
              </mc:Choice>
              <mc:Fallback>
                <p:oleObj name="Foto do Photo Editor" r:id="rId3" imgW="3219899" imgH="2991268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153400" y="228600"/>
                        <a:ext cx="990600" cy="920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88189901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Line 3"/>
          <p:cNvSpPr>
            <a:spLocks noChangeShapeType="1"/>
          </p:cNvSpPr>
          <p:nvPr/>
        </p:nvSpPr>
        <p:spPr bwMode="auto">
          <a:xfrm>
            <a:off x="0" y="6172200"/>
            <a:ext cx="9144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pt-BR">
              <a:solidFill>
                <a:srgbClr val="000000"/>
              </a:solidFill>
            </a:endParaRPr>
          </a:p>
        </p:txBody>
      </p:sp>
      <p:sp>
        <p:nvSpPr>
          <p:cNvPr id="8197" name="Rectangle 6"/>
          <p:cNvSpPr>
            <a:spLocks noGrp="1" noChangeArrowheads="1"/>
          </p:cNvSpPr>
          <p:nvPr>
            <p:ph type="body" idx="1"/>
          </p:nvPr>
        </p:nvSpPr>
        <p:spPr>
          <a:xfrm>
            <a:off x="609600" y="304800"/>
            <a:ext cx="7772400" cy="5715000"/>
          </a:xfrm>
        </p:spPr>
        <p:txBody>
          <a:bodyPr/>
          <a:lstStyle/>
          <a:p>
            <a:pPr marL="0" indent="0" algn="ctr">
              <a:lnSpc>
                <a:spcPct val="80000"/>
              </a:lnSpc>
              <a:buFontTx/>
              <a:buNone/>
            </a:pPr>
            <a:r>
              <a:rPr lang="pt-BR" sz="2800" b="1" dirty="0" smtClean="0">
                <a:solidFill>
                  <a:srgbClr val="FFFF00"/>
                </a:solidFill>
                <a:latin typeface="Verdana" pitchFamily="34" charset="0"/>
                <a:cs typeface="Times New Roman" pitchFamily="18" charset="0"/>
              </a:rPr>
              <a:t>14.07.1995 – 14.07.2015</a:t>
            </a:r>
          </a:p>
          <a:p>
            <a:pPr marL="0" indent="0">
              <a:lnSpc>
                <a:spcPct val="80000"/>
              </a:lnSpc>
              <a:buFontTx/>
              <a:buNone/>
            </a:pPr>
            <a:endParaRPr lang="pt-BR" sz="2000" b="1" dirty="0" smtClean="0">
              <a:solidFill>
                <a:srgbClr val="FFFF00"/>
              </a:solidFill>
              <a:latin typeface="Verdana" pitchFamily="34" charset="0"/>
              <a:cs typeface="Times New Roman" pitchFamily="18" charset="0"/>
            </a:endParaRPr>
          </a:p>
          <a:p>
            <a:pPr algn="just">
              <a:lnSpc>
                <a:spcPct val="80000"/>
              </a:lnSpc>
              <a:buFontTx/>
              <a:buChar char="-"/>
            </a:pPr>
            <a:r>
              <a:rPr lang="pt-BR" sz="2000" dirty="0" smtClean="0">
                <a:solidFill>
                  <a:srgbClr val="FFFF00"/>
                </a:solidFill>
                <a:latin typeface="Verdana" pitchFamily="34" charset="0"/>
                <a:cs typeface="Times New Roman" pitchFamily="18" charset="0"/>
              </a:rPr>
              <a:t>Nos últimos 20 anos, o Brasil, graças ao seu crescimento interno e o aprofundamento de sua inserção </a:t>
            </a:r>
            <a:r>
              <a:rPr lang="pt-BR" sz="2000" dirty="0" smtClean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internacional, </a:t>
            </a:r>
            <a:r>
              <a:rPr lang="pt-BR" sz="2000" dirty="0" smtClean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foi alçado </a:t>
            </a:r>
            <a:r>
              <a:rPr lang="pt-BR" sz="2000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ao patamar das nações cujos posicionamentos, atitudes e interesses são frequentemente levados em consideração no contexto externo</a:t>
            </a:r>
            <a:r>
              <a:rPr lang="pt-BR" sz="2000" dirty="0" smtClean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</a:t>
            </a:r>
            <a:r>
              <a:rPr lang="pt-BR" sz="2000" dirty="0"/>
              <a:t> </a:t>
            </a:r>
          </a:p>
          <a:p>
            <a:pPr algn="just"/>
            <a:r>
              <a:rPr lang="pt-BR" sz="2000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Tal situação tende a reverter-se na forma de benefícios que favorecem a população brasileira sob variados aspectos políticos, econômicos e sociais.</a:t>
            </a:r>
          </a:p>
          <a:p>
            <a:pPr algn="just"/>
            <a:r>
              <a:rPr lang="pt-BR" sz="2000" dirty="0" smtClean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Nas </a:t>
            </a:r>
            <a:r>
              <a:rPr lang="pt-BR" sz="2000" b="1" u="sng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instâncias multilaterais</a:t>
            </a:r>
            <a:r>
              <a:rPr lang="pt-BR" sz="2000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o País tem exercido reconhecida liderança e se posicionado em favor de nações menos favorecidas e de outras também “em desenvolvimento</a:t>
            </a:r>
            <a:r>
              <a:rPr lang="pt-BR" sz="2000" dirty="0" smtClean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”.</a:t>
            </a:r>
            <a:r>
              <a:rPr lang="pt-BR" sz="2000" dirty="0"/>
              <a:t> </a:t>
            </a:r>
          </a:p>
          <a:p>
            <a:pPr algn="just"/>
            <a:r>
              <a:rPr lang="pt-BR" sz="2000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Na </a:t>
            </a:r>
            <a:r>
              <a:rPr lang="pt-BR" sz="2000" b="1" u="sng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dimensão econômica</a:t>
            </a:r>
            <a:r>
              <a:rPr lang="pt-BR" sz="2000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ele faz parte de um conjunto de países – juntamente com Rússia</a:t>
            </a:r>
            <a:r>
              <a:rPr lang="pt-BR" sz="2000" dirty="0" smtClean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Índia </a:t>
            </a:r>
            <a:r>
              <a:rPr lang="pt-BR" sz="2000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 China – cuja economia tem enorme potencial de crescimento e capacidade de atração de </a:t>
            </a:r>
            <a:r>
              <a:rPr lang="pt-BR" sz="2000" dirty="0" smtClean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investimentos;</a:t>
            </a:r>
            <a:endParaRPr lang="pt-BR" sz="2000" dirty="0">
              <a:solidFill>
                <a:srgbClr val="FFFF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graphicFrame>
        <p:nvGraphicFramePr>
          <p:cNvPr id="8194" name="Object 9"/>
          <p:cNvGraphicFramePr>
            <a:graphicFrameLocks noChangeAspect="1"/>
          </p:cNvGraphicFramePr>
          <p:nvPr/>
        </p:nvGraphicFramePr>
        <p:xfrm>
          <a:off x="8153400" y="228600"/>
          <a:ext cx="990600" cy="920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23" name="Foto do Photo Editor" r:id="rId3" imgW="3219899" imgH="2991268" progId="">
                  <p:embed/>
                </p:oleObj>
              </mc:Choice>
              <mc:Fallback>
                <p:oleObj name="Foto do Photo Editor" r:id="rId3" imgW="3219899" imgH="2991268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153400" y="228600"/>
                        <a:ext cx="990600" cy="920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65543677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Line 3"/>
          <p:cNvSpPr>
            <a:spLocks noChangeShapeType="1"/>
          </p:cNvSpPr>
          <p:nvPr/>
        </p:nvSpPr>
        <p:spPr bwMode="auto">
          <a:xfrm>
            <a:off x="0" y="6172200"/>
            <a:ext cx="9144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pt-BR">
              <a:solidFill>
                <a:srgbClr val="000000"/>
              </a:solidFill>
            </a:endParaRPr>
          </a:p>
        </p:txBody>
      </p:sp>
      <p:sp>
        <p:nvSpPr>
          <p:cNvPr id="8197" name="Rectangle 6"/>
          <p:cNvSpPr>
            <a:spLocks noGrp="1" noChangeArrowheads="1"/>
          </p:cNvSpPr>
          <p:nvPr>
            <p:ph type="body" idx="1"/>
          </p:nvPr>
        </p:nvSpPr>
        <p:spPr>
          <a:xfrm>
            <a:off x="609600" y="304800"/>
            <a:ext cx="7772400" cy="5715000"/>
          </a:xfrm>
        </p:spPr>
        <p:txBody>
          <a:bodyPr/>
          <a:lstStyle/>
          <a:p>
            <a:pPr marL="0" indent="0" algn="ctr">
              <a:lnSpc>
                <a:spcPct val="80000"/>
              </a:lnSpc>
              <a:buFontTx/>
              <a:buNone/>
            </a:pPr>
            <a:r>
              <a:rPr lang="pt-BR" sz="2800" b="1" dirty="0" smtClean="0">
                <a:solidFill>
                  <a:srgbClr val="FFFF00"/>
                </a:solidFill>
                <a:latin typeface="Verdana" pitchFamily="34" charset="0"/>
                <a:cs typeface="Times New Roman" pitchFamily="18" charset="0"/>
              </a:rPr>
              <a:t>14.07.1995 – 14.07.2015</a:t>
            </a:r>
          </a:p>
          <a:p>
            <a:pPr marL="0" indent="0" algn="ctr">
              <a:lnSpc>
                <a:spcPct val="80000"/>
              </a:lnSpc>
              <a:buFontTx/>
              <a:buNone/>
            </a:pPr>
            <a:endParaRPr lang="pt-BR" sz="2800" b="1" dirty="0" smtClean="0">
              <a:solidFill>
                <a:srgbClr val="FFFF00"/>
              </a:solidFill>
              <a:latin typeface="Verdana" pitchFamily="34" charset="0"/>
              <a:cs typeface="Times New Roman" pitchFamily="18" charset="0"/>
            </a:endParaRPr>
          </a:p>
          <a:p>
            <a:pPr algn="just"/>
            <a:r>
              <a:rPr lang="pt-BR" sz="2000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na </a:t>
            </a:r>
            <a:r>
              <a:rPr lang="pt-BR" sz="2000" b="1" u="sng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área comercial</a:t>
            </a:r>
            <a:r>
              <a:rPr lang="pt-BR" sz="2000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o Brasil aparece cada vez mais como importante exportador de </a:t>
            </a:r>
            <a:r>
              <a:rPr lang="pt-BR" sz="2000" i="1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commodities </a:t>
            </a:r>
            <a:r>
              <a:rPr lang="pt-BR" sz="2000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 de produtos de alto valor agregado;</a:t>
            </a:r>
          </a:p>
          <a:p>
            <a:pPr algn="just"/>
            <a:r>
              <a:rPr lang="pt-BR" sz="2000" dirty="0" smtClean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no </a:t>
            </a:r>
            <a:r>
              <a:rPr lang="pt-BR" sz="2000" b="1" u="sng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campo político-militar</a:t>
            </a:r>
            <a:r>
              <a:rPr lang="pt-BR" sz="2000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em razão de seu peso geopolítico e importância econômica regionais, o País aspira a um assento permanente no Conselho de Segurança da Organização das Nações Unidas, a despeito de sempre ter contribuído com as missões militares e humanitárias da ONU, como a que comanda atualmente no Haiti</a:t>
            </a:r>
            <a:r>
              <a:rPr lang="pt-BR" sz="2000" dirty="0" smtClean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</a:t>
            </a:r>
            <a:r>
              <a:rPr lang="pt-BR" sz="2000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 </a:t>
            </a:r>
          </a:p>
          <a:p>
            <a:pPr algn="just"/>
            <a:r>
              <a:rPr lang="pt-BR" sz="2000" b="1" u="sng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Regionalmente</a:t>
            </a:r>
            <a:r>
              <a:rPr lang="pt-BR" sz="2000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ao buscar exercer papel conciliador e de liderança salutar em prol da almejada e necessária integração sul-americana, o Brasil acaba por contrastar, em ações e estratégias políticas, com imposições retóricas e atos isolados específicos, de base ideológica, muitas vezes demagógica, existentes no subcontinente.</a:t>
            </a:r>
          </a:p>
          <a:p>
            <a:pPr marL="0" indent="0" algn="ctr">
              <a:lnSpc>
                <a:spcPct val="80000"/>
              </a:lnSpc>
              <a:buFontTx/>
              <a:buNone/>
            </a:pPr>
            <a:endParaRPr lang="pt-BR" sz="2800" b="1" dirty="0" smtClean="0">
              <a:solidFill>
                <a:srgbClr val="FFFF00"/>
              </a:solidFill>
              <a:latin typeface="Verdana" pitchFamily="34" charset="0"/>
              <a:cs typeface="Times New Roman" pitchFamily="18" charset="0"/>
            </a:endParaRPr>
          </a:p>
          <a:p>
            <a:pPr marL="0" indent="0">
              <a:lnSpc>
                <a:spcPct val="80000"/>
              </a:lnSpc>
              <a:buFontTx/>
              <a:buNone/>
            </a:pPr>
            <a:endParaRPr lang="pt-BR" sz="2000" b="1" dirty="0" smtClean="0">
              <a:solidFill>
                <a:srgbClr val="FFFF00"/>
              </a:solidFill>
              <a:latin typeface="Verdana" pitchFamily="34" charset="0"/>
              <a:cs typeface="Times New Roman" pitchFamily="18" charset="0"/>
            </a:endParaRPr>
          </a:p>
        </p:txBody>
      </p:sp>
      <p:graphicFrame>
        <p:nvGraphicFramePr>
          <p:cNvPr id="8194" name="Object 9"/>
          <p:cNvGraphicFramePr>
            <a:graphicFrameLocks noChangeAspect="1"/>
          </p:cNvGraphicFramePr>
          <p:nvPr/>
        </p:nvGraphicFramePr>
        <p:xfrm>
          <a:off x="8153400" y="228600"/>
          <a:ext cx="990600" cy="920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70" name="Foto do Photo Editor" r:id="rId3" imgW="3219899" imgH="2991268" progId="">
                  <p:embed/>
                </p:oleObj>
              </mc:Choice>
              <mc:Fallback>
                <p:oleObj name="Foto do Photo Editor" r:id="rId3" imgW="3219899" imgH="2991268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153400" y="228600"/>
                        <a:ext cx="990600" cy="920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61831727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Line 3"/>
          <p:cNvSpPr>
            <a:spLocks noChangeShapeType="1"/>
          </p:cNvSpPr>
          <p:nvPr/>
        </p:nvSpPr>
        <p:spPr bwMode="auto">
          <a:xfrm>
            <a:off x="0" y="6172200"/>
            <a:ext cx="9144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pt-BR"/>
          </a:p>
        </p:txBody>
      </p:sp>
      <p:sp>
        <p:nvSpPr>
          <p:cNvPr id="6148" name="Rectangle 6"/>
          <p:cNvSpPr>
            <a:spLocks noGrp="1" noChangeArrowheads="1"/>
          </p:cNvSpPr>
          <p:nvPr>
            <p:ph type="body" idx="1"/>
          </p:nvPr>
        </p:nvSpPr>
        <p:spPr>
          <a:xfrm>
            <a:off x="609600" y="304800"/>
            <a:ext cx="7772400" cy="5715000"/>
          </a:xfrm>
        </p:spPr>
        <p:txBody>
          <a:bodyPr/>
          <a:lstStyle/>
          <a:p>
            <a:pPr marL="0" indent="0" algn="ctr">
              <a:lnSpc>
                <a:spcPct val="80000"/>
              </a:lnSpc>
              <a:buFontTx/>
              <a:buNone/>
            </a:pPr>
            <a:r>
              <a:rPr lang="pt-BR" altLang="pt-BR" sz="1800" b="1" dirty="0" smtClean="0">
                <a:solidFill>
                  <a:srgbClr val="FFFF00"/>
                </a:solidFill>
                <a:latin typeface="Verdana" panose="020B0604030504040204" pitchFamily="34" charset="0"/>
                <a:cs typeface="Times New Roman" panose="02020603050405020304" pitchFamily="18" charset="0"/>
              </a:rPr>
              <a:t>SISTEMA BRASILEIRO DE INTELIGENCIA</a:t>
            </a:r>
          </a:p>
          <a:p>
            <a:pPr marL="0" indent="0" algn="ctr">
              <a:lnSpc>
                <a:spcPct val="80000"/>
              </a:lnSpc>
              <a:buFontTx/>
              <a:buNone/>
            </a:pPr>
            <a:endParaRPr lang="pt-BR" altLang="pt-BR" sz="1800" b="1" dirty="0" smtClean="0">
              <a:solidFill>
                <a:srgbClr val="FFFF00"/>
              </a:solidFill>
              <a:latin typeface="Verdana" panose="020B060403050404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80000"/>
              </a:lnSpc>
              <a:buFontTx/>
              <a:buNone/>
            </a:pPr>
            <a:endParaRPr lang="pt-BR" altLang="pt-BR" sz="1800" b="1" dirty="0" smtClean="0">
              <a:solidFill>
                <a:srgbClr val="FFFF00"/>
              </a:solidFill>
              <a:latin typeface="Verdana" panose="020B060403050404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80000"/>
              </a:lnSpc>
              <a:buFontTx/>
              <a:buNone/>
            </a:pPr>
            <a:r>
              <a:rPr lang="pt-BR" altLang="pt-BR" sz="1800" b="1" dirty="0" smtClean="0">
                <a:solidFill>
                  <a:srgbClr val="FFFF00"/>
                </a:solidFill>
                <a:latin typeface="Verdana" panose="020B0604030504040204" pitchFamily="34" charset="0"/>
                <a:cs typeface="Times New Roman" panose="02020603050405020304" pitchFamily="18" charset="0"/>
              </a:rPr>
              <a:t>LEI Nº 9.883, 7 DE DEZEMBRO DE 1999.</a:t>
            </a:r>
          </a:p>
          <a:p>
            <a:pPr marL="0" indent="0" algn="just">
              <a:lnSpc>
                <a:spcPct val="80000"/>
              </a:lnSpc>
              <a:buFontTx/>
              <a:buNone/>
            </a:pPr>
            <a:endParaRPr lang="pt-BR" altLang="pt-BR" sz="1800" b="1" dirty="0" smtClean="0">
              <a:solidFill>
                <a:srgbClr val="FFFF00"/>
              </a:solidFill>
              <a:latin typeface="Verdana" panose="020B060403050404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80000"/>
              </a:lnSpc>
              <a:buFontTx/>
              <a:buNone/>
            </a:pPr>
            <a:endParaRPr lang="pt-BR" altLang="pt-BR" sz="2000" dirty="0" smtClean="0">
              <a:solidFill>
                <a:srgbClr val="FFFF00"/>
              </a:solidFill>
              <a:latin typeface="Verdana" panose="020B060403050404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80000"/>
              </a:lnSpc>
              <a:buFontTx/>
              <a:buNone/>
            </a:pPr>
            <a:r>
              <a:rPr lang="pt-BR" altLang="pt-BR" sz="2000" dirty="0" smtClean="0">
                <a:solidFill>
                  <a:srgbClr val="FFFF00"/>
                </a:solidFill>
                <a:latin typeface="Verdana" panose="020B0604030504040204" pitchFamily="34" charset="0"/>
              </a:rPr>
              <a:t>Art. 1</a:t>
            </a:r>
            <a:r>
              <a:rPr lang="pt-BR" altLang="pt-BR" sz="2000" u="sng" baseline="30000" dirty="0" smtClean="0">
                <a:solidFill>
                  <a:srgbClr val="FFFF00"/>
                </a:solidFill>
                <a:latin typeface="Verdana" panose="020B0604030504040204" pitchFamily="34" charset="0"/>
              </a:rPr>
              <a:t>o</a:t>
            </a:r>
            <a:r>
              <a:rPr lang="pt-BR" altLang="pt-BR" sz="2000" dirty="0" smtClean="0">
                <a:solidFill>
                  <a:srgbClr val="FFFF00"/>
                </a:solidFill>
                <a:latin typeface="Verdana" panose="020B0604030504040204" pitchFamily="34" charset="0"/>
              </a:rPr>
              <a:t> Fica instituído o Sistema Brasileiro de Inteligência, que integra as ações de planejamento e execução das atividades de inteligência do País, com a finalidade de fornecer subsídios ao Presidente da República nos assuntos de interesse nacional.</a:t>
            </a:r>
            <a:endParaRPr lang="pt-BR" altLang="pt-BR" sz="2000" dirty="0" smtClean="0">
              <a:solidFill>
                <a:srgbClr val="FFFF00"/>
              </a:solidFill>
              <a:latin typeface="Verdana" panose="020B060403050404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80000"/>
              </a:lnSpc>
              <a:buFontTx/>
              <a:buNone/>
            </a:pPr>
            <a:endParaRPr lang="pt-BR" altLang="pt-BR" sz="2000" dirty="0" smtClean="0">
              <a:solidFill>
                <a:srgbClr val="FFFF00"/>
              </a:solidFill>
              <a:latin typeface="Verdana" panose="020B060403050404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80000"/>
              </a:lnSpc>
              <a:buFontTx/>
              <a:buNone/>
            </a:pPr>
            <a:r>
              <a:rPr lang="pt-BR" altLang="pt-BR" sz="2000" dirty="0" smtClean="0">
                <a:solidFill>
                  <a:srgbClr val="FFFF00"/>
                </a:solidFill>
                <a:latin typeface="Verdana" panose="020B0604030504040204" pitchFamily="34" charset="0"/>
              </a:rPr>
              <a:t>§ 2</a:t>
            </a:r>
            <a:r>
              <a:rPr lang="pt-BR" altLang="pt-BR" sz="2000" u="sng" baseline="30000" dirty="0" smtClean="0">
                <a:solidFill>
                  <a:srgbClr val="FFFF00"/>
                </a:solidFill>
                <a:latin typeface="Verdana" panose="020B0604030504040204" pitchFamily="34" charset="0"/>
              </a:rPr>
              <a:t>o</a:t>
            </a:r>
            <a:r>
              <a:rPr lang="pt-BR" altLang="pt-BR" sz="2000" dirty="0" smtClean="0">
                <a:solidFill>
                  <a:srgbClr val="FFFF00"/>
                </a:solidFill>
                <a:latin typeface="Verdana" panose="020B0604030504040204" pitchFamily="34" charset="0"/>
              </a:rPr>
              <a:t> Para os efeitos de aplicação desta Lei, entende-se como </a:t>
            </a:r>
            <a:r>
              <a:rPr lang="pt-BR" altLang="pt-BR" sz="2000" b="1" u="sng" dirty="0" smtClean="0">
                <a:solidFill>
                  <a:srgbClr val="FFFF00"/>
                </a:solidFill>
                <a:latin typeface="Verdana" panose="020B0604030504040204" pitchFamily="34" charset="0"/>
              </a:rPr>
              <a:t>inteligência</a:t>
            </a:r>
            <a:r>
              <a:rPr lang="pt-BR" altLang="pt-BR" sz="2000" dirty="0" smtClean="0">
                <a:solidFill>
                  <a:srgbClr val="FFFF00"/>
                </a:solidFill>
                <a:latin typeface="Verdana" panose="020B0604030504040204" pitchFamily="34" charset="0"/>
              </a:rPr>
              <a:t> a atividade que objetiva a obtenção, análise e disseminação de conhecimentos dentro e fora do território nacional sobre fatos e situações de imediata ou potencial influência sobre o processo decisório e a ação governamental e sobre a salvaguarda e a segurança da sociedade e do Estado.</a:t>
            </a:r>
          </a:p>
          <a:p>
            <a:pPr marL="0" indent="0" algn="just">
              <a:lnSpc>
                <a:spcPct val="80000"/>
              </a:lnSpc>
              <a:buFontTx/>
              <a:buNone/>
            </a:pPr>
            <a:endParaRPr lang="pt-BR" altLang="pt-BR" sz="2000" dirty="0" smtClean="0">
              <a:solidFill>
                <a:srgbClr val="FFFF00"/>
              </a:solidFill>
              <a:latin typeface="Verdana" panose="020B060403050404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80000"/>
              </a:lnSpc>
              <a:buFontTx/>
              <a:buNone/>
            </a:pPr>
            <a:r>
              <a:rPr lang="pt-BR" altLang="pt-BR" sz="2000" dirty="0" smtClean="0">
                <a:solidFill>
                  <a:srgbClr val="FFFF00"/>
                </a:solidFill>
                <a:latin typeface="Verdana" panose="020B0604030504040204" pitchFamily="34" charset="0"/>
              </a:rPr>
              <a:t>§ 3</a:t>
            </a:r>
            <a:r>
              <a:rPr lang="pt-BR" altLang="pt-BR" sz="2000" u="sng" baseline="30000" dirty="0" smtClean="0">
                <a:solidFill>
                  <a:srgbClr val="FFFF00"/>
                </a:solidFill>
                <a:latin typeface="Verdana" panose="020B0604030504040204" pitchFamily="34" charset="0"/>
              </a:rPr>
              <a:t>o</a:t>
            </a:r>
            <a:r>
              <a:rPr lang="pt-BR" altLang="pt-BR" sz="2000" dirty="0" smtClean="0">
                <a:solidFill>
                  <a:srgbClr val="FFFF00"/>
                </a:solidFill>
                <a:latin typeface="Verdana" panose="020B0604030504040204" pitchFamily="34" charset="0"/>
              </a:rPr>
              <a:t> Entende-se como </a:t>
            </a:r>
            <a:r>
              <a:rPr lang="pt-BR" altLang="pt-BR" sz="2000" b="1" dirty="0" err="1" smtClean="0">
                <a:solidFill>
                  <a:srgbClr val="FFFF00"/>
                </a:solidFill>
                <a:latin typeface="Verdana" panose="020B0604030504040204" pitchFamily="34" charset="0"/>
              </a:rPr>
              <a:t>contra-inteligência</a:t>
            </a:r>
            <a:r>
              <a:rPr lang="pt-BR" altLang="pt-BR" sz="2000" dirty="0" smtClean="0">
                <a:solidFill>
                  <a:srgbClr val="FFFF00"/>
                </a:solidFill>
                <a:latin typeface="Verdana" panose="020B0604030504040204" pitchFamily="34" charset="0"/>
              </a:rPr>
              <a:t> a atividade que objetiva neutralizar a inteligência adversa.</a:t>
            </a:r>
          </a:p>
          <a:p>
            <a:pPr marL="0" indent="0" algn="just">
              <a:lnSpc>
                <a:spcPct val="80000"/>
              </a:lnSpc>
              <a:buFontTx/>
              <a:buNone/>
            </a:pPr>
            <a:endParaRPr lang="pt-BR" altLang="pt-BR" sz="1800" b="1" dirty="0" smtClean="0">
              <a:solidFill>
                <a:srgbClr val="FFFF00"/>
              </a:solidFill>
              <a:latin typeface="Verdana" panose="020B060403050404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6149" name="Object 9"/>
          <p:cNvGraphicFramePr>
            <a:graphicFrameLocks noChangeAspect="1"/>
          </p:cNvGraphicFramePr>
          <p:nvPr/>
        </p:nvGraphicFramePr>
        <p:xfrm>
          <a:off x="8153400" y="228600"/>
          <a:ext cx="990600" cy="920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16" name="Foto do Photo Editor" r:id="rId3" imgW="3219899" imgH="2991268" progId="">
                  <p:embed/>
                </p:oleObj>
              </mc:Choice>
              <mc:Fallback>
                <p:oleObj name="Foto do Photo Editor" r:id="rId3" imgW="3219899" imgH="2991268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153400" y="228600"/>
                        <a:ext cx="990600" cy="920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72187164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Line 3"/>
          <p:cNvSpPr>
            <a:spLocks noChangeShapeType="1"/>
          </p:cNvSpPr>
          <p:nvPr/>
        </p:nvSpPr>
        <p:spPr bwMode="auto">
          <a:xfrm>
            <a:off x="0" y="6172200"/>
            <a:ext cx="9144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pt-BR"/>
          </a:p>
        </p:txBody>
      </p:sp>
      <p:sp>
        <p:nvSpPr>
          <p:cNvPr id="7171" name="Text Box 4"/>
          <p:cNvSpPr txBox="1">
            <a:spLocks noChangeArrowheads="1"/>
          </p:cNvSpPr>
          <p:nvPr/>
        </p:nvSpPr>
        <p:spPr bwMode="auto">
          <a:xfrm>
            <a:off x="5408613" y="6299200"/>
            <a:ext cx="185737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pt-BR" altLang="pt-BR" sz="1200">
              <a:solidFill>
                <a:srgbClr val="FFFF00"/>
              </a:solidFill>
            </a:endParaRPr>
          </a:p>
        </p:txBody>
      </p:sp>
      <p:sp>
        <p:nvSpPr>
          <p:cNvPr id="7172" name="Rectangle 6"/>
          <p:cNvSpPr>
            <a:spLocks noGrp="1" noChangeArrowheads="1"/>
          </p:cNvSpPr>
          <p:nvPr>
            <p:ph type="body" idx="1"/>
          </p:nvPr>
        </p:nvSpPr>
        <p:spPr>
          <a:xfrm>
            <a:off x="609600" y="304800"/>
            <a:ext cx="7772400" cy="5715000"/>
          </a:xfrm>
        </p:spPr>
        <p:txBody>
          <a:bodyPr/>
          <a:lstStyle/>
          <a:p>
            <a:pPr marL="0" indent="0" algn="ctr">
              <a:lnSpc>
                <a:spcPct val="80000"/>
              </a:lnSpc>
              <a:buFontTx/>
              <a:buNone/>
            </a:pPr>
            <a:r>
              <a:rPr lang="pt-BR" altLang="pt-BR" sz="1800" b="1" dirty="0" smtClean="0">
                <a:solidFill>
                  <a:srgbClr val="FFFF00"/>
                </a:solidFill>
                <a:latin typeface="Verdana" panose="020B0604030504040204" pitchFamily="34" charset="0"/>
                <a:cs typeface="Times New Roman" panose="02020603050405020304" pitchFamily="18" charset="0"/>
              </a:rPr>
              <a:t>SISTEMA BRASILEIRO DE INTELIGENCIA</a:t>
            </a:r>
          </a:p>
          <a:p>
            <a:pPr marL="0" indent="0" algn="just">
              <a:lnSpc>
                <a:spcPct val="80000"/>
              </a:lnSpc>
              <a:buFontTx/>
              <a:buNone/>
            </a:pPr>
            <a:endParaRPr lang="pt-BR" altLang="pt-BR" sz="1800" b="1" dirty="0" smtClean="0">
              <a:solidFill>
                <a:srgbClr val="FFFF00"/>
              </a:solidFill>
              <a:latin typeface="Verdana" panose="020B060403050404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80000"/>
              </a:lnSpc>
              <a:buFontTx/>
              <a:buNone/>
            </a:pPr>
            <a:endParaRPr lang="pt-BR" altLang="pt-BR" sz="1800" b="1" dirty="0" smtClean="0">
              <a:solidFill>
                <a:srgbClr val="FFFF00"/>
              </a:solidFill>
              <a:latin typeface="Verdana" panose="020B0604030504040204" pitchFamily="34" charset="0"/>
              <a:cs typeface="Times New Roman" panose="02020603050405020304" pitchFamily="18" charset="0"/>
            </a:endParaRPr>
          </a:p>
          <a:p>
            <a:pPr marL="0" indent="0" algn="just">
              <a:buFontTx/>
              <a:buNone/>
            </a:pPr>
            <a:r>
              <a:rPr lang="pt-BR" altLang="pt-BR" sz="1800" dirty="0">
                <a:solidFill>
                  <a:srgbClr val="FFFF00"/>
                </a:solidFill>
                <a:latin typeface="Verdana" panose="020B0604030504040204" pitchFamily="34" charset="0"/>
              </a:rPr>
              <a:t>Art. 3</a:t>
            </a:r>
            <a:r>
              <a:rPr lang="pt-BR" altLang="pt-BR" sz="1800" u="sng" baseline="30000" dirty="0">
                <a:solidFill>
                  <a:srgbClr val="FFFF00"/>
                </a:solidFill>
                <a:latin typeface="Verdana" panose="020B0604030504040204" pitchFamily="34" charset="0"/>
              </a:rPr>
              <a:t>o</a:t>
            </a:r>
            <a:r>
              <a:rPr lang="pt-BR" altLang="pt-BR" sz="1800" dirty="0">
                <a:solidFill>
                  <a:srgbClr val="FFFF00"/>
                </a:solidFill>
                <a:latin typeface="Verdana" panose="020B0604030504040204" pitchFamily="34" charset="0"/>
              </a:rPr>
              <a:t>  Fica criada a Agência Brasileira de Inteligência - ABIN, órgão da Presidência da República, que, na posição de </a:t>
            </a:r>
            <a:r>
              <a:rPr lang="pt-BR" altLang="pt-BR" sz="1800" u="sng" dirty="0">
                <a:solidFill>
                  <a:srgbClr val="FFFF00"/>
                </a:solidFill>
                <a:latin typeface="Verdana" panose="020B0604030504040204" pitchFamily="34" charset="0"/>
              </a:rPr>
              <a:t>órgão central do Sistema Brasileiro de Inteligência</a:t>
            </a:r>
            <a:r>
              <a:rPr lang="pt-BR" altLang="pt-BR" sz="1800" dirty="0">
                <a:solidFill>
                  <a:srgbClr val="FFFF00"/>
                </a:solidFill>
                <a:latin typeface="Verdana" panose="020B0604030504040204" pitchFamily="34" charset="0"/>
              </a:rPr>
              <a:t>, terá a seu cargo </a:t>
            </a:r>
            <a:r>
              <a:rPr lang="pt-BR" altLang="pt-BR" sz="1800" u="sng" dirty="0">
                <a:solidFill>
                  <a:srgbClr val="FFFF00"/>
                </a:solidFill>
                <a:latin typeface="Verdana" panose="020B0604030504040204" pitchFamily="34" charset="0"/>
              </a:rPr>
              <a:t>planejar, executar, coordenar, supervisionar e controlar as atividades de inteligência do País</a:t>
            </a:r>
            <a:r>
              <a:rPr lang="pt-BR" altLang="pt-BR" sz="1800" dirty="0">
                <a:solidFill>
                  <a:srgbClr val="FFFF00"/>
                </a:solidFill>
                <a:latin typeface="Verdana" panose="020B0604030504040204" pitchFamily="34" charset="0"/>
              </a:rPr>
              <a:t>, obedecidas à política e às diretrizes superiormente traçadas nos termos desta Lei. </a:t>
            </a:r>
          </a:p>
          <a:p>
            <a:pPr marL="0" indent="0" algn="just">
              <a:buFontTx/>
              <a:buNone/>
            </a:pPr>
            <a:endParaRPr lang="pt-BR" altLang="pt-BR" sz="1800" dirty="0">
              <a:solidFill>
                <a:srgbClr val="FFFF00"/>
              </a:solidFill>
              <a:latin typeface="Verdana" panose="020B0604030504040204" pitchFamily="34" charset="0"/>
            </a:endParaRPr>
          </a:p>
          <a:p>
            <a:pPr marL="0" indent="0" algn="just">
              <a:buFontTx/>
              <a:buNone/>
            </a:pPr>
            <a:r>
              <a:rPr lang="pt-BR" altLang="pt-BR" sz="1800" dirty="0">
                <a:solidFill>
                  <a:srgbClr val="FFFF00"/>
                </a:solidFill>
                <a:latin typeface="Verdana" panose="020B0604030504040204" pitchFamily="34" charset="0"/>
              </a:rPr>
              <a:t>Parágrafo único. As atividades de inteligência serão desenvolvidas, no que se refere aos limites de sua extensão e ao </a:t>
            </a:r>
            <a:r>
              <a:rPr lang="pt-BR" altLang="pt-BR" sz="1800" u="sng" dirty="0">
                <a:solidFill>
                  <a:srgbClr val="FFFF00"/>
                </a:solidFill>
                <a:latin typeface="Verdana" panose="020B0604030504040204" pitchFamily="34" charset="0"/>
              </a:rPr>
              <a:t>uso de técnicas e meios sigilosos</a:t>
            </a:r>
            <a:r>
              <a:rPr lang="pt-BR" altLang="pt-BR" sz="1800" dirty="0">
                <a:solidFill>
                  <a:srgbClr val="FFFF00"/>
                </a:solidFill>
                <a:latin typeface="Verdana" panose="020B0604030504040204" pitchFamily="34" charset="0"/>
              </a:rPr>
              <a:t>, com </a:t>
            </a:r>
            <a:r>
              <a:rPr lang="pt-BR" altLang="pt-BR" sz="1800" u="sng" dirty="0">
                <a:solidFill>
                  <a:srgbClr val="FFFF00"/>
                </a:solidFill>
                <a:latin typeface="Verdana" panose="020B0604030504040204" pitchFamily="34" charset="0"/>
              </a:rPr>
              <a:t>irrestrita observância dos direitos e garantias individuais</a:t>
            </a:r>
            <a:r>
              <a:rPr lang="pt-BR" altLang="pt-BR" sz="1800" dirty="0">
                <a:solidFill>
                  <a:srgbClr val="FFFF00"/>
                </a:solidFill>
                <a:latin typeface="Verdana" panose="020B0604030504040204" pitchFamily="34" charset="0"/>
              </a:rPr>
              <a:t>, fidelidade às instituições e aos princípios éticos que regem os interesses e a segurança do Estado.</a:t>
            </a:r>
          </a:p>
          <a:p>
            <a:pPr marL="0" indent="0" algn="just">
              <a:buFontTx/>
              <a:buNone/>
            </a:pPr>
            <a:endParaRPr lang="pt-BR" altLang="pt-BR" sz="1800" b="1" dirty="0" smtClean="0">
              <a:solidFill>
                <a:srgbClr val="FFFF00"/>
              </a:solidFill>
            </a:endParaRPr>
          </a:p>
          <a:p>
            <a:pPr marL="0" indent="0" algn="just">
              <a:buFontTx/>
              <a:buNone/>
            </a:pPr>
            <a:r>
              <a:rPr lang="pt-BR" altLang="pt-BR" sz="1800" b="1" dirty="0" smtClean="0">
                <a:solidFill>
                  <a:srgbClr val="FFFF00"/>
                </a:solidFill>
              </a:rPr>
              <a:t>	</a:t>
            </a:r>
          </a:p>
          <a:p>
            <a:pPr marL="0" indent="0" algn="just">
              <a:buFontTx/>
              <a:buNone/>
            </a:pPr>
            <a:r>
              <a:rPr lang="pt-BR" altLang="pt-BR" sz="1800" dirty="0" smtClean="0"/>
              <a:t> </a:t>
            </a:r>
          </a:p>
          <a:p>
            <a:pPr marL="0" indent="0">
              <a:buFontTx/>
              <a:buNone/>
            </a:pPr>
            <a:r>
              <a:rPr lang="pt-BR" altLang="pt-BR" sz="1800" dirty="0" smtClean="0"/>
              <a:t> </a:t>
            </a:r>
          </a:p>
          <a:p>
            <a:pPr marL="0" indent="0" algn="just">
              <a:lnSpc>
                <a:spcPct val="80000"/>
              </a:lnSpc>
              <a:buFontTx/>
              <a:buNone/>
            </a:pPr>
            <a:endParaRPr lang="pt-BR" altLang="pt-BR" sz="1800" b="1" dirty="0" smtClean="0">
              <a:solidFill>
                <a:srgbClr val="FFFF00"/>
              </a:solidFill>
              <a:latin typeface="Verdana" panose="020B060403050404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7173" name="Object 9"/>
          <p:cNvGraphicFramePr>
            <a:graphicFrameLocks noChangeAspect="1"/>
          </p:cNvGraphicFramePr>
          <p:nvPr/>
        </p:nvGraphicFramePr>
        <p:xfrm>
          <a:off x="8153400" y="228600"/>
          <a:ext cx="990600" cy="920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40" name="Foto do Photo Editor" r:id="rId3" imgW="3219899" imgH="2991268" progId="">
                  <p:embed/>
                </p:oleObj>
              </mc:Choice>
              <mc:Fallback>
                <p:oleObj name="Foto do Photo Editor" r:id="rId3" imgW="3219899" imgH="2991268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153400" y="228600"/>
                        <a:ext cx="990600" cy="920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36690248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Line 3"/>
          <p:cNvSpPr>
            <a:spLocks noChangeShapeType="1"/>
          </p:cNvSpPr>
          <p:nvPr/>
        </p:nvSpPr>
        <p:spPr bwMode="auto">
          <a:xfrm>
            <a:off x="0" y="6172200"/>
            <a:ext cx="9144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pt-BR"/>
          </a:p>
        </p:txBody>
      </p:sp>
      <p:sp>
        <p:nvSpPr>
          <p:cNvPr id="46086" name="Rectangle 6"/>
          <p:cNvSpPr>
            <a:spLocks noGrp="1" noChangeArrowheads="1"/>
          </p:cNvSpPr>
          <p:nvPr>
            <p:ph type="body" idx="1"/>
          </p:nvPr>
        </p:nvSpPr>
        <p:spPr>
          <a:xfrm>
            <a:off x="609600" y="304800"/>
            <a:ext cx="7772400" cy="5715000"/>
          </a:xfrm>
        </p:spPr>
        <p:txBody>
          <a:bodyPr/>
          <a:lstStyle/>
          <a:p>
            <a:pPr>
              <a:defRPr/>
            </a:pPr>
            <a:endParaRPr lang="pt-BR" sz="1800" b="1" dirty="0" smtClean="0">
              <a:solidFill>
                <a:srgbClr val="FFFF00"/>
              </a:solidFill>
              <a:latin typeface="Verdana" pitchFamily="34" charset="0"/>
            </a:endParaRPr>
          </a:p>
          <a:p>
            <a:pPr>
              <a:defRPr/>
            </a:pPr>
            <a:endParaRPr lang="pt-BR" sz="1800" b="1" dirty="0" smtClean="0">
              <a:solidFill>
                <a:srgbClr val="FFFF00"/>
              </a:solidFill>
              <a:latin typeface="Verdana" pitchFamily="34" charset="0"/>
            </a:endParaRPr>
          </a:p>
          <a:p>
            <a:pPr algn="just">
              <a:defRPr/>
            </a:pPr>
            <a:r>
              <a:rPr lang="pt-BR" sz="1800" dirty="0" smtClean="0">
                <a:solidFill>
                  <a:srgbClr val="FFFF00"/>
                </a:solidFill>
                <a:latin typeface="Verdana" pitchFamily="34" charset="0"/>
              </a:rPr>
              <a:t>Art. 4</a:t>
            </a:r>
            <a:r>
              <a:rPr lang="pt-BR" sz="1800" u="sng" baseline="30000" dirty="0" smtClean="0">
                <a:solidFill>
                  <a:srgbClr val="FFFF00"/>
                </a:solidFill>
                <a:latin typeface="Verdana" pitchFamily="34" charset="0"/>
              </a:rPr>
              <a:t>o</a:t>
            </a:r>
            <a:r>
              <a:rPr lang="pt-BR" sz="1800" dirty="0" smtClean="0">
                <a:solidFill>
                  <a:srgbClr val="FFFF00"/>
                </a:solidFill>
                <a:latin typeface="Verdana" pitchFamily="34" charset="0"/>
              </a:rPr>
              <a:t> À ABIN, além do que lhe prescreve o artigo anterior, compete:</a:t>
            </a:r>
          </a:p>
          <a:p>
            <a:pPr algn="just">
              <a:defRPr/>
            </a:pPr>
            <a:r>
              <a:rPr lang="pt-BR" sz="1800" dirty="0" smtClean="0">
                <a:solidFill>
                  <a:srgbClr val="FFFF00"/>
                </a:solidFill>
                <a:latin typeface="Verdana" pitchFamily="34" charset="0"/>
              </a:rPr>
              <a:t>I - planejar e executar ações, </a:t>
            </a:r>
            <a:r>
              <a:rPr lang="pt-BR" sz="1800" b="1" u="sng" dirty="0" smtClean="0">
                <a:solidFill>
                  <a:srgbClr val="FFFF00"/>
                </a:solidFill>
                <a:latin typeface="Verdana" pitchFamily="34" charset="0"/>
              </a:rPr>
              <a:t>inclusive sigilosas</a:t>
            </a:r>
            <a:r>
              <a:rPr lang="pt-BR" sz="1800" dirty="0" smtClean="0">
                <a:solidFill>
                  <a:srgbClr val="FFFF00"/>
                </a:solidFill>
                <a:latin typeface="Verdana" pitchFamily="34" charset="0"/>
              </a:rPr>
              <a:t>, relativas à obtenção e análise de dados para a produção de conhecimentos destinados a assessorar o Presidente da República;</a:t>
            </a:r>
          </a:p>
          <a:p>
            <a:pPr algn="just">
              <a:defRPr/>
            </a:pPr>
            <a:r>
              <a:rPr lang="pt-BR" sz="1800" dirty="0" smtClean="0">
                <a:solidFill>
                  <a:srgbClr val="FFFF00"/>
                </a:solidFill>
                <a:latin typeface="Verdana" pitchFamily="34" charset="0"/>
              </a:rPr>
              <a:t>II - planejar e executar a proteção de conhecimentos sensíveis, relativos aos interesses e à segurança do Estado e da sociedade;</a:t>
            </a:r>
          </a:p>
          <a:p>
            <a:pPr algn="just">
              <a:defRPr/>
            </a:pPr>
            <a:r>
              <a:rPr lang="pt-BR" sz="1800" dirty="0" smtClean="0">
                <a:solidFill>
                  <a:srgbClr val="FFFF00"/>
                </a:solidFill>
                <a:latin typeface="Verdana" pitchFamily="34" charset="0"/>
              </a:rPr>
              <a:t>III - avaliar as ameaças, internas e externas, à ordem constitucional;</a:t>
            </a:r>
          </a:p>
          <a:p>
            <a:pPr marL="0" indent="0" algn="just">
              <a:buFontTx/>
              <a:buNone/>
              <a:defRPr/>
            </a:pPr>
            <a:r>
              <a:rPr lang="pt-BR" sz="1800" b="1" dirty="0" smtClean="0">
                <a:solidFill>
                  <a:srgbClr val="FFFF00"/>
                </a:solidFill>
                <a:latin typeface="Verdana" pitchFamily="34" charset="0"/>
              </a:rPr>
              <a:t> </a:t>
            </a:r>
          </a:p>
          <a:p>
            <a:pPr marL="0" indent="0">
              <a:buFontTx/>
              <a:buNone/>
              <a:defRPr/>
            </a:pPr>
            <a:r>
              <a:rPr lang="pt-BR" sz="1800" b="1" dirty="0" smtClean="0">
                <a:solidFill>
                  <a:srgbClr val="FFFF00"/>
                </a:solidFill>
                <a:latin typeface="Verdana" pitchFamily="34" charset="0"/>
              </a:rPr>
              <a:t> </a:t>
            </a:r>
          </a:p>
          <a:p>
            <a:pPr marL="0" indent="0" algn="just">
              <a:lnSpc>
                <a:spcPct val="80000"/>
              </a:lnSpc>
              <a:buFontTx/>
              <a:buNone/>
              <a:defRPr/>
            </a:pPr>
            <a:endParaRPr lang="pt-BR" sz="1800" b="1" dirty="0" smtClean="0">
              <a:solidFill>
                <a:srgbClr val="FFFF00"/>
              </a:solidFill>
              <a:latin typeface="Verdana" pitchFamily="34" charset="0"/>
              <a:cs typeface="Times New Roman" pitchFamily="18" charset="0"/>
            </a:endParaRPr>
          </a:p>
        </p:txBody>
      </p:sp>
      <p:graphicFrame>
        <p:nvGraphicFramePr>
          <p:cNvPr id="8197" name="Object 9"/>
          <p:cNvGraphicFramePr>
            <a:graphicFrameLocks noChangeAspect="1"/>
          </p:cNvGraphicFramePr>
          <p:nvPr/>
        </p:nvGraphicFramePr>
        <p:xfrm>
          <a:off x="8153400" y="228600"/>
          <a:ext cx="990600" cy="920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64" name="Foto do Photo Editor" r:id="rId3" imgW="3219899" imgH="2991268" progId="">
                  <p:embed/>
                </p:oleObj>
              </mc:Choice>
              <mc:Fallback>
                <p:oleObj name="Foto do Photo Editor" r:id="rId3" imgW="3219899" imgH="2991268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153400" y="228600"/>
                        <a:ext cx="990600" cy="920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09220605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Line 3"/>
          <p:cNvSpPr>
            <a:spLocks noChangeShapeType="1"/>
          </p:cNvSpPr>
          <p:nvPr/>
        </p:nvSpPr>
        <p:spPr bwMode="auto">
          <a:xfrm>
            <a:off x="0" y="6172200"/>
            <a:ext cx="9144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pt-BR"/>
          </a:p>
        </p:txBody>
      </p:sp>
      <p:sp>
        <p:nvSpPr>
          <p:cNvPr id="9219" name="Text Box 4"/>
          <p:cNvSpPr txBox="1">
            <a:spLocks noChangeArrowheads="1"/>
          </p:cNvSpPr>
          <p:nvPr/>
        </p:nvSpPr>
        <p:spPr bwMode="auto">
          <a:xfrm>
            <a:off x="4276725" y="6299200"/>
            <a:ext cx="2449513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pt-BR" altLang="pt-BR" sz="1200" b="1">
                <a:solidFill>
                  <a:srgbClr val="FFFF00"/>
                </a:solidFill>
              </a:rPr>
              <a:t>ASSESSORIA  JURÍDICA - ABIN</a:t>
            </a:r>
            <a:endParaRPr lang="pt-BR" altLang="pt-BR" sz="1200">
              <a:solidFill>
                <a:srgbClr val="FFFF00"/>
              </a:solidFill>
            </a:endParaRPr>
          </a:p>
        </p:txBody>
      </p:sp>
      <p:sp>
        <p:nvSpPr>
          <p:cNvPr id="46086" name="Rectangle 6"/>
          <p:cNvSpPr>
            <a:spLocks noGrp="1" noChangeArrowheads="1"/>
          </p:cNvSpPr>
          <p:nvPr>
            <p:ph type="body" idx="1"/>
          </p:nvPr>
        </p:nvSpPr>
        <p:spPr>
          <a:xfrm>
            <a:off x="609600" y="304800"/>
            <a:ext cx="7772400" cy="5715000"/>
          </a:xfrm>
        </p:spPr>
        <p:txBody>
          <a:bodyPr/>
          <a:lstStyle/>
          <a:p>
            <a:pPr>
              <a:defRPr/>
            </a:pPr>
            <a:endParaRPr lang="pt-BR" sz="1800" b="1" u="sng" dirty="0" smtClean="0">
              <a:solidFill>
                <a:srgbClr val="FFFF00"/>
              </a:solidFill>
              <a:latin typeface="Verdana" pitchFamily="34" charset="0"/>
            </a:endParaRPr>
          </a:p>
          <a:p>
            <a:pPr>
              <a:defRPr/>
            </a:pPr>
            <a:endParaRPr lang="pt-BR" sz="1800" b="1" u="sng" dirty="0" smtClean="0">
              <a:solidFill>
                <a:srgbClr val="FFFF00"/>
              </a:solidFill>
              <a:latin typeface="Verdana" pitchFamily="34" charset="0"/>
            </a:endParaRPr>
          </a:p>
          <a:p>
            <a:pPr algn="just">
              <a:defRPr/>
            </a:pPr>
            <a:r>
              <a:rPr lang="pt-BR" sz="1800" u="sng" dirty="0" smtClean="0">
                <a:solidFill>
                  <a:srgbClr val="FFFF00"/>
                </a:solidFill>
                <a:latin typeface="Verdana" pitchFamily="34" charset="0"/>
              </a:rPr>
              <a:t>Art. 9</a:t>
            </a:r>
            <a:r>
              <a:rPr lang="pt-BR" sz="1800" u="sng" baseline="30000" dirty="0" smtClean="0">
                <a:solidFill>
                  <a:srgbClr val="FFFF00"/>
                </a:solidFill>
                <a:latin typeface="Verdana" pitchFamily="34" charset="0"/>
              </a:rPr>
              <a:t>o</a:t>
            </a:r>
            <a:r>
              <a:rPr lang="pt-BR" sz="1800" u="sng" dirty="0" smtClean="0">
                <a:solidFill>
                  <a:srgbClr val="FFFF00"/>
                </a:solidFill>
                <a:latin typeface="Verdana" pitchFamily="34" charset="0"/>
              </a:rPr>
              <a:t> Os atos da ABIN, cuja publicidade possa comprometer o êxito de suas atividades sigilosas, deverão ser publicados em extrato</a:t>
            </a:r>
            <a:r>
              <a:rPr lang="pt-BR" sz="1800" dirty="0" smtClean="0">
                <a:solidFill>
                  <a:srgbClr val="FFFF00"/>
                </a:solidFill>
                <a:latin typeface="Verdana" pitchFamily="34" charset="0"/>
              </a:rPr>
              <a:t>.</a:t>
            </a:r>
          </a:p>
          <a:p>
            <a:pPr algn="just">
              <a:defRPr/>
            </a:pPr>
            <a:endParaRPr lang="pt-BR" sz="1800" dirty="0" smtClean="0">
              <a:solidFill>
                <a:srgbClr val="FFFF00"/>
              </a:solidFill>
              <a:latin typeface="Verdana" pitchFamily="34" charset="0"/>
            </a:endParaRPr>
          </a:p>
          <a:p>
            <a:pPr algn="just">
              <a:defRPr/>
            </a:pPr>
            <a:r>
              <a:rPr lang="pt-BR" sz="1800" dirty="0" smtClean="0">
                <a:solidFill>
                  <a:srgbClr val="FFFF00"/>
                </a:solidFill>
                <a:latin typeface="Verdana" pitchFamily="34" charset="0"/>
              </a:rPr>
              <a:t>§ 1</a:t>
            </a:r>
            <a:r>
              <a:rPr lang="pt-BR" sz="1800" u="sng" baseline="30000" dirty="0" smtClean="0">
                <a:solidFill>
                  <a:srgbClr val="FFFF00"/>
                </a:solidFill>
                <a:latin typeface="Verdana" pitchFamily="34" charset="0"/>
              </a:rPr>
              <a:t>o</a:t>
            </a:r>
            <a:r>
              <a:rPr lang="pt-BR" sz="1800" dirty="0" smtClean="0">
                <a:solidFill>
                  <a:srgbClr val="FFFF00"/>
                </a:solidFill>
                <a:latin typeface="Verdana" pitchFamily="34" charset="0"/>
              </a:rPr>
              <a:t> Incluem-se entre os atos objeto deste artigo os referentes ao seu peculiar funcionamento, como às atribuições, à atuação e às especificações dos respectivos cargos, e à movimentação dos seus titulares.</a:t>
            </a:r>
          </a:p>
          <a:p>
            <a:pPr algn="just">
              <a:defRPr/>
            </a:pPr>
            <a:endParaRPr lang="pt-BR" sz="1800" dirty="0" smtClean="0">
              <a:solidFill>
                <a:srgbClr val="FFFF00"/>
              </a:solidFill>
              <a:latin typeface="Verdana" pitchFamily="34" charset="0"/>
            </a:endParaRPr>
          </a:p>
          <a:p>
            <a:pPr algn="just">
              <a:defRPr/>
            </a:pPr>
            <a:r>
              <a:rPr lang="pt-BR" sz="1800" dirty="0" smtClean="0">
                <a:solidFill>
                  <a:srgbClr val="FFFF00"/>
                </a:solidFill>
                <a:latin typeface="Verdana" pitchFamily="34" charset="0"/>
              </a:rPr>
              <a:t>§ 2</a:t>
            </a:r>
            <a:r>
              <a:rPr lang="pt-BR" sz="1800" u="sng" baseline="30000" dirty="0" smtClean="0">
                <a:solidFill>
                  <a:srgbClr val="FFFF00"/>
                </a:solidFill>
                <a:latin typeface="Verdana" pitchFamily="34" charset="0"/>
              </a:rPr>
              <a:t>o</a:t>
            </a:r>
            <a:r>
              <a:rPr lang="pt-BR" sz="1800" dirty="0" smtClean="0">
                <a:solidFill>
                  <a:srgbClr val="FFFF00"/>
                </a:solidFill>
                <a:latin typeface="Verdana" pitchFamily="34" charset="0"/>
              </a:rPr>
              <a:t> A obrigatoriedade de publicação dos atos em extrato independe de serem de caráter ostensivo ou sigiloso os recursos utilizados, em cada caso.</a:t>
            </a:r>
          </a:p>
          <a:p>
            <a:pPr>
              <a:defRPr/>
            </a:pPr>
            <a:endParaRPr lang="pt-BR" sz="1800" b="1" dirty="0" smtClean="0">
              <a:solidFill>
                <a:srgbClr val="FFFF00"/>
              </a:solidFill>
              <a:latin typeface="Verdana" pitchFamily="34" charset="0"/>
            </a:endParaRPr>
          </a:p>
          <a:p>
            <a:pPr>
              <a:defRPr/>
            </a:pPr>
            <a:endParaRPr lang="pt-BR" sz="1800" dirty="0" smtClean="0"/>
          </a:p>
          <a:p>
            <a:pPr>
              <a:defRPr/>
            </a:pPr>
            <a:endParaRPr lang="pt-BR" sz="1800" dirty="0" smtClean="0"/>
          </a:p>
          <a:p>
            <a:pPr>
              <a:defRPr/>
            </a:pPr>
            <a:endParaRPr lang="pt-BR" sz="1800" dirty="0" smtClean="0"/>
          </a:p>
          <a:p>
            <a:pPr>
              <a:defRPr/>
            </a:pPr>
            <a:endParaRPr lang="pt-BR" sz="1800" dirty="0" smtClean="0"/>
          </a:p>
          <a:p>
            <a:pPr>
              <a:defRPr/>
            </a:pPr>
            <a:endParaRPr lang="pt-BR" sz="1800" dirty="0" smtClean="0"/>
          </a:p>
          <a:p>
            <a:pPr>
              <a:defRPr/>
            </a:pPr>
            <a:endParaRPr lang="pt-BR" sz="1800" dirty="0" smtClean="0"/>
          </a:p>
          <a:p>
            <a:pPr>
              <a:defRPr/>
            </a:pPr>
            <a:endParaRPr lang="pt-BR" sz="1800" dirty="0" smtClean="0"/>
          </a:p>
          <a:p>
            <a:pPr marL="0" indent="0" algn="just">
              <a:lnSpc>
                <a:spcPct val="80000"/>
              </a:lnSpc>
              <a:buFontTx/>
              <a:buNone/>
              <a:defRPr/>
            </a:pPr>
            <a:endParaRPr lang="pt-BR" sz="1800" b="1" dirty="0" smtClean="0">
              <a:solidFill>
                <a:srgbClr val="FFFF00"/>
              </a:solidFill>
              <a:latin typeface="Verdana" pitchFamily="34" charset="0"/>
              <a:cs typeface="Times New Roman" pitchFamily="18" charset="0"/>
            </a:endParaRPr>
          </a:p>
        </p:txBody>
      </p:sp>
      <p:graphicFrame>
        <p:nvGraphicFramePr>
          <p:cNvPr id="9221" name="Object 9"/>
          <p:cNvGraphicFramePr>
            <a:graphicFrameLocks noChangeAspect="1"/>
          </p:cNvGraphicFramePr>
          <p:nvPr/>
        </p:nvGraphicFramePr>
        <p:xfrm>
          <a:off x="8153400" y="228600"/>
          <a:ext cx="990600" cy="920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488" name="Foto do Photo Editor" r:id="rId3" imgW="3219899" imgH="2991268" progId="">
                  <p:embed/>
                </p:oleObj>
              </mc:Choice>
              <mc:Fallback>
                <p:oleObj name="Foto do Photo Editor" r:id="rId3" imgW="3219899" imgH="2991268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153400" y="228600"/>
                        <a:ext cx="990600" cy="920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39418316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Line 3"/>
          <p:cNvSpPr>
            <a:spLocks noChangeShapeType="1"/>
          </p:cNvSpPr>
          <p:nvPr/>
        </p:nvSpPr>
        <p:spPr bwMode="auto">
          <a:xfrm>
            <a:off x="0" y="6172200"/>
            <a:ext cx="9144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pt-BR"/>
          </a:p>
        </p:txBody>
      </p:sp>
      <p:sp>
        <p:nvSpPr>
          <p:cNvPr id="5125" name="Rectangle 6"/>
          <p:cNvSpPr>
            <a:spLocks noGrp="1" noChangeArrowheads="1"/>
          </p:cNvSpPr>
          <p:nvPr>
            <p:ph type="body" idx="1"/>
          </p:nvPr>
        </p:nvSpPr>
        <p:spPr>
          <a:xfrm>
            <a:off x="611188" y="333375"/>
            <a:ext cx="7772400" cy="5715000"/>
          </a:xfrm>
        </p:spPr>
        <p:txBody>
          <a:bodyPr/>
          <a:lstStyle/>
          <a:p>
            <a:pPr marL="0" indent="0" algn="just">
              <a:lnSpc>
                <a:spcPct val="80000"/>
              </a:lnSpc>
              <a:buFontTx/>
              <a:buNone/>
              <a:defRPr/>
            </a:pPr>
            <a:endParaRPr lang="pt-BR" sz="1600" b="1" dirty="0" smtClean="0">
              <a:solidFill>
                <a:srgbClr val="FFFF00"/>
              </a:solidFill>
              <a:latin typeface="Verdana" pitchFamily="34" charset="0"/>
            </a:endParaRPr>
          </a:p>
          <a:p>
            <a:pPr>
              <a:defRPr/>
            </a:pPr>
            <a:r>
              <a:rPr lang="pt-BR" sz="1600" b="1" dirty="0" smtClean="0">
                <a:solidFill>
                  <a:srgbClr val="FFFF00"/>
                </a:solidFill>
                <a:latin typeface="Verdana" pitchFamily="34" charset="0"/>
              </a:rPr>
              <a:t>LEI 11.776, DE 17 SETEMBRO DE 2008</a:t>
            </a:r>
            <a:r>
              <a:rPr lang="pt-BR" sz="1600" dirty="0" smtClean="0">
                <a:solidFill>
                  <a:srgbClr val="FFFF00"/>
                </a:solidFill>
                <a:latin typeface="Verdana" pitchFamily="34" charset="0"/>
              </a:rPr>
              <a:t>.</a:t>
            </a:r>
          </a:p>
          <a:p>
            <a:pPr>
              <a:defRPr/>
            </a:pPr>
            <a:endParaRPr lang="pt-BR" sz="1600" dirty="0" smtClean="0">
              <a:solidFill>
                <a:srgbClr val="FFFF00"/>
              </a:solidFill>
              <a:latin typeface="Verdana" pitchFamily="34" charset="0"/>
            </a:endParaRPr>
          </a:p>
          <a:p>
            <a:pPr>
              <a:defRPr/>
            </a:pPr>
            <a:r>
              <a:rPr lang="pt-BR" sz="1600" dirty="0" smtClean="0">
                <a:solidFill>
                  <a:srgbClr val="FFFF00"/>
                </a:solidFill>
                <a:latin typeface="Verdana" pitchFamily="34" charset="0"/>
              </a:rPr>
              <a:t>Art. 8</a:t>
            </a:r>
            <a:r>
              <a:rPr lang="pt-BR" sz="1600" u="sng" baseline="30000" dirty="0" smtClean="0">
                <a:solidFill>
                  <a:srgbClr val="FFFF00"/>
                </a:solidFill>
                <a:latin typeface="Verdana" pitchFamily="34" charset="0"/>
              </a:rPr>
              <a:t>o</a:t>
            </a:r>
            <a:r>
              <a:rPr lang="pt-BR" sz="1600" dirty="0" smtClean="0">
                <a:solidFill>
                  <a:srgbClr val="FFFF00"/>
                </a:solidFill>
                <a:latin typeface="Verdana" pitchFamily="34" charset="0"/>
              </a:rPr>
              <a:t>  São atribuições do cargo de Oficial de Inteligência:</a:t>
            </a:r>
          </a:p>
          <a:p>
            <a:pPr>
              <a:defRPr/>
            </a:pPr>
            <a:endParaRPr lang="pt-BR" sz="1600" dirty="0" smtClean="0">
              <a:solidFill>
                <a:srgbClr val="FFFF00"/>
              </a:solidFill>
              <a:latin typeface="Verdana" pitchFamily="34" charset="0"/>
            </a:endParaRPr>
          </a:p>
          <a:p>
            <a:pPr>
              <a:defRPr/>
            </a:pPr>
            <a:r>
              <a:rPr lang="pt-BR" sz="1600" dirty="0" smtClean="0">
                <a:solidFill>
                  <a:srgbClr val="FFFF00"/>
                </a:solidFill>
                <a:latin typeface="Verdana" pitchFamily="34" charset="0"/>
              </a:rPr>
              <a:t>I - planejar, executar, coordenar, supervisionar e controlar:</a:t>
            </a:r>
          </a:p>
          <a:p>
            <a:pPr>
              <a:defRPr/>
            </a:pPr>
            <a:r>
              <a:rPr lang="pt-BR" sz="1600" dirty="0" smtClean="0">
                <a:solidFill>
                  <a:srgbClr val="FFFF00"/>
                </a:solidFill>
                <a:latin typeface="Verdana" pitchFamily="34" charset="0"/>
              </a:rPr>
              <a:t>a) produção de conhecimentos de inteligência;</a:t>
            </a:r>
          </a:p>
          <a:p>
            <a:pPr>
              <a:defRPr/>
            </a:pPr>
            <a:r>
              <a:rPr lang="pt-BR" sz="1600" dirty="0" smtClean="0">
                <a:solidFill>
                  <a:srgbClr val="FFFF00"/>
                </a:solidFill>
                <a:latin typeface="Verdana" pitchFamily="34" charset="0"/>
              </a:rPr>
              <a:t>b) ações de salvaguarda de assuntos sensíveis;</a:t>
            </a:r>
          </a:p>
          <a:p>
            <a:pPr>
              <a:defRPr/>
            </a:pPr>
            <a:r>
              <a:rPr lang="pt-BR" sz="1600" dirty="0" smtClean="0">
                <a:solidFill>
                  <a:srgbClr val="FFFF00"/>
                </a:solidFill>
                <a:latin typeface="Verdana" pitchFamily="34" charset="0"/>
              </a:rPr>
              <a:t>c) </a:t>
            </a:r>
            <a:r>
              <a:rPr lang="pt-BR" sz="1600" b="1" u="sng" dirty="0" smtClean="0">
                <a:solidFill>
                  <a:srgbClr val="FFFF00"/>
                </a:solidFill>
                <a:latin typeface="Verdana" pitchFamily="34" charset="0"/>
              </a:rPr>
              <a:t>operações de inteligência</a:t>
            </a:r>
            <a:r>
              <a:rPr lang="pt-BR" sz="1600" dirty="0" smtClean="0">
                <a:solidFill>
                  <a:srgbClr val="FFFF00"/>
                </a:solidFill>
                <a:latin typeface="Verdana" pitchFamily="34" charset="0"/>
              </a:rPr>
              <a:t>;</a:t>
            </a:r>
          </a:p>
          <a:p>
            <a:pPr>
              <a:defRPr/>
            </a:pPr>
            <a:r>
              <a:rPr lang="pt-BR" sz="1600" dirty="0" smtClean="0">
                <a:solidFill>
                  <a:srgbClr val="FFFF00"/>
                </a:solidFill>
                <a:latin typeface="Verdana" pitchFamily="34" charset="0"/>
              </a:rPr>
              <a:t>d) atividades de pesquisa e desenvolvimento científico ou tecnológico direcionadas à obtenção e à análise de dados e à segurança da informação; e</a:t>
            </a:r>
          </a:p>
          <a:p>
            <a:pPr>
              <a:defRPr/>
            </a:pPr>
            <a:r>
              <a:rPr lang="pt-BR" sz="1600" dirty="0" smtClean="0">
                <a:solidFill>
                  <a:srgbClr val="FFFF00"/>
                </a:solidFill>
                <a:latin typeface="Verdana" pitchFamily="34" charset="0"/>
              </a:rPr>
              <a:t>e) o desenvolvimento de recursos humanos para a atividade de inteligência; e</a:t>
            </a:r>
          </a:p>
          <a:p>
            <a:pPr>
              <a:defRPr/>
            </a:pPr>
            <a:r>
              <a:rPr lang="pt-BR" sz="1600" dirty="0" smtClean="0">
                <a:solidFill>
                  <a:srgbClr val="FFFF00"/>
                </a:solidFill>
                <a:latin typeface="Verdana" pitchFamily="34" charset="0"/>
              </a:rPr>
              <a:t>II - desenvolver e operar máquinas, veículos, aparelhos, dispositivos, instrumentos, equipamentos e sistemas necessários à atividade de inteligência.</a:t>
            </a:r>
          </a:p>
          <a:p>
            <a:pPr marL="0" indent="0" algn="just">
              <a:lnSpc>
                <a:spcPct val="80000"/>
              </a:lnSpc>
              <a:buFontTx/>
              <a:buNone/>
              <a:defRPr/>
            </a:pPr>
            <a:endParaRPr lang="pt-BR" sz="1600" dirty="0" smtClean="0">
              <a:solidFill>
                <a:srgbClr val="FFFF00"/>
              </a:solidFill>
              <a:latin typeface="Verdana" pitchFamily="34" charset="0"/>
            </a:endParaRPr>
          </a:p>
          <a:p>
            <a:pPr marL="0" indent="0" algn="just">
              <a:lnSpc>
                <a:spcPct val="80000"/>
              </a:lnSpc>
              <a:buFontTx/>
              <a:buNone/>
              <a:defRPr/>
            </a:pPr>
            <a:endParaRPr lang="pt-BR" sz="1600" b="1" dirty="0" smtClean="0">
              <a:solidFill>
                <a:srgbClr val="FFFF00"/>
              </a:solidFill>
              <a:latin typeface="Verdana" pitchFamily="34" charset="0"/>
            </a:endParaRPr>
          </a:p>
          <a:p>
            <a:pPr marL="0" indent="0" algn="just">
              <a:lnSpc>
                <a:spcPct val="80000"/>
              </a:lnSpc>
              <a:buFontTx/>
              <a:buNone/>
              <a:defRPr/>
            </a:pPr>
            <a:endParaRPr lang="pt-BR" sz="1600" b="1" dirty="0" smtClean="0">
              <a:solidFill>
                <a:srgbClr val="FFFF00"/>
              </a:solidFill>
              <a:latin typeface="Verdana" pitchFamily="34" charset="0"/>
            </a:endParaRPr>
          </a:p>
        </p:txBody>
      </p:sp>
      <p:graphicFrame>
        <p:nvGraphicFramePr>
          <p:cNvPr id="10245" name="Object 9"/>
          <p:cNvGraphicFramePr>
            <a:graphicFrameLocks noChangeAspect="1"/>
          </p:cNvGraphicFramePr>
          <p:nvPr/>
        </p:nvGraphicFramePr>
        <p:xfrm>
          <a:off x="8153400" y="228600"/>
          <a:ext cx="990600" cy="920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12" name="Foto do Photo Editor" r:id="rId3" imgW="3219899" imgH="2991268" progId="">
                  <p:embed/>
                </p:oleObj>
              </mc:Choice>
              <mc:Fallback>
                <p:oleObj name="Foto do Photo Editor" r:id="rId3" imgW="3219899" imgH="2991268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153400" y="228600"/>
                        <a:ext cx="990600" cy="920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14745048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Estrutura padrão">
  <a:themeElements>
    <a:clrScheme name="Estrutura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trutura padrã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10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10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Estrutura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strutura padrão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3237</TotalTime>
  <Words>2021</Words>
  <Application>Microsoft Office PowerPoint</Application>
  <PresentationFormat>Apresentação na tela (4:3)</PresentationFormat>
  <Paragraphs>234</Paragraphs>
  <Slides>26</Slides>
  <Notes>0</Notes>
  <HiddenSlides>0</HiddenSlides>
  <MMClips>0</MMClips>
  <ScaleCrop>false</ScaleCrop>
  <HeadingPairs>
    <vt:vector size="8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Servidores OLE inseridos</vt:lpstr>
      </vt:variant>
      <vt:variant>
        <vt:i4>1</vt:i4>
      </vt:variant>
      <vt:variant>
        <vt:lpstr>Títulos de slides</vt:lpstr>
      </vt:variant>
      <vt:variant>
        <vt:i4>26</vt:i4>
      </vt:variant>
    </vt:vector>
  </HeadingPairs>
  <TitlesOfParts>
    <vt:vector size="32" baseType="lpstr">
      <vt:lpstr>Arial Unicode MS</vt:lpstr>
      <vt:lpstr>Arial</vt:lpstr>
      <vt:lpstr>Times New Roman</vt:lpstr>
      <vt:lpstr>Verdana</vt:lpstr>
      <vt:lpstr>Estrutura padrão</vt:lpstr>
      <vt:lpstr>Foto do Photo Editor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ABIN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sem título</dc:title>
  <dc:creator>DINFO</dc:creator>
  <cp:lastModifiedBy>EDMAR FURQUIM</cp:lastModifiedBy>
  <cp:revision>115</cp:revision>
  <cp:lastPrinted>2015-07-14T16:15:53Z</cp:lastPrinted>
  <dcterms:created xsi:type="dcterms:W3CDTF">2003-10-31T04:03:52Z</dcterms:created>
  <dcterms:modified xsi:type="dcterms:W3CDTF">2015-07-14T16:35:56Z</dcterms:modified>
</cp:coreProperties>
</file>