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257" r:id="rId3"/>
    <p:sldId id="304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7" r:id="rId12"/>
    <p:sldId id="291" r:id="rId13"/>
    <p:sldId id="290" r:id="rId14"/>
    <p:sldId id="293" r:id="rId15"/>
    <p:sldId id="294" r:id="rId16"/>
    <p:sldId id="295" r:id="rId17"/>
    <p:sldId id="296" r:id="rId18"/>
    <p:sldId id="305" r:id="rId19"/>
    <p:sldId id="299" r:id="rId20"/>
    <p:sldId id="300" r:id="rId21"/>
    <p:sldId id="301" r:id="rId22"/>
    <p:sldId id="302" r:id="rId23"/>
    <p:sldId id="303" r:id="rId24"/>
    <p:sldId id="314" r:id="rId25"/>
    <p:sldId id="315" r:id="rId26"/>
    <p:sldId id="316" r:id="rId27"/>
  </p:sldIdLst>
  <p:sldSz cx="9144000" cy="6858000" type="screen4x3"/>
  <p:notesSz cx="6819900" cy="99187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90"/>
      </p:cViewPr>
      <p:guideLst>
        <p:guide orient="horz" pos="3124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19" Type="http://schemas.openxmlformats.org/officeDocument/2006/relationships/slide" Target="slides/slide2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902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871" y="0"/>
            <a:ext cx="2885905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3711"/>
            <a:ext cx="2963902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871" y="9453711"/>
            <a:ext cx="2885905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305F0F5-F313-41A7-A3C6-2D1563C838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64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902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871" y="0"/>
            <a:ext cx="2885905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3138" y="768350"/>
            <a:ext cx="4918075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69" y="4688374"/>
            <a:ext cx="4991835" cy="44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3711"/>
            <a:ext cx="2963902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871" y="9453711"/>
            <a:ext cx="2885905" cy="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CF33917-5101-43B8-B2A0-9CD94F361E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1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FDE38-E2EB-4CC7-8A98-C005214A90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9E42-04A5-4FB7-902C-799A81E973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A04E-D9DF-4563-8824-DB1E81B8A3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F204-5C7A-4966-9CEE-323F0964A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A4E6-CDEA-45DF-B9DF-AFD22593A2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B937-283E-4817-88ED-E63220B7DB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67C1-D7A0-4F25-9555-02EBA34EA3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D3565-BD06-40D1-AD73-0705A9BAC7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9A61-E83E-41BF-988D-95F7CA1A2B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602B-55C5-43BB-A588-308BC8A2F3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83DE-CA99-481C-BC44-CE05CABC6E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81B6E19-8733-48B5-9811-9C4180EE6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4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18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Art. 9º A - Quaisquer informações ou documentos sobre as atividades e assuntos de inteligência produzidos, em curso ou sob a custódia da ABIN somente poderão ser fornecidos, às autoridades que tenham competência legal para solicitá-los, pelo Chefe do Gabinete de Segurança Institucional da Presidência da República, observado o respectivo grau de sigilo conferido com base na legislação em vigor, excluídos aqueles cujo sigilo seja imprescindível à segurança da sociedade e do Estado.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18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(</a:t>
            </a:r>
            <a:r>
              <a:rPr lang="pt-BR" altLang="pt-BR" sz="1800" i="1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omissis</a:t>
            </a:r>
            <a:r>
              <a:rPr lang="pt-BR" altLang="pt-BR" sz="18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)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18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§</a:t>
            </a:r>
            <a:r>
              <a:rPr lang="pt-BR" altLang="pt-BR" sz="1800" dirty="0" smtClean="0"/>
              <a:t> </a:t>
            </a:r>
            <a:r>
              <a:rPr lang="pt-BR" altLang="pt-BR" sz="18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2</a:t>
            </a:r>
            <a:r>
              <a:rPr lang="pt-BR" altLang="pt-BR" sz="1800" u="sng" baseline="30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18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  A autoridade ou qualquer outra pessoa que tiver conhecimento ou acesso aos documentos ou informações referidos no caput deste artigo obriga-se a manter o respectivo sigilo, sob pena de responsabilidade administrativa, civil e penal, e, em se tratando de procedimento judicial, fica configurado o interesse público de que trata o art. 155, inciso I, do Código de Processo Civil, devendo qualquer investigação correr, igualmente, sob sigilo.</a:t>
            </a:r>
            <a:endParaRPr lang="pt-BR" altLang="pt-BR" sz="1800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56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pt-BR" sz="1800" b="1" dirty="0">
                <a:solidFill>
                  <a:srgbClr val="FFFF00"/>
                </a:solidFill>
              </a:rPr>
              <a:t>A </a:t>
            </a:r>
            <a:r>
              <a:rPr lang="pt-BR" sz="1800" b="1">
                <a:solidFill>
                  <a:srgbClr val="FFFF00"/>
                </a:solidFill>
              </a:rPr>
              <a:t>ABIN </a:t>
            </a:r>
            <a:r>
              <a:rPr lang="pt-BR" sz="1800" b="1" smtClean="0">
                <a:solidFill>
                  <a:srgbClr val="FFFF00"/>
                </a:solidFill>
              </a:rPr>
              <a:t>é </a:t>
            </a:r>
            <a:r>
              <a:rPr lang="pt-BR" sz="1800" b="1" dirty="0">
                <a:solidFill>
                  <a:srgbClr val="FFFF00"/>
                </a:solidFill>
              </a:rPr>
              <a:t>o </a:t>
            </a:r>
            <a:r>
              <a:rPr lang="pt-BR" sz="1800" b="1" u="sng" dirty="0">
                <a:solidFill>
                  <a:srgbClr val="FFFF00"/>
                </a:solidFill>
              </a:rPr>
              <a:t>único órgão público do Estado brasileiro que tem por finalidade o exercício da </a:t>
            </a:r>
            <a:r>
              <a:rPr lang="pt-BR" sz="1800" b="1" u="sng" dirty="0" smtClean="0">
                <a:solidFill>
                  <a:srgbClr val="FFFF00"/>
                </a:solidFill>
              </a:rPr>
              <a:t>Atividade </a:t>
            </a:r>
            <a:r>
              <a:rPr lang="pt-BR" sz="1800" b="1" u="sng" dirty="0">
                <a:solidFill>
                  <a:srgbClr val="FFFF00"/>
                </a:solidFill>
              </a:rPr>
              <a:t>de </a:t>
            </a:r>
            <a:r>
              <a:rPr lang="pt-BR" sz="1800" b="1" u="sng" dirty="0" smtClean="0">
                <a:solidFill>
                  <a:srgbClr val="FFFF00"/>
                </a:solidFill>
              </a:rPr>
              <a:t>Inteligência</a:t>
            </a:r>
            <a:r>
              <a:rPr lang="pt-BR" sz="1800" b="1" dirty="0">
                <a:solidFill>
                  <a:srgbClr val="FFFF00"/>
                </a:solidFill>
              </a:rPr>
              <a:t>. </a:t>
            </a:r>
            <a:endParaRPr lang="pt-BR" sz="1800" b="1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pt-BR" sz="1800" b="1" dirty="0">
              <a:solidFill>
                <a:srgbClr val="FFFF0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Todos </a:t>
            </a:r>
            <a:r>
              <a:rPr lang="pt-BR" sz="1800" b="1" dirty="0">
                <a:solidFill>
                  <a:srgbClr val="FFFF00"/>
                </a:solidFill>
              </a:rPr>
              <a:t>os outros entes públicos que, porventura, exerçam </a:t>
            </a:r>
            <a:r>
              <a:rPr lang="pt-BR" sz="1800" b="1" dirty="0" smtClean="0">
                <a:solidFill>
                  <a:srgbClr val="FFFF00"/>
                </a:solidFill>
              </a:rPr>
              <a:t>a Atividade </a:t>
            </a:r>
            <a:r>
              <a:rPr lang="pt-BR" sz="1800" b="1" dirty="0">
                <a:solidFill>
                  <a:srgbClr val="FFFF00"/>
                </a:solidFill>
              </a:rPr>
              <a:t>de </a:t>
            </a:r>
            <a:r>
              <a:rPr lang="pt-BR" sz="1800" b="1" dirty="0" smtClean="0">
                <a:solidFill>
                  <a:srgbClr val="FFFF00"/>
                </a:solidFill>
              </a:rPr>
              <a:t>Inteligência</a:t>
            </a:r>
            <a:r>
              <a:rPr lang="pt-BR" sz="1800" b="1" dirty="0">
                <a:solidFill>
                  <a:srgbClr val="FFFF00"/>
                </a:solidFill>
              </a:rPr>
              <a:t>, fazem-no em </a:t>
            </a:r>
            <a:r>
              <a:rPr lang="pt-BR" sz="1800" b="1" u="sng" dirty="0">
                <a:solidFill>
                  <a:srgbClr val="FFFF00"/>
                </a:solidFill>
              </a:rPr>
              <a:t>caráter subsidiário</a:t>
            </a:r>
            <a:r>
              <a:rPr lang="pt-BR" sz="1800" b="1" dirty="0">
                <a:solidFill>
                  <a:srgbClr val="FFFF00"/>
                </a:solidFill>
              </a:rPr>
              <a:t> à sua atividade principal, como são exemplos os órgãos policiais e as Forças Armadas.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41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72905"/>
              </p:ext>
            </p:extLst>
          </p:nvPr>
        </p:nvGraphicFramePr>
        <p:xfrm>
          <a:off x="0" y="116632"/>
          <a:ext cx="9143999" cy="6741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14197"/>
                <a:gridCol w="1715605"/>
                <a:gridCol w="3714197"/>
              </a:tblGrid>
              <a:tr h="171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TEMAS PRIORITÁRIOS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O QUE SE DESEJA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AÇÃO NECESSÁRIA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Inclusão da Atividade de Inteligência na Constituição Federal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Inserir a Atividade de Inteligência como atividade específica no rol de atividades com previsão constitucional.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Propor e aprovar Proposta de Emenda Constitucional que insira a Atividade de Inteligência na Constituição Federal, preveja a possibilidade de realização de investigação criminal de interesse da atividade de Inteligência de Estado e assegure o acesso a cargos da carreira de inteligência somente a brasileiros natos. 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4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Proteção ao profissional de inteligência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Criar mecanismos legais de proteção à identidade do profissional de inteligência e de suporte jurídico ao exercício de suas atividades profissionais.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Definir legalmente as técnicas e meios operacionais utilizados no âmbito da atividade de Inteligência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Propor e aprovar normativo autorizando as frações jurídicas dos OI a prestarem apoio jurídico-institucional </a:t>
                      </a:r>
                      <a:r>
                        <a:rPr lang="pt-BR" sz="900" b="1" u="sng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imediato</a:t>
                      </a: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aos servidores envolvidos na atividade de inteligência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Propor e aprovar projeto de lei que defina como crime a divulgação de identidade de profissional de inteligência e assegure o sigilo de procedimentos em âmbito processual 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Lei Orgânica da Atividade de Inteligência. 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Reger de forma consolidada toda a atividade de inteligência, conferindo prerrogativas aos membros de sua carreira, bem como sua forma de atuação.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Aprovar proposta de PEC que insira a atividade de inteligência na Constituição e propor e aprovar projeto de lei complementar.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46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Criação de Normas legais e infralegais de suporte ao exercício da Atividade de Inteligência.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Fornecer suporte jurídico ao exercício da atividade de inteligência.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Alterar Código Nacional de Trânsito visando a permitir o uso de placas particulares (“frias”) em veículos oficiais.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Alterar a Lei n° 8.745/93 (incluir alínea ao inciso VI do art. 2º)para possibilitar a contratação temporária de pessoal para a Atividade de Inteligência.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Propor e aprovar Decreto que regulamente os critérios para concessão de credencial de segurança, para sua uniformização no âmbito da Administração Federal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Proporcionar remuneração atraente a instrutores externos aos órgãos do SISBIN.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Acompanhar a tramitação de projeto de lei que visa a substituir a Lei de Segurança Nacional e, eventualmente, propor alteração ao projeto com o objetivo de adaptar-lhe aos conceitos da Atividade de Inteligência.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Assegurar efetividade aos Pedidos de Busca (PB), estabelecendo prazos e a obrigatoriedade de resposta em alguns casos.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Alterar Lei das licitações (8.666/93) para permitir facilidades e sigilo nas aquisições de materiais e aquisição de serviços pela atividade de Inteligência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Transformar postos no exterior em missões permanentes da atividade de Inteligência junto ao MRE</a:t>
                      </a:r>
                    </a:p>
                  </a:txBody>
                  <a:tcPr marL="39164" marR="39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23491"/>
              </p:ext>
            </p:extLst>
          </p:nvPr>
        </p:nvGraphicFramePr>
        <p:xfrm>
          <a:off x="251520" y="1124744"/>
          <a:ext cx="8496944" cy="4896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7536"/>
                <a:gridCol w="1938427"/>
                <a:gridCol w="4470981"/>
              </a:tblGrid>
              <a:tr h="1045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TEMAS PRIORITÁRIOS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O QUE SE DESEJA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AÇÃO NECESSÁRIA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  <a:tr h="3850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400" baseline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400" baseline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solidFill>
                            <a:srgbClr val="FFFF00"/>
                          </a:solidFill>
                          <a:effectLst/>
                        </a:rPr>
                        <a:t>Inclusão </a:t>
                      </a:r>
                      <a:r>
                        <a:rPr lang="pt-BR" sz="2400" baseline="0" dirty="0">
                          <a:solidFill>
                            <a:srgbClr val="FFFF00"/>
                          </a:solidFill>
                          <a:effectLst/>
                        </a:rPr>
                        <a:t>da Atividade de Inteligência na Constituição Federal</a:t>
                      </a:r>
                      <a:endParaRPr lang="pt-BR" sz="24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solidFill>
                            <a:srgbClr val="FFFF00"/>
                          </a:solidFill>
                          <a:effectLst/>
                        </a:rPr>
                        <a:t>Inserir </a:t>
                      </a: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a Atividade de Inteligência como atividade específica no rol de atividades com previsão constitucional.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solidFill>
                            <a:srgbClr val="FFFF00"/>
                          </a:solidFill>
                          <a:effectLst/>
                        </a:rPr>
                        <a:t>Propor </a:t>
                      </a: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e aprovar Proposta de Emenda Constitucional que insira a Atividade de Inteligência na Constituição Federal, preveja a possibilidade de realização de investigação criminal de interesse da atividade de Inteligência de Estado e assegure o acesso a cargos da carreira de inteligência somente a brasileiros natos. 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95102"/>
              </p:ext>
            </p:extLst>
          </p:nvPr>
        </p:nvGraphicFramePr>
        <p:xfrm>
          <a:off x="251520" y="1124744"/>
          <a:ext cx="8496944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/>
                <a:gridCol w="2232248"/>
                <a:gridCol w="4176464"/>
              </a:tblGrid>
              <a:tr h="75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TEMAS PRIORITÁRIOS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O QUE SE DESEJA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AÇÃO NECESSÁRIA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  <a:tr h="4216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Proteção      ao profissional de inteligência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Criar mecanismos legais de proteção à identidade do profissional de inteligência e de suporte jurídico ao exercício de suas atividades profissionais.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Definir legalmente as técnicas e meios operacionais utilizados no âmbito da atividade de Inteligência;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100" b="1" kern="12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Propor e aprovar normativo autorizando as frações jurídicas dos OI a prestarem apoio jurídico-institucional imediato aos servidores envolvidos na atividade de inteligência;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100" b="1" kern="12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Propor e aprovar projeto de lei que defina como crime a divulgação de identidade de profissional de inteligência e assegure o sigilo de procedimentos em âmbito processual.</a:t>
                      </a:r>
                      <a:endParaRPr lang="pt-BR" sz="19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33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81431"/>
              </p:ext>
            </p:extLst>
          </p:nvPr>
        </p:nvGraphicFramePr>
        <p:xfrm>
          <a:off x="107504" y="1124744"/>
          <a:ext cx="8640960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248"/>
                <a:gridCol w="2952328"/>
                <a:gridCol w="3456384"/>
              </a:tblGrid>
              <a:tr h="75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TEMAS PRIORITÁRIOS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O QUE SE DESEJA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AÇÃO NECESSÁRIA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  <a:tr h="4216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4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4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4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Lei Orgânica da Atividade de Inteligência. </a:t>
                      </a:r>
                      <a:endParaRPr lang="pt-BR" sz="24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Reger de forma consolidada toda a atividade de inteligência, conferindo prerrogativas aos membros de sua carreira, bem como sua forma de atuação.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Aprovar proposta de PEC que insira a atividade de inteligência na Constituição e propor e aprovar projeto de lei complementar.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68559"/>
              </p:ext>
            </p:extLst>
          </p:nvPr>
        </p:nvGraphicFramePr>
        <p:xfrm>
          <a:off x="107504" y="1124744"/>
          <a:ext cx="8640960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3626"/>
                <a:gridCol w="1537798"/>
                <a:gridCol w="4979536"/>
              </a:tblGrid>
              <a:tr h="75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TEMAS PRIORITÁRIOS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O QUE SE DESEJA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AÇÃO NECESSÁRIA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  <a:tr h="4216812">
                <a:tc>
                  <a:txBody>
                    <a:bodyPr/>
                    <a:lstStyle/>
                    <a:p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de Normas legais e </a:t>
                      </a:r>
                      <a:r>
                        <a:rPr lang="pt-BR" sz="24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infralegais</a:t>
                      </a:r>
                      <a:r>
                        <a:rPr lang="pt-BR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suporte ao exercício da Atividade de Inteligência.</a:t>
                      </a:r>
                      <a:endParaRPr lang="pt-BR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Fornecer suporte jurídico ao exercício da atividade de inteligência.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Alterar Código Nacional de Trânsito visando a permitir o uso de placas particulares (“frias”) em veículos oficiais.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Alterar a Lei n° 8.745/93 (incluir alínea ao inciso VI do art. 2º)para possibilitar a contratação temporária de pessoal para a Atividade de Inteligência.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Propor e aprovar Decreto que regulamente os critérios para concessão de credencial de segurança, para sua uniformização no âmbito da Administração Federal.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Proporcionar remuneração atraente a instrutores externos aos órgãos do SISBIN.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10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19848"/>
              </p:ext>
            </p:extLst>
          </p:nvPr>
        </p:nvGraphicFramePr>
        <p:xfrm>
          <a:off x="251520" y="1124744"/>
          <a:ext cx="8496944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232"/>
                <a:gridCol w="1512168"/>
                <a:gridCol w="4896544"/>
              </a:tblGrid>
              <a:tr h="75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TEMAS PRIORITÁRIOS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O QUE SE DESEJA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>
                          <a:solidFill>
                            <a:srgbClr val="FFFF00"/>
                          </a:solidFill>
                          <a:effectLst/>
                        </a:rPr>
                        <a:t>AÇÃO NECESSÁRIA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  <a:tr h="4216812">
                <a:tc>
                  <a:txBody>
                    <a:bodyPr/>
                    <a:lstStyle/>
                    <a:p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24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de Normas legais e </a:t>
                      </a:r>
                      <a:r>
                        <a:rPr lang="pt-BR" sz="2400" b="1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infralegais</a:t>
                      </a:r>
                      <a:r>
                        <a:rPr lang="pt-BR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suporte ao exercício da Atividade de Inteligência.</a:t>
                      </a:r>
                      <a:endParaRPr lang="pt-BR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000" baseline="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Fornecer suporte jurídico ao exercício da atividade de inteligência.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Acompanhar a tramitação de projeto de lei que visa a substituir a Lei de Segurança Nacional e, eventualmente, propor alteração ao projeto com o objetivo de adaptar-lhe aos conceitos da Atividade de Inteligência.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Assegurar efetividade aos Pedidos de Busca (PB), estabelecendo prazos e a obrigatoriedade de resposta em alguns casos.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Alterar Lei das licitações (8.666/93) para permitir facilidades e sigilo nas aquisições de materiais e aquisição de serviços pela atividade de Inteligência.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Transformar postos no exterior em missões permanentes da atividade de Inteligência junto ao MRE.</a:t>
                      </a:r>
                      <a:endParaRPr lang="pt-BR" sz="2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61" marR="61361" marT="0" marB="0"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38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1"/>
          <p:cNvSpPr txBox="1">
            <a:spLocks noChangeArrowheads="1"/>
          </p:cNvSpPr>
          <p:nvPr/>
        </p:nvSpPr>
        <p:spPr bwMode="auto">
          <a:xfrm>
            <a:off x="2411413" y="3349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endParaRPr lang="pt-B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2" name="Rectangle 32"/>
          <p:cNvSpPr>
            <a:spLocks noChangeArrowheads="1"/>
          </p:cNvSpPr>
          <p:nvPr/>
        </p:nvSpPr>
        <p:spPr bwMode="auto">
          <a:xfrm>
            <a:off x="1676400" y="15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/>
            <a:endParaRPr lang="pt-BR" sz="4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836613" y="14224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pt-BR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4" name="Text Box 13"/>
          <p:cNvSpPr txBox="1">
            <a:spLocks noChangeArrowheads="1"/>
          </p:cNvSpPr>
          <p:nvPr/>
        </p:nvSpPr>
        <p:spPr bwMode="auto">
          <a:xfrm>
            <a:off x="0" y="854075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pt-BR" sz="2100" dirty="0">
                <a:solidFill>
                  <a:srgbClr val="FFFF00"/>
                </a:solidFill>
              </a:rPr>
              <a:t>PRERROGATIVAS LEGAIS DOS SI</a:t>
            </a:r>
          </a:p>
        </p:txBody>
      </p:sp>
      <p:pic>
        <p:nvPicPr>
          <p:cNvPr id="48135" name="Imagem 7" descr="QUADRO APRESENTAÇÃO SPO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6350"/>
            <a:ext cx="91201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562"/>
          <p:cNvSpPr txBox="1">
            <a:spLocks noChangeArrowheads="1"/>
          </p:cNvSpPr>
          <p:nvPr/>
        </p:nvSpPr>
        <p:spPr bwMode="auto">
          <a:xfrm>
            <a:off x="1741488" y="198438"/>
            <a:ext cx="7402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pt-BR" sz="2400" i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INTELIGÊNCIA NO MUNDO</a:t>
            </a:r>
          </a:p>
        </p:txBody>
      </p:sp>
      <p:graphicFrame>
        <p:nvGraphicFramePr>
          <p:cNvPr id="48130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Foto do Photo Editor" r:id="rId4" imgW="3219899" imgH="2991268" progId="">
                  <p:embed/>
                </p:oleObj>
              </mc:Choice>
              <mc:Fallback>
                <p:oleObj name="Foto do Photo Editor" r:id="rId4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23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– </a:t>
            </a:r>
            <a:r>
              <a:rPr lang="pt-BR" sz="1800" b="1" dirty="0" err="1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Insercão</a:t>
            </a: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da Atividade de Inteligência na Constituição da República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TÍTULO II</a:t>
            </a:r>
            <a:br>
              <a:rPr lang="pt-BR" sz="1800" dirty="0" smtClean="0">
                <a:solidFill>
                  <a:srgbClr val="FFFF00"/>
                </a:solidFill>
              </a:rPr>
            </a:br>
            <a:r>
              <a:rPr lang="pt-BR" sz="1800" dirty="0" smtClean="0">
                <a:solidFill>
                  <a:srgbClr val="FFFF00"/>
                </a:solidFill>
              </a:rPr>
              <a:t>Dos Direitos e Garantias Fundamentais</a:t>
            </a:r>
            <a:br>
              <a:rPr lang="pt-BR" sz="1800" dirty="0" smtClean="0">
                <a:solidFill>
                  <a:srgbClr val="FFFF00"/>
                </a:solidFill>
              </a:rPr>
            </a:br>
            <a:r>
              <a:rPr lang="pt-BR" sz="1800" dirty="0" smtClean="0">
                <a:solidFill>
                  <a:srgbClr val="FFFF00"/>
                </a:solidFill>
              </a:rPr>
              <a:t>CAPÍTULO I</a:t>
            </a:r>
            <a:br>
              <a:rPr lang="pt-BR" sz="1800" dirty="0" smtClean="0">
                <a:solidFill>
                  <a:srgbClr val="FFFF00"/>
                </a:solidFill>
              </a:rPr>
            </a:br>
            <a:r>
              <a:rPr lang="pt-BR" sz="1800" dirty="0" smtClean="0">
                <a:solidFill>
                  <a:srgbClr val="FFFF00"/>
                </a:solidFill>
              </a:rPr>
              <a:t>DOS DIREITOS E DEVERES INDIVIDUAIS E COLETIVOS</a:t>
            </a:r>
          </a:p>
          <a:p>
            <a:pPr marL="0" indent="0" algn="just">
              <a:buFontTx/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Art. 5º Todos são iguais perante a lei, sem distinção de qualquer natureza, garantindo-se aos brasileiros e aos estrangeiros residentes no País a inviolabilidade do direito à vida, à liberdade, à igualdade, à segurança e à propriedade, nos termos seguintes:</a:t>
            </a:r>
          </a:p>
          <a:p>
            <a:pPr marL="0" indent="0">
              <a:buFontTx/>
              <a:buNone/>
            </a:pPr>
            <a:endParaRPr lang="pt-BR" sz="1800" b="1" dirty="0" smtClean="0">
              <a:solidFill>
                <a:srgbClr val="FFFF00"/>
              </a:solidFill>
            </a:endParaRPr>
          </a:p>
          <a:p>
            <a:pPr marL="0" indent="0" algn="just">
              <a:buFontTx/>
              <a:buNone/>
            </a:pPr>
            <a:r>
              <a:rPr lang="pt-BR" sz="1800" b="1" dirty="0" smtClean="0">
                <a:solidFill>
                  <a:srgbClr val="FFFF00"/>
                </a:solidFill>
              </a:rPr>
              <a:t>XII - é inviolável o sigilo da correspondência e das comunicações telegráficas, de dados e das comunicações telefônicas, salvo, no último caso, por ordem judicial, nas hipóteses e na forma que a lei estabelecer para fins de investigação criminal ou instrução processual penal;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80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505200"/>
          </a:xfrm>
        </p:spPr>
        <p:txBody>
          <a:bodyPr/>
          <a:lstStyle/>
          <a:p>
            <a:pPr marL="481013" lvl="1" indent="3175" algn="just">
              <a:buFontTx/>
              <a:buNone/>
            </a:pPr>
            <a:endParaRPr lang="pt-BR" sz="2400" smtClean="0">
              <a:solidFill>
                <a:schemeClr val="bg1"/>
              </a:solidFill>
            </a:endParaRPr>
          </a:p>
          <a:p>
            <a:pPr marL="481013" lvl="1" indent="3175" algn="just">
              <a:buFontTx/>
              <a:buNone/>
            </a:pPr>
            <a:endParaRPr lang="pt-BR" sz="2400" smtClean="0">
              <a:solidFill>
                <a:schemeClr val="bg1"/>
              </a:solidFill>
            </a:endParaRPr>
          </a:p>
          <a:p>
            <a:pPr marL="481013" lvl="1" indent="3175" algn="just">
              <a:buFontTx/>
              <a:buNone/>
            </a:pPr>
            <a:endParaRPr lang="pt-BR" sz="2400" smtClean="0">
              <a:solidFill>
                <a:schemeClr val="bg1"/>
              </a:solidFill>
            </a:endParaRPr>
          </a:p>
        </p:txBody>
      </p:sp>
      <p:pic>
        <p:nvPicPr>
          <p:cNvPr id="15362" name="Picture 3" descr="Image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08113"/>
            <a:ext cx="76327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20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– </a:t>
            </a:r>
            <a:r>
              <a:rPr lang="pt-BR" sz="2000" b="1" dirty="0" err="1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Insercão</a:t>
            </a:r>
            <a:r>
              <a:rPr lang="pt-BR" sz="20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da Atividade de Inteligência na Constituição da República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  </a:t>
            </a:r>
          </a:p>
          <a:p>
            <a:pPr marL="0" indent="0">
              <a:buFontTx/>
              <a:buNone/>
            </a:pPr>
            <a:endParaRPr lang="pt-BR" sz="1800" dirty="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endParaRPr lang="pt-BR" sz="1800" dirty="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endParaRPr lang="pt-BR" sz="1800" dirty="0" smtClean="0">
              <a:solidFill>
                <a:srgbClr val="FFFF00"/>
              </a:solidFill>
            </a:endParaRPr>
          </a:p>
          <a:p>
            <a:pPr marL="0" indent="0" algn="just">
              <a:buFontTx/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XII - é inviolável o sigilo da correspondência e das comunicações telegráficas, de dados e </a:t>
            </a:r>
            <a:r>
              <a:rPr lang="pt-BR" sz="2000" b="1" u="sng" dirty="0" smtClean="0">
                <a:solidFill>
                  <a:srgbClr val="FFFF00"/>
                </a:solidFill>
              </a:rPr>
              <a:t>das comunicações</a:t>
            </a:r>
            <a:r>
              <a:rPr lang="pt-BR" sz="2000" dirty="0" smtClean="0">
                <a:solidFill>
                  <a:srgbClr val="FFFF00"/>
                </a:solidFill>
              </a:rPr>
              <a:t> telefônicas, salvo, </a:t>
            </a:r>
            <a:r>
              <a:rPr lang="pt-BR" sz="2000" b="1" u="sng" dirty="0" smtClean="0">
                <a:solidFill>
                  <a:srgbClr val="FFFF00"/>
                </a:solidFill>
              </a:rPr>
              <a:t>no último caso</a:t>
            </a:r>
            <a:r>
              <a:rPr lang="pt-BR" sz="2000" dirty="0" smtClean="0">
                <a:solidFill>
                  <a:srgbClr val="FFFF00"/>
                </a:solidFill>
              </a:rPr>
              <a:t>, por ordem judicial, nas hipóteses e na forma que a lei estabelecer para fins de investigação criminal ou instrução processual </a:t>
            </a:r>
            <a:r>
              <a:rPr lang="pt-BR" sz="2000" b="1" u="sng" dirty="0" smtClean="0">
                <a:solidFill>
                  <a:srgbClr val="FFFF00"/>
                </a:solidFill>
              </a:rPr>
              <a:t>penal</a:t>
            </a:r>
            <a:r>
              <a:rPr lang="pt-BR" sz="2000" dirty="0" smtClean="0">
                <a:solidFill>
                  <a:srgbClr val="FFFF00"/>
                </a:solidFill>
              </a:rPr>
              <a:t>; 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93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276725" y="6299200"/>
            <a:ext cx="2449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 b="1">
                <a:solidFill>
                  <a:srgbClr val="FFFF00"/>
                </a:solidFill>
              </a:rPr>
              <a:t>ASSESSORIA  JURÍDICA - ABIN</a:t>
            </a:r>
            <a:endParaRPr lang="pt-BR" sz="1200">
              <a:solidFill>
                <a:srgbClr val="FFFF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– </a:t>
            </a:r>
            <a:r>
              <a:rPr lang="pt-BR" sz="2000" b="1" dirty="0" err="1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Insercão</a:t>
            </a:r>
            <a:r>
              <a:rPr lang="pt-BR" sz="20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da Atividade de Inteligência na Constituição da República</a:t>
            </a:r>
          </a:p>
          <a:p>
            <a:pPr marL="0" indent="0" algn="just">
              <a:buFontTx/>
              <a:buNone/>
              <a:defRPr/>
            </a:pPr>
            <a:r>
              <a:rPr lang="pt-BR" sz="1800" dirty="0" smtClean="0">
                <a:solidFill>
                  <a:srgbClr val="FFFF00"/>
                </a:solidFill>
              </a:rPr>
              <a:t>  </a:t>
            </a:r>
            <a:r>
              <a:rPr lang="pt-BR" sz="1600" dirty="0" smtClean="0">
                <a:solidFill>
                  <a:srgbClr val="FFFF00"/>
                </a:solidFill>
              </a:rPr>
              <a:t>Posição da </a:t>
            </a:r>
            <a:r>
              <a:rPr lang="pt-BR" sz="1600" dirty="0" err="1" smtClean="0">
                <a:solidFill>
                  <a:srgbClr val="FFFF00"/>
                </a:solidFill>
              </a:rPr>
              <a:t>Profª</a:t>
            </a:r>
            <a:r>
              <a:rPr lang="pt-BR" sz="1600" dirty="0" smtClean="0">
                <a:solidFill>
                  <a:srgbClr val="FFFF00"/>
                </a:solidFill>
              </a:rPr>
              <a:t> Dra. Ada Pellegrini </a:t>
            </a:r>
            <a:r>
              <a:rPr lang="pt-BR" sz="1600" dirty="0" err="1" smtClean="0">
                <a:solidFill>
                  <a:srgbClr val="FFFF00"/>
                </a:solidFill>
              </a:rPr>
              <a:t>Grinover</a:t>
            </a:r>
            <a:r>
              <a:rPr lang="pt-BR" sz="1600" dirty="0" smtClean="0">
                <a:solidFill>
                  <a:srgbClr val="FFFF00"/>
                </a:solidFill>
              </a:rPr>
              <a:t>, manifestada em artigo de amplo conhecimento denominado “</a:t>
            </a:r>
            <a:r>
              <a:rPr lang="pt-BR" sz="1600" i="1" dirty="0" smtClean="0">
                <a:solidFill>
                  <a:srgbClr val="FFFF00"/>
                </a:solidFill>
              </a:rPr>
              <a:t>O regime brasileiro das interceptações telefônicas</a:t>
            </a:r>
            <a:r>
              <a:rPr lang="pt-BR" sz="1600" dirty="0" smtClean="0">
                <a:solidFill>
                  <a:srgbClr val="FFFF00"/>
                </a:solidFill>
              </a:rPr>
              <a:t>”, com o seguinte teor: </a:t>
            </a:r>
          </a:p>
          <a:p>
            <a:pPr algn="just">
              <a:buFontTx/>
              <a:buNone/>
              <a:defRPr/>
            </a:pPr>
            <a:r>
              <a:rPr lang="pt-BR" sz="1600" dirty="0" smtClean="0">
                <a:solidFill>
                  <a:srgbClr val="FFFF00"/>
                </a:solidFill>
              </a:rPr>
              <a:t>	“(...) Mas aqui surge importante questão constitucional, que ainda não vi levantada. O certo é que a Assembléia Nacional Constituinte aprovou texto diverso do que veio afinal a ser promulgado. A redação aprovada em segundo turno, no plenário, foi a seguinte: </a:t>
            </a:r>
            <a:r>
              <a:rPr lang="pt-BR" sz="1600" i="1" dirty="0" smtClean="0">
                <a:solidFill>
                  <a:srgbClr val="FFFF00"/>
                </a:solidFill>
              </a:rPr>
              <a:t>É inviolável o sigilo da correspondência e das comunicações de dados, telegráficas e telefônicas, salvo por ordem judicial, nas hipóteses e na forma que a lei estabelecer, para fins de investigação criminal ou instrução processual</a:t>
            </a:r>
            <a:r>
              <a:rPr lang="pt-BR" sz="1600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pt-BR" sz="1600" b="1" dirty="0" smtClean="0">
                <a:solidFill>
                  <a:srgbClr val="FFFF00"/>
                </a:solidFill>
              </a:rPr>
              <a:t>	Foi a Comissão de Redação que, exorbitando de seus poderes, acrescentou ao texto as palavras "comunicações", "no último caso" e "penal", limitando consideravelmente o alcance da norma constitucional legitimamente aprovada em plenário.</a:t>
            </a:r>
            <a:endParaRPr lang="pt-BR" sz="1600" dirty="0" smtClean="0">
              <a:solidFill>
                <a:srgbClr val="FFFF00"/>
              </a:solidFill>
            </a:endParaRPr>
          </a:p>
          <a:p>
            <a:pPr algn="just">
              <a:buFontTx/>
              <a:buNone/>
              <a:defRPr/>
            </a:pPr>
            <a:r>
              <a:rPr lang="pt-BR" sz="1600" dirty="0" smtClean="0">
                <a:solidFill>
                  <a:srgbClr val="FFFF00"/>
                </a:solidFill>
              </a:rPr>
              <a:t>	Esta, da forma como o fora, permitia a quebra do sigilo - observadas a ordem judicial e a reserva legal - não apenas com relação às comunicações telefônicas, mas também às telegráficas e de dados, bem como quanto ao sigilo da correspondência; e, ademais, não restringia o objeto da prova ao processo penal, possibilitando fosse ela produzida em processos não penais.</a:t>
            </a:r>
          </a:p>
          <a:p>
            <a:pPr algn="just">
              <a:buFontTx/>
              <a:buNone/>
              <a:defRPr/>
            </a:pPr>
            <a:r>
              <a:rPr lang="pt-BR" sz="1600" b="1" dirty="0" smtClean="0">
                <a:solidFill>
                  <a:srgbClr val="FFFF00"/>
                </a:solidFill>
              </a:rPr>
              <a:t>	No meu sentir, a redação restritiva do inc. XII do Art. 5º da Constituição é formalmente inconstitucional, por vício de competência e afronta ao processo legislativo.”</a:t>
            </a:r>
            <a:endParaRPr lang="pt-BR" sz="16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40962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3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– </a:t>
            </a:r>
            <a:r>
              <a:rPr lang="pt-BR" sz="1800" b="1" dirty="0" err="1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Insercão</a:t>
            </a: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da Atividade de Inteligência na Constituição da República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  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1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1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t-BR" sz="18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Investigação criminal                polícia judiciária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000" i="1" dirty="0" smtClean="0">
                <a:solidFill>
                  <a:srgbClr val="FFFF00"/>
                </a:solidFill>
              </a:rPr>
              <a:t>“Se todo inquérito policial implica uma investigação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000" i="1" dirty="0" smtClean="0">
                <a:solidFill>
                  <a:srgbClr val="FFFF00"/>
                </a:solidFill>
              </a:rPr>
              <a:t>criminal, nem toda investigação criminal implica inquérito policial”.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1600" dirty="0" smtClean="0">
                <a:solidFill>
                  <a:srgbClr val="FFFF00"/>
                </a:solidFill>
              </a:rPr>
              <a:t>(Ministro Carlos Britto - STF,</a:t>
            </a:r>
            <a:r>
              <a:rPr lang="pt-BR" sz="1600" i="1" dirty="0" smtClean="0">
                <a:solidFill>
                  <a:srgbClr val="FFFF00"/>
                </a:solidFill>
              </a:rPr>
              <a:t> </a:t>
            </a:r>
            <a:r>
              <a:rPr lang="fr-FR" sz="1600" dirty="0" smtClean="0">
                <a:solidFill>
                  <a:srgbClr val="FFFF00"/>
                </a:solidFill>
              </a:rPr>
              <a:t>Inq n. 1.968/DF. DJ 1/09/2004)</a:t>
            </a:r>
            <a:endParaRPr lang="fr-FR" sz="20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ferente de 5"/>
          <p:cNvSpPr/>
          <p:nvPr/>
        </p:nvSpPr>
        <p:spPr bwMode="auto">
          <a:xfrm>
            <a:off x="3643313" y="2071688"/>
            <a:ext cx="914400" cy="928687"/>
          </a:xfrm>
          <a:prstGeom prst="mathNotEqual">
            <a:avLst>
              <a:gd name="adj1" fmla="val 23520"/>
              <a:gd name="adj2" fmla="val 6302820"/>
              <a:gd name="adj3" fmla="val 117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1"/>
          <p:cNvSpPr txBox="1">
            <a:spLocks noChangeArrowheads="1"/>
          </p:cNvSpPr>
          <p:nvPr/>
        </p:nvSpPr>
        <p:spPr bwMode="auto">
          <a:xfrm>
            <a:off x="2411413" y="3349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endParaRPr lang="pt-B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2" name="Rectangle 32"/>
          <p:cNvSpPr>
            <a:spLocks noChangeArrowheads="1"/>
          </p:cNvSpPr>
          <p:nvPr/>
        </p:nvSpPr>
        <p:spPr bwMode="auto">
          <a:xfrm>
            <a:off x="1676400" y="15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/>
            <a:endParaRPr lang="pt-BR" sz="4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836613" y="14224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pt-BR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4" name="Text Box 13"/>
          <p:cNvSpPr txBox="1">
            <a:spLocks noChangeArrowheads="1"/>
          </p:cNvSpPr>
          <p:nvPr/>
        </p:nvSpPr>
        <p:spPr bwMode="auto">
          <a:xfrm>
            <a:off x="0" y="854075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pt-BR" sz="2100" dirty="0">
                <a:solidFill>
                  <a:srgbClr val="FFFF00"/>
                </a:solidFill>
              </a:rPr>
              <a:t>PRERROGATIVAS LEGAIS DOS SI</a:t>
            </a:r>
          </a:p>
        </p:txBody>
      </p:sp>
      <p:pic>
        <p:nvPicPr>
          <p:cNvPr id="48135" name="Imagem 7" descr="QUADRO APRESENTAÇÃO SPO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6350"/>
            <a:ext cx="91201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562"/>
          <p:cNvSpPr txBox="1">
            <a:spLocks noChangeArrowheads="1"/>
          </p:cNvSpPr>
          <p:nvPr/>
        </p:nvSpPr>
        <p:spPr bwMode="auto">
          <a:xfrm>
            <a:off x="1741488" y="198438"/>
            <a:ext cx="7402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pt-BR" sz="2400" i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INTELIGÊNCIA NO MUNDO</a:t>
            </a:r>
          </a:p>
        </p:txBody>
      </p:sp>
      <p:graphicFrame>
        <p:nvGraphicFramePr>
          <p:cNvPr id="48130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Foto do Photo Editor" r:id="rId4" imgW="3219899" imgH="2991268" progId="">
                  <p:embed/>
                </p:oleObj>
              </mc:Choice>
              <mc:Fallback>
                <p:oleObj name="Foto do Photo Editor" r:id="rId4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16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1"/>
          <p:cNvSpPr txBox="1">
            <a:spLocks noChangeArrowheads="1"/>
          </p:cNvSpPr>
          <p:nvPr/>
        </p:nvSpPr>
        <p:spPr bwMode="auto">
          <a:xfrm>
            <a:off x="2411413" y="3349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endParaRPr lang="pt-BR" sz="1800">
              <a:latin typeface="Arial" pitchFamily="34" charset="0"/>
            </a:endParaRPr>
          </a:p>
        </p:txBody>
      </p:sp>
      <p:sp>
        <p:nvSpPr>
          <p:cNvPr id="19460" name="Rectangle 32"/>
          <p:cNvSpPr>
            <a:spLocks noChangeArrowheads="1"/>
          </p:cNvSpPr>
          <p:nvPr/>
        </p:nvSpPr>
        <p:spPr bwMode="auto">
          <a:xfrm>
            <a:off x="1676400" y="15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/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836613" y="14224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pt-BR" sz="3200" dirty="0">
              <a:latin typeface="Arial" charset="0"/>
              <a:cs typeface="Arial" charset="0"/>
            </a:endParaRPr>
          </a:p>
        </p:txBody>
      </p:sp>
      <p:sp>
        <p:nvSpPr>
          <p:cNvPr id="40965" name="Retângulo 6"/>
          <p:cNvSpPr>
            <a:spLocks noChangeArrowheads="1"/>
          </p:cNvSpPr>
          <p:nvPr/>
        </p:nvSpPr>
        <p:spPr bwMode="auto">
          <a:xfrm>
            <a:off x="357188" y="1357313"/>
            <a:ext cx="833755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lvl="1" algn="just" defTabSz="912813">
              <a:defRPr/>
            </a:pPr>
            <a:endParaRPr lang="pt-BR" sz="2200" dirty="0"/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I - </a:t>
            </a:r>
            <a:r>
              <a:rPr lang="pt-BR" sz="1800" b="1" dirty="0">
                <a:solidFill>
                  <a:srgbClr val="FFFF00"/>
                </a:solidFill>
              </a:rPr>
              <a:t>Atividade de Inteligência</a:t>
            </a:r>
            <a:r>
              <a:rPr lang="pt-BR" sz="1800" dirty="0">
                <a:solidFill>
                  <a:srgbClr val="FFFF00"/>
                </a:solidFill>
              </a:rPr>
              <a:t>: o exercício permanente de Ações Especializadas orientadas para a obtenção de dados e a produção de Conhecimentos, com vistas ao assessoramento de autoridades governamentais, nos respectivos níveis e áreas de atribuição, para o planejamento, a execução, e o acompanhamento das políticas de governo, a neutralização de ameaças e a salvaguarda de dados, de Conhecimentos e meios que os guardem ou veiculem, de pessoas, de áreas e instalações de interesse da sociedade e do Estado;</a:t>
            </a:r>
          </a:p>
          <a:p>
            <a:pPr algn="just"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II - </a:t>
            </a:r>
            <a:r>
              <a:rPr lang="pt-BR" sz="1800" b="1" dirty="0">
                <a:solidFill>
                  <a:srgbClr val="FFFF00"/>
                </a:solidFill>
              </a:rPr>
              <a:t>Inteligência</a:t>
            </a:r>
            <a:r>
              <a:rPr lang="pt-BR" sz="1800" dirty="0">
                <a:solidFill>
                  <a:srgbClr val="FFFF00"/>
                </a:solidFill>
              </a:rPr>
              <a:t>: ramo da Atividade de Inteligência que objetiva desenvolver Ações Especializadas voltadas para identificar oportunidades e produzir Conhecimentos relativos a fatos e situações que ocorram dentro e fora do território nacional, de imediata ou potencial influência sobre o processo decisório e a ação governamental; </a:t>
            </a:r>
          </a:p>
          <a:p>
            <a:pPr algn="just"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III - </a:t>
            </a:r>
            <a:r>
              <a:rPr lang="pt-BR" sz="1800" b="1" dirty="0" err="1">
                <a:solidFill>
                  <a:srgbClr val="FFFF00"/>
                </a:solidFill>
              </a:rPr>
              <a:t>Contrainteligência</a:t>
            </a:r>
            <a:r>
              <a:rPr lang="pt-BR" sz="1800" dirty="0">
                <a:solidFill>
                  <a:srgbClr val="FFFF00"/>
                </a:solidFill>
              </a:rPr>
              <a:t>: ramo da Atividade de Inteligência que objetiva desenvolver Ações Especializadas e produzir Conhecimentos voltados para prevenir, detectar, obstruir e neutralizar a Inteligência adversa e as ações que constituam ameaça, dentro e fora do território nacional, à salvaguarda de dados, Conhecimentos e meios que os guardem ou veiculem, de pessoas, de áreas e instalações de interesse da sociedade e do Estado;</a:t>
            </a:r>
          </a:p>
          <a:p>
            <a:pPr marL="630238" indent="-455613" algn="just" defTabSz="912813">
              <a:defRPr/>
            </a:pPr>
            <a:endParaRPr lang="pt-BR" sz="1200" dirty="0">
              <a:solidFill>
                <a:srgbClr val="FFFF00"/>
              </a:solidFill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1143000" y="160338"/>
            <a:ext cx="8001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24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CONCEITOS	</a:t>
            </a:r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47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2411413" y="3349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endParaRPr lang="pt-BR" sz="1800">
              <a:latin typeface="Arial" pitchFamily="34" charset="0"/>
            </a:endParaRPr>
          </a:p>
        </p:txBody>
      </p:sp>
      <p:sp>
        <p:nvSpPr>
          <p:cNvPr id="20484" name="Rectangle 32"/>
          <p:cNvSpPr>
            <a:spLocks noChangeArrowheads="1"/>
          </p:cNvSpPr>
          <p:nvPr/>
        </p:nvSpPr>
        <p:spPr bwMode="auto">
          <a:xfrm>
            <a:off x="1676400" y="15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/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836613" y="14224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pt-BR" sz="3200" dirty="0">
              <a:latin typeface="Arial" charset="0"/>
              <a:cs typeface="Arial" charset="0"/>
            </a:endParaRPr>
          </a:p>
        </p:txBody>
      </p:sp>
      <p:sp>
        <p:nvSpPr>
          <p:cNvPr id="40965" name="Retângulo 6"/>
          <p:cNvSpPr>
            <a:spLocks noChangeArrowheads="1"/>
          </p:cNvSpPr>
          <p:nvPr/>
        </p:nvSpPr>
        <p:spPr bwMode="auto">
          <a:xfrm>
            <a:off x="357188" y="1357313"/>
            <a:ext cx="833755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lvl="1" algn="just" defTabSz="912813">
              <a:defRPr/>
            </a:pPr>
            <a:endParaRPr lang="pt-BR" sz="2200" dirty="0"/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IV – </a:t>
            </a:r>
            <a:r>
              <a:rPr lang="pt-BR" sz="1800" b="1" dirty="0">
                <a:solidFill>
                  <a:srgbClr val="FFFF00"/>
                </a:solidFill>
              </a:rPr>
              <a:t>Ações Especializadas</a:t>
            </a:r>
            <a:r>
              <a:rPr lang="pt-BR" sz="1800" dirty="0">
                <a:solidFill>
                  <a:srgbClr val="FFFF00"/>
                </a:solidFill>
              </a:rPr>
              <a:t>: busca de dado negado mediante o emprego sigiloso de técnicas operacionais ou coleta de dado disponível, além de outros procedimentos metodológicos próprios da Atividade de Inteligência, sempre com irrestrita observância aos direitos e garantias individuais e demais princípios constitucionais, voltados para o exercício da Atividade de Inteligência;</a:t>
            </a:r>
          </a:p>
          <a:p>
            <a:pPr algn="just"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V – </a:t>
            </a:r>
            <a:r>
              <a:rPr lang="pt-BR" sz="1800" b="1" dirty="0">
                <a:solidFill>
                  <a:srgbClr val="FFFF00"/>
                </a:solidFill>
              </a:rPr>
              <a:t>Dado</a:t>
            </a:r>
            <a:r>
              <a:rPr lang="pt-BR" sz="1800" dirty="0">
                <a:solidFill>
                  <a:srgbClr val="FFFF00"/>
                </a:solidFill>
              </a:rPr>
              <a:t>: é a representação de qualquer fato ou situação não elaborada pelo profissional de Inteligência;</a:t>
            </a:r>
          </a:p>
          <a:p>
            <a:pPr algn="just"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VI – </a:t>
            </a:r>
            <a:r>
              <a:rPr lang="pt-BR" sz="1800" b="1" dirty="0">
                <a:solidFill>
                  <a:srgbClr val="FFFF00"/>
                </a:solidFill>
              </a:rPr>
              <a:t>Conhecimento</a:t>
            </a:r>
            <a:r>
              <a:rPr lang="pt-BR" sz="1800" dirty="0">
                <a:solidFill>
                  <a:srgbClr val="FFFF00"/>
                </a:solidFill>
              </a:rPr>
              <a:t>: é a representação de um fato ou de uma situação, de interesse para a Atividade de Inteligência, produzida pelo profissional de Inteligência; e</a:t>
            </a:r>
          </a:p>
          <a:p>
            <a:pPr algn="just"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VII - </a:t>
            </a:r>
            <a:r>
              <a:rPr lang="pt-BR" sz="1800" b="1" dirty="0">
                <a:solidFill>
                  <a:srgbClr val="FFFF00"/>
                </a:solidFill>
              </a:rPr>
              <a:t>Profissional de Inteligência</a:t>
            </a:r>
            <a:r>
              <a:rPr lang="pt-BR" sz="1800" dirty="0">
                <a:solidFill>
                  <a:srgbClr val="FFFF00"/>
                </a:solidFill>
              </a:rPr>
              <a:t>: é o integrante, efetivo ou temporário, do quadro de pessoal ativo de órgão ou unidade de Inteligência com capacidade técnica para desenvolver Ações Especializadas e produzir Conhecimentos. </a:t>
            </a:r>
          </a:p>
          <a:p>
            <a:pPr marL="630238" indent="-455613" algn="just" defTabSz="912813">
              <a:defRPr/>
            </a:pP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165225" y="160338"/>
            <a:ext cx="7978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24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CONCEITOS	</a:t>
            </a:r>
          </a:p>
          <a:p>
            <a:pPr algn="ctr" defTabSz="912813"/>
            <a:r>
              <a:rPr lang="en-US" sz="24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graphicFrame>
        <p:nvGraphicFramePr>
          <p:cNvPr id="20482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420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1"/>
          <p:cNvSpPr txBox="1">
            <a:spLocks noChangeArrowheads="1"/>
          </p:cNvSpPr>
          <p:nvPr/>
        </p:nvSpPr>
        <p:spPr bwMode="auto">
          <a:xfrm>
            <a:off x="2411413" y="3349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/>
            <a:endParaRPr lang="pt-BR" sz="1800">
              <a:latin typeface="Arial" pitchFamily="34" charset="0"/>
            </a:endParaRPr>
          </a:p>
        </p:txBody>
      </p:sp>
      <p:sp>
        <p:nvSpPr>
          <p:cNvPr id="21508" name="Rectangle 32"/>
          <p:cNvSpPr>
            <a:spLocks noChangeArrowheads="1"/>
          </p:cNvSpPr>
          <p:nvPr/>
        </p:nvSpPr>
        <p:spPr bwMode="auto">
          <a:xfrm>
            <a:off x="1676400" y="15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/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836613" y="14224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pt-BR" sz="3200" dirty="0">
              <a:latin typeface="Arial" charset="0"/>
              <a:cs typeface="Arial" charset="0"/>
            </a:endParaRPr>
          </a:p>
        </p:txBody>
      </p:sp>
      <p:sp>
        <p:nvSpPr>
          <p:cNvPr id="40965" name="Retângulo 6"/>
          <p:cNvSpPr>
            <a:spLocks noChangeArrowheads="1"/>
          </p:cNvSpPr>
          <p:nvPr/>
        </p:nvSpPr>
        <p:spPr bwMode="auto">
          <a:xfrm>
            <a:off x="357188" y="1357313"/>
            <a:ext cx="83375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lvl="1" algn="just" defTabSz="912813">
              <a:defRPr/>
            </a:pPr>
            <a:endParaRPr lang="pt-BR" sz="2200" dirty="0"/>
          </a:p>
          <a:p>
            <a:pPr algn="just">
              <a:defRPr/>
            </a:pPr>
            <a:r>
              <a:rPr lang="pt-BR" sz="1800" b="1" dirty="0">
                <a:solidFill>
                  <a:srgbClr val="FFFF00"/>
                </a:solidFill>
              </a:rPr>
              <a:t>Atividade de Inteligência de Estado: é</a:t>
            </a:r>
            <a:r>
              <a:rPr lang="pt-BR" sz="1800" dirty="0">
                <a:solidFill>
                  <a:srgbClr val="FFFF00"/>
                </a:solidFill>
              </a:rPr>
              <a:t> aquela desenvolvida por órgão cuja finalidade precípua é desenvolver Ações Especializadas orientadas para a identificação de oportunidades e a produção de Conhecimentos com vistas a assessorar o processo decisório nacional no seu mais alto nível, a neutralização de ameaças e a salvaguarda de dados, de Conhecimentos e meios que os vinculem, de pessoas, áreas e instalações de interesse da sociedade e do Estado.</a:t>
            </a:r>
          </a:p>
          <a:p>
            <a:pPr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pt-BR" sz="1800" dirty="0">
                <a:solidFill>
                  <a:srgbClr val="FFFF00"/>
                </a:solidFill>
              </a:rPr>
              <a:t>No âmbito do SISBIN, seus integrantes podem desenvolver Ações Especializadas  em prol da Atividade de Inteligência de Estado.</a:t>
            </a:r>
          </a:p>
          <a:p>
            <a:pPr>
              <a:defRPr/>
            </a:pPr>
            <a:endParaRPr lang="pt-BR" sz="1800" dirty="0">
              <a:solidFill>
                <a:srgbClr val="FFFF00"/>
              </a:solidFill>
            </a:endParaRPr>
          </a:p>
          <a:p>
            <a:pPr marL="630238" indent="-455613" algn="just" defTabSz="912813">
              <a:defRPr/>
            </a:pP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165225" y="160338"/>
            <a:ext cx="7978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24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99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t-BR" sz="2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14.07.1995 – 14.07.2015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t-BR" sz="20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Nos últimos 20 anos, o Brasil, graças ao seu crescimento interno e o aprofundamento de sua inserção 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internacional, 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alçado 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patamar das nações cujos posicionamentos, atitudes e interesses são frequentemente levados em consideração no contexto externo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BR" sz="2000" dirty="0"/>
              <a:t> 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 situação tende a reverter-se na forma de benefícios que favorecem a população brasileira sob variados aspectos políticos, econômicos e sociais.</a:t>
            </a:r>
          </a:p>
          <a:p>
            <a:pPr algn="just"/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</a:t>
            </a:r>
            <a:r>
              <a:rPr lang="pt-BR" sz="2000" b="1" u="sn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instâncias multilaterais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País tem exercido reconhecida liderança e se posicionado em favor de nações menos favorecidas e de outras também “em desenvolvimento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  <a:r>
              <a:rPr lang="pt-BR" sz="2000" dirty="0"/>
              <a:t> 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BR" sz="2000" b="1" u="sn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dimensão econômica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ele faz parte de um conjunto de países – juntamente com Rússia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Índia 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China – cuja economia tem enorme potencial de crescimento e capacidade de atração de 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investimentos;</a:t>
            </a:r>
            <a:endParaRPr lang="pt-BR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43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t-BR" sz="2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14.07.1995 – 14.07.2015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t-BR" sz="2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BR" sz="2000" b="1" u="sn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comercial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Brasil aparece cada vez mais como importante exportador de </a:t>
            </a:r>
            <a:r>
              <a:rPr lang="pt-BR" sz="20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commodities 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de produtos de alto valor agregado;</a:t>
            </a:r>
          </a:p>
          <a:p>
            <a:pPr algn="just"/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BR" sz="2000" b="1" u="sn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político-militar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em razão de seu peso geopolítico e importância econômica regionais, o País aspira a um assento permanente no Conselho de Segurança da Organização das Nações Unidas, a despeito de sempre ter contribuído com as missões militares e humanitárias da ONU, como a que comanda atualmente no Haiti</a:t>
            </a:r>
            <a:r>
              <a:rPr lang="pt-BR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pt-BR" sz="2000" b="1" u="sn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Regionalmente</a:t>
            </a:r>
            <a:r>
              <a:rPr lang="pt-BR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ao buscar exercer papel conciliador e de liderança salutar em prol da almejada e necessária integração sul-americana, o Brasil acaba por contrastar, em ações e estratégias políticas, com imposições retóricas e atos isolados específicos, de base ideológica, muitas vezes demagógica, existentes no subcontinente.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t-BR" sz="2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t-BR" sz="20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317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t-BR" altLang="pt-BR" sz="1800" b="1" dirty="0" smtClean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SISTEMA BRASILEIRO DE INTELIGENCIA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1800" b="1" dirty="0" smtClean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LEI Nº 9.883, 7 DE DEZEMBRO DE 1999.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2000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Art. 1</a:t>
            </a:r>
            <a:r>
              <a:rPr lang="pt-BR" altLang="pt-BR" sz="2000" u="sng" baseline="30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Fica instituído o Sistema Brasileiro de Inteligência, que integra as ações de planejamento e execução das atividades de inteligência do País, com a finalidade de fornecer subsídios ao Presidente da República nos assuntos de interesse nacional.</a:t>
            </a:r>
            <a:endParaRPr lang="pt-BR" altLang="pt-BR" sz="2000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2000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§ 2</a:t>
            </a:r>
            <a:r>
              <a:rPr lang="pt-BR" altLang="pt-BR" sz="2000" u="sng" baseline="30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Para os efeitos de aplicação desta Lei, entende-se como </a:t>
            </a:r>
            <a:r>
              <a:rPr lang="pt-BR" altLang="pt-BR" sz="2000" b="1" u="sng" dirty="0" smtClean="0">
                <a:solidFill>
                  <a:srgbClr val="FFFF00"/>
                </a:solidFill>
                <a:latin typeface="Verdana" panose="020B0604030504040204" pitchFamily="34" charset="0"/>
              </a:rPr>
              <a:t>inteligência</a:t>
            </a: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a atividade que objetiva a obtenção, análise e disseminação de conhecimentos dentro e fora do território nacional sobre fatos e situações de imediata ou potencial influência sobre o processo decisório e a ação governamental e sobre a salvaguarda e a segurança da sociedade e do Estado.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2000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§ 3</a:t>
            </a:r>
            <a:r>
              <a:rPr lang="pt-BR" altLang="pt-BR" sz="2000" u="sng" baseline="30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Entende-se como </a:t>
            </a:r>
            <a:r>
              <a:rPr lang="pt-BR" altLang="pt-BR" sz="2000" b="1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contra-inteligência</a:t>
            </a:r>
            <a:r>
              <a:rPr lang="pt-BR" altLang="pt-BR" sz="20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a atividade que objetiva neutralizar a inteligência adversa.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9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87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408613" y="6299200"/>
            <a:ext cx="185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FFFF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t-BR" altLang="pt-BR" sz="1800" b="1" dirty="0" smtClean="0">
                <a:solidFill>
                  <a:srgbClr val="FFFF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SISTEMA BRASILEIRO DE INTELIGENCIA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Art. 3</a:t>
            </a:r>
            <a:r>
              <a:rPr lang="pt-BR" altLang="pt-BR" sz="1800" u="sng" baseline="30000" dirty="0">
                <a:solidFill>
                  <a:srgbClr val="FFFF00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  Fica criada a Agência Brasileira de Inteligência - ABIN, órgão da Presidência da República, que, na posição de </a:t>
            </a:r>
            <a:r>
              <a:rPr lang="pt-BR" altLang="pt-BR" sz="1800" u="sng" dirty="0">
                <a:solidFill>
                  <a:srgbClr val="FFFF00"/>
                </a:solidFill>
                <a:latin typeface="Verdana" panose="020B0604030504040204" pitchFamily="34" charset="0"/>
              </a:rPr>
              <a:t>órgão central do Sistema Brasileiro de Inteligência</a:t>
            </a: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, terá a seu cargo </a:t>
            </a:r>
            <a:r>
              <a:rPr lang="pt-BR" altLang="pt-BR" sz="1800" u="sng" dirty="0">
                <a:solidFill>
                  <a:srgbClr val="FFFF00"/>
                </a:solidFill>
                <a:latin typeface="Verdana" panose="020B0604030504040204" pitchFamily="34" charset="0"/>
              </a:rPr>
              <a:t>planejar, executar, coordenar, supervisionar e controlar as atividades de inteligência do País</a:t>
            </a: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, obedecidas à política e às diretrizes superiormente traçadas nos termos desta Lei. </a:t>
            </a:r>
          </a:p>
          <a:p>
            <a:pPr marL="0" indent="0" algn="just">
              <a:buFontTx/>
              <a:buNone/>
            </a:pPr>
            <a:endParaRPr lang="pt-BR" altLang="pt-BR" sz="1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marL="0" indent="0" algn="just"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Parágrafo único. As atividades de inteligência serão desenvolvidas, no que se refere aos limites de sua extensão e ao </a:t>
            </a:r>
            <a:r>
              <a:rPr lang="pt-BR" altLang="pt-BR" sz="1800" u="sng" dirty="0">
                <a:solidFill>
                  <a:srgbClr val="FFFF00"/>
                </a:solidFill>
                <a:latin typeface="Verdana" panose="020B0604030504040204" pitchFamily="34" charset="0"/>
              </a:rPr>
              <a:t>uso de técnicas e meios sigilosos</a:t>
            </a: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, com </a:t>
            </a:r>
            <a:r>
              <a:rPr lang="pt-BR" altLang="pt-BR" sz="1800" u="sng" dirty="0">
                <a:solidFill>
                  <a:srgbClr val="FFFF00"/>
                </a:solidFill>
                <a:latin typeface="Verdana" panose="020B0604030504040204" pitchFamily="34" charset="0"/>
              </a:rPr>
              <a:t>irrestrita observância dos direitos e garantias individuais</a:t>
            </a:r>
            <a:r>
              <a:rPr lang="pt-BR" altLang="pt-BR" sz="1800" dirty="0">
                <a:solidFill>
                  <a:srgbClr val="FFFF00"/>
                </a:solidFill>
                <a:latin typeface="Verdana" panose="020B0604030504040204" pitchFamily="34" charset="0"/>
              </a:rPr>
              <a:t>, fidelidade às instituições e aos princípios éticos que regem os interesses e a segurança do Estado.</a:t>
            </a:r>
          </a:p>
          <a:p>
            <a:pPr marL="0" indent="0" algn="just"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</a:endParaRPr>
          </a:p>
          <a:p>
            <a:pPr marL="0" indent="0" algn="just">
              <a:buFontTx/>
              <a:buNone/>
            </a:pPr>
            <a:r>
              <a:rPr lang="pt-BR" altLang="pt-BR" sz="1800" b="1" dirty="0" smtClean="0">
                <a:solidFill>
                  <a:srgbClr val="FFFF00"/>
                </a:solidFill>
              </a:rPr>
              <a:t>	</a:t>
            </a:r>
          </a:p>
          <a:p>
            <a:pPr marL="0" indent="0" algn="just">
              <a:buFontTx/>
              <a:buNone/>
            </a:pPr>
            <a:r>
              <a:rPr lang="pt-BR" altLang="pt-BR" sz="1800" dirty="0" smtClean="0"/>
              <a:t> </a:t>
            </a:r>
          </a:p>
          <a:p>
            <a:pPr marL="0" indent="0">
              <a:buFontTx/>
              <a:buNone/>
            </a:pPr>
            <a:r>
              <a:rPr lang="pt-BR" altLang="pt-BR" sz="1800" dirty="0" smtClean="0"/>
              <a:t> 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altLang="pt-BR" sz="1800" b="1" dirty="0" smtClean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90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Art. 4</a:t>
            </a:r>
            <a:r>
              <a:rPr lang="pt-BR" sz="1800" u="sng" baseline="30000" dirty="0" smtClean="0">
                <a:solidFill>
                  <a:srgbClr val="FFFF00"/>
                </a:solidFill>
                <a:latin typeface="Verdana" pitchFamily="34" charset="0"/>
              </a:rPr>
              <a:t>o</a:t>
            </a: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 À ABIN, além do que lhe prescreve o artigo anterior, compete:</a:t>
            </a:r>
          </a:p>
          <a:p>
            <a:pPr algn="just">
              <a:defRPr/>
            </a:pP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I - planejar e executar ações, </a:t>
            </a:r>
            <a:r>
              <a:rPr lang="pt-BR" sz="1800" b="1" u="sng" dirty="0" smtClean="0">
                <a:solidFill>
                  <a:srgbClr val="FFFF00"/>
                </a:solidFill>
                <a:latin typeface="Verdana" pitchFamily="34" charset="0"/>
              </a:rPr>
              <a:t>inclusive sigilosas</a:t>
            </a: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, relativas à obtenção e análise de dados para a produção de conhecimentos destinados a assessorar o Presidente da República;</a:t>
            </a:r>
          </a:p>
          <a:p>
            <a:pPr algn="just">
              <a:defRPr/>
            </a:pP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II - planejar e executar a proteção de conhecimentos sensíveis, relativos aos interesses e à segurança do Estado e da sociedade;</a:t>
            </a:r>
          </a:p>
          <a:p>
            <a:pPr algn="just">
              <a:defRPr/>
            </a:pP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III - avaliar as ameaças, internas e externas, à ordem constitucional;</a:t>
            </a:r>
          </a:p>
          <a:p>
            <a:pPr marL="0" indent="0" algn="just">
              <a:buFontTx/>
              <a:buNone/>
              <a:defRPr/>
            </a:pP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solidFill>
                  <a:srgbClr val="FFFF00"/>
                </a:solidFill>
                <a:latin typeface="Verdana" pitchFamily="34" charset="0"/>
              </a:rPr>
              <a:t> 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20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276725" y="6299200"/>
            <a:ext cx="2449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00"/>
                </a:solidFill>
              </a:rPr>
              <a:t>ASSESSORIA  JURÍDICA - ABIN</a:t>
            </a:r>
            <a:endParaRPr lang="pt-BR" altLang="pt-BR" sz="1200">
              <a:solidFill>
                <a:srgbClr val="FFFF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715000"/>
          </a:xfrm>
        </p:spPr>
        <p:txBody>
          <a:bodyPr/>
          <a:lstStyle/>
          <a:p>
            <a:pPr>
              <a:defRPr/>
            </a:pPr>
            <a:endParaRPr lang="pt-BR" sz="1800" b="1" u="sng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endParaRPr lang="pt-BR" sz="1800" b="1" u="sng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pt-BR" sz="1800" u="sng" dirty="0" smtClean="0">
                <a:solidFill>
                  <a:srgbClr val="FFFF00"/>
                </a:solidFill>
                <a:latin typeface="Verdana" pitchFamily="34" charset="0"/>
              </a:rPr>
              <a:t>Art. 9</a:t>
            </a:r>
            <a:r>
              <a:rPr lang="pt-BR" sz="1800" u="sng" baseline="30000" dirty="0" smtClean="0">
                <a:solidFill>
                  <a:srgbClr val="FFFF00"/>
                </a:solidFill>
                <a:latin typeface="Verdana" pitchFamily="34" charset="0"/>
              </a:rPr>
              <a:t>o</a:t>
            </a:r>
            <a:r>
              <a:rPr lang="pt-BR" sz="1800" u="sng" dirty="0" smtClean="0">
                <a:solidFill>
                  <a:srgbClr val="FFFF00"/>
                </a:solidFill>
                <a:latin typeface="Verdana" pitchFamily="34" charset="0"/>
              </a:rPr>
              <a:t> Os atos da ABIN, cuja publicidade possa comprometer o êxito de suas atividades sigilosas, deverão ser publicados em extrato</a:t>
            </a: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.</a:t>
            </a:r>
          </a:p>
          <a:p>
            <a:pPr algn="just">
              <a:defRPr/>
            </a:pPr>
            <a:endParaRPr lang="pt-BR" sz="1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§ 1</a:t>
            </a:r>
            <a:r>
              <a:rPr lang="pt-BR" sz="1800" u="sng" baseline="30000" dirty="0" smtClean="0">
                <a:solidFill>
                  <a:srgbClr val="FFFF00"/>
                </a:solidFill>
                <a:latin typeface="Verdana" pitchFamily="34" charset="0"/>
              </a:rPr>
              <a:t>o</a:t>
            </a: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 Incluem-se entre os atos objeto deste artigo os referentes ao seu peculiar funcionamento, como às atribuições, à atuação e às especificações dos respectivos cargos, e à movimentação dos seus titulares.</a:t>
            </a:r>
          </a:p>
          <a:p>
            <a:pPr algn="just">
              <a:defRPr/>
            </a:pPr>
            <a:endParaRPr lang="pt-BR" sz="1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just">
              <a:defRPr/>
            </a:pP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§ 2</a:t>
            </a:r>
            <a:r>
              <a:rPr lang="pt-BR" sz="1800" u="sng" baseline="30000" dirty="0" smtClean="0">
                <a:solidFill>
                  <a:srgbClr val="FFFF00"/>
                </a:solidFill>
                <a:latin typeface="Verdana" pitchFamily="34" charset="0"/>
              </a:rPr>
              <a:t>o</a:t>
            </a:r>
            <a:r>
              <a:rPr lang="pt-BR" sz="1800" dirty="0" smtClean="0">
                <a:solidFill>
                  <a:srgbClr val="FFFF00"/>
                </a:solidFill>
                <a:latin typeface="Verdana" pitchFamily="34" charset="0"/>
              </a:rPr>
              <a:t> A obrigatoriedade de publicação dos atos em extrato independe de serem de caráter ostensivo ou sigiloso os recursos utilizados, em cada caso.</a:t>
            </a:r>
          </a:p>
          <a:p>
            <a:pPr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 smtClean="0"/>
          </a:p>
          <a:p>
            <a:pPr>
              <a:defRPr/>
            </a:pPr>
            <a:endParaRPr lang="pt-BR" sz="1800" dirty="0" smtClean="0"/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8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18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7772400" cy="57150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6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600" b="1" dirty="0" smtClean="0">
                <a:solidFill>
                  <a:srgbClr val="FFFF00"/>
                </a:solidFill>
                <a:latin typeface="Verdana" pitchFamily="34" charset="0"/>
              </a:rPr>
              <a:t>LEI 11.776, DE 17 SETEMBRO DE 2008</a:t>
            </a: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.</a:t>
            </a:r>
          </a:p>
          <a:p>
            <a:pPr>
              <a:defRPr/>
            </a:pPr>
            <a:endParaRPr lang="pt-BR" sz="1600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Art. 8</a:t>
            </a:r>
            <a:r>
              <a:rPr lang="pt-BR" sz="1600" u="sng" baseline="30000" dirty="0" smtClean="0">
                <a:solidFill>
                  <a:srgbClr val="FFFF00"/>
                </a:solidFill>
                <a:latin typeface="Verdana" pitchFamily="34" charset="0"/>
              </a:rPr>
              <a:t>o</a:t>
            </a: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  São atribuições do cargo de Oficial de Inteligência:</a:t>
            </a:r>
          </a:p>
          <a:p>
            <a:pPr>
              <a:defRPr/>
            </a:pPr>
            <a:endParaRPr lang="pt-BR" sz="1600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I - planejar, executar, coordenar, supervisionar e controlar:</a:t>
            </a: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a) produção de conhecimentos de inteligência;</a:t>
            </a: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b) ações de salvaguarda de assuntos sensíveis;</a:t>
            </a: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c) </a:t>
            </a:r>
            <a:r>
              <a:rPr lang="pt-BR" sz="1600" b="1" u="sng" dirty="0" smtClean="0">
                <a:solidFill>
                  <a:srgbClr val="FFFF00"/>
                </a:solidFill>
                <a:latin typeface="Verdana" pitchFamily="34" charset="0"/>
              </a:rPr>
              <a:t>operações de inteligência</a:t>
            </a: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;</a:t>
            </a: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d) atividades de pesquisa e desenvolvimento científico ou tecnológico direcionadas à obtenção e à análise de dados e à segurança da informação; e</a:t>
            </a: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e) o desenvolvimento de recursos humanos para a atividade de inteligência; e</a:t>
            </a:r>
          </a:p>
          <a:p>
            <a:pPr>
              <a:defRPr/>
            </a:pPr>
            <a:r>
              <a:rPr lang="pt-BR" sz="1600" dirty="0" smtClean="0">
                <a:solidFill>
                  <a:srgbClr val="FFFF00"/>
                </a:solidFill>
                <a:latin typeface="Verdana" pitchFamily="34" charset="0"/>
              </a:rPr>
              <a:t>II - desenvolver e operar máquinas, veículos, aparelhos, dispositivos, instrumentos, equipamentos e sistemas necessários à atividade de inteligência.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6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6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t-BR" sz="1600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8153400" y="228600"/>
          <a:ext cx="990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Foto do Photo Editor" r:id="rId3" imgW="3219899" imgH="2991268" progId="">
                  <p:embed/>
                </p:oleObj>
              </mc:Choice>
              <mc:Fallback>
                <p:oleObj name="Foto do Photo Editor" r:id="rId3" imgW="3219899" imgH="299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8600"/>
                        <a:ext cx="990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45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0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0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2021</Words>
  <Application>Microsoft Office PowerPoint</Application>
  <PresentationFormat>Apresentação na tela (4:3)</PresentationFormat>
  <Paragraphs>234</Paragraphs>
  <Slides>26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 Unicode MS</vt:lpstr>
      <vt:lpstr>Arial</vt:lpstr>
      <vt:lpstr>Times New Roman</vt:lpstr>
      <vt:lpstr>Verdana</vt:lpstr>
      <vt:lpstr>Estrutura padrão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ABIN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DINFO</dc:creator>
  <cp:lastModifiedBy>EDMAR FURQUIM</cp:lastModifiedBy>
  <cp:revision>115</cp:revision>
  <cp:lastPrinted>2015-07-14T16:15:53Z</cp:lastPrinted>
  <dcterms:created xsi:type="dcterms:W3CDTF">2003-10-31T04:03:52Z</dcterms:created>
  <dcterms:modified xsi:type="dcterms:W3CDTF">2015-07-14T16:35:56Z</dcterms:modified>
</cp:coreProperties>
</file>