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8" r:id="rId3"/>
    <p:sldId id="279" r:id="rId4"/>
    <p:sldId id="299" r:id="rId5"/>
    <p:sldId id="304" r:id="rId6"/>
    <p:sldId id="305" r:id="rId7"/>
    <p:sldId id="307" r:id="rId8"/>
    <p:sldId id="306" r:id="rId9"/>
    <p:sldId id="300" r:id="rId10"/>
    <p:sldId id="301" r:id="rId11"/>
    <p:sldId id="280" r:id="rId12"/>
    <p:sldId id="302" r:id="rId13"/>
    <p:sldId id="303" r:id="rId14"/>
    <p:sldId id="25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ni Neue Book" charset="0"/>
      <p:regular r:id="rId22"/>
      <p:italic r:id="rId23"/>
    </p:embeddedFont>
    <p:embeddedFont>
      <p:font typeface="Uni Neue Bold" charset="0"/>
      <p:bold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5C"/>
    <a:srgbClr val="19E1B8"/>
    <a:srgbClr val="098499"/>
    <a:srgbClr val="A2AD36"/>
    <a:srgbClr val="242827"/>
    <a:srgbClr val="E5E5E5"/>
    <a:srgbClr val="0B9DB5"/>
    <a:srgbClr val="C2C7CD"/>
    <a:srgbClr val="C9DEE9"/>
    <a:srgbClr val="588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7085B632-C83A-4795-87A9-E6DE85955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3AD5FB6-DC8B-422F-9022-A93498D8C8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030A-08D1-45EB-94BB-0C9DEFF30F50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2B101B3-D220-4A0D-94EA-96E80A5291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A23BE9B-B6E1-4A74-B093-D90F5F056D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8B74-A870-4300-8E1A-E773A42E0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9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EF618-FED5-4EB5-873A-DAA231D6AB26}" type="datetimeFigureOut">
              <a:rPr lang="pt-BR" smtClean="0"/>
              <a:t>15/05/2024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842B-DA56-40BD-9EAF-67BEF7196A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0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37C0438-F8D3-4F94-B50A-8ECC61889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37C0438-F8D3-4F94-B50A-8ECC61889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7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37C0438-F8D3-4F94-B50A-8ECC61889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Retângulo 7">
            <a:extLst>
              <a:ext uri="{FF2B5EF4-FFF2-40B4-BE49-F238E27FC236}">
                <a16:creationId xmlns:a16="http://schemas.microsoft.com/office/drawing/2014/main" xmlns="" id="{465601E6-E6AC-44BD-9295-99044EBA57A0}"/>
              </a:ext>
            </a:extLst>
          </p:cNvPr>
          <p:cNvSpPr/>
          <p:nvPr userDrawn="1"/>
        </p:nvSpPr>
        <p:spPr>
          <a:xfrm flipV="1">
            <a:off x="0" y="-1"/>
            <a:ext cx="9144000" cy="1350628"/>
          </a:xfrm>
          <a:prstGeom prst="rtTriangle">
            <a:avLst/>
          </a:prstGeom>
          <a:gradFill>
            <a:gsLst>
              <a:gs pos="0">
                <a:srgbClr val="C2C7CD"/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C505C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2D95F23-0A35-41A0-B537-59D19B314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391" y="6196046"/>
            <a:ext cx="1664216" cy="26476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77A8B0E-59D9-42ED-9DBA-1A544B93EC57}"/>
              </a:ext>
            </a:extLst>
          </p:cNvPr>
          <p:cNvSpPr txBox="1"/>
          <p:nvPr userDrawn="1"/>
        </p:nvSpPr>
        <p:spPr>
          <a:xfrm>
            <a:off x="692090" y="6229602"/>
            <a:ext cx="5549319" cy="25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500"/>
              </a:spcAft>
            </a:pPr>
            <a:r>
              <a:rPr lang="pt-BR" sz="900" dirty="0">
                <a:solidFill>
                  <a:schemeClr val="bg1">
                    <a:lumMod val="65000"/>
                  </a:schemeClr>
                </a:solidFill>
                <a:effectLst/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Associação </a:t>
            </a:r>
            <a:r>
              <a:rPr lang="pt-BR" sz="900">
                <a:solidFill>
                  <a:schemeClr val="bg1">
                    <a:lumMod val="65000"/>
                  </a:schemeClr>
                </a:solidFill>
                <a:effectLst/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Brasileira das Indústrias </a:t>
            </a:r>
            <a:r>
              <a:rPr lang="pt-BR" sz="900" dirty="0">
                <a:solidFill>
                  <a:schemeClr val="bg1">
                    <a:lumMod val="65000"/>
                  </a:schemeClr>
                </a:solidFill>
                <a:effectLst/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de Química Fina, Biotecnologia e suas Especialidades</a:t>
            </a:r>
            <a:endParaRPr lang="pt-BR" sz="1050" dirty="0">
              <a:solidFill>
                <a:schemeClr val="bg1">
                  <a:lumMod val="65000"/>
                </a:schemeClr>
              </a:solidFill>
              <a:effectLst/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2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EE4E0C5-7660-4AF1-8CF1-9355BE5C6311}"/>
              </a:ext>
            </a:extLst>
          </p:cNvPr>
          <p:cNvSpPr/>
          <p:nvPr userDrawn="1"/>
        </p:nvSpPr>
        <p:spPr>
          <a:xfrm flipV="1">
            <a:off x="0" y="-2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A2AD36">
                  <a:shade val="30000"/>
                  <a:satMod val="115000"/>
                </a:srgbClr>
              </a:gs>
              <a:gs pos="50000">
                <a:srgbClr val="A2AD36">
                  <a:shade val="67500"/>
                  <a:satMod val="115000"/>
                </a:srgbClr>
              </a:gs>
              <a:gs pos="100000">
                <a:srgbClr val="A2AD3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2D95F23-0A35-41A0-B537-59D19B314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391" y="6202733"/>
            <a:ext cx="1664216" cy="25138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77A8B0E-59D9-42ED-9DBA-1A544B93EC57}"/>
              </a:ext>
            </a:extLst>
          </p:cNvPr>
          <p:cNvSpPr txBox="1"/>
          <p:nvPr userDrawn="1"/>
        </p:nvSpPr>
        <p:spPr>
          <a:xfrm>
            <a:off x="692090" y="6229602"/>
            <a:ext cx="5549319" cy="25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500"/>
              </a:spcAft>
            </a:pPr>
            <a:r>
              <a:rPr lang="pt-BR" sz="9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Associação Brasileira das Indústrias de Química Fina, Biotecnologia e suas Especialidades</a:t>
            </a:r>
            <a:endParaRPr lang="pt-BR" sz="105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xmlns="" id="{D0B73429-23FA-4139-ADF0-723A299A4FE9}"/>
              </a:ext>
            </a:extLst>
          </p:cNvPr>
          <p:cNvSpPr/>
          <p:nvPr userDrawn="1"/>
        </p:nvSpPr>
        <p:spPr>
          <a:xfrm flipV="1">
            <a:off x="1" y="-5"/>
            <a:ext cx="9143999" cy="1350626"/>
          </a:xfrm>
          <a:custGeom>
            <a:avLst/>
            <a:gdLst>
              <a:gd name="connsiteX0" fmla="*/ 0 w 2606765"/>
              <a:gd name="connsiteY0" fmla="*/ 698481 h 698481"/>
              <a:gd name="connsiteX1" fmla="*/ 2606765 w 2606765"/>
              <a:gd name="connsiteY1" fmla="*/ 698481 h 698481"/>
              <a:gd name="connsiteX2" fmla="*/ 0 w 2606765"/>
              <a:gd name="connsiteY2" fmla="*/ 0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65" h="698481">
                <a:moveTo>
                  <a:pt x="0" y="698481"/>
                </a:moveTo>
                <a:lnTo>
                  <a:pt x="2606765" y="69848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2AD36">
                  <a:shade val="30000"/>
                  <a:satMod val="115000"/>
                </a:srgbClr>
              </a:gs>
              <a:gs pos="50000">
                <a:srgbClr val="A2AD36">
                  <a:shade val="67500"/>
                  <a:satMod val="115000"/>
                </a:srgbClr>
              </a:gs>
              <a:gs pos="100000">
                <a:srgbClr val="A2AD36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5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DD8F55E-F3F8-4D85-B48E-4D0386F4B666}"/>
              </a:ext>
            </a:extLst>
          </p:cNvPr>
          <p:cNvSpPr/>
          <p:nvPr userDrawn="1"/>
        </p:nvSpPr>
        <p:spPr>
          <a:xfrm>
            <a:off x="-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0C505C">
                  <a:shade val="30000"/>
                  <a:satMod val="115000"/>
                </a:srgbClr>
              </a:gs>
              <a:gs pos="50000">
                <a:srgbClr val="0C505C">
                  <a:shade val="67500"/>
                  <a:satMod val="115000"/>
                </a:srgbClr>
              </a:gs>
              <a:gs pos="100000">
                <a:srgbClr val="0C50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ln>
                <a:noFill/>
              </a:ln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xmlns="" id="{6BAC9A09-A9F0-455C-B6B3-66DFD9510E4E}"/>
              </a:ext>
            </a:extLst>
          </p:cNvPr>
          <p:cNvSpPr/>
          <p:nvPr userDrawn="1"/>
        </p:nvSpPr>
        <p:spPr>
          <a:xfrm>
            <a:off x="0" y="2"/>
            <a:ext cx="9144000" cy="1350619"/>
          </a:xfrm>
          <a:custGeom>
            <a:avLst/>
            <a:gdLst>
              <a:gd name="connsiteX0" fmla="*/ 0 w 7229301"/>
              <a:gd name="connsiteY0" fmla="*/ 0 h 1937085"/>
              <a:gd name="connsiteX1" fmla="*/ 7229301 w 7229301"/>
              <a:gd name="connsiteY1" fmla="*/ 0 h 1937085"/>
              <a:gd name="connsiteX2" fmla="*/ 0 w 7229301"/>
              <a:gd name="connsiteY2" fmla="*/ 1937085 h 193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9301" h="1937085">
                <a:moveTo>
                  <a:pt x="0" y="0"/>
                </a:moveTo>
                <a:lnTo>
                  <a:pt x="7229301" y="0"/>
                </a:lnTo>
                <a:lnTo>
                  <a:pt x="0" y="1937085"/>
                </a:lnTo>
                <a:close/>
              </a:path>
            </a:pathLst>
          </a:custGeom>
          <a:gradFill flip="none" rotWithShape="1">
            <a:gsLst>
              <a:gs pos="0">
                <a:srgbClr val="0C505C">
                  <a:shade val="30000"/>
                  <a:satMod val="115000"/>
                </a:srgbClr>
              </a:gs>
              <a:gs pos="50000">
                <a:srgbClr val="0C505C">
                  <a:shade val="67500"/>
                  <a:satMod val="115000"/>
                </a:srgbClr>
              </a:gs>
              <a:gs pos="100000">
                <a:srgbClr val="0C505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2D95F23-0A35-41A0-B537-59D19B314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391" y="6202733"/>
            <a:ext cx="1664216" cy="25138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77A8B0E-59D9-42ED-9DBA-1A544B93EC57}"/>
              </a:ext>
            </a:extLst>
          </p:cNvPr>
          <p:cNvSpPr txBox="1"/>
          <p:nvPr userDrawn="1"/>
        </p:nvSpPr>
        <p:spPr>
          <a:xfrm>
            <a:off x="692090" y="6229602"/>
            <a:ext cx="5549319" cy="25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500"/>
              </a:spcAft>
            </a:pPr>
            <a:r>
              <a:rPr lang="pt-BR" sz="900" dirty="0">
                <a:solidFill>
                  <a:srgbClr val="0B9DB5"/>
                </a:solidFill>
                <a:effectLst/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Associação Brasileira das Indústrias de Química Fina, Biotecnologia e suas Especialidades</a:t>
            </a:r>
            <a:endParaRPr lang="pt-BR" sz="1050" dirty="0">
              <a:solidFill>
                <a:srgbClr val="0B9DB5"/>
              </a:solidFill>
              <a:effectLst/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3F98709-8F9E-4A5C-87C8-05CDE74B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5" r:id="rId5"/>
    <p:sldLayoutId id="2147483664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penhageneconomics.com/wp-content/uploads/2023/09/Regulatory-Data-Protection-RDP-International-Report_20AUG2023.pdf" TargetMode="External"/><Relationship Id="rId2" Type="http://schemas.openxmlformats.org/officeDocument/2006/relationships/hyperlink" Target="https://www.gov.br/pt-br/propriedade-intelectual/arquivos-1/estudo-impactos-da-exclusividade-sobre-dados-de-testes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2C8EDF0-D592-4BBF-9AE4-8334400B97B4}"/>
              </a:ext>
            </a:extLst>
          </p:cNvPr>
          <p:cNvSpPr txBox="1"/>
          <p:nvPr/>
        </p:nvSpPr>
        <p:spPr>
          <a:xfrm>
            <a:off x="556063" y="934031"/>
            <a:ext cx="7730457" cy="451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t-BR" sz="3600" dirty="0">
                <a:solidFill>
                  <a:srgbClr val="0C505C"/>
                </a:solidFill>
                <a:effectLst/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Audiência Pública</a:t>
            </a:r>
          </a:p>
          <a:p>
            <a:pPr algn="ctr">
              <a:lnSpc>
                <a:spcPct val="125000"/>
              </a:lnSpc>
            </a:pPr>
            <a:endParaRPr lang="pt-BR" sz="3600" dirty="0">
              <a:solidFill>
                <a:srgbClr val="0C505C"/>
              </a:solidFill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pt-BR" sz="3600" dirty="0">
                <a:solidFill>
                  <a:srgbClr val="0C505C"/>
                </a:solidFill>
                <a:effectLst/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Exclusividade sobre dados de testes de registro de medicamentos</a:t>
            </a:r>
            <a:endParaRPr lang="pt-BR" sz="3200" dirty="0">
              <a:solidFill>
                <a:srgbClr val="0C505C"/>
              </a:solidFill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endParaRPr lang="pt-BR" sz="3200" dirty="0">
              <a:solidFill>
                <a:srgbClr val="0C505C"/>
              </a:solidFill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pt-BR" sz="2800" dirty="0">
                <a:solidFill>
                  <a:srgbClr val="0C505C"/>
                </a:solidFill>
                <a:latin typeface="Uni Neue Bold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15.05.2024</a:t>
            </a:r>
            <a:endParaRPr lang="pt-BR" sz="2800" dirty="0">
              <a:solidFill>
                <a:srgbClr val="0C505C"/>
              </a:solidFill>
              <a:effectLst/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endParaRPr lang="pt-BR" sz="2800" dirty="0">
              <a:solidFill>
                <a:srgbClr val="0C505C"/>
              </a:solidFill>
              <a:effectLst/>
              <a:latin typeface="Uni Neue Bold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8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Por que essa retomada do debate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6F6EEA-CC9A-4239-B3CE-3E128E0ECB2D}"/>
              </a:ext>
            </a:extLst>
          </p:cNvPr>
          <p:cNvSpPr txBox="1"/>
          <p:nvPr/>
        </p:nvSpPr>
        <p:spPr>
          <a:xfrm>
            <a:off x="284741" y="3104967"/>
            <a:ext cx="85745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dirty="0" err="1"/>
              <a:t>Revlimid</a:t>
            </a:r>
            <a:r>
              <a:rPr lang="pt-BR" sz="2400" dirty="0"/>
              <a:t> (lenalidomida) - Mieloma múltiplo (PMC R$ 44.749,65)</a:t>
            </a:r>
          </a:p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dirty="0" err="1"/>
              <a:t>Venvanse</a:t>
            </a:r>
            <a:r>
              <a:rPr lang="pt-BR" sz="2400" dirty="0"/>
              <a:t> (</a:t>
            </a:r>
            <a:r>
              <a:rPr lang="pt-BR" sz="2400" dirty="0" err="1"/>
              <a:t>lisdexanfetamina</a:t>
            </a:r>
            <a:r>
              <a:rPr lang="pt-BR" sz="2400" dirty="0"/>
              <a:t>) - TDAH (PMC R$ 624,29)</a:t>
            </a:r>
          </a:p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dirty="0" err="1"/>
              <a:t>Januvia</a:t>
            </a:r>
            <a:r>
              <a:rPr lang="pt-BR" sz="2400" dirty="0"/>
              <a:t> (</a:t>
            </a:r>
            <a:r>
              <a:rPr lang="pt-BR" sz="2400" dirty="0" err="1"/>
              <a:t>sitagliptina</a:t>
            </a:r>
            <a:r>
              <a:rPr lang="pt-BR" sz="2400" dirty="0"/>
              <a:t>) - Diabetes tipo 2 (PMC R$ 353,28)</a:t>
            </a:r>
          </a:p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dirty="0" err="1"/>
              <a:t>Stelara</a:t>
            </a:r>
            <a:r>
              <a:rPr lang="pt-BR" sz="2400" dirty="0"/>
              <a:t> (</a:t>
            </a:r>
            <a:r>
              <a:rPr lang="pt-BR" sz="2400" dirty="0" err="1"/>
              <a:t>ustekinumab</a:t>
            </a:r>
            <a:r>
              <a:rPr lang="pt-BR" sz="2400" dirty="0"/>
              <a:t>) - Psoríase (PMC R$ 49.330,76)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CEFA88D-F934-E4D6-A808-9748C435D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61" y="1185336"/>
            <a:ext cx="7622878" cy="18246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64D90AD-DE60-6078-EEA6-11147E95A091}"/>
              </a:ext>
            </a:extLst>
          </p:cNvPr>
          <p:cNvSpPr txBox="1"/>
          <p:nvPr/>
        </p:nvSpPr>
        <p:spPr>
          <a:xfrm>
            <a:off x="5345723" y="1406954"/>
            <a:ext cx="303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Guia da Farmácia, 30.04.2024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DCBD5FD-5E80-1D82-85CC-848A48DFB622}"/>
              </a:ext>
            </a:extLst>
          </p:cNvPr>
          <p:cNvGrpSpPr/>
          <p:nvPr/>
        </p:nvGrpSpPr>
        <p:grpSpPr>
          <a:xfrm>
            <a:off x="478302" y="4881260"/>
            <a:ext cx="6893170" cy="502094"/>
            <a:chOff x="478302" y="5170570"/>
            <a:chExt cx="6893170" cy="502094"/>
          </a:xfrm>
        </p:grpSpPr>
        <p:sp>
          <p:nvSpPr>
            <p:cNvPr id="6" name="Seta: Pentágono 5">
              <a:extLst>
                <a:ext uri="{FF2B5EF4-FFF2-40B4-BE49-F238E27FC236}">
                  <a16:creationId xmlns:a16="http://schemas.microsoft.com/office/drawing/2014/main" xmlns="" id="{CA00C548-8592-26EA-7982-35796B3F4659}"/>
                </a:ext>
              </a:extLst>
            </p:cNvPr>
            <p:cNvSpPr/>
            <p:nvPr/>
          </p:nvSpPr>
          <p:spPr>
            <a:xfrm>
              <a:off x="478302" y="5170571"/>
              <a:ext cx="4304713" cy="502093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Monopólio – Período de vigência (20 anos)</a:t>
              </a:r>
            </a:p>
          </p:txBody>
        </p:sp>
        <p:sp>
          <p:nvSpPr>
            <p:cNvPr id="7" name="Seta: Divisa 6">
              <a:extLst>
                <a:ext uri="{FF2B5EF4-FFF2-40B4-BE49-F238E27FC236}">
                  <a16:creationId xmlns:a16="http://schemas.microsoft.com/office/drawing/2014/main" xmlns="" id="{0B9F3FE0-8FB1-6B06-8083-EA0C585400D2}"/>
                </a:ext>
              </a:extLst>
            </p:cNvPr>
            <p:cNvSpPr/>
            <p:nvPr/>
          </p:nvSpPr>
          <p:spPr>
            <a:xfrm>
              <a:off x="4459459" y="5170570"/>
              <a:ext cx="2912013" cy="50209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Entrada de genéricos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B39AD6A1-32EC-00CD-2588-E9200F3D1313}"/>
              </a:ext>
            </a:extLst>
          </p:cNvPr>
          <p:cNvGrpSpPr/>
          <p:nvPr/>
        </p:nvGrpSpPr>
        <p:grpSpPr>
          <a:xfrm>
            <a:off x="478302" y="5531982"/>
            <a:ext cx="8271802" cy="502095"/>
            <a:chOff x="478302" y="5672662"/>
            <a:chExt cx="8271802" cy="502095"/>
          </a:xfrm>
        </p:grpSpPr>
        <p:sp>
          <p:nvSpPr>
            <p:cNvPr id="12" name="Seta: Pentágono 11">
              <a:extLst>
                <a:ext uri="{FF2B5EF4-FFF2-40B4-BE49-F238E27FC236}">
                  <a16:creationId xmlns:a16="http://schemas.microsoft.com/office/drawing/2014/main" xmlns="" id="{56D98AF2-0B84-4E88-A91E-1FB990582653}"/>
                </a:ext>
              </a:extLst>
            </p:cNvPr>
            <p:cNvSpPr/>
            <p:nvPr/>
          </p:nvSpPr>
          <p:spPr>
            <a:xfrm>
              <a:off x="478302" y="5672664"/>
              <a:ext cx="4304713" cy="502093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Monopólio – Período de vigência (20 anos)</a:t>
              </a:r>
            </a:p>
          </p:txBody>
        </p:sp>
        <p:sp>
          <p:nvSpPr>
            <p:cNvPr id="13" name="Seta: Divisa 12">
              <a:extLst>
                <a:ext uri="{FF2B5EF4-FFF2-40B4-BE49-F238E27FC236}">
                  <a16:creationId xmlns:a16="http://schemas.microsoft.com/office/drawing/2014/main" xmlns="" id="{0E278148-6686-13CB-4ACB-D7330BD7638E}"/>
                </a:ext>
              </a:extLst>
            </p:cNvPr>
            <p:cNvSpPr/>
            <p:nvPr/>
          </p:nvSpPr>
          <p:spPr>
            <a:xfrm>
              <a:off x="5838091" y="5672663"/>
              <a:ext cx="2912013" cy="50209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Entrada de genéricos</a:t>
              </a:r>
            </a:p>
          </p:txBody>
        </p:sp>
        <p:sp>
          <p:nvSpPr>
            <p:cNvPr id="14" name="Seta: Divisa 13">
              <a:extLst>
                <a:ext uri="{FF2B5EF4-FFF2-40B4-BE49-F238E27FC236}">
                  <a16:creationId xmlns:a16="http://schemas.microsoft.com/office/drawing/2014/main" xmlns="" id="{4608F1FA-6276-049B-0598-9F1034E296BC}"/>
                </a:ext>
              </a:extLst>
            </p:cNvPr>
            <p:cNvSpPr/>
            <p:nvPr/>
          </p:nvSpPr>
          <p:spPr>
            <a:xfrm>
              <a:off x="4500490" y="5672662"/>
              <a:ext cx="1591993" cy="502093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RDP (+5)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31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692090" y="439705"/>
            <a:ext cx="7730457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Estudos realizados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6F6EEA-CC9A-4239-B3CE-3E128E0ECB2D}"/>
              </a:ext>
            </a:extLst>
          </p:cNvPr>
          <p:cNvSpPr txBox="1"/>
          <p:nvPr/>
        </p:nvSpPr>
        <p:spPr>
          <a:xfrm>
            <a:off x="914399" y="1308292"/>
            <a:ext cx="70619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Estudo realizado pelo Instituto de Economia da Inovação (UFRJ) a pedido do governo federal: </a:t>
            </a:r>
            <a:r>
              <a:rPr lang="pt-BR" sz="2400" dirty="0">
                <a:hlinkClick r:id="rId2"/>
              </a:rPr>
              <a:t>https://www.gov.br/pt-br/propriedade-intelectual/arquivos-1/estudo-impactos-da-exclusividade-sobre-dados-de-testes.pdf</a:t>
            </a:r>
            <a:r>
              <a:rPr lang="pt-BR" sz="2400" dirty="0"/>
              <a:t> </a:t>
            </a:r>
          </a:p>
          <a:p>
            <a:pPr algn="just"/>
            <a:r>
              <a:rPr lang="pt-BR" sz="2400" dirty="0"/>
              <a:t>	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Estudo realizado pela Copenhagen </a:t>
            </a:r>
            <a:r>
              <a:rPr lang="pt-BR" sz="2400" dirty="0" err="1"/>
              <a:t>Economics</a:t>
            </a:r>
            <a:r>
              <a:rPr lang="pt-BR" sz="2400" dirty="0"/>
              <a:t>: </a:t>
            </a:r>
            <a:r>
              <a:rPr lang="pt-BR" sz="2400" dirty="0">
                <a:hlinkClick r:id="rId3"/>
              </a:rPr>
              <a:t>https://copenhageneconomics.com/wp-content/uploads/2023/09/Regulatory-Data-Protection-RDP-International-Report_20AUG2023.pdf</a:t>
            </a:r>
            <a:r>
              <a:rPr lang="pt-BR" sz="2400" dirty="0"/>
              <a:t> 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5264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0" y="439705"/>
            <a:ext cx="9144000" cy="71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5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Exemplo de estratégia adotada pelo mercado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6F6EEA-CC9A-4239-B3CE-3E128E0ECB2D}"/>
              </a:ext>
            </a:extLst>
          </p:cNvPr>
          <p:cNvSpPr txBox="1"/>
          <p:nvPr/>
        </p:nvSpPr>
        <p:spPr>
          <a:xfrm>
            <a:off x="284741" y="1544403"/>
            <a:ext cx="85745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lvl="1" algn="just"/>
            <a:r>
              <a:rPr lang="pt-BR" sz="2400" dirty="0"/>
              <a:t>Decisão do Tribunal de Justiça da União Europeia evidenciou estratégia adotada pelo mercado para barrar a entrada de medicamentos genéricos na Europa e a importação paralela - Retirada do dossiê com dados de testes de medicamentos de 1ª geração próximo ao fim de exclusividade para entrada de dados para produtos de 2ª geração, excluindo a possibilidade de uso dos dados e produção de genéricos do produto de 1ª geração.</a:t>
            </a:r>
          </a:p>
          <a:p>
            <a:pPr marL="84138" lvl="1" algn="just"/>
            <a:endParaRPr lang="pt-BR" sz="2400" dirty="0"/>
          </a:p>
          <a:p>
            <a:pPr marL="84138" lvl="1" algn="just"/>
            <a:r>
              <a:rPr lang="pt-BR" sz="2400" dirty="0"/>
              <a:t>Condenação e multa de milhões de Euros. Apesar disso, foi o medicamento mais prescrito do mundo, atingindo valores anuais em vendas que compensaram a penalidade.</a:t>
            </a:r>
          </a:p>
        </p:txBody>
      </p:sp>
    </p:spTree>
    <p:extLst>
      <p:ext uri="{BB962C8B-B14F-4D97-AF65-F5344CB8AC3E}">
        <p14:creationId xmlns:p14="http://schemas.microsoft.com/office/powerpoint/2010/main" val="185884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ABIFINA é contrária ao Data </a:t>
            </a:r>
            <a:r>
              <a:rPr lang="pt-BR" sz="3600" b="1" dirty="0" err="1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Protection</a:t>
            </a:r>
            <a:endParaRPr lang="pt-BR" sz="3600" b="1" dirty="0">
              <a:solidFill>
                <a:srgbClr val="0C505C"/>
              </a:solidFill>
              <a:latin typeface="Uni Neue Bold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6F6EEA-CC9A-4239-B3CE-3E128E0ECB2D}"/>
              </a:ext>
            </a:extLst>
          </p:cNvPr>
          <p:cNvSpPr txBox="1"/>
          <p:nvPr/>
        </p:nvSpPr>
        <p:spPr>
          <a:xfrm>
            <a:off x="284741" y="1559749"/>
            <a:ext cx="857451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038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INPI reduziu o backlog de pedidos de patentes em exame com ações internas e propostas de novos fluxos e, no momento, precisa ser estruturado para reduzir mais o tempo de exame;</a:t>
            </a:r>
          </a:p>
          <a:p>
            <a:pPr marL="427038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ANVISA reduziu a fila de registro de medicamentos e também precisa de estruturação;</a:t>
            </a:r>
          </a:p>
          <a:p>
            <a:pPr marL="427038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STF já decidiu pelo fim da extensão de vigência de patentes;</a:t>
            </a:r>
          </a:p>
          <a:p>
            <a:pPr marL="427038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Estudos robustos, como o da UFRJ, já evidenciam que a decisão por inovar não depende da existência de exclusividade de dados, mas de outras variáveis;</a:t>
            </a:r>
          </a:p>
          <a:p>
            <a:pPr marL="427038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introdução do Data </a:t>
            </a:r>
            <a:r>
              <a:rPr lang="pt-BR" sz="2400" dirty="0" err="1"/>
              <a:t>Protection</a:t>
            </a:r>
            <a:r>
              <a:rPr lang="pt-BR" sz="2400" dirty="0"/>
              <a:t> no Brasil irá reduzir a entrada de genéricos e </a:t>
            </a:r>
            <a:r>
              <a:rPr lang="pt-BR" sz="2400" dirty="0" err="1"/>
              <a:t>biossimilares</a:t>
            </a:r>
            <a:r>
              <a:rPr lang="pt-BR" sz="2400" dirty="0"/>
              <a:t>, gerando atraso no acesso aos medicamentos.</a:t>
            </a:r>
          </a:p>
          <a:p>
            <a:pPr marL="84138" lvl="1"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4811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892301E-5820-450C-9855-3CC0FC4B1670}"/>
              </a:ext>
            </a:extLst>
          </p:cNvPr>
          <p:cNvSpPr txBox="1"/>
          <p:nvPr/>
        </p:nvSpPr>
        <p:spPr>
          <a:xfrm>
            <a:off x="706771" y="2180146"/>
            <a:ext cx="7730457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Neue Book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Agradeço a sua atenção!</a:t>
            </a:r>
          </a:p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Neue Book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Ana Claudia Dias de Oliveira, PhD. </a:t>
            </a:r>
            <a:br>
              <a:rPr lang="pt-B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Neue Book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Neue Book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  <a:t>Especialista em Propriedade Intelectual, Inovação e Biodiversidade</a:t>
            </a:r>
            <a:br>
              <a:rPr lang="pt-B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Neue Book" pitchFamily="50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Neue Book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1500"/>
              </a:spcAft>
            </a:pPr>
            <a:endParaRPr lang="pt-BR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Neue Book" pitchFamily="50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692090" y="439705"/>
            <a:ext cx="7730457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Proteção de dados de testes no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7D48E8E-D4C6-D2DF-645F-DFFA8676CAFB}"/>
              </a:ext>
            </a:extLst>
          </p:cNvPr>
          <p:cNvSpPr txBox="1"/>
          <p:nvPr/>
        </p:nvSpPr>
        <p:spPr>
          <a:xfrm>
            <a:off x="692089" y="1994322"/>
            <a:ext cx="77304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Lei nº 10.603/2002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Proteção de dados de testes pra </a:t>
            </a:r>
            <a:r>
              <a:rPr lang="pt-BR" sz="2400" b="1" dirty="0"/>
              <a:t>medicamentos veterinários e defensivos agrícolas </a:t>
            </a:r>
          </a:p>
          <a:p>
            <a:pPr algn="just"/>
            <a:endParaRPr lang="pt-B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/>
              <a:t>Medicamentos de uso humano foram excluídos da legislação – O Senador José Serra alertou o Congresso Nacional para o retrocesso que o país viveria na área da saúde com a adoção do data </a:t>
            </a:r>
            <a:r>
              <a:rPr lang="pt-BR" sz="2400" b="1" dirty="0" err="1"/>
              <a:t>protection</a:t>
            </a:r>
            <a:r>
              <a:rPr lang="pt-BR" sz="2400" b="1" dirty="0"/>
              <a:t> para medicamentos de uso humano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4417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692090" y="439705"/>
            <a:ext cx="7730457" cy="73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Lei nº 10.603/2002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6F6EEA-CC9A-4239-B3CE-3E128E0ECB2D}"/>
              </a:ext>
            </a:extLst>
          </p:cNvPr>
          <p:cNvSpPr txBox="1"/>
          <p:nvPr/>
        </p:nvSpPr>
        <p:spPr>
          <a:xfrm>
            <a:off x="372534" y="1347455"/>
            <a:ext cx="857451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lvl="1" algn="just"/>
            <a:r>
              <a:rPr lang="pt-BR" b="1" dirty="0"/>
              <a:t>I - produtos que utilizam novas entidades químicas ou biológicas - 10 anos contados da concessão do registro ou até a primeira liberação das informações em qualquer país</a:t>
            </a:r>
            <a:r>
              <a:rPr lang="pt-BR" dirty="0"/>
              <a:t>, o que ocorrer primeiro, garantido no mínimo um ano de proteção;</a:t>
            </a:r>
          </a:p>
          <a:p>
            <a:pPr marL="84138" lvl="1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4138" lvl="1" algn="just"/>
            <a:r>
              <a:rPr lang="pt-BR" b="1" dirty="0"/>
              <a:t>II - produtos que não utilizam novas entidades químicas ou biológicas, de cinco anos contados da concessão do registro ou até a primeira liberação das informações em qualquer país</a:t>
            </a:r>
            <a:r>
              <a:rPr lang="pt-BR" dirty="0"/>
              <a:t>, o que ocorrer primeiro, garantido no mínimo um ano de proteção;</a:t>
            </a:r>
          </a:p>
          <a:p>
            <a:pPr marL="84138" lvl="1" algn="just"/>
            <a:endParaRPr lang="pt-BR" dirty="0"/>
          </a:p>
          <a:p>
            <a:pPr marL="84138" lvl="1" algn="just"/>
            <a:r>
              <a:rPr lang="pt-BR" b="1" dirty="0"/>
              <a:t>III - novos dados exigidos após a concessão do registro dos produtos mencionados nos incisos I e II, pelo prazo de proteção remanescente concedido aos dados do registro </a:t>
            </a:r>
            <a:r>
              <a:rPr lang="pt-BR" dirty="0"/>
              <a:t>correspondente ou um ano contado a partir da apresentação dos novos dados, o que ocorrer por último.</a:t>
            </a:r>
          </a:p>
          <a:p>
            <a:pPr marL="84138" lvl="1" algn="just"/>
            <a:endParaRPr lang="pt-BR" dirty="0"/>
          </a:p>
          <a:p>
            <a:pPr marL="84138" lvl="1" algn="just"/>
            <a:r>
              <a:rPr lang="pt-BR" dirty="0"/>
              <a:t>§ 1º Para a proteção estabelecida nesta Lei, considera-se </a:t>
            </a:r>
            <a:r>
              <a:rPr lang="pt-BR" b="1" u="sng" dirty="0"/>
              <a:t>nova entidade química ou biológica toda molécula ou organismo </a:t>
            </a:r>
            <a:r>
              <a:rPr lang="pt-BR" b="1" u="sng" dirty="0">
                <a:solidFill>
                  <a:srgbClr val="FF0000"/>
                </a:solidFill>
              </a:rPr>
              <a:t>ainda não registrados no Brasil</a:t>
            </a:r>
            <a:r>
              <a:rPr lang="pt-BR" u="sng" dirty="0"/>
              <a:t>, podendo ser análogos ou homólogos a outra molécula ou organismo, independentemente de sua finalidade</a:t>
            </a:r>
            <a:r>
              <a:rPr lang="pt-BR" dirty="0"/>
              <a:t>. </a:t>
            </a:r>
            <a:r>
              <a:rPr lang="pt-BR" sz="2400" b="1" dirty="0">
                <a:solidFill>
                  <a:srgbClr val="FF0000"/>
                </a:solidFill>
              </a:rPr>
              <a:t>Não traz inovação!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80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Por que essa retomada do debate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6F6EEA-CC9A-4239-B3CE-3E128E0ECB2D}"/>
              </a:ext>
            </a:extLst>
          </p:cNvPr>
          <p:cNvSpPr txBox="1"/>
          <p:nvPr/>
        </p:nvSpPr>
        <p:spPr>
          <a:xfrm>
            <a:off x="284741" y="2082272"/>
            <a:ext cx="85745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Julgamento do STF da ADI 5529 </a:t>
            </a:r>
            <a:r>
              <a:rPr lang="pt-BR" sz="2400" dirty="0"/>
              <a:t>- Inconstitucionalidade do § único do artigo 40 da LPI – </a:t>
            </a:r>
            <a:r>
              <a:rPr lang="pt-BR" sz="2400" b="1" dirty="0"/>
              <a:t>fim da extensão de vigência de patentes</a:t>
            </a:r>
          </a:p>
          <a:p>
            <a:pPr marL="84138" lvl="1" algn="just"/>
            <a:endParaRPr lang="pt-BR" sz="2400" b="1" dirty="0"/>
          </a:p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Modulação da decisão com </a:t>
            </a:r>
            <a:r>
              <a:rPr lang="pt-BR" sz="2400" b="1" dirty="0"/>
              <a:t>efeito retroativo (</a:t>
            </a:r>
            <a:r>
              <a:rPr lang="pt-BR" sz="2400" b="1" i="1" dirty="0" err="1"/>
              <a:t>ex</a:t>
            </a:r>
            <a:r>
              <a:rPr lang="pt-BR" sz="2400" b="1" i="1" dirty="0"/>
              <a:t> </a:t>
            </a:r>
            <a:r>
              <a:rPr lang="pt-BR" sz="2400" b="1" i="1" dirty="0" err="1"/>
              <a:t>tunc</a:t>
            </a:r>
            <a:r>
              <a:rPr lang="pt-BR" sz="2400" b="1" dirty="0"/>
              <a:t>) para patentes relacionadas à saúde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GIPI – encerrada a discussão em 2023.</a:t>
            </a:r>
          </a:p>
          <a:p>
            <a:pPr algn="just"/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B2F852C-4E2B-F963-7024-0E7B6F78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75" y="5189593"/>
            <a:ext cx="8103984" cy="8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3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Por que essa retomada do debate agora?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8EFC34F5-BB07-C782-0F42-F6B7B7C39745}"/>
              </a:ext>
            </a:extLst>
          </p:cNvPr>
          <p:cNvGrpSpPr/>
          <p:nvPr/>
        </p:nvGrpSpPr>
        <p:grpSpPr>
          <a:xfrm>
            <a:off x="32670" y="4234376"/>
            <a:ext cx="9111330" cy="1919480"/>
            <a:chOff x="0" y="2222696"/>
            <a:chExt cx="9111330" cy="191948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A5BBBB03-8156-13CA-A1AA-05EE63C14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734"/>
            <a:stretch/>
          </p:blipFill>
          <p:spPr>
            <a:xfrm>
              <a:off x="0" y="2222696"/>
              <a:ext cx="9078659" cy="191948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85793FB8-A201-B6E3-AE71-A03B44BCE645}"/>
                </a:ext>
              </a:extLst>
            </p:cNvPr>
            <p:cNvSpPr txBox="1"/>
            <p:nvPr/>
          </p:nvSpPr>
          <p:spPr>
            <a:xfrm>
              <a:off x="6822832" y="3690968"/>
              <a:ext cx="2288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>
                  <a:solidFill>
                    <a:srgbClr val="FF0000"/>
                  </a:solidFill>
                </a:rPr>
                <a:t>Estadão, 23.12.2022</a:t>
              </a: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0B6C143-A555-B329-0679-5AE69D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4"/>
          <a:stretch/>
        </p:blipFill>
        <p:spPr>
          <a:xfrm>
            <a:off x="0" y="1438512"/>
            <a:ext cx="9144000" cy="279586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B82646C-9D22-0DF8-3AFB-A3FD401F8DD5}"/>
              </a:ext>
            </a:extLst>
          </p:cNvPr>
          <p:cNvSpPr txBox="1"/>
          <p:nvPr/>
        </p:nvSpPr>
        <p:spPr>
          <a:xfrm>
            <a:off x="6808763" y="2282446"/>
            <a:ext cx="233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FF0000"/>
                </a:solidFill>
              </a:rPr>
              <a:t>CNN, 06.05.2021</a:t>
            </a:r>
          </a:p>
        </p:txBody>
      </p:sp>
    </p:spTree>
    <p:extLst>
      <p:ext uri="{BB962C8B-B14F-4D97-AF65-F5344CB8AC3E}">
        <p14:creationId xmlns:p14="http://schemas.microsoft.com/office/powerpoint/2010/main" val="136368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Por que essa retomada do debate agora?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4C6204-A00A-FB5F-0ADC-2E9D27DE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224"/>
            <a:ext cx="9144000" cy="33823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026355C-25E1-294B-31F2-BB55F10712E9}"/>
              </a:ext>
            </a:extLst>
          </p:cNvPr>
          <p:cNvSpPr txBox="1"/>
          <p:nvPr/>
        </p:nvSpPr>
        <p:spPr>
          <a:xfrm>
            <a:off x="0" y="1824747"/>
            <a:ext cx="24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0000"/>
                </a:solidFill>
              </a:rPr>
              <a:t>Intercept</a:t>
            </a:r>
            <a:r>
              <a:rPr lang="pt-BR" b="1" dirty="0">
                <a:solidFill>
                  <a:srgbClr val="FF0000"/>
                </a:solidFill>
              </a:rPr>
              <a:t>, 21.08.2023</a:t>
            </a:r>
          </a:p>
        </p:txBody>
      </p:sp>
    </p:spTree>
    <p:extLst>
      <p:ext uri="{BB962C8B-B14F-4D97-AF65-F5344CB8AC3E}">
        <p14:creationId xmlns:p14="http://schemas.microsoft.com/office/powerpoint/2010/main" val="356748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7547CCD-86B8-6865-56B7-1121F638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472"/>
            <a:ext cx="9144000" cy="30511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E29B45B-093E-CDA6-47B1-56036857C0CD}"/>
              </a:ext>
            </a:extLst>
          </p:cNvPr>
          <p:cNvSpPr txBox="1"/>
          <p:nvPr/>
        </p:nvSpPr>
        <p:spPr>
          <a:xfrm>
            <a:off x="7315200" y="18488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Jota, 25.09.2023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71D0778-2A2E-6DC5-81B8-18F201B19A3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Por que essa retomada do debate agora?</a:t>
            </a:r>
          </a:p>
        </p:txBody>
      </p:sp>
    </p:spTree>
    <p:extLst>
      <p:ext uri="{BB962C8B-B14F-4D97-AF65-F5344CB8AC3E}">
        <p14:creationId xmlns:p14="http://schemas.microsoft.com/office/powerpoint/2010/main" val="25227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Por que essa retomada do debate agora?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9A96B88B-53B8-C3FE-4435-5BA03B4937FF}"/>
              </a:ext>
            </a:extLst>
          </p:cNvPr>
          <p:cNvGrpSpPr/>
          <p:nvPr/>
        </p:nvGrpSpPr>
        <p:grpSpPr>
          <a:xfrm>
            <a:off x="0" y="1671189"/>
            <a:ext cx="9144000" cy="1757811"/>
            <a:chOff x="0" y="4386120"/>
            <a:chExt cx="9144000" cy="175781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2439D859-F5CA-DEC9-373E-14FF1B09E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386120"/>
              <a:ext cx="9144000" cy="1757811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C026355C-25E1-294B-31F2-BB55F10712E9}"/>
                </a:ext>
              </a:extLst>
            </p:cNvPr>
            <p:cNvSpPr txBox="1"/>
            <p:nvPr/>
          </p:nvSpPr>
          <p:spPr>
            <a:xfrm>
              <a:off x="7315200" y="456377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Jota, 19.10.2023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39579DA-257D-12FF-FB0D-F7ABDA613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8" y="3485261"/>
            <a:ext cx="2924932" cy="19453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B977346-F6D9-3E93-BCE3-79FD4E9AC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584" y="3827191"/>
            <a:ext cx="59912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2DDF5C0-2427-414F-BBB4-FFE9BCF49C07}"/>
              </a:ext>
            </a:extLst>
          </p:cNvPr>
          <p:cNvSpPr txBox="1"/>
          <p:nvPr/>
        </p:nvSpPr>
        <p:spPr>
          <a:xfrm>
            <a:off x="196948" y="439705"/>
            <a:ext cx="8750104" cy="73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1500"/>
              </a:spcAft>
            </a:pPr>
            <a:r>
              <a:rPr lang="pt-BR" sz="3600" b="1" dirty="0">
                <a:solidFill>
                  <a:srgbClr val="0C505C"/>
                </a:solidFill>
                <a:latin typeface="Uni Neue Bold" charset="0"/>
                <a:cs typeface="Times New Roman" panose="02020603050405020304" pitchFamily="18" charset="0"/>
              </a:rPr>
              <a:t>Por que essa retomada do debate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6F6EEA-CC9A-4239-B3CE-3E128E0ECB2D}"/>
              </a:ext>
            </a:extLst>
          </p:cNvPr>
          <p:cNvSpPr txBox="1"/>
          <p:nvPr/>
        </p:nvSpPr>
        <p:spPr>
          <a:xfrm>
            <a:off x="284741" y="2093043"/>
            <a:ext cx="85745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Término de vigência de patentes de importantes medicamentos </a:t>
            </a:r>
            <a:r>
              <a:rPr lang="pt-BR" sz="2400" dirty="0"/>
              <a:t>indicados para o tratamento de diabetes, câncer, leucemia </a:t>
            </a:r>
            <a:r>
              <a:rPr lang="pt-BR" sz="2400" dirty="0" err="1"/>
              <a:t>mielóide</a:t>
            </a:r>
            <a:r>
              <a:rPr lang="pt-BR" sz="2400" dirty="0"/>
              <a:t> crônica, HIV, doenças neurodegenerativas</a:t>
            </a:r>
          </a:p>
          <a:p>
            <a:pPr marL="84138" lvl="1" algn="just"/>
            <a:endParaRPr lang="pt-BR" sz="2400" b="1" dirty="0"/>
          </a:p>
          <a:p>
            <a:pPr marL="369888" lvl="1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Outras</a:t>
            </a:r>
            <a:r>
              <a:rPr lang="pt-BR" sz="2400" dirty="0"/>
              <a:t> </a:t>
            </a:r>
            <a:r>
              <a:rPr lang="pt-BR" sz="2400" b="1" dirty="0"/>
              <a:t>estratégias de prorrogação de monopólio</a:t>
            </a:r>
            <a:r>
              <a:rPr lang="pt-BR" sz="2400" dirty="0"/>
              <a:t>: Ações para tentar internalizar o </a:t>
            </a:r>
            <a:r>
              <a:rPr lang="pt-BR" sz="2400" dirty="0" err="1"/>
              <a:t>Patent</a:t>
            </a:r>
            <a:r>
              <a:rPr lang="pt-BR" sz="2400" dirty="0"/>
              <a:t> </a:t>
            </a:r>
            <a:r>
              <a:rPr lang="pt-BR" sz="2400" dirty="0" err="1"/>
              <a:t>Term</a:t>
            </a:r>
            <a:r>
              <a:rPr lang="pt-BR" sz="2400" dirty="0"/>
              <a:t> </a:t>
            </a:r>
            <a:r>
              <a:rPr lang="pt-BR" sz="2400" dirty="0" err="1"/>
              <a:t>Adjustmente</a:t>
            </a:r>
            <a:r>
              <a:rPr lang="pt-BR" sz="2400" dirty="0"/>
              <a:t> (PTA), ações contra mora do INPI, e ações visando a internalização destes instrumentos através de acordos bilaterais e multilaterais.</a:t>
            </a:r>
          </a:p>
          <a:p>
            <a:pPr marL="369888" lvl="1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7302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1815</TotalTime>
  <Words>781</Words>
  <Application>Microsoft Office PowerPoint</Application>
  <PresentationFormat>Apresentação na tela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Calibri</vt:lpstr>
      <vt:lpstr>Uni Neue Book</vt:lpstr>
      <vt:lpstr>Times New Roman</vt:lpstr>
      <vt:lpstr>Uni Neue Bold</vt:lpstr>
      <vt:lpstr>Arial</vt:lpstr>
      <vt:lpstr>Roboto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Pereira</dc:creator>
  <cp:lastModifiedBy>Felipe Luiz da Silva</cp:lastModifiedBy>
  <cp:revision>74</cp:revision>
  <dcterms:created xsi:type="dcterms:W3CDTF">2020-09-25T14:12:52Z</dcterms:created>
  <dcterms:modified xsi:type="dcterms:W3CDTF">2024-05-15T13:04:44Z</dcterms:modified>
</cp:coreProperties>
</file>