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sldIdLst>
    <p:sldId id="256" r:id="rId3"/>
    <p:sldId id="2147375210" r:id="rId4"/>
    <p:sldId id="2147375213" r:id="rId5"/>
    <p:sldId id="2147375206" r:id="rId6"/>
    <p:sldId id="2147375209" r:id="rId7"/>
    <p:sldId id="2147375211" r:id="rId8"/>
    <p:sldId id="2147375212" r:id="rId9"/>
    <p:sldId id="269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0" userDrawn="1">
          <p15:clr>
            <a:srgbClr val="A4A3A4"/>
          </p15:clr>
        </p15:guide>
        <p15:guide id="2" orient="horz" pos="845" userDrawn="1">
          <p15:clr>
            <a:srgbClr val="A4A3A4"/>
          </p15:clr>
        </p15:guide>
        <p15:guide id="3" orient="horz" pos="540" userDrawn="1">
          <p15:clr>
            <a:srgbClr val="A4A3A4"/>
          </p15:clr>
        </p15:guide>
        <p15:guide id="4" orient="horz" pos="1321" userDrawn="1">
          <p15:clr>
            <a:srgbClr val="A4A3A4"/>
          </p15:clr>
        </p15:guide>
        <p15:guide id="5" pos="1186" userDrawn="1">
          <p15:clr>
            <a:srgbClr val="A4A3A4"/>
          </p15:clr>
        </p15:guide>
        <p15:guide id="6" pos="57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16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>
        <p:guide pos="370"/>
        <p:guide orient="horz" pos="845"/>
        <p:guide orient="horz" pos="540"/>
        <p:guide orient="horz" pos="1321"/>
        <p:guide pos="1186"/>
        <p:guide pos="57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6C720-12F1-4F6E-848E-71E6F358ACF2}" type="datetimeFigureOut">
              <a:rPr lang="pt-BR" smtClean="0"/>
              <a:t>29/05/2025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C064A-62C0-46E1-9E40-3D9F95DB3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93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C5BBC-83E7-77A3-F0A6-2B60BA410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248A5CF-5408-D0AE-8B53-EAA13F7288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9B141A5-F04E-C12C-3A04-E468888B7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EF6281-B815-904E-BF85-B08FA4B7F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29E9A-FD1A-9D40-B596-0E8C8B4E63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50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F8F3C-6E9E-B991-318D-61127309F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3714406-E195-A374-6552-BC56C37C78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251C7D5-D4BA-05DE-6C7D-A9A5A78CB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298DE1-C4BA-FC73-66AE-A575A784D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29E9A-FD1A-9D40-B596-0E8C8B4E63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30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29E9A-FD1A-9D40-B596-0E8C8B4E63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198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2E8E5-31FD-F55D-F5DF-385D1E413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9691462-26DC-95E7-5569-EA80252B4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8B9CF58-373F-6981-7561-52E8E360D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AB2698E-4462-DA38-EEB0-052C543051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29E9A-FD1A-9D40-B596-0E8C8B4E63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37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49090-559E-9186-F150-8C7065C15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16E2076-2EA2-D556-00A2-709937EC9B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F03ED52-7EBA-D9C7-9E26-D926F2EE7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013B85-E23B-C6D3-62AA-4002F6BFE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29E9A-FD1A-9D40-B596-0E8C8B4E63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160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BAA8C-F4F7-6FC3-4DEC-CD7F5DE29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F78511D-BE37-2D5D-F2E1-A7DA84C4DB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B0B00D8-345D-1014-C885-63BFC9424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85F6F2-1140-6851-C99D-167B45552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29E9A-FD1A-9D40-B596-0E8C8B4E63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74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980F3-1385-1DF6-6520-FDE8505EA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9CA327-40C0-7617-9B58-E3B90B551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ABFA91-0BE6-A6A6-F5B4-ABEF36B9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1B-CBB9-4335-BE05-5E586C2F3EE7}" type="datetimeFigureOut">
              <a:rPr lang="pt-BR" smtClean="0"/>
              <a:t>29/05/2025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601111-258F-68CB-9618-482C14D3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7F62BF-4BDD-C96D-F5DD-1AFD9B1D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070C-F17A-4AA4-8D61-2B0C2AE98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62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F3AB1-58EC-2BBF-3BEB-2EBD109C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2D4E7D8-3EDB-F9C6-DC05-0DEC583A9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4E0553-53D2-D17D-6CA1-E8481EB6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1B-CBB9-4335-BE05-5E586C2F3EE7}" type="datetimeFigureOut">
              <a:rPr lang="pt-BR" smtClean="0"/>
              <a:t>29/05/2025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7FD6C0-FF5D-657D-F973-45FAF63D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8ED41B-C642-40AD-AA4C-8C56CDF4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070C-F17A-4AA4-8D61-2B0C2AE98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18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371347-3B7A-74B2-D1BA-64AE2A4FD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3D3DBE-DE8A-B35A-D726-7C17DD002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F7B8F7-D0B7-8916-9994-3119EECC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1B-CBB9-4335-BE05-5E586C2F3EE7}" type="datetimeFigureOut">
              <a:rPr lang="pt-BR" smtClean="0"/>
              <a:t>29/05/2025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5FC071-0C27-A50C-F4FE-A75A6F22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28AA52-4235-F6E7-780E-C9489C3A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070C-F17A-4AA4-8D61-2B0C2AE98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24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BB72B-A68B-2399-F419-FEBFE9BD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91A1DB-D0D3-F1A0-DAFC-0D0A89DA5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522810-FAEF-585C-A560-275C54DD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1B-CBB9-4335-BE05-5E586C2F3EE7}" type="datetimeFigureOut">
              <a:rPr lang="pt-BR" smtClean="0"/>
              <a:t>29/05/2025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693D2A-E986-D469-AB45-70C475A7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5D6306-501E-C86C-C57B-310AF183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070C-F17A-4AA4-8D61-2B0C2AE98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45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F55A6-9D75-FF9A-CA47-B3EAC908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C5A68C-F9F4-AEA8-000F-E1C596FAF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3E4E50-7F6C-7E8D-C93C-AD388729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1B-CBB9-4335-BE05-5E586C2F3EE7}" type="datetimeFigureOut">
              <a:rPr lang="pt-BR" smtClean="0"/>
              <a:t>29/05/2025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F91ABF-9C16-A5DC-4FFA-3B0A36E4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5D1A5A-4B02-6BA4-C140-DFFE431E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070C-F17A-4AA4-8D61-2B0C2AE98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EF031-9304-65CB-D7FB-6068FDD6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6E27F3-F2ED-3971-B3C3-EA6AEF020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0A912B-EF92-6DF4-420E-D77C727F3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D57418-5008-9338-212B-065C35C2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1B-CBB9-4335-BE05-5E586C2F3EE7}" type="datetimeFigureOut">
              <a:rPr lang="pt-BR" smtClean="0"/>
              <a:t>29/05/2025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4DED49-F49E-4482-379D-635AF2C2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06D3A02-510B-764F-C37D-946E3F0A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070C-F17A-4AA4-8D61-2B0C2AE98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94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7BBE5-879A-348F-9F79-85743E59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A85AF1-591E-9E9F-3C5B-BC94AA7F1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38BEC9-C680-B3A1-F74E-A384C94FF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A45652A-37E3-B0BC-500B-CE143B7AC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2460DE-4718-14E6-AEB1-83EDB21F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46FC534-146C-14AA-7928-D26EB2BE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1B-CBB9-4335-BE05-5E586C2F3EE7}" type="datetimeFigureOut">
              <a:rPr lang="pt-BR" smtClean="0"/>
              <a:t>29/05/2025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16FE168-A179-9913-0393-17EE621D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33F8560-32DF-83DC-2CB4-E80B0B85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070C-F17A-4AA4-8D61-2B0C2AE98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54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2EAAA-A96B-A029-58BD-F390F2484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F336CAC-2E5B-710C-11D8-0842A195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1B-CBB9-4335-BE05-5E586C2F3EE7}" type="datetimeFigureOut">
              <a:rPr lang="pt-BR" smtClean="0"/>
              <a:t>29/05/2025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78EBAE1-A149-52AD-DCF0-21F6BB97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5B40D4-B6D3-9344-DBBE-D85EB192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070C-F17A-4AA4-8D61-2B0C2AE98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87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676EC87-5797-C1D0-9053-9B4CAB05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1B-CBB9-4335-BE05-5E586C2F3EE7}" type="datetimeFigureOut">
              <a:rPr lang="pt-BR" smtClean="0"/>
              <a:t>29/05/2025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D52DCEB-A949-28A8-91DF-A154F4CE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55F3980-CF3D-23AE-A61A-1CA765C2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070C-F17A-4AA4-8D61-2B0C2AE98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35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518B2-B58A-7B9A-F7AD-7010335E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C70E25-A6EF-2836-D1FE-9CB2826B4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A9D110-3631-4E74-FBF5-CA437AC6C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EA6787-5DE5-2DAD-0DF5-863BF89B8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1B-CBB9-4335-BE05-5E586C2F3EE7}" type="datetimeFigureOut">
              <a:rPr lang="pt-BR" smtClean="0"/>
              <a:t>29/05/2025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03A649-C078-BF85-5F6E-C3BA005F5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F0B5AA-30D6-EB1D-0B70-F91D2115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070C-F17A-4AA4-8D61-2B0C2AE98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19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39840-F85B-7BB9-E60C-24024B9F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E8FF113-EF3F-6E0C-9D69-3EFB79A28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2273F3-BEB5-D160-ED02-04FC9C2BD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6A1473-F7B4-B586-97C6-22EC1004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621B-CBB9-4335-BE05-5E586C2F3EE7}" type="datetimeFigureOut">
              <a:rPr lang="pt-BR" smtClean="0"/>
              <a:t>29/05/2025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BF9FCF-2C12-C9BF-70AF-E7D7E8A9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50C833-C30D-136A-B5C8-8D8457D9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7070C-F17A-4AA4-8D61-2B0C2AE98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07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0903D38-72B3-82D1-3DDA-B6ECA9C6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AE0C83-EAB2-0109-98D7-6ACA63275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96096-68CF-7802-C564-7F8E54120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D621B-CBB9-4335-BE05-5E586C2F3EE7}" type="datetimeFigureOut">
              <a:rPr lang="pt-BR" smtClean="0"/>
              <a:t>29/05/2025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A0B03E-E92D-299E-D091-720692B27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2A7604-9064-CDB5-B914-67B7F9777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7070C-F17A-4AA4-8D61-2B0C2AE98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23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Desenho de um pássaro voando no céu&#10;&#10;Descrição gerada automaticamente com confiança baixa">
            <a:extLst>
              <a:ext uri="{FF2B5EF4-FFF2-40B4-BE49-F238E27FC236}">
                <a16:creationId xmlns:a16="http://schemas.microsoft.com/office/drawing/2014/main" id="{FCEDD841-C2AD-4797-E9F9-5337BF79A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42208"/>
          <a:stretch/>
        </p:blipFill>
        <p:spPr>
          <a:xfrm>
            <a:off x="0" y="0"/>
            <a:ext cx="24582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1C3148-61F4-431B-952D-D59FDC948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318" y="3089762"/>
            <a:ext cx="7295364" cy="940934"/>
          </a:xfrm>
        </p:spPr>
        <p:txBody>
          <a:bodyPr>
            <a:noAutofit/>
          </a:bodyPr>
          <a:lstStyle/>
          <a:p>
            <a:r>
              <a:rPr lang="pt-BR" sz="32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Audiência Pública – PLP 18/24</a:t>
            </a:r>
            <a:br>
              <a:rPr lang="pt-BR" sz="32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pt-BR" sz="32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Comissão de Constituição e Justiça – Senado</a:t>
            </a:r>
            <a:br>
              <a:rPr lang="pt-BR" sz="2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pt-BR" sz="32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33ADB9D-8D41-6207-C6D5-52A43531D41E}"/>
              </a:ext>
            </a:extLst>
          </p:cNvPr>
          <p:cNvSpPr txBox="1"/>
          <p:nvPr/>
        </p:nvSpPr>
        <p:spPr>
          <a:xfrm>
            <a:off x="4204231" y="6163523"/>
            <a:ext cx="380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Maio, 2025</a:t>
            </a:r>
          </a:p>
        </p:txBody>
      </p:sp>
      <p:pic>
        <p:nvPicPr>
          <p:cNvPr id="1032" name="Picture 8" descr="P&amp;D - Tarifa Moderna | Energia Sempre Com Você">
            <a:extLst>
              <a:ext uri="{FF2B5EF4-FFF2-40B4-BE49-F238E27FC236}">
                <a16:creationId xmlns:a16="http://schemas.microsoft.com/office/drawing/2014/main" id="{E1E8A595-C6AB-62B0-204E-C49957D08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39" y="4679636"/>
            <a:ext cx="3657631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17ABA5C-E082-55F8-25F8-232BC76A3DED}"/>
              </a:ext>
            </a:extLst>
          </p:cNvPr>
          <p:cNvCxnSpPr>
            <a:cxnSpLocks/>
          </p:cNvCxnSpPr>
          <p:nvPr/>
        </p:nvCxnSpPr>
        <p:spPr>
          <a:xfrm>
            <a:off x="3213717" y="4206048"/>
            <a:ext cx="5770485" cy="0"/>
          </a:xfrm>
          <a:prstGeom prst="line">
            <a:avLst/>
          </a:prstGeom>
          <a:ln w="28575">
            <a:solidFill>
              <a:srgbClr val="CBC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F047C6F4-A63A-BCCE-0967-F136494A5B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9" r="38049"/>
          <a:stretch/>
        </p:blipFill>
        <p:spPr>
          <a:xfrm>
            <a:off x="9753600" y="0"/>
            <a:ext cx="2458236" cy="6858000"/>
          </a:xfrm>
          <a:prstGeom prst="rect">
            <a:avLst/>
          </a:prstGeom>
        </p:spPr>
      </p:pic>
      <p:pic>
        <p:nvPicPr>
          <p:cNvPr id="3" name="Picture 2" descr="Bichara Advogados - VIEX">
            <a:extLst>
              <a:ext uri="{FF2B5EF4-FFF2-40B4-BE49-F238E27FC236}">
                <a16:creationId xmlns:a16="http://schemas.microsoft.com/office/drawing/2014/main" id="{F9EF82C0-9325-122C-1E19-C6F859848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3" b="12396"/>
          <a:stretch/>
        </p:blipFill>
        <p:spPr bwMode="auto">
          <a:xfrm>
            <a:off x="5184558" y="116771"/>
            <a:ext cx="2177083" cy="96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F3B2B-2CE5-A1E9-DF2D-78D89671C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0ADA89D3-03BB-7091-6433-DB162FAB06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/>
          <a:stretch/>
        </p:blipFill>
        <p:spPr>
          <a:xfrm>
            <a:off x="1" y="-101886"/>
            <a:ext cx="11034943" cy="1015966"/>
          </a:xfrm>
          <a:prstGeom prst="rect">
            <a:avLst/>
          </a:prstGeom>
        </p:spPr>
      </p:pic>
      <p:sp>
        <p:nvSpPr>
          <p:cNvPr id="15" name="Retângulo 3">
            <a:extLst>
              <a:ext uri="{FF2B5EF4-FFF2-40B4-BE49-F238E27FC236}">
                <a16:creationId xmlns:a16="http://schemas.microsoft.com/office/drawing/2014/main" id="{23AE581F-74BF-2CE9-48C5-8CB19DE8179A}"/>
              </a:ext>
            </a:extLst>
          </p:cNvPr>
          <p:cNvSpPr/>
          <p:nvPr/>
        </p:nvSpPr>
        <p:spPr>
          <a:xfrm>
            <a:off x="313932" y="106547"/>
            <a:ext cx="7356375" cy="605280"/>
          </a:xfrm>
          <a:prstGeom prst="rect">
            <a:avLst/>
          </a:prstGeom>
        </p:spPr>
        <p:txBody>
          <a:bodyPr wrap="square" lIns="91425" tIns="45713" rIns="91425" bIns="45713">
            <a:spAutoFit/>
          </a:bodyPr>
          <a:lstStyle/>
          <a:p>
            <a:pPr defTabSz="634868">
              <a:buClr>
                <a:srgbClr val="F37435"/>
              </a:buClr>
              <a:defRPr/>
            </a:pPr>
            <a:r>
              <a:rPr lang="pt-BR" sz="19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Commons Regular"/>
              </a:rPr>
              <a:t>COSIP – Padronização de documentos fiscais pelo CG-IBS</a:t>
            </a:r>
          </a:p>
          <a:p>
            <a:pPr defTabSz="634868">
              <a:buClr>
                <a:srgbClr val="F37435"/>
              </a:buClr>
              <a:defRPr/>
            </a:pPr>
            <a:r>
              <a:rPr lang="pt-BR" sz="138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Commons Regular"/>
              </a:rPr>
              <a:t>Art. 194</a:t>
            </a:r>
            <a:endParaRPr lang="pt-BR" sz="1111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Commons Regular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5B1AFF2-03E8-D3B2-D753-0786C7BFBD6F}"/>
              </a:ext>
            </a:extLst>
          </p:cNvPr>
          <p:cNvSpPr txBox="1"/>
          <p:nvPr/>
        </p:nvSpPr>
        <p:spPr>
          <a:xfrm>
            <a:off x="7351413" y="1640483"/>
            <a:ext cx="461726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34868">
              <a:defRPr/>
            </a:pPr>
            <a:r>
              <a:rPr lang="pt-BR" sz="1600" dirty="0"/>
              <a:t>Propõe a modificação do art. 203, com a seguinte redação:</a:t>
            </a:r>
          </a:p>
          <a:p>
            <a:pPr algn="ctr" defTabSz="634868">
              <a:defRPr/>
            </a:pPr>
            <a:endParaRPr lang="pt-BR" sz="1600" dirty="0"/>
          </a:p>
          <a:p>
            <a:pPr algn="ctr" defTabSz="634868">
              <a:defRPr/>
            </a:pPr>
            <a:endParaRPr lang="pt-BR" sz="1600" dirty="0">
              <a:solidFill>
                <a:srgbClr val="E7E6E6">
                  <a:lumMod val="25000"/>
                </a:srgbClr>
              </a:solidFill>
              <a:latin typeface="TT Commons Regular"/>
              <a:ea typeface="Calibri" panose="020F0502020204030204" pitchFamily="34" charset="0"/>
            </a:endParaRPr>
          </a:p>
          <a:p>
            <a:pPr algn="just" defTabSz="634868">
              <a:defRPr/>
            </a:pPr>
            <a:r>
              <a:rPr lang="pt-BR" sz="1600" dirty="0"/>
              <a:t>Art. 194. A Lei nº 5.172, de 25 de outubro de 1966 (Código Tributário Nacional), passa a vigorar com as seguintes alterações:</a:t>
            </a:r>
          </a:p>
          <a:p>
            <a:pPr algn="just" defTabSz="634868">
              <a:defRPr/>
            </a:pPr>
            <a:r>
              <a:rPr lang="pt-BR" sz="1600" dirty="0"/>
              <a:t>(...)</a:t>
            </a:r>
          </a:p>
          <a:p>
            <a:pPr algn="ctr" defTabSz="634868">
              <a:defRPr/>
            </a:pPr>
            <a:r>
              <a:rPr lang="pt-BR" sz="1600" dirty="0"/>
              <a:t>‘CAPÍTULO II DA CONTRIBUIÇÃO PARA O CUSTEIO DO SERVIÇO DE ILUMINAÇÃO PÚBLICA’</a:t>
            </a:r>
          </a:p>
          <a:p>
            <a:pPr algn="ctr" defTabSz="634868">
              <a:defRPr/>
            </a:pPr>
            <a:r>
              <a:rPr lang="pt-BR" sz="1600" dirty="0"/>
              <a:t>‘Art. 82-A. </a:t>
            </a:r>
          </a:p>
          <a:p>
            <a:pPr algn="just" defTabSz="634868">
              <a:defRPr/>
            </a:pPr>
            <a:r>
              <a:rPr lang="pt-BR" sz="1600" dirty="0"/>
              <a:t>(...)</a:t>
            </a:r>
          </a:p>
          <a:p>
            <a:pPr algn="just" defTabSz="634868">
              <a:defRPr/>
            </a:pPr>
            <a:r>
              <a:rPr lang="pt-BR" sz="1600" b="1" dirty="0">
                <a:solidFill>
                  <a:srgbClr val="ED7D31"/>
                </a:solidFill>
                <a:latin typeface="TT Commons Regular"/>
              </a:rPr>
              <a:t>§ 2º - A lei municipal ou ordinária a que se refere o caput deverá observar regulamento a ser editado pelo Comitê Gestor do Imposto sobre Bens e Serviços (CG-IBS) acerca da padronização nacional na emissão de documentos fiscais relativos à contribuição para o custeio do serviço de iluminação pública.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9495A23-6E96-F0CF-ECC8-C9A10C038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335765"/>
              </p:ext>
            </p:extLst>
          </p:nvPr>
        </p:nvGraphicFramePr>
        <p:xfrm>
          <a:off x="223319" y="1009212"/>
          <a:ext cx="6612909" cy="679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2909">
                  <a:extLst>
                    <a:ext uri="{9D8B030D-6E8A-4147-A177-3AD203B41FA5}">
                      <a16:colId xmlns:a16="http://schemas.microsoft.com/office/drawing/2014/main" val="2753632947"/>
                    </a:ext>
                  </a:extLst>
                </a:gridCol>
              </a:tblGrid>
              <a:tr h="31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Contexto e Fundamentação</a:t>
                      </a:r>
                    </a:p>
                  </a:txBody>
                  <a:tcPr marL="63490" marR="63490" marT="31745" marB="31745"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20611"/>
                  </a:ext>
                </a:extLst>
              </a:tr>
              <a:tr h="1079324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A Reforma alterou a COSIP, que teve destinação ampliada para contemplar o custeio, a expansão e a melhoria do serviço de iluminação pública e de sistemas de monitoramento para segurança e preservação de logradouros públicos e o PLP 108/24 atualiza o CTN nesse sentido.</a:t>
                      </a:r>
                    </a:p>
                    <a:p>
                      <a:pPr algn="just"/>
                      <a:endParaRPr lang="pt-BR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algn="just"/>
                      <a:r>
                        <a:rPr lang="pt-BR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A prestação de serviços de iluminação pública é de competência do poder municipal ou distrital, conforme art. 30 e 149-A da Constituição e não compete à ANEEL – ou a qualquer ente federal – disciplinar o valor da contribuição. </a:t>
                      </a:r>
                    </a:p>
                    <a:p>
                      <a:pPr algn="just"/>
                      <a:endParaRPr lang="pt-BR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algn="just"/>
                      <a:r>
                        <a:rPr lang="pt-BR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Tal cenário, por vezes, implica em dificuldades para as distribuidoras de energia, que se veem obrigadas a atender inúmeras disposições legais editadas por cada um dos mais de 5 mil municípios, com diferentes regras sobre obrigações fiscais e documentos. A </a:t>
                      </a:r>
                      <a:r>
                        <a:rPr lang="pt-BR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elaboração de milhares documentos em diferentes padrões</a:t>
                      </a:r>
                      <a:r>
                        <a:rPr lang="pt-BR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, a depender do município, traz elevadas despesas, que impactam no custo do fornecimento de energia.</a:t>
                      </a:r>
                    </a:p>
                    <a:p>
                      <a:pPr algn="just"/>
                      <a:endParaRPr lang="pt-BR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algn="just"/>
                      <a:r>
                        <a:rPr lang="pt-BR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A criação do Comitê Gestor, como </a:t>
                      </a:r>
                      <a:r>
                        <a:rPr lang="pt-BR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órgão supranacional representativo dos municípios</a:t>
                      </a:r>
                      <a:r>
                        <a:rPr lang="pt-BR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, traz uma oportunidade ímpar para que um ente com atuação em todo o território nacional estipule </a:t>
                      </a:r>
                      <a:r>
                        <a:rPr lang="pt-BR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regras mínimas de padronização dos documentos relativos à COSIP</a:t>
                      </a:r>
                      <a:r>
                        <a:rPr lang="pt-BR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, notadamente as faturas de energia, estabelecendo o formato, leiaute e informações que devem constar no documento.</a:t>
                      </a:r>
                    </a:p>
                  </a:txBody>
                  <a:tcPr marL="63490" marR="63490" marT="31745" marB="3174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85283"/>
                  </a:ext>
                </a:extLst>
              </a:tr>
              <a:tr h="1079324">
                <a:tc>
                  <a:txBody>
                    <a:bodyPr/>
                    <a:lstStyle/>
                    <a:p>
                      <a:pPr algn="just"/>
                      <a:endParaRPr lang="pt-BR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</a:txBody>
                  <a:tcPr marL="63490" marR="63490" marT="31745" marB="3174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0238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D8487AD9-81E5-DEDA-F31A-3E909B31E252}"/>
              </a:ext>
            </a:extLst>
          </p:cNvPr>
          <p:cNvGraphicFramePr>
            <a:graphicFrameLocks noGrp="1"/>
          </p:cNvGraphicFramePr>
          <p:nvPr/>
        </p:nvGraphicFramePr>
        <p:xfrm>
          <a:off x="7351412" y="1122513"/>
          <a:ext cx="4617267" cy="32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7267">
                  <a:extLst>
                    <a:ext uri="{9D8B030D-6E8A-4147-A177-3AD203B41FA5}">
                      <a16:colId xmlns:a16="http://schemas.microsoft.com/office/drawing/2014/main" val="2209176681"/>
                    </a:ext>
                  </a:extLst>
                </a:gridCol>
              </a:tblGrid>
              <a:tr h="31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Sugestão de emenda</a:t>
                      </a:r>
                    </a:p>
                  </a:txBody>
                  <a:tcPr marL="63490" marR="63490" marT="31745" marB="31745"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896305"/>
                  </a:ext>
                </a:extLst>
              </a:tr>
            </a:tbl>
          </a:graphicData>
        </a:graphic>
      </p:graphicFrame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B16090AF-DA6A-EBDC-1D73-4641532A8608}"/>
              </a:ext>
            </a:extLst>
          </p:cNvPr>
          <p:cNvCxnSpPr>
            <a:cxnSpLocks/>
          </p:cNvCxnSpPr>
          <p:nvPr/>
        </p:nvCxnSpPr>
        <p:spPr>
          <a:xfrm>
            <a:off x="7039429" y="1122513"/>
            <a:ext cx="0" cy="5574202"/>
          </a:xfrm>
          <a:prstGeom prst="line">
            <a:avLst/>
          </a:prstGeom>
          <a:ln w="38100">
            <a:solidFill>
              <a:srgbClr val="F5801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7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73B84-DB42-A552-BF57-D2CB3216D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1AF014D6-FADF-D2F3-D2C4-E019995940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/>
          <a:stretch/>
        </p:blipFill>
        <p:spPr>
          <a:xfrm>
            <a:off x="1" y="-101886"/>
            <a:ext cx="12482285" cy="1015966"/>
          </a:xfrm>
          <a:prstGeom prst="rect">
            <a:avLst/>
          </a:prstGeom>
        </p:spPr>
      </p:pic>
      <p:sp>
        <p:nvSpPr>
          <p:cNvPr id="15" name="Retângulo 3">
            <a:extLst>
              <a:ext uri="{FF2B5EF4-FFF2-40B4-BE49-F238E27FC236}">
                <a16:creationId xmlns:a16="http://schemas.microsoft.com/office/drawing/2014/main" id="{3001DBBF-3CFB-58AF-1F9A-8E92B3EF21F8}"/>
              </a:ext>
            </a:extLst>
          </p:cNvPr>
          <p:cNvSpPr/>
          <p:nvPr/>
        </p:nvSpPr>
        <p:spPr>
          <a:xfrm>
            <a:off x="313932" y="106547"/>
            <a:ext cx="8510754" cy="605280"/>
          </a:xfrm>
          <a:prstGeom prst="rect">
            <a:avLst/>
          </a:prstGeom>
        </p:spPr>
        <p:txBody>
          <a:bodyPr wrap="square" lIns="91425" tIns="45713" rIns="91425" bIns="45713">
            <a:spAutoFit/>
          </a:bodyPr>
          <a:lstStyle/>
          <a:p>
            <a:pPr defTabSz="634868">
              <a:buClr>
                <a:srgbClr val="F37435"/>
              </a:buClr>
              <a:defRPr/>
            </a:pPr>
            <a:r>
              <a:rPr lang="pt-BR" sz="19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Commons Regular"/>
              </a:rPr>
              <a:t>Base de Cálculo – COSIP e outros valores que não compõe preço do serviço</a:t>
            </a:r>
          </a:p>
          <a:p>
            <a:pPr defTabSz="634868">
              <a:buClr>
                <a:srgbClr val="F37435"/>
              </a:buClr>
              <a:defRPr/>
            </a:pPr>
            <a:r>
              <a:rPr lang="pt-BR" sz="138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Commons Regular"/>
              </a:rPr>
              <a:t>Sem referência de dispositivo</a:t>
            </a:r>
            <a:endParaRPr lang="pt-BR" sz="1111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Commons Regular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485D24F-8A0F-8E30-74FE-AC6B908FB0B0}"/>
              </a:ext>
            </a:extLst>
          </p:cNvPr>
          <p:cNvSpPr txBox="1"/>
          <p:nvPr/>
        </p:nvSpPr>
        <p:spPr>
          <a:xfrm>
            <a:off x="7351413" y="1640483"/>
            <a:ext cx="461726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868">
              <a:defRPr/>
            </a:pPr>
            <a:endParaRPr lang="pt-BR" sz="1600" dirty="0">
              <a:solidFill>
                <a:srgbClr val="E7E6E6">
                  <a:lumMod val="25000"/>
                </a:srgbClr>
              </a:solidFill>
              <a:latin typeface="TT Commons Regular"/>
              <a:ea typeface="Calibri" panose="020F0502020204030204" pitchFamily="34" charset="0"/>
            </a:endParaRPr>
          </a:p>
          <a:p>
            <a:pPr algn="just" defTabSz="634868">
              <a:defRPr/>
            </a:pPr>
            <a:r>
              <a:rPr lang="pt-BR" dirty="0"/>
              <a:t>Art. XXXX. A Lei Complementar nº 214, de 16 de janeiro de 2025, passa a vigorar com a seguinte alteração:</a:t>
            </a:r>
          </a:p>
          <a:p>
            <a:pPr algn="just" defTabSz="634868">
              <a:defRPr/>
            </a:pPr>
            <a:r>
              <a:rPr lang="pt-BR" dirty="0"/>
              <a:t>(...)</a:t>
            </a:r>
          </a:p>
          <a:p>
            <a:pPr algn="just" defTabSz="634868">
              <a:defRPr/>
            </a:pPr>
            <a:r>
              <a:rPr lang="pt-BR" dirty="0"/>
              <a:t>Art. 12. ................</a:t>
            </a:r>
          </a:p>
          <a:p>
            <a:pPr algn="just" defTabSz="634868">
              <a:defRPr/>
            </a:pPr>
            <a:r>
              <a:rPr lang="pt-BR" dirty="0"/>
              <a:t>(...)</a:t>
            </a:r>
          </a:p>
          <a:p>
            <a:pPr algn="just" defTabSz="634868">
              <a:defRPr/>
            </a:pPr>
            <a:r>
              <a:rPr lang="pt-BR" dirty="0"/>
              <a:t>§ 2º Não integram a base de cálculo do IBS e da CBS:</a:t>
            </a:r>
          </a:p>
          <a:p>
            <a:pPr algn="just" defTabSz="634868">
              <a:defRPr/>
            </a:pPr>
            <a:r>
              <a:rPr lang="pt-BR" dirty="0"/>
              <a:t>(...)</a:t>
            </a:r>
          </a:p>
          <a:p>
            <a:pPr algn="just" defTabSz="634868">
              <a:defRPr/>
            </a:pPr>
            <a:r>
              <a:rPr lang="pt-BR" dirty="0"/>
              <a:t>VI - A contribuição de que trata o art. 149-A da Constituição Federal </a:t>
            </a:r>
            <a:r>
              <a:rPr lang="pt-BR" b="1" dirty="0">
                <a:solidFill>
                  <a:srgbClr val="ED7D31"/>
                </a:solidFill>
                <a:latin typeface="TT Commons Regular"/>
              </a:rPr>
              <a:t>e outros tributos ou tarifas que, ainda que cobrados na fatura de energia, não componham o custo do serviço de energia. 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4FD55A08-B309-D45F-7FFE-41C1EDB8A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918779"/>
              </p:ext>
            </p:extLst>
          </p:nvPr>
        </p:nvGraphicFramePr>
        <p:xfrm>
          <a:off x="223319" y="1009212"/>
          <a:ext cx="6612909" cy="658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2909">
                  <a:extLst>
                    <a:ext uri="{9D8B030D-6E8A-4147-A177-3AD203B41FA5}">
                      <a16:colId xmlns:a16="http://schemas.microsoft.com/office/drawing/2014/main" val="2753632947"/>
                    </a:ext>
                  </a:extLst>
                </a:gridCol>
              </a:tblGrid>
              <a:tr h="31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Contexto e Fundamentação</a:t>
                      </a:r>
                    </a:p>
                  </a:txBody>
                  <a:tcPr marL="63490" marR="63490" marT="31745" marB="31745"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20611"/>
                  </a:ext>
                </a:extLst>
              </a:tr>
              <a:tr h="1079324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A LC 214/25 estabelece que a base de cálculo do IBS e da CBS corresponde ao valor da operação, incluindo montantes cobrados pelo fornecedor a qualquer título, como juros, descontos condicionados, tributos e preços públicos, dentre outros. </a:t>
                      </a:r>
                    </a:p>
                    <a:p>
                      <a:pPr algn="just"/>
                      <a:endParaRPr lang="pt-BR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algn="just"/>
                      <a:r>
                        <a:rPr lang="pt-BR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No entanto, são retirados da base de cálculo determinados tributos, dentre eles a COSIP, por não compor o valor da obrigação. Em verdade, a COSIP constitui-se em tributo municipal, voltado ao financiamento da iluminação pública, cuja cobrança na fatura de energia é autorizada pela Constituição, porém não se confunde com o serviço de fornecimento de energia.</a:t>
                      </a:r>
                    </a:p>
                    <a:p>
                      <a:pPr algn="just"/>
                      <a:endParaRPr lang="pt-BR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algn="just"/>
                      <a:r>
                        <a:rPr lang="pt-BR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Ocorre que há outros valores que seguem a mesma sistemática e são vinculados às faturas de energia sem compor o valor da operação, a exemplo das taxas ou tarifas decorrentes da prestação de serviço de limpeza urbana e de manejo de resíduos sólidos urbanos.</a:t>
                      </a:r>
                    </a:p>
                    <a:p>
                      <a:pPr algn="just"/>
                      <a:endParaRPr lang="pt-BR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algn="just"/>
                      <a:r>
                        <a:rPr lang="pt-BR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Com o propósito de evitar contencioso futuro sobre a composição da base de cálculo em operações com energia, propõe-se a adequação da LC 214/25 para esclarecer a exclusão de tais valores que não compõe preço do serviço, ainda que cobrados em conjunto com a fatura de energia.</a:t>
                      </a:r>
                    </a:p>
                    <a:p>
                      <a:pPr algn="just"/>
                      <a:endParaRPr lang="pt-BR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</a:txBody>
                  <a:tcPr marL="63490" marR="63490" marT="31745" marB="3174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85283"/>
                  </a:ext>
                </a:extLst>
              </a:tr>
              <a:tr h="1079324">
                <a:tc>
                  <a:txBody>
                    <a:bodyPr/>
                    <a:lstStyle/>
                    <a:p>
                      <a:pPr algn="just"/>
                      <a:endParaRPr lang="pt-BR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</a:txBody>
                  <a:tcPr marL="63490" marR="63490" marT="31745" marB="3174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0238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B89B6A3D-906A-FCCB-7235-CE3DB4F8309C}"/>
              </a:ext>
            </a:extLst>
          </p:cNvPr>
          <p:cNvGraphicFramePr>
            <a:graphicFrameLocks noGrp="1"/>
          </p:cNvGraphicFramePr>
          <p:nvPr/>
        </p:nvGraphicFramePr>
        <p:xfrm>
          <a:off x="7351412" y="1122513"/>
          <a:ext cx="4617267" cy="32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7267">
                  <a:extLst>
                    <a:ext uri="{9D8B030D-6E8A-4147-A177-3AD203B41FA5}">
                      <a16:colId xmlns:a16="http://schemas.microsoft.com/office/drawing/2014/main" val="2209176681"/>
                    </a:ext>
                  </a:extLst>
                </a:gridCol>
              </a:tblGrid>
              <a:tr h="31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Sugestão de emenda</a:t>
                      </a:r>
                    </a:p>
                  </a:txBody>
                  <a:tcPr marL="63490" marR="63490" marT="31745" marB="31745"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896305"/>
                  </a:ext>
                </a:extLst>
              </a:tr>
            </a:tbl>
          </a:graphicData>
        </a:graphic>
      </p:graphicFrame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AA0CE81-6220-C11E-C8FB-0C341D3B9F5F}"/>
              </a:ext>
            </a:extLst>
          </p:cNvPr>
          <p:cNvCxnSpPr>
            <a:cxnSpLocks/>
          </p:cNvCxnSpPr>
          <p:nvPr/>
        </p:nvCxnSpPr>
        <p:spPr>
          <a:xfrm>
            <a:off x="7039429" y="1122513"/>
            <a:ext cx="0" cy="5574202"/>
          </a:xfrm>
          <a:prstGeom prst="line">
            <a:avLst/>
          </a:prstGeom>
          <a:ln w="38100">
            <a:solidFill>
              <a:srgbClr val="F5801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40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/>
          <a:stretch/>
        </p:blipFill>
        <p:spPr>
          <a:xfrm>
            <a:off x="1" y="-101886"/>
            <a:ext cx="11034943" cy="1015966"/>
          </a:xfrm>
          <a:prstGeom prst="rect">
            <a:avLst/>
          </a:prstGeom>
        </p:spPr>
      </p:pic>
      <p:sp>
        <p:nvSpPr>
          <p:cNvPr id="15" name="Retângulo 3">
            <a:extLst>
              <a:ext uri="{FF2B5EF4-FFF2-40B4-BE49-F238E27FC236}">
                <a16:creationId xmlns:a16="http://schemas.microsoft.com/office/drawing/2014/main" id="{ACEC45E3-BE0B-6C1C-F54A-7AF62317A0D9}"/>
              </a:ext>
            </a:extLst>
          </p:cNvPr>
          <p:cNvSpPr/>
          <p:nvPr/>
        </p:nvSpPr>
        <p:spPr>
          <a:xfrm>
            <a:off x="313932" y="106547"/>
            <a:ext cx="7356375" cy="605280"/>
          </a:xfrm>
          <a:prstGeom prst="rect">
            <a:avLst/>
          </a:prstGeom>
        </p:spPr>
        <p:txBody>
          <a:bodyPr wrap="square" lIns="91425" tIns="45713" rIns="91425" bIns="45713">
            <a:spAutoFit/>
          </a:bodyPr>
          <a:lstStyle/>
          <a:p>
            <a:pPr defTabSz="634868">
              <a:buClr>
                <a:srgbClr val="F37435"/>
              </a:buClr>
              <a:defRPr/>
            </a:pPr>
            <a:r>
              <a:rPr lang="pt-BR" sz="19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Commons Regular"/>
              </a:rPr>
              <a:t>Transição – Sanções pelo descumprimento de obrigações acessórias</a:t>
            </a:r>
          </a:p>
          <a:p>
            <a:pPr defTabSz="634868">
              <a:buClr>
                <a:srgbClr val="F37435"/>
              </a:buClr>
              <a:defRPr/>
            </a:pPr>
            <a:r>
              <a:rPr lang="pt-BR" sz="1389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Commons Regular"/>
              </a:rPr>
              <a:t>Arts</a:t>
            </a:r>
            <a:r>
              <a:rPr lang="pt-BR" sz="138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Commons Regular"/>
              </a:rPr>
              <a:t>. 51 a 60 e 203</a:t>
            </a:r>
            <a:endParaRPr lang="pt-BR" sz="1111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Commons Regular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197CC7A-81E6-01EC-BB90-9C3A2CFCBE7C}"/>
              </a:ext>
            </a:extLst>
          </p:cNvPr>
          <p:cNvSpPr txBox="1"/>
          <p:nvPr/>
        </p:nvSpPr>
        <p:spPr>
          <a:xfrm>
            <a:off x="7351413" y="1640483"/>
            <a:ext cx="461726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868">
              <a:defRPr/>
            </a:pPr>
            <a:endParaRPr lang="pt-BR" dirty="0">
              <a:solidFill>
                <a:srgbClr val="E7E6E6">
                  <a:lumMod val="25000"/>
                </a:srgbClr>
              </a:solidFill>
              <a:latin typeface="TT Commons Regular"/>
              <a:ea typeface="Calibri" panose="020F0502020204030204" pitchFamily="34" charset="0"/>
            </a:endParaRPr>
          </a:p>
          <a:p>
            <a:pPr algn="ctr" defTabSz="634868">
              <a:defRPr/>
            </a:pPr>
            <a:endParaRPr lang="pt-BR" dirty="0">
              <a:solidFill>
                <a:srgbClr val="E7E6E6">
                  <a:lumMod val="25000"/>
                </a:srgbClr>
              </a:solidFill>
              <a:latin typeface="TT Commons Regular"/>
              <a:ea typeface="Calibri" panose="020F0502020204030204" pitchFamily="34" charset="0"/>
            </a:endParaRPr>
          </a:p>
          <a:p>
            <a:pPr algn="just" defTabSz="634868">
              <a:defRPr/>
            </a:pPr>
            <a:r>
              <a:rPr lang="pt-BR" dirty="0"/>
              <a:t>Art. 203. Esta Lei Complementar entra em vigor na data de sua publicação, produzindo efeitos:</a:t>
            </a:r>
          </a:p>
          <a:p>
            <a:pPr algn="just" defTabSz="634868">
              <a:defRPr/>
            </a:pPr>
            <a:r>
              <a:rPr lang="pt-BR" b="1" dirty="0">
                <a:solidFill>
                  <a:srgbClr val="ED7D31"/>
                </a:solidFill>
                <a:latin typeface="TT Commons Regular"/>
              </a:rPr>
              <a:t>I - a partir do primeiro dia do ano de 2027, em relação aos </a:t>
            </a:r>
            <a:r>
              <a:rPr lang="pt-BR" b="1" dirty="0" err="1">
                <a:solidFill>
                  <a:srgbClr val="ED7D31"/>
                </a:solidFill>
                <a:latin typeface="TT Commons Regular"/>
              </a:rPr>
              <a:t>arts</a:t>
            </a:r>
            <a:r>
              <a:rPr lang="pt-BR" b="1" dirty="0">
                <a:solidFill>
                  <a:srgbClr val="ED7D31"/>
                </a:solidFill>
                <a:latin typeface="TT Commons Regular"/>
              </a:rPr>
              <a:t>. 51 a 60;</a:t>
            </a:r>
          </a:p>
          <a:p>
            <a:pPr algn="just" defTabSz="634868">
              <a:defRPr/>
            </a:pPr>
            <a:r>
              <a:rPr lang="pt-BR" dirty="0"/>
              <a:t>II - a partir da publicação, em relação aos demais dispositivos.</a:t>
            </a:r>
          </a:p>
          <a:p>
            <a:pPr algn="just" defTabSz="634868">
              <a:defRPr/>
            </a:pPr>
            <a:endParaRPr lang="pt-BR" sz="1400" dirty="0">
              <a:solidFill>
                <a:srgbClr val="E7E6E6">
                  <a:lumMod val="25000"/>
                </a:srgbClr>
              </a:solidFill>
              <a:latin typeface="TT Commons Regular"/>
              <a:ea typeface="Calibri" panose="020F0502020204030204" pitchFamily="34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396E7E7-1702-EB91-AAA5-432655AEF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000214"/>
              </p:ext>
            </p:extLst>
          </p:nvPr>
        </p:nvGraphicFramePr>
        <p:xfrm>
          <a:off x="313932" y="1122513"/>
          <a:ext cx="6609382" cy="6723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9382">
                  <a:extLst>
                    <a:ext uri="{9D8B030D-6E8A-4147-A177-3AD203B41FA5}">
                      <a16:colId xmlns:a16="http://schemas.microsoft.com/office/drawing/2014/main" val="2753632947"/>
                    </a:ext>
                  </a:extLst>
                </a:gridCol>
              </a:tblGrid>
              <a:tr h="31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Contexto e Fundamentação</a:t>
                      </a:r>
                    </a:p>
                  </a:txBody>
                  <a:tcPr marL="63490" marR="63490" marT="31745" marB="31745"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20611"/>
                  </a:ext>
                </a:extLst>
              </a:tr>
              <a:tr h="1079324">
                <a:tc>
                  <a:txBody>
                    <a:bodyPr/>
                    <a:lstStyle/>
                    <a:p>
                      <a:pPr algn="just"/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IBS e CBS serão exigíveis no ano de 2026, em “ano teste”, com alíquota fixa de 1%, com a possibilidade de dispensa do recolhimento caso contribuintes cumpram obrigações acessórias.</a:t>
                      </a:r>
                    </a:p>
                    <a:p>
                      <a:pPr algn="just"/>
                      <a:endParaRPr lang="pt-BR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algn="just"/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A </a:t>
                      </a:r>
                      <a:r>
                        <a:rPr lang="pt-BR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LC 214/25 limitou-se a anular impactos financeiros dos tributos, sem tratar das obrigações acessórias associadas ou das sanções em caso de descumprimento</a:t>
                      </a:r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.</a:t>
                      </a:r>
                    </a:p>
                    <a:p>
                      <a:pPr algn="just"/>
                      <a:endParaRPr lang="pt-BR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algn="just"/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São inegáveis os atrasos na regulamentação da reforma e na disponibilização dos documentos necessários para adequação ao novo sistema – seja de leiautes de documentos fiscais, seja da própria regulamentação infralegal de segmentos específicos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Comitê Gestor Provisório não foi adequadamente formado por </a:t>
                      </a:r>
                      <a:r>
                        <a:rPr lang="pt-BR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conflitos na definição dos representantes dos Municípios</a:t>
                      </a:r>
                      <a:r>
                        <a:rPr lang="pt-BR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;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Greve de auditores fiscais </a:t>
                      </a:r>
                      <a:r>
                        <a:rPr lang="pt-BR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tem prejudicado o andamento dos trabalhos de implementação da Reforma;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Possível período de </a:t>
                      </a:r>
                      <a:r>
                        <a:rPr lang="pt-BR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teste dos novos documentos fiscais </a:t>
                      </a:r>
                      <a:r>
                        <a:rPr lang="pt-BR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restrito a 500 contribuintes apenas em junho de 2025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pt-BR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algn="just"/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O prazo de implementação de mudanças até 2026 é exíguo e é praticamente </a:t>
                      </a:r>
                      <a:r>
                        <a:rPr lang="pt-BR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impossível que empresas promovam a adequação necessária de sistemas operacionais</a:t>
                      </a:r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 para se adequarem à nova realidade tributária em tão pouco tempo.</a:t>
                      </a:r>
                    </a:p>
                    <a:p>
                      <a:pPr algn="just"/>
                      <a:endParaRPr lang="pt-BR" sz="9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algn="just"/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É necessária regra de </a:t>
                      </a:r>
                      <a:r>
                        <a:rPr lang="pt-BR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transição para obrigações acessórias</a:t>
                      </a:r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, limitando aplicação de sanções a 2027 e evitando que empresas sejam surpreendidas com autuações em 2026, quando ainda incertas a regulamentação da Reforma</a:t>
                      </a:r>
                      <a:r>
                        <a:rPr lang="pt-BR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.</a:t>
                      </a:r>
                      <a:endParaRPr lang="pt-BR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</a:txBody>
                  <a:tcPr marL="63490" marR="63490" marT="31745" marB="3174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85283"/>
                  </a:ext>
                </a:extLst>
              </a:tr>
              <a:tr h="1079324">
                <a:tc>
                  <a:txBody>
                    <a:bodyPr/>
                    <a:lstStyle/>
                    <a:p>
                      <a:pPr algn="just"/>
                      <a:endParaRPr lang="pt-BR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</a:txBody>
                  <a:tcPr marL="63490" marR="63490" marT="31745" marB="3174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0238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15A74835-0EFA-A101-A0D7-F29D12F7D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75424"/>
              </p:ext>
            </p:extLst>
          </p:nvPr>
        </p:nvGraphicFramePr>
        <p:xfrm>
          <a:off x="7351412" y="1122513"/>
          <a:ext cx="4617267" cy="32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7267">
                  <a:extLst>
                    <a:ext uri="{9D8B030D-6E8A-4147-A177-3AD203B41FA5}">
                      <a16:colId xmlns:a16="http://schemas.microsoft.com/office/drawing/2014/main" val="2209176681"/>
                    </a:ext>
                  </a:extLst>
                </a:gridCol>
              </a:tblGrid>
              <a:tr h="31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Sugestão de emenda</a:t>
                      </a:r>
                    </a:p>
                  </a:txBody>
                  <a:tcPr marL="63490" marR="63490" marT="31745" marB="31745"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896305"/>
                  </a:ext>
                </a:extLst>
              </a:tr>
            </a:tbl>
          </a:graphicData>
        </a:graphic>
      </p:graphicFrame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A35D0FA-0D49-6B69-71D2-7BE6C64D14AC}"/>
              </a:ext>
            </a:extLst>
          </p:cNvPr>
          <p:cNvCxnSpPr>
            <a:cxnSpLocks/>
          </p:cNvCxnSpPr>
          <p:nvPr/>
        </p:nvCxnSpPr>
        <p:spPr>
          <a:xfrm>
            <a:off x="7155543" y="1283798"/>
            <a:ext cx="0" cy="5574202"/>
          </a:xfrm>
          <a:prstGeom prst="line">
            <a:avLst/>
          </a:prstGeom>
          <a:ln w="38100">
            <a:solidFill>
              <a:srgbClr val="F5801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6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984A5-9801-43D3-26D2-6A56E48E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74999DF7-D7C1-5E82-D85E-289744F4A6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/>
          <a:stretch/>
        </p:blipFill>
        <p:spPr>
          <a:xfrm>
            <a:off x="1" y="-101886"/>
            <a:ext cx="11034943" cy="1015966"/>
          </a:xfrm>
          <a:prstGeom prst="rect">
            <a:avLst/>
          </a:prstGeom>
        </p:spPr>
      </p:pic>
      <p:sp>
        <p:nvSpPr>
          <p:cNvPr id="15" name="Retângulo 3">
            <a:extLst>
              <a:ext uri="{FF2B5EF4-FFF2-40B4-BE49-F238E27FC236}">
                <a16:creationId xmlns:a16="http://schemas.microsoft.com/office/drawing/2014/main" id="{B7FD4BF8-5979-B9FE-205C-7260F79531FA}"/>
              </a:ext>
            </a:extLst>
          </p:cNvPr>
          <p:cNvSpPr/>
          <p:nvPr/>
        </p:nvSpPr>
        <p:spPr>
          <a:xfrm>
            <a:off x="313932" y="106547"/>
            <a:ext cx="7356375" cy="605280"/>
          </a:xfrm>
          <a:prstGeom prst="rect">
            <a:avLst/>
          </a:prstGeom>
        </p:spPr>
        <p:txBody>
          <a:bodyPr wrap="square" lIns="91425" tIns="45713" rIns="91425" bIns="45713">
            <a:spAutoFit/>
          </a:bodyPr>
          <a:lstStyle/>
          <a:p>
            <a:pPr defTabSz="634868">
              <a:buClr>
                <a:srgbClr val="F37435"/>
              </a:buClr>
              <a:defRPr/>
            </a:pPr>
            <a:r>
              <a:rPr lang="pt-BR" sz="19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Commons Regular"/>
              </a:rPr>
              <a:t>Responsabilidade pelo descumprimento de obrigações acessórias</a:t>
            </a:r>
          </a:p>
          <a:p>
            <a:pPr defTabSz="634868">
              <a:buClr>
                <a:srgbClr val="F37435"/>
              </a:buClr>
              <a:defRPr/>
            </a:pPr>
            <a:r>
              <a:rPr lang="pt-BR" sz="1389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Commons Regular"/>
              </a:rPr>
              <a:t>Arts</a:t>
            </a:r>
            <a:r>
              <a:rPr lang="pt-BR" sz="138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Commons Regular"/>
              </a:rPr>
              <a:t>. 51 e 59</a:t>
            </a:r>
            <a:endParaRPr lang="pt-BR" sz="1111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Commons Regular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40E9F3-7403-477A-7247-F538FC9C6025}"/>
              </a:ext>
            </a:extLst>
          </p:cNvPr>
          <p:cNvSpPr txBox="1"/>
          <p:nvPr/>
        </p:nvSpPr>
        <p:spPr>
          <a:xfrm>
            <a:off x="7351413" y="1640483"/>
            <a:ext cx="461726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34868">
              <a:defRPr/>
            </a:pPr>
            <a:r>
              <a:rPr lang="pt-BR" sz="1500" dirty="0"/>
              <a:t>Art. 51. ...............</a:t>
            </a:r>
          </a:p>
          <a:p>
            <a:pPr algn="just" defTabSz="634868">
              <a:defRPr/>
            </a:pPr>
            <a:r>
              <a:rPr lang="pt-BR" sz="1500" dirty="0"/>
              <a:t>(...)</a:t>
            </a:r>
          </a:p>
          <a:p>
            <a:pPr algn="just" defTabSz="634868">
              <a:defRPr/>
            </a:pPr>
            <a:r>
              <a:rPr lang="pt-BR" sz="1500" dirty="0"/>
              <a:t>§2º </a:t>
            </a:r>
            <a:r>
              <a:rPr lang="pt-BR" sz="1500" b="1" dirty="0">
                <a:solidFill>
                  <a:srgbClr val="ED7D31"/>
                </a:solidFill>
                <a:latin typeface="TT Commons Regular"/>
              </a:rPr>
              <a:t>Observado o disposto no §2º, III do art. 59, </a:t>
            </a:r>
            <a:r>
              <a:rPr lang="pt-BR" sz="1500" dirty="0"/>
              <a:t>respondem pela infração, conjunta ou isoladamente, todos os que tenham concorrido, de qualquer forma, para a sua prática ou que dela se tenham beneficiado, não responsabilizadas na forma deste parágrafo ...</a:t>
            </a:r>
          </a:p>
          <a:p>
            <a:pPr algn="just" defTabSz="634868">
              <a:defRPr/>
            </a:pPr>
            <a:r>
              <a:rPr lang="pt-BR" sz="1500" dirty="0"/>
              <a:t>(...)</a:t>
            </a:r>
          </a:p>
          <a:p>
            <a:pPr algn="just" defTabSz="634868">
              <a:defRPr/>
            </a:pPr>
            <a:r>
              <a:rPr lang="pt-BR" sz="1500" dirty="0"/>
              <a:t>Art. 59. As penalidades a serem aplicadas em razão do descumprimento de obrigações tributárias acessórias são as seguintes:</a:t>
            </a:r>
          </a:p>
          <a:p>
            <a:pPr algn="just" defTabSz="634868">
              <a:defRPr/>
            </a:pPr>
            <a:r>
              <a:rPr lang="pt-BR" sz="1500" dirty="0"/>
              <a:t>(...)</a:t>
            </a:r>
          </a:p>
          <a:p>
            <a:pPr algn="just" defTabSz="634868">
              <a:defRPr/>
            </a:pPr>
            <a:r>
              <a:rPr lang="pt-BR" sz="1500" dirty="0"/>
              <a:t>§ 2º As multas previstas este artigo:</a:t>
            </a:r>
          </a:p>
          <a:p>
            <a:pPr algn="just" defTabSz="634868">
              <a:defRPr/>
            </a:pPr>
            <a:r>
              <a:rPr lang="pt-BR" sz="1500" dirty="0"/>
              <a:t>(...)</a:t>
            </a:r>
          </a:p>
          <a:p>
            <a:pPr algn="just" defTabSz="634868">
              <a:defRPr/>
            </a:pPr>
            <a:r>
              <a:rPr lang="pt-BR" sz="1500" b="1" dirty="0">
                <a:solidFill>
                  <a:srgbClr val="ED7D31"/>
                </a:solidFill>
                <a:latin typeface="TT Commons Regular"/>
              </a:rPr>
              <a:t>III – serão exigíveis do adquirente dos bens e serviços caso demonstrado que o descumprimento de obrigações tributárias acessórias decorreu da prestação de informações incorretas pelo adquirente, afastando-se a responsabilidade do fornecedor. </a:t>
            </a:r>
          </a:p>
          <a:p>
            <a:pPr algn="just" defTabSz="634868">
              <a:defRPr/>
            </a:pPr>
            <a:endParaRPr lang="pt-BR" sz="1400" b="1" dirty="0">
              <a:solidFill>
                <a:srgbClr val="ED7D31"/>
              </a:solidFill>
              <a:latin typeface="TT Commons Regular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0496534F-2EE7-93FC-55A6-96F26A0CC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653146"/>
              </p:ext>
            </p:extLst>
          </p:nvPr>
        </p:nvGraphicFramePr>
        <p:xfrm>
          <a:off x="223320" y="1009212"/>
          <a:ext cx="6685480" cy="6753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5480">
                  <a:extLst>
                    <a:ext uri="{9D8B030D-6E8A-4147-A177-3AD203B41FA5}">
                      <a16:colId xmlns:a16="http://schemas.microsoft.com/office/drawing/2014/main" val="2753632947"/>
                    </a:ext>
                  </a:extLst>
                </a:gridCol>
              </a:tblGrid>
              <a:tr h="31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Contexto e Fundamentação</a:t>
                      </a:r>
                    </a:p>
                  </a:txBody>
                  <a:tcPr marL="63490" marR="63490" marT="31745" marB="31745"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20611"/>
                  </a:ext>
                </a:extLst>
              </a:tr>
              <a:tr h="1079324">
                <a:tc>
                  <a:txBody>
                    <a:bodyPr/>
                    <a:lstStyle/>
                    <a:p>
                      <a:pPr algn="just"/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Em razão de alterações sistêmicas promovidas pela Reforma, como a adoção do princípio do destino, em diversas operações, será necessária </a:t>
                      </a:r>
                      <a:r>
                        <a:rPr lang="pt-BR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interação entre fornecedor e adquirente para a correta aplicação das regras tributárias</a:t>
                      </a:r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, na medida em que o tratamento tributário dependerá de fatores como o domicílio do adquirente, a destinação dada ao bem ou serviço adquirido, dentre outras.</a:t>
                      </a:r>
                    </a:p>
                    <a:p>
                      <a:pPr algn="just"/>
                      <a:endParaRPr lang="pt-BR" sz="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algn="just"/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Tais </a:t>
                      </a:r>
                      <a:r>
                        <a:rPr lang="pt-BR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informações, em várias hipóteses, não serão acessíveis aos fornecedores</a:t>
                      </a:r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, que dependerão da boa-fé dos adquirentes na prestação de dados verídicos.</a:t>
                      </a:r>
                    </a:p>
                    <a:p>
                      <a:pPr algn="just"/>
                      <a:endParaRPr lang="pt-BR" sz="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algn="just"/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A LC 214/25 já afasta a responsabilidade do fornecedor quando o adquirente preste informações incorretas a respeito de seu domicílio (</a:t>
                      </a:r>
                      <a:r>
                        <a:rPr lang="pt-BR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art. 11, § 6º</a:t>
                      </a:r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) e atribui ao adquirente a responsabilidade pelo tributo pago a menor. Mas o dispositivo limita-se à obrigação principal, sem atribuir ao adquirente a responsabilidade pelas informações incorretas que levem, também, a erro no preenchimento de documentos fiscais e ao descumprimento de obrigações acessórias.</a:t>
                      </a:r>
                    </a:p>
                    <a:p>
                      <a:pPr algn="just"/>
                      <a:endParaRPr lang="pt-BR" sz="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algn="just"/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O PLP 108/24 não traz qualquer disposição em relação ao tema, gerando </a:t>
                      </a:r>
                      <a:r>
                        <a:rPr lang="pt-BR" sz="15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maior insegurança aos contribuintes do setor elétrico</a:t>
                      </a:r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, dada regra do art. 28 da LC 214/25, que atribuiu a responsabilidade tributária nas operações com energia aos fornecedores a consumidores finais ou não contribuintes.</a:t>
                      </a:r>
                    </a:p>
                    <a:p>
                      <a:pPr algn="just"/>
                      <a:endParaRPr lang="pt-BR" sz="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algn="just"/>
                      <a:r>
                        <a:rPr lang="pt-BR" sz="15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Na hipótese em que o adquirente dê destinação diversa à energia e consuma-a, por exemplo, porém informe à fornecedora que não é consumidora final, haveria a responsabilidade da fornecedora tanto pelo recolhimento do IBS/CBS, quanto pelo preenchimento de documentos fiscais que registrassem a operação.</a:t>
                      </a:r>
                    </a:p>
                  </a:txBody>
                  <a:tcPr marL="63490" marR="63490" marT="31745" marB="3174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85283"/>
                  </a:ext>
                </a:extLst>
              </a:tr>
              <a:tr h="1079324">
                <a:tc>
                  <a:txBody>
                    <a:bodyPr/>
                    <a:lstStyle/>
                    <a:p>
                      <a:pPr algn="just"/>
                      <a:endParaRPr lang="pt-BR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</a:txBody>
                  <a:tcPr marL="63490" marR="63490" marT="31745" marB="3174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0238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B19B8E17-8E58-7E73-9979-4D79A24D57FC}"/>
              </a:ext>
            </a:extLst>
          </p:cNvPr>
          <p:cNvGraphicFramePr>
            <a:graphicFrameLocks noGrp="1"/>
          </p:cNvGraphicFramePr>
          <p:nvPr/>
        </p:nvGraphicFramePr>
        <p:xfrm>
          <a:off x="7351412" y="1122513"/>
          <a:ext cx="4617267" cy="32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7267">
                  <a:extLst>
                    <a:ext uri="{9D8B030D-6E8A-4147-A177-3AD203B41FA5}">
                      <a16:colId xmlns:a16="http://schemas.microsoft.com/office/drawing/2014/main" val="2209176681"/>
                    </a:ext>
                  </a:extLst>
                </a:gridCol>
              </a:tblGrid>
              <a:tr h="31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Sugestão de emenda</a:t>
                      </a:r>
                    </a:p>
                  </a:txBody>
                  <a:tcPr marL="63490" marR="63490" marT="31745" marB="31745"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896305"/>
                  </a:ext>
                </a:extLst>
              </a:tr>
            </a:tbl>
          </a:graphicData>
        </a:graphic>
      </p:graphicFrame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286C61B-89C7-C90D-0BB0-051597CE9A84}"/>
              </a:ext>
            </a:extLst>
          </p:cNvPr>
          <p:cNvCxnSpPr>
            <a:cxnSpLocks/>
          </p:cNvCxnSpPr>
          <p:nvPr/>
        </p:nvCxnSpPr>
        <p:spPr>
          <a:xfrm>
            <a:off x="7039429" y="1122513"/>
            <a:ext cx="0" cy="5574202"/>
          </a:xfrm>
          <a:prstGeom prst="line">
            <a:avLst/>
          </a:prstGeom>
          <a:ln w="38100">
            <a:solidFill>
              <a:srgbClr val="F5801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71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997ED-1B66-2BCF-0507-7DA3D1E61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105090F2-2F78-3F71-2221-796470817E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/>
          <a:stretch/>
        </p:blipFill>
        <p:spPr>
          <a:xfrm>
            <a:off x="1" y="-101886"/>
            <a:ext cx="11034943" cy="1015966"/>
          </a:xfrm>
          <a:prstGeom prst="rect">
            <a:avLst/>
          </a:prstGeom>
        </p:spPr>
      </p:pic>
      <p:sp>
        <p:nvSpPr>
          <p:cNvPr id="15" name="Retângulo 3">
            <a:extLst>
              <a:ext uri="{FF2B5EF4-FFF2-40B4-BE49-F238E27FC236}">
                <a16:creationId xmlns:a16="http://schemas.microsoft.com/office/drawing/2014/main" id="{1E2BE19A-1373-9518-C549-5DCEBED6FDE6}"/>
              </a:ext>
            </a:extLst>
          </p:cNvPr>
          <p:cNvSpPr/>
          <p:nvPr/>
        </p:nvSpPr>
        <p:spPr>
          <a:xfrm>
            <a:off x="313932" y="106547"/>
            <a:ext cx="7356375" cy="605280"/>
          </a:xfrm>
          <a:prstGeom prst="rect">
            <a:avLst/>
          </a:prstGeom>
        </p:spPr>
        <p:txBody>
          <a:bodyPr wrap="square" lIns="91425" tIns="45713" rIns="91425" bIns="45713">
            <a:spAutoFit/>
          </a:bodyPr>
          <a:lstStyle/>
          <a:p>
            <a:pPr defTabSz="634868">
              <a:buClr>
                <a:srgbClr val="F37435"/>
              </a:buClr>
              <a:defRPr/>
            </a:pPr>
            <a:r>
              <a:rPr lang="pt-BR" sz="19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Commons Regular"/>
              </a:rPr>
              <a:t>Teto para sanções pelo descumprimento de obrigações acessórias</a:t>
            </a:r>
          </a:p>
          <a:p>
            <a:pPr defTabSz="634868">
              <a:buClr>
                <a:srgbClr val="F37435"/>
              </a:buClr>
              <a:defRPr/>
            </a:pPr>
            <a:r>
              <a:rPr lang="pt-BR" sz="138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Commons Regular"/>
              </a:rPr>
              <a:t>Art. 59</a:t>
            </a:r>
            <a:endParaRPr lang="pt-BR" sz="1111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Commons Regular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CB033C8-B1DC-20CC-F42F-DB88496B9F9C}"/>
              </a:ext>
            </a:extLst>
          </p:cNvPr>
          <p:cNvSpPr txBox="1"/>
          <p:nvPr/>
        </p:nvSpPr>
        <p:spPr>
          <a:xfrm>
            <a:off x="7039430" y="1596940"/>
            <a:ext cx="49292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34868">
              <a:defRPr/>
            </a:pPr>
            <a:endParaRPr lang="pt-BR" dirty="0"/>
          </a:p>
          <a:p>
            <a:pPr algn="just" defTabSz="634868">
              <a:defRPr/>
            </a:pPr>
            <a:r>
              <a:rPr lang="pt-BR" dirty="0"/>
              <a:t>Art. 59. As penalidades a serem aplicadas em razão do descumprimento de obrigações tributárias acessórias são as seguintes:</a:t>
            </a:r>
          </a:p>
          <a:p>
            <a:pPr algn="just" defTabSz="634868">
              <a:defRPr/>
            </a:pPr>
            <a:r>
              <a:rPr lang="pt-BR" dirty="0"/>
              <a:t>(...)</a:t>
            </a:r>
          </a:p>
          <a:p>
            <a:pPr algn="just" defTabSz="634868">
              <a:defRPr/>
            </a:pPr>
            <a:r>
              <a:rPr lang="pt-BR" dirty="0"/>
              <a:t>§ 2º As multas previstas este artigo:</a:t>
            </a:r>
          </a:p>
          <a:p>
            <a:pPr algn="just" defTabSz="634868">
              <a:defRPr/>
            </a:pPr>
            <a:r>
              <a:rPr lang="pt-BR" dirty="0"/>
              <a:t>(...)</a:t>
            </a:r>
          </a:p>
          <a:p>
            <a:pPr algn="just" defTabSz="634868">
              <a:defRPr/>
            </a:pPr>
            <a:r>
              <a:rPr lang="pt-BR" dirty="0"/>
              <a:t>I – quando se tratar de operação em que não haja IBS a pagar, serão </a:t>
            </a:r>
            <a:r>
              <a:rPr lang="pt-BR" b="1" dirty="0">
                <a:solidFill>
                  <a:srgbClr val="ED7D31"/>
                </a:solidFill>
                <a:latin typeface="TT Commons Regular"/>
              </a:rPr>
              <a:t>limitadas</a:t>
            </a:r>
            <a:r>
              <a:rPr lang="pt-BR" dirty="0"/>
              <a:t> a 10% (dez por cento) do valor da operação; </a:t>
            </a:r>
          </a:p>
          <a:p>
            <a:pPr algn="just" defTabSz="634868">
              <a:defRPr/>
            </a:pPr>
            <a:r>
              <a:rPr lang="pt-BR" dirty="0"/>
              <a:t>II – observarão o limite de 100% (cem por cento) do IBS na soma das penalidades cumuladas, </a:t>
            </a:r>
            <a:r>
              <a:rPr lang="pt-BR" b="1" dirty="0">
                <a:solidFill>
                  <a:srgbClr val="ED7D31"/>
                </a:solidFill>
                <a:latin typeface="TT Commons Regular"/>
              </a:rPr>
              <a:t>inclusive para aquelas especificadas em valores fixos de UBS.</a:t>
            </a:r>
          </a:p>
          <a:p>
            <a:pPr algn="just" defTabSz="634868">
              <a:defRPr/>
            </a:pPr>
            <a:endParaRPr lang="pt-BR" sz="1400" b="1" dirty="0">
              <a:solidFill>
                <a:srgbClr val="ED7D31"/>
              </a:solidFill>
              <a:latin typeface="TT Commons Regular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48F75AE-A29C-F398-B34C-662646E67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787059"/>
              </p:ext>
            </p:extLst>
          </p:nvPr>
        </p:nvGraphicFramePr>
        <p:xfrm>
          <a:off x="223320" y="1009212"/>
          <a:ext cx="6221023" cy="6128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1023">
                  <a:extLst>
                    <a:ext uri="{9D8B030D-6E8A-4147-A177-3AD203B41FA5}">
                      <a16:colId xmlns:a16="http://schemas.microsoft.com/office/drawing/2014/main" val="2753632947"/>
                    </a:ext>
                  </a:extLst>
                </a:gridCol>
              </a:tblGrid>
              <a:tr h="31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Contexto e Fundamentação</a:t>
                      </a:r>
                    </a:p>
                  </a:txBody>
                  <a:tcPr marL="63490" marR="63490" marT="31745" marB="31745"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20611"/>
                  </a:ext>
                </a:extLst>
              </a:tr>
              <a:tr h="1079324"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A redação proposta para o inciso I do §2º do art. 59  pode gerar questionamentos judiciais por estabelecer a aplicação indiscriminada do percentual de 10% do valor do IBS, quando este, na verdade, deveria configurar um teto, sujeito, inclusive, a aplicação de valores mais reduzidos a depender do caso concreto.</a:t>
                      </a:r>
                    </a:p>
                    <a:p>
                      <a:pPr algn="just"/>
                      <a:endParaRPr lang="pt-BR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algn="just"/>
                      <a:r>
                        <a:rPr lang="pt-BR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No que diz respeito às hipóteses em que haja descumprimento da obrigação acessória e principal, o inciso II limitou as penalidades cumuladas a 100% do valor devido a título de IBS.</a:t>
                      </a:r>
                    </a:p>
                    <a:p>
                      <a:pPr algn="just"/>
                      <a:endParaRPr lang="pt-BR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algn="just"/>
                      <a:r>
                        <a:rPr lang="pt-BR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É recomendável esclarecer que o montante se aplica a todo o tipo de sanção previsto no projeto – que pode variar segundo o valor da operação, do tributo ou em valores fixos - a fim de que não restem dúvidas de que o teto proposto é amplo e engloba todas as penalidades previstas no art. 59, independente de sua base de cálculo. </a:t>
                      </a:r>
                    </a:p>
                  </a:txBody>
                  <a:tcPr marL="63490" marR="63490" marT="31745" marB="3174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85283"/>
                  </a:ext>
                </a:extLst>
              </a:tr>
              <a:tr h="1079324">
                <a:tc>
                  <a:txBody>
                    <a:bodyPr/>
                    <a:lstStyle/>
                    <a:p>
                      <a:pPr algn="just"/>
                      <a:endParaRPr lang="pt-BR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</a:txBody>
                  <a:tcPr marL="63490" marR="63490" marT="31745" marB="3174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0238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3CF83865-D5C6-5056-E282-8E8D66788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584250"/>
              </p:ext>
            </p:extLst>
          </p:nvPr>
        </p:nvGraphicFramePr>
        <p:xfrm>
          <a:off x="7039430" y="1122513"/>
          <a:ext cx="4929250" cy="32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9250">
                  <a:extLst>
                    <a:ext uri="{9D8B030D-6E8A-4147-A177-3AD203B41FA5}">
                      <a16:colId xmlns:a16="http://schemas.microsoft.com/office/drawing/2014/main" val="2209176681"/>
                    </a:ext>
                  </a:extLst>
                </a:gridCol>
              </a:tblGrid>
              <a:tr h="31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Sugestão de emenda</a:t>
                      </a:r>
                    </a:p>
                  </a:txBody>
                  <a:tcPr marL="63490" marR="63490" marT="31745" marB="31745"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896305"/>
                  </a:ext>
                </a:extLst>
              </a:tr>
            </a:tbl>
          </a:graphicData>
        </a:graphic>
      </p:graphicFrame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B54AE089-EFCB-A731-86A5-A9D265ECAC89}"/>
              </a:ext>
            </a:extLst>
          </p:cNvPr>
          <p:cNvCxnSpPr>
            <a:cxnSpLocks/>
          </p:cNvCxnSpPr>
          <p:nvPr/>
        </p:nvCxnSpPr>
        <p:spPr>
          <a:xfrm>
            <a:off x="6836229" y="1122513"/>
            <a:ext cx="0" cy="5574202"/>
          </a:xfrm>
          <a:prstGeom prst="line">
            <a:avLst/>
          </a:prstGeom>
          <a:ln w="38100">
            <a:solidFill>
              <a:srgbClr val="F5801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5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9ADAB-FB56-F078-1C3F-C4AB62CF9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4EE0FC6A-7BA5-69D4-4F3A-F6E2C3979C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/>
          <a:stretch/>
        </p:blipFill>
        <p:spPr>
          <a:xfrm>
            <a:off x="1" y="-101886"/>
            <a:ext cx="11034943" cy="1015966"/>
          </a:xfrm>
          <a:prstGeom prst="rect">
            <a:avLst/>
          </a:prstGeom>
        </p:spPr>
      </p:pic>
      <p:sp>
        <p:nvSpPr>
          <p:cNvPr id="15" name="Retângulo 3">
            <a:extLst>
              <a:ext uri="{FF2B5EF4-FFF2-40B4-BE49-F238E27FC236}">
                <a16:creationId xmlns:a16="http://schemas.microsoft.com/office/drawing/2014/main" id="{81DF47AD-D322-B3F5-DE8C-4076F19074ED}"/>
              </a:ext>
            </a:extLst>
          </p:cNvPr>
          <p:cNvSpPr/>
          <p:nvPr/>
        </p:nvSpPr>
        <p:spPr>
          <a:xfrm>
            <a:off x="313932" y="106547"/>
            <a:ext cx="7356375" cy="605280"/>
          </a:xfrm>
          <a:prstGeom prst="rect">
            <a:avLst/>
          </a:prstGeom>
        </p:spPr>
        <p:txBody>
          <a:bodyPr wrap="square" lIns="91425" tIns="45713" rIns="91425" bIns="45713">
            <a:spAutoFit/>
          </a:bodyPr>
          <a:lstStyle/>
          <a:p>
            <a:pPr defTabSz="634868">
              <a:buClr>
                <a:srgbClr val="F37435"/>
              </a:buClr>
              <a:defRPr/>
            </a:pPr>
            <a:r>
              <a:rPr lang="pt-BR" sz="194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Commons Regular"/>
              </a:rPr>
              <a:t>Teto para sanções pelo descumprimento de obrigações acessórias</a:t>
            </a:r>
          </a:p>
          <a:p>
            <a:pPr defTabSz="634868">
              <a:buClr>
                <a:srgbClr val="F37435"/>
              </a:buClr>
              <a:defRPr/>
            </a:pPr>
            <a:r>
              <a:rPr lang="pt-BR" sz="138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Commons Regular"/>
              </a:rPr>
              <a:t>Art. 59</a:t>
            </a:r>
            <a:endParaRPr lang="pt-BR" sz="1111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Commons Regular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533C57C-6F5A-2EDB-D095-E1A33697AB14}"/>
              </a:ext>
            </a:extLst>
          </p:cNvPr>
          <p:cNvSpPr txBox="1"/>
          <p:nvPr/>
        </p:nvSpPr>
        <p:spPr>
          <a:xfrm>
            <a:off x="6531428" y="1248604"/>
            <a:ext cx="5495307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34868">
              <a:defRPr/>
            </a:pPr>
            <a:r>
              <a:rPr lang="pt-BR" sz="1600" dirty="0"/>
              <a:t>Art. 155. O titular do saldo credor homologado poderá transferi-lo a integrantes do mesmo grupo econômico ou a terceiros, que o utilizará exclusivamente para compensação: (...)</a:t>
            </a:r>
          </a:p>
          <a:p>
            <a:pPr algn="just" defTabSz="634868">
              <a:defRPr/>
            </a:pPr>
            <a:r>
              <a:rPr lang="pt-BR" sz="1600" dirty="0"/>
              <a:t>§ 2º A transferência de que trata este artigo: </a:t>
            </a:r>
          </a:p>
          <a:p>
            <a:pPr algn="just" defTabSz="634868">
              <a:defRPr/>
            </a:pPr>
            <a:r>
              <a:rPr lang="pt-BR" sz="1600" b="1" strike="sngStrike" dirty="0">
                <a:solidFill>
                  <a:srgbClr val="ED7D31"/>
                </a:solidFill>
              </a:rPr>
              <a:t>I – quando se tratar de saldo credor homologado tacitamente, a que se refere o § 3º do art. 151 desta Lei Complementar, somente poderá ser efetuada a partir de 1º de janeiro de 2038;</a:t>
            </a:r>
          </a:p>
          <a:p>
            <a:pPr algn="just" defTabSz="634868">
              <a:defRPr/>
            </a:pPr>
            <a:endParaRPr lang="pt-BR" sz="1100" b="1" dirty="0">
              <a:solidFill>
                <a:srgbClr val="ED7D31"/>
              </a:solidFill>
            </a:endParaRPr>
          </a:p>
          <a:p>
            <a:pPr algn="just">
              <a:buNone/>
            </a:pPr>
            <a:r>
              <a:rPr lang="pt-BR" sz="1600" dirty="0"/>
              <a:t>Art. 157. A transferência e o pagamento das parcelas do ressarcimento de que tratam os </a:t>
            </a:r>
            <a:r>
              <a:rPr lang="pt-BR" sz="1600" dirty="0" err="1"/>
              <a:t>arts</a:t>
            </a:r>
            <a:r>
              <a:rPr lang="pt-BR" sz="1600" dirty="0"/>
              <a:t>. 155 e 156 desta Lei Complementar ficam condicionados à regularidade do titular do saldo credor em relação ao IBS e ao ICMS ao respectivo Estado ou ao Distrito Federal. </a:t>
            </a:r>
          </a:p>
          <a:p>
            <a:pPr algn="just">
              <a:buNone/>
            </a:pPr>
            <a:r>
              <a:rPr lang="pt-BR" sz="1600" dirty="0"/>
              <a:t>(...)</a:t>
            </a:r>
          </a:p>
          <a:p>
            <a:pPr algn="just">
              <a:buNone/>
            </a:pPr>
            <a:r>
              <a:rPr lang="pt-BR" sz="1600" b="1" dirty="0">
                <a:solidFill>
                  <a:srgbClr val="ED7D31"/>
                </a:solidFill>
              </a:rPr>
              <a:t>§ 2º. A suspensão da transferência ou do pagamento de que trata o caput limita-se aos valores lançados ou com irregularidade identificada pelo respectivo Estado ou Distrito Federal.</a:t>
            </a:r>
          </a:p>
          <a:p>
            <a:pPr algn="just"/>
            <a:r>
              <a:rPr lang="pt-BR" sz="1600" b="1" dirty="0">
                <a:solidFill>
                  <a:srgbClr val="ED7D31"/>
                </a:solidFill>
              </a:rPr>
              <a:t>§3º Não se aplica o caput na hipótese em que o titular do saldo credor apresentar instrumentos que garantam a futura exequibilidade do crédito tributário.</a:t>
            </a:r>
          </a:p>
          <a:p>
            <a:pPr algn="just" defTabSz="634868">
              <a:defRPr/>
            </a:pPr>
            <a:endParaRPr lang="pt-BR" sz="1400" b="1" dirty="0">
              <a:solidFill>
                <a:srgbClr val="ED7D31"/>
              </a:solidFill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F033BED-5824-F768-97DB-860877623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270169"/>
              </p:ext>
            </p:extLst>
          </p:nvPr>
        </p:nvGraphicFramePr>
        <p:xfrm>
          <a:off x="223321" y="1009212"/>
          <a:ext cx="5654965" cy="667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4965">
                  <a:extLst>
                    <a:ext uri="{9D8B030D-6E8A-4147-A177-3AD203B41FA5}">
                      <a16:colId xmlns:a16="http://schemas.microsoft.com/office/drawing/2014/main" val="2753632947"/>
                    </a:ext>
                  </a:extLst>
                </a:gridCol>
              </a:tblGrid>
              <a:tr h="31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Contexto e Fundamentação</a:t>
                      </a:r>
                    </a:p>
                  </a:txBody>
                  <a:tcPr marL="63490" marR="63490" marT="31745" marB="31745"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20611"/>
                  </a:ext>
                </a:extLst>
              </a:tr>
              <a:tr h="1079324"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O PLP 108/24, ao tratar da cessão de créditos de ICMS a terceiros limitou seu aproveitamento a 2038 quando tais créditos tenham sido tacitamente homologados.</a:t>
                      </a:r>
                    </a:p>
                    <a:p>
                      <a:pPr algn="just"/>
                      <a:r>
                        <a:rPr lang="pt-BR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Tal postergação consiste em restrição indevida que privilegia a inércia e incentiva Estados a não analisarem pleitos de homologação com celeridade. A regra deve ser suprimida, autorizando-se cessão imediata dos créditos e viabilizando a injeção de elevado montante na economia, pela negociação de créditos de ICMS após 2033.</a:t>
                      </a:r>
                    </a:p>
                    <a:p>
                      <a:pPr algn="just"/>
                      <a:endParaRPr lang="pt-BR" sz="1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algn="just"/>
                      <a:r>
                        <a:rPr lang="pt-BR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Também se propõe ajuste ao artigo 157 que condiciona o pagamento à regularidade do titular do saldo credor, para que essa restrição se limite ao valor da irregularidade, ou seja, que o contribuinte não seja impedido de acessar valores muito superiores a um eventual débito inferior àquele que lhe é devido – bem como preveja a possibilidade de que o contribuinte venha a garantir eventual débito de outra forma, como uma penhora ou fiança bancária.</a:t>
                      </a:r>
                    </a:p>
                  </a:txBody>
                  <a:tcPr marL="63490" marR="63490" marT="31745" marB="3174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85283"/>
                  </a:ext>
                </a:extLst>
              </a:tr>
              <a:tr h="1079324">
                <a:tc>
                  <a:txBody>
                    <a:bodyPr/>
                    <a:lstStyle/>
                    <a:p>
                      <a:pPr algn="just"/>
                      <a:endParaRPr lang="pt-BR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</a:txBody>
                  <a:tcPr marL="63490" marR="63490" marT="31745" marB="3174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0238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42E373F3-1C4B-501C-485A-88D0A1AEC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357215"/>
              </p:ext>
            </p:extLst>
          </p:nvPr>
        </p:nvGraphicFramePr>
        <p:xfrm>
          <a:off x="7039430" y="832233"/>
          <a:ext cx="4929250" cy="32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9250">
                  <a:extLst>
                    <a:ext uri="{9D8B030D-6E8A-4147-A177-3AD203B41FA5}">
                      <a16:colId xmlns:a16="http://schemas.microsoft.com/office/drawing/2014/main" val="2209176681"/>
                    </a:ext>
                  </a:extLst>
                </a:gridCol>
              </a:tblGrid>
              <a:tr h="31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Sugestão de emenda</a:t>
                      </a:r>
                    </a:p>
                  </a:txBody>
                  <a:tcPr marL="63490" marR="63490" marT="31745" marB="31745"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896305"/>
                  </a:ext>
                </a:extLst>
              </a:tr>
            </a:tbl>
          </a:graphicData>
        </a:graphic>
      </p:graphicFrame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2D8ED62F-8AFC-1990-F8B2-4EF24B1CFAAB}"/>
              </a:ext>
            </a:extLst>
          </p:cNvPr>
          <p:cNvCxnSpPr>
            <a:cxnSpLocks/>
          </p:cNvCxnSpPr>
          <p:nvPr/>
        </p:nvCxnSpPr>
        <p:spPr>
          <a:xfrm>
            <a:off x="6270171" y="1154803"/>
            <a:ext cx="0" cy="5574202"/>
          </a:xfrm>
          <a:prstGeom prst="line">
            <a:avLst/>
          </a:prstGeom>
          <a:ln w="38100">
            <a:solidFill>
              <a:srgbClr val="F5801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06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Desenho de um pássaro voando no céu&#10;&#10;Descrição gerada automaticamente com confiança baixa">
            <a:extLst>
              <a:ext uri="{FF2B5EF4-FFF2-40B4-BE49-F238E27FC236}">
                <a16:creationId xmlns:a16="http://schemas.microsoft.com/office/drawing/2014/main" id="{FCEDD841-C2AD-4797-E9F9-5337BF79A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42208"/>
          <a:stretch/>
        </p:blipFill>
        <p:spPr>
          <a:xfrm>
            <a:off x="0" y="0"/>
            <a:ext cx="24582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1C3148-61F4-431B-952D-D59FDC948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918" y="2134584"/>
            <a:ext cx="9144000" cy="940934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Obrigada e Obrigado!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33ADB9D-8D41-6207-C6D5-52A43531D41E}"/>
              </a:ext>
            </a:extLst>
          </p:cNvPr>
          <p:cNvSpPr txBox="1"/>
          <p:nvPr/>
        </p:nvSpPr>
        <p:spPr>
          <a:xfrm>
            <a:off x="4204231" y="6163523"/>
            <a:ext cx="380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Maio, 2025</a:t>
            </a:r>
          </a:p>
        </p:txBody>
      </p:sp>
      <p:pic>
        <p:nvPicPr>
          <p:cNvPr id="1032" name="Picture 8" descr="P&amp;D - Tarifa Moderna | Energia Sempre Com Você">
            <a:extLst>
              <a:ext uri="{FF2B5EF4-FFF2-40B4-BE49-F238E27FC236}">
                <a16:creationId xmlns:a16="http://schemas.microsoft.com/office/drawing/2014/main" id="{E1E8A595-C6AB-62B0-204E-C49957D08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65" y="3578808"/>
            <a:ext cx="3152506" cy="71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17ABA5C-E082-55F8-25F8-232BC76A3DED}"/>
              </a:ext>
            </a:extLst>
          </p:cNvPr>
          <p:cNvCxnSpPr>
            <a:cxnSpLocks/>
          </p:cNvCxnSpPr>
          <p:nvPr/>
        </p:nvCxnSpPr>
        <p:spPr>
          <a:xfrm>
            <a:off x="3644294" y="3327163"/>
            <a:ext cx="5283200" cy="0"/>
          </a:xfrm>
          <a:prstGeom prst="line">
            <a:avLst/>
          </a:prstGeom>
          <a:ln w="28575">
            <a:solidFill>
              <a:srgbClr val="CBC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F047C6F4-A63A-BCCE-0967-F136494A5B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9" r="38049"/>
          <a:stretch/>
        </p:blipFill>
        <p:spPr>
          <a:xfrm>
            <a:off x="9753600" y="0"/>
            <a:ext cx="2458236" cy="6858000"/>
          </a:xfrm>
          <a:prstGeom prst="rect">
            <a:avLst/>
          </a:prstGeom>
        </p:spPr>
      </p:pic>
      <p:pic>
        <p:nvPicPr>
          <p:cNvPr id="3" name="Picture 2" descr="Bichara Advogados - VIEX">
            <a:extLst>
              <a:ext uri="{FF2B5EF4-FFF2-40B4-BE49-F238E27FC236}">
                <a16:creationId xmlns:a16="http://schemas.microsoft.com/office/drawing/2014/main" id="{D33D8EF9-51FB-CBD0-5D7F-8208C17BD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11" y="220401"/>
            <a:ext cx="2458236" cy="16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749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roperties xmlns="http://www.imanage.com/work/xmlschema">
  <documentid>BICHARA!6683243.1</documentid>
  <senderid>BRUNO.CHECCHIA</senderid>
  <senderemail>BRUNO.CHECCHIA@BICHARALAW.COM.BR</senderemail>
  <lastmodified>2025-05-29T10:34:00.0000000-03:00</lastmodified>
  <database>BICHARA</database>
</properties>
</file>

<file path=customXml/itemProps1.xml><?xml version="1.0" encoding="utf-8"?>
<ds:datastoreItem xmlns:ds="http://schemas.openxmlformats.org/officeDocument/2006/customXml" ds:itemID="{1AC20397-2F0A-4668-B838-CB17B880AF6F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7685</TotalTime>
  <Words>2015</Words>
  <Application>Microsoft Office PowerPoint</Application>
  <PresentationFormat>Widescreen</PresentationFormat>
  <Paragraphs>124</Paragraphs>
  <Slides>8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Century Gothic</vt:lpstr>
      <vt:lpstr>Segoe UI</vt:lpstr>
      <vt:lpstr>TT Commons Regular</vt:lpstr>
      <vt:lpstr>Tema do Office</vt:lpstr>
      <vt:lpstr>Audiência Pública – PLP 18/24  Comissão de Constituição e Justiça – Senado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 e 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 Tributária</dc:title>
  <dc:creator>Mattos Filho Advogados</dc:creator>
  <cp:lastModifiedBy>Caroline de Araújo Ribeiro</cp:lastModifiedBy>
  <cp:revision>61</cp:revision>
  <dcterms:created xsi:type="dcterms:W3CDTF">2024-01-24T20:30:48Z</dcterms:created>
  <dcterms:modified xsi:type="dcterms:W3CDTF">2025-05-29T13:45:04Z</dcterms:modified>
</cp:coreProperties>
</file>