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308" r:id="rId2"/>
    <p:sldId id="295" r:id="rId3"/>
    <p:sldId id="310" r:id="rId4"/>
    <p:sldId id="279" r:id="rId5"/>
    <p:sldId id="296" r:id="rId6"/>
    <p:sldId id="309" r:id="rId7"/>
    <p:sldId id="297" r:id="rId8"/>
    <p:sldId id="298" r:id="rId9"/>
    <p:sldId id="299" r:id="rId10"/>
    <p:sldId id="300" r:id="rId11"/>
    <p:sldId id="301" r:id="rId12"/>
    <p:sldId id="303" r:id="rId13"/>
    <p:sldId id="304" r:id="rId14"/>
    <p:sldId id="305" r:id="rId15"/>
    <p:sldId id="312" r:id="rId16"/>
    <p:sldId id="313" r:id="rId17"/>
    <p:sldId id="314" r:id="rId18"/>
    <p:sldId id="306" r:id="rId19"/>
    <p:sldId id="316" r:id="rId20"/>
    <p:sldId id="311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24" autoAdjust="0"/>
  </p:normalViewPr>
  <p:slideViewPr>
    <p:cSldViewPr>
      <p:cViewPr varScale="1">
        <p:scale>
          <a:sx n="86" d="100"/>
          <a:sy n="86" d="100"/>
        </p:scale>
        <p:origin x="9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9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2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1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27C59A-D024-4F1D-878D-9CFA100468D1}" type="datetimeFigureOut">
              <a:rPr lang="pt-BR" smtClean="0"/>
              <a:pPr/>
              <a:t>13/06/2016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73FBEE-2C85-4DD1-92D3-063CFD338F4A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1" y="6467474"/>
            <a:ext cx="190849" cy="12031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92150"/>
            <a:ext cx="8746430" cy="3559175"/>
          </a:xfrm>
        </p:spPr>
        <p:txBody>
          <a:bodyPr/>
          <a:lstStyle/>
          <a:p>
            <a:pPr algn="ctr"/>
            <a:r>
              <a:rPr lang="pt-BR" altLang="pt-BR" sz="3200" dirty="0" smtClean="0">
                <a:latin typeface="+mn-lt"/>
              </a:rPr>
              <a:t>Comissão Senado do Futuro – CSF </a:t>
            </a:r>
            <a:br>
              <a:rPr lang="pt-BR" altLang="pt-BR" sz="3200" dirty="0" smtClean="0">
                <a:latin typeface="+mn-lt"/>
              </a:rPr>
            </a:br>
            <a:r>
              <a:rPr lang="pt-BR" altLang="pt-BR" sz="3200" dirty="0" smtClean="0">
                <a:latin typeface="+mn-lt"/>
              </a:rPr>
              <a:t/>
            </a:r>
            <a:br>
              <a:rPr lang="pt-BR" altLang="pt-BR" sz="3200" dirty="0" smtClean="0">
                <a:latin typeface="+mn-lt"/>
              </a:rPr>
            </a:br>
            <a:r>
              <a:rPr lang="pt-BR" altLang="pt-BR" sz="3200" b="1" dirty="0" smtClean="0">
                <a:latin typeface="+mn-lt"/>
              </a:rPr>
              <a:t>A Tecnologia da Informação</a:t>
            </a:r>
            <a:br>
              <a:rPr lang="pt-BR" altLang="pt-BR" sz="3200" b="1" dirty="0" smtClean="0">
                <a:latin typeface="+mn-lt"/>
              </a:rPr>
            </a:br>
            <a:r>
              <a:rPr lang="pt-BR" altLang="pt-BR" sz="3200" b="1" dirty="0" smtClean="0">
                <a:latin typeface="+mn-lt"/>
              </a:rPr>
              <a:t>e o Processo Legislativo do Futuro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4941888"/>
            <a:ext cx="7773987" cy="1368425"/>
          </a:xfrm>
        </p:spPr>
        <p:txBody>
          <a:bodyPr/>
          <a:lstStyle/>
          <a:p>
            <a:pPr algn="ctr" eaLnBrk="1" hangingPunct="1">
              <a:spcAft>
                <a:spcPct val="10000"/>
              </a:spcAft>
              <a:buFont typeface="Wingdings" panose="05000000000000000000" pitchFamily="2" charset="2"/>
              <a:buNone/>
            </a:pPr>
            <a:r>
              <a:rPr lang="pt-BR" altLang="pt-BR" sz="1800" dirty="0" smtClean="0">
                <a:cs typeface="Times New Roman" panose="02020603050405020304" pitchFamily="18" charset="0"/>
              </a:rPr>
              <a:t>Sérgio Soares Braga</a:t>
            </a:r>
            <a:endParaRPr lang="pt-BR" altLang="pt-BR" sz="1800" dirty="0" smtClean="0"/>
          </a:p>
          <a:p>
            <a:pPr algn="ctr" eaLnBrk="1" hangingPunct="1">
              <a:spcAft>
                <a:spcPct val="10000"/>
              </a:spcAft>
              <a:buFont typeface="Wingdings" panose="05000000000000000000" pitchFamily="2" charset="2"/>
              <a:buNone/>
            </a:pPr>
            <a:r>
              <a:rPr lang="pt-BR" altLang="pt-BR" sz="1800" i="1" dirty="0" smtClean="0">
                <a:cs typeface="Times New Roman" panose="02020603050405020304" pitchFamily="18" charset="0"/>
              </a:rPr>
              <a:t>Departamento de Ciência Política (DECP)</a:t>
            </a:r>
            <a:endParaRPr lang="pt-BR" altLang="pt-BR" sz="1800" dirty="0" smtClean="0"/>
          </a:p>
          <a:p>
            <a:pPr algn="ctr" eaLnBrk="1" hangingPunct="1">
              <a:spcAft>
                <a:spcPct val="10000"/>
              </a:spcAft>
              <a:buFont typeface="Wingdings" panose="05000000000000000000" pitchFamily="2" charset="2"/>
              <a:buNone/>
            </a:pPr>
            <a:r>
              <a:rPr lang="pt-BR" altLang="pt-BR" sz="1800" i="1" dirty="0" smtClean="0">
                <a:cs typeface="Times New Roman" panose="02020603050405020304" pitchFamily="18" charset="0"/>
              </a:rPr>
              <a:t>Universidade Federal do Paraná (UFPR)</a:t>
            </a:r>
            <a:endParaRPr lang="pt-BR" altLang="pt-BR" sz="1800" dirty="0" smtClean="0"/>
          </a:p>
          <a:p>
            <a:pPr algn="ctr" eaLnBrk="1" hangingPunct="1">
              <a:spcAft>
                <a:spcPct val="10000"/>
              </a:spcAft>
              <a:buFont typeface="Wingdings" panose="05000000000000000000" pitchFamily="2" charset="2"/>
              <a:buNone/>
            </a:pPr>
            <a:endParaRPr lang="pt-BR" altLang="pt-BR" sz="1800" b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-23832"/>
            <a:ext cx="4445050" cy="140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  <p:pic>
        <p:nvPicPr>
          <p:cNvPr id="5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9531"/>
            <a:ext cx="10153651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6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Berlin Sans FB" pitchFamily="34" charset="0"/>
              </a:rPr>
              <a:t>(3) Boas </a:t>
            </a:r>
            <a:r>
              <a:rPr lang="pt-BR" dirty="0" smtClean="0">
                <a:latin typeface="Berlin Sans FB" pitchFamily="34" charset="0"/>
              </a:rPr>
              <a:t>práticas: Commission </a:t>
            </a:r>
            <a:r>
              <a:rPr lang="pt-BR" dirty="0" err="1" smtClean="0">
                <a:latin typeface="Berlin Sans FB" pitchFamily="34" charset="0"/>
              </a:rPr>
              <a:t>on</a:t>
            </a:r>
            <a:r>
              <a:rPr lang="pt-BR" dirty="0" smtClean="0">
                <a:latin typeface="Berlin Sans FB" pitchFamily="34" charset="0"/>
              </a:rPr>
              <a:t> Digital Democracy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1800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" y="1143000"/>
            <a:ext cx="721042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</a:t>
            </a:r>
            <a:r>
              <a:rPr lang="pt-BR" dirty="0" err="1" smtClean="0">
                <a:latin typeface="Berlin Sans FB" pitchFamily="34" charset="0"/>
              </a:rPr>
              <a:t>Canadian</a:t>
            </a:r>
            <a:r>
              <a:rPr lang="pt-BR" dirty="0" smtClean="0">
                <a:latin typeface="Berlin Sans FB" pitchFamily="34" charset="0"/>
              </a:rPr>
              <a:t> </a:t>
            </a:r>
            <a:r>
              <a:rPr lang="pt-BR" dirty="0" err="1" smtClean="0">
                <a:latin typeface="Berlin Sans FB" pitchFamily="34" charset="0"/>
              </a:rPr>
              <a:t>Parliamentary</a:t>
            </a:r>
            <a:r>
              <a:rPr lang="pt-BR" dirty="0" smtClean="0">
                <a:latin typeface="Berlin Sans FB" pitchFamily="34" charset="0"/>
              </a:rPr>
              <a:t> </a:t>
            </a:r>
            <a:r>
              <a:rPr lang="pt-BR" dirty="0" err="1" smtClean="0">
                <a:latin typeface="Berlin Sans FB" pitchFamily="34" charset="0"/>
              </a:rPr>
              <a:t>Review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43000"/>
            <a:ext cx="8712968" cy="58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Facebook da CGU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802005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LAB Hacker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n</a:t>
            </a:r>
          </a:p>
          <a:p>
            <a:pPr algn="just"/>
            <a:endParaRPr lang="pt-BR" sz="18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46" y="1208277"/>
            <a:ext cx="10052057" cy="529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6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La Fabrique de </a:t>
            </a:r>
            <a:r>
              <a:rPr lang="pt-BR" dirty="0" err="1" smtClean="0">
                <a:latin typeface="Berlin Sans FB" pitchFamily="34" charset="0"/>
              </a:rPr>
              <a:t>la</a:t>
            </a:r>
            <a:r>
              <a:rPr lang="pt-BR" dirty="0" smtClean="0">
                <a:latin typeface="Berlin Sans FB" pitchFamily="34" charset="0"/>
              </a:rPr>
              <a:t> </a:t>
            </a:r>
            <a:r>
              <a:rPr lang="pt-BR" dirty="0" err="1" smtClean="0">
                <a:latin typeface="Berlin Sans FB" pitchFamily="34" charset="0"/>
              </a:rPr>
              <a:t>Loi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n</a:t>
            </a:r>
          </a:p>
          <a:p>
            <a:pPr algn="just"/>
            <a:endParaRPr lang="pt-BR" sz="18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0" y="1340768"/>
            <a:ext cx="9134053" cy="469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0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Politicas publicas e seu alcance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937760"/>
          </a:xfrm>
        </p:spPr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n</a:t>
            </a:r>
          </a:p>
          <a:p>
            <a:pPr algn="just"/>
            <a:endParaRPr lang="pt-BR" sz="18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04" y="1149174"/>
            <a:ext cx="8567192" cy="587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Boas práticas: Parlamento Jovem de Palmeira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937760"/>
          </a:xfrm>
        </p:spPr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n</a:t>
            </a:r>
          </a:p>
          <a:p>
            <a:pPr algn="just"/>
            <a:endParaRPr lang="pt-BR" sz="18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68759"/>
            <a:ext cx="7344816" cy="560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(4) Sugestões de Políticas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/>
              <a:t>Aperfeiçoar os mecanismos de interação e apoio com </a:t>
            </a:r>
            <a:r>
              <a:rPr lang="pt-BR" sz="2000" dirty="0" smtClean="0"/>
              <a:t>apoiadores </a:t>
            </a:r>
            <a:r>
              <a:rPr lang="pt-BR" sz="2000" dirty="0"/>
              <a:t>e </a:t>
            </a:r>
            <a:r>
              <a:rPr lang="en-GB" sz="2000" dirty="0" smtClean="0"/>
              <a:t>Stakeholders</a:t>
            </a:r>
            <a:r>
              <a:rPr lang="pt-BR" sz="2000" dirty="0" smtClean="0"/>
              <a:t> [Comitês tripartites] =&gt; Instituto Nacional de Democracia Digital do Prof. Wilson Gomes (UFBA).</a:t>
            </a:r>
            <a:endParaRPr lang="pt-BR" sz="2000" dirty="0"/>
          </a:p>
          <a:p>
            <a:pPr algn="just">
              <a:spcAft>
                <a:spcPts val="600"/>
              </a:spcAft>
            </a:pPr>
            <a:r>
              <a:rPr lang="pt-BR" sz="2000" b="1" dirty="0"/>
              <a:t>Fortalecer </a:t>
            </a:r>
            <a:r>
              <a:rPr lang="pt-BR" sz="2000" b="1" dirty="0" smtClean="0"/>
              <a:t>e dar autonomia e visibilidade ao </a:t>
            </a:r>
            <a:r>
              <a:rPr lang="pt-BR" sz="2000" dirty="0" smtClean="0"/>
              <a:t>trabalho das </a:t>
            </a:r>
            <a:r>
              <a:rPr lang="pt-BR" sz="2000" dirty="0"/>
              <a:t>assessorias especializadas</a:t>
            </a:r>
          </a:p>
          <a:p>
            <a:pPr algn="just">
              <a:spcAft>
                <a:spcPts val="600"/>
              </a:spcAft>
            </a:pPr>
            <a:r>
              <a:rPr lang="pt-BR" sz="2000" dirty="0"/>
              <a:t>Instituir </a:t>
            </a:r>
            <a:r>
              <a:rPr lang="pt-BR" sz="2000" b="1" dirty="0"/>
              <a:t>Comitês de </a:t>
            </a:r>
            <a:r>
              <a:rPr lang="pt-BR" sz="2000" b="1" dirty="0" smtClean="0"/>
              <a:t>Monitoramento </a:t>
            </a:r>
            <a:r>
              <a:rPr lang="pt-BR" sz="2000" dirty="0"/>
              <a:t>com representantes </a:t>
            </a:r>
            <a:r>
              <a:rPr lang="pt-BR" sz="2000" dirty="0" smtClean="0"/>
              <a:t>externos</a:t>
            </a:r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Estabelecer parcerias e investir nos </a:t>
            </a:r>
            <a:r>
              <a:rPr lang="pt-BR" sz="2000" b="1" dirty="0" smtClean="0"/>
              <a:t>dados abertos</a:t>
            </a:r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Aprimorar a </a:t>
            </a:r>
            <a:r>
              <a:rPr lang="pt-BR" sz="2000" b="1" dirty="0" smtClean="0"/>
              <a:t>responsividade do órgão =&gt; contato com eleitor =&gt; TV Pública na TV aberta</a:t>
            </a:r>
          </a:p>
          <a:p>
            <a:pPr algn="just">
              <a:spcAft>
                <a:spcPts val="600"/>
              </a:spcAft>
            </a:pPr>
            <a:r>
              <a:rPr lang="pt-BR" sz="2000" b="1" dirty="0" smtClean="0"/>
              <a:t>Dinamizar a UNALE </a:t>
            </a:r>
            <a:r>
              <a:rPr lang="pt-BR" sz="2000" dirty="0" smtClean="0"/>
              <a:t>e organizar Fóruns e Redes de Colaboração (Senado tem um papel fundamental nessa integração por seu papel no sistema federativo) =&gt; Criar um sistema capitalizado de integração com o eleitor.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pt-BR" sz="2000" dirty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  <p:extLst>
      <p:ext uri="{BB962C8B-B14F-4D97-AF65-F5344CB8AC3E}">
        <p14:creationId xmlns:p14="http://schemas.microsoft.com/office/powerpoint/2010/main" val="26644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Referências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/>
              <a:t>BRAGA, S. (2007). O papel das </a:t>
            </a:r>
            <a:r>
              <a:rPr lang="pt-BR" sz="2000" dirty="0" err="1"/>
              <a:t>TICs</a:t>
            </a:r>
            <a:r>
              <a:rPr lang="pt-BR" sz="2000" dirty="0"/>
              <a:t> na institucionalização das democracias: um estudo sobre a informatização dos órgãos legislativos na América do Sul com destaque para o Brasil  Brasília: </a:t>
            </a:r>
            <a:r>
              <a:rPr lang="pt-BR" sz="2000" dirty="0" err="1"/>
              <a:t>Plenarium</a:t>
            </a:r>
            <a:endParaRPr lang="pt-BR" sz="2000" dirty="0"/>
          </a:p>
          <a:p>
            <a:pPr algn="just">
              <a:spcAft>
                <a:spcPts val="600"/>
              </a:spcAft>
            </a:pPr>
            <a:r>
              <a:rPr lang="pt-BR" sz="2000" dirty="0"/>
              <a:t>LESTON-BANDEIRA, C. (2007). The </a:t>
            </a:r>
            <a:r>
              <a:rPr lang="pt-BR" sz="2000" dirty="0" err="1"/>
              <a:t>impact</a:t>
            </a:r>
            <a:r>
              <a:rPr lang="pt-BR" sz="2000" dirty="0"/>
              <a:t> </a:t>
            </a:r>
            <a:r>
              <a:rPr lang="pt-BR" sz="2000" dirty="0" err="1"/>
              <a:t>of</a:t>
            </a:r>
            <a:r>
              <a:rPr lang="pt-BR" sz="2000" dirty="0"/>
              <a:t> </a:t>
            </a:r>
            <a:r>
              <a:rPr lang="pt-BR" sz="2000" dirty="0" err="1"/>
              <a:t>the</a:t>
            </a:r>
            <a:r>
              <a:rPr lang="pt-BR" sz="2000" dirty="0"/>
              <a:t> Internet </a:t>
            </a:r>
            <a:r>
              <a:rPr lang="pt-BR" sz="2000" dirty="0" err="1"/>
              <a:t>on</a:t>
            </a:r>
            <a:r>
              <a:rPr lang="pt-BR" sz="2000" dirty="0"/>
              <a:t> </a:t>
            </a:r>
            <a:r>
              <a:rPr lang="pt-BR" sz="2000" dirty="0" err="1"/>
              <a:t>Parliaments</a:t>
            </a:r>
            <a:r>
              <a:rPr lang="pt-BR" sz="2000" dirty="0"/>
              <a:t>: a </a:t>
            </a:r>
            <a:r>
              <a:rPr lang="pt-BR" sz="2000" dirty="0" err="1"/>
              <a:t>Legislative</a:t>
            </a:r>
            <a:r>
              <a:rPr lang="pt-BR" sz="2000" dirty="0"/>
              <a:t> Studies Framework.  </a:t>
            </a:r>
            <a:r>
              <a:rPr lang="pt-BR" sz="2000" dirty="0" err="1"/>
              <a:t>Parliamentary</a:t>
            </a:r>
            <a:r>
              <a:rPr lang="pt-BR" sz="2000" dirty="0"/>
              <a:t> </a:t>
            </a:r>
            <a:r>
              <a:rPr lang="pt-BR" sz="2000" dirty="0" err="1"/>
              <a:t>Affairs</a:t>
            </a:r>
            <a:r>
              <a:rPr lang="pt-BR" sz="2000" dirty="0"/>
              <a:t>, London, v. 60, n. 4, p. 655-674.aug. .</a:t>
            </a:r>
          </a:p>
          <a:p>
            <a:pPr algn="just">
              <a:spcAft>
                <a:spcPts val="600"/>
              </a:spcAft>
            </a:pPr>
            <a:r>
              <a:rPr lang="pt-BR" sz="2000" dirty="0"/>
              <a:t>LESTON-BANDEIRA, C.; WARD, S. (2008). </a:t>
            </a:r>
            <a:r>
              <a:rPr lang="pt-BR" sz="2000" dirty="0" err="1"/>
              <a:t>Parliaments</a:t>
            </a:r>
            <a:r>
              <a:rPr lang="pt-BR" sz="2000" dirty="0"/>
              <a:t> in </a:t>
            </a:r>
            <a:r>
              <a:rPr lang="pt-BR" sz="2000" dirty="0" err="1"/>
              <a:t>the</a:t>
            </a:r>
            <a:r>
              <a:rPr lang="pt-BR" sz="2000" dirty="0"/>
              <a:t> Digital Age.  Oxford: The </a:t>
            </a:r>
            <a:r>
              <a:rPr lang="pt-BR" sz="2000" dirty="0" err="1"/>
              <a:t>Britsh</a:t>
            </a:r>
            <a:r>
              <a:rPr lang="pt-BR" sz="2000" dirty="0"/>
              <a:t> </a:t>
            </a:r>
            <a:r>
              <a:rPr lang="pt-BR" sz="2000" dirty="0" err="1"/>
              <a:t>Academy</a:t>
            </a:r>
            <a:r>
              <a:rPr lang="pt-BR" sz="2000" dirty="0"/>
              <a:t>.  51 p. Oxford Internet </a:t>
            </a:r>
            <a:r>
              <a:rPr lang="pt-BR" sz="2000" dirty="0" err="1"/>
              <a:t>Institut</a:t>
            </a:r>
            <a:r>
              <a:rPr lang="pt-BR" sz="2000" dirty="0"/>
              <a:t>, </a:t>
            </a:r>
            <a:r>
              <a:rPr lang="pt-BR" sz="2000" dirty="0" err="1"/>
              <a:t>Forum</a:t>
            </a:r>
            <a:r>
              <a:rPr lang="pt-BR" sz="2000" dirty="0"/>
              <a:t> </a:t>
            </a:r>
            <a:r>
              <a:rPr lang="pt-BR" sz="2000" dirty="0" err="1"/>
              <a:t>Discussion</a:t>
            </a:r>
            <a:r>
              <a:rPr lang="pt-BR" sz="2000" dirty="0"/>
              <a:t> </a:t>
            </a:r>
            <a:r>
              <a:rPr lang="pt-BR" sz="2000" dirty="0" err="1"/>
              <a:t>Report</a:t>
            </a:r>
            <a:r>
              <a:rPr lang="pt-BR" sz="2000" dirty="0"/>
              <a:t> 13, </a:t>
            </a:r>
            <a:r>
              <a:rPr lang="pt-BR" sz="2000" dirty="0" err="1"/>
              <a:t>January</a:t>
            </a:r>
            <a:r>
              <a:rPr lang="pt-BR" sz="2000" dirty="0"/>
              <a:t> 2008. </a:t>
            </a:r>
            <a:endParaRPr lang="pt-BR" sz="2000" dirty="0" smtClean="0"/>
          </a:p>
          <a:p>
            <a:pPr algn="just">
              <a:spcAft>
                <a:spcPts val="600"/>
              </a:spcAft>
            </a:pPr>
            <a:r>
              <a:rPr lang="en-US" altLang="pt-BR" sz="2000" dirty="0"/>
              <a:t>NORRIS, P. (2001). </a:t>
            </a:r>
            <a:r>
              <a:rPr lang="en-US" altLang="pt-BR" sz="2000" i="1" dirty="0"/>
              <a:t>Digital Divide: Civic Engagement, Information Poverty, and the Internet Worldwide.</a:t>
            </a:r>
            <a:r>
              <a:rPr lang="en-US" altLang="pt-BR" sz="2000" dirty="0"/>
              <a:t> </a:t>
            </a:r>
            <a:r>
              <a:rPr lang="en-US" altLang="pt-BR" sz="2000" i="1" dirty="0"/>
              <a:t> </a:t>
            </a:r>
            <a:r>
              <a:rPr lang="pt-BR" altLang="pt-BR" sz="2000" dirty="0"/>
              <a:t>Cambridge: Cambridge </a:t>
            </a:r>
            <a:r>
              <a:rPr lang="pt-BR" altLang="pt-BR" sz="2000" dirty="0" err="1"/>
              <a:t>University</a:t>
            </a:r>
            <a:r>
              <a:rPr lang="pt-BR" altLang="pt-BR" sz="2000" dirty="0"/>
              <a:t> Press.</a:t>
            </a:r>
            <a:endParaRPr lang="en-US" altLang="pt-BR" sz="2000" dirty="0"/>
          </a:p>
          <a:p>
            <a:pPr marL="0" indent="0" algn="just">
              <a:spcAft>
                <a:spcPts val="600"/>
              </a:spcAft>
              <a:buNone/>
            </a:pPr>
            <a:endParaRPr lang="pt-BR" sz="2000" dirty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  <p:extLst>
      <p:ext uri="{BB962C8B-B14F-4D97-AF65-F5344CB8AC3E}">
        <p14:creationId xmlns:p14="http://schemas.microsoft.com/office/powerpoint/2010/main" val="19368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Pergunta orientadora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lvl="1"/>
            <a:r>
              <a:rPr lang="pt-BR" sz="2400" dirty="0" smtClean="0"/>
              <a:t>Como </a:t>
            </a:r>
            <a:r>
              <a:rPr lang="pt-BR" sz="2400" dirty="0"/>
              <a:t>as Tecnologias de Informação e Comunicação (</a:t>
            </a:r>
            <a:r>
              <a:rPr lang="pt-BR" sz="2400" dirty="0" err="1"/>
              <a:t>TICs</a:t>
            </a:r>
            <a:r>
              <a:rPr lang="pt-BR" sz="2400" dirty="0"/>
              <a:t>) afetarão o Processo Legislativo no Brasil e no mundo considerando os seguintes aspectos: </a:t>
            </a:r>
            <a:endParaRPr lang="en-GB" sz="2000" dirty="0"/>
          </a:p>
          <a:p>
            <a:pPr lvl="2"/>
            <a:r>
              <a:rPr lang="pt-BR" dirty="0"/>
              <a:t>participação social</a:t>
            </a:r>
            <a:endParaRPr lang="en-GB" sz="1800" dirty="0"/>
          </a:p>
          <a:p>
            <a:pPr lvl="2"/>
            <a:r>
              <a:rPr lang="pt-BR" dirty="0"/>
              <a:t>agilidade em legislar sobre questões urgentes </a:t>
            </a:r>
            <a:endParaRPr lang="en-GB" sz="1800" dirty="0"/>
          </a:p>
          <a:p>
            <a:pPr lvl="2"/>
            <a:r>
              <a:rPr lang="pt-BR" dirty="0"/>
              <a:t>estabilidade jurídica </a:t>
            </a:r>
            <a:endParaRPr lang="en-GB" sz="1800" dirty="0"/>
          </a:p>
          <a:p>
            <a:pPr lvl="2"/>
            <a:r>
              <a:rPr lang="pt-BR" dirty="0"/>
              <a:t>qualidade das normas jurídicas emanadas</a:t>
            </a:r>
            <a:endParaRPr lang="en-GB" sz="1800" dirty="0"/>
          </a:p>
          <a:p>
            <a:pPr lvl="2"/>
            <a:r>
              <a:rPr lang="pt-BR" dirty="0"/>
              <a:t>transparência</a:t>
            </a:r>
            <a:endParaRPr lang="en-GB" sz="1800" dirty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Grato pela atenção. </a:t>
            </a:r>
            <a:r>
              <a:rPr lang="pt-BR" dirty="0" err="1" smtClean="0">
                <a:latin typeface="Berlin Sans FB" pitchFamily="34" charset="0"/>
              </a:rPr>
              <a:t>Email</a:t>
            </a:r>
            <a:r>
              <a:rPr lang="pt-BR" dirty="0" smtClean="0">
                <a:latin typeface="Berlin Sans FB" pitchFamily="34" charset="0"/>
              </a:rPr>
              <a:t>: sssbraga@gmail.com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34284"/>
            <a:ext cx="6893799" cy="442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8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erlin Sans FB" pitchFamily="34" charset="0"/>
              </a:rPr>
              <a:t>Estrutura da apresentação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>
              <a:spcBef>
                <a:spcPct val="100000"/>
              </a:spcBef>
            </a:pPr>
            <a:r>
              <a:rPr lang="pt-BR" altLang="pt-BR" sz="2000" dirty="0" smtClean="0"/>
              <a:t>(</a:t>
            </a:r>
            <a:r>
              <a:rPr lang="pt-BR" altLang="pt-BR" sz="2000" dirty="0"/>
              <a:t>1) Idéias básicas subjacentes;</a:t>
            </a:r>
          </a:p>
          <a:p>
            <a:pPr>
              <a:spcBef>
                <a:spcPct val="100000"/>
              </a:spcBef>
            </a:pPr>
            <a:r>
              <a:rPr lang="pt-BR" altLang="pt-BR" sz="2000" dirty="0"/>
              <a:t>(2) Funções do parlamento e papel dos portais parlamentares;</a:t>
            </a:r>
          </a:p>
          <a:p>
            <a:pPr>
              <a:spcBef>
                <a:spcPct val="100000"/>
              </a:spcBef>
            </a:pPr>
            <a:r>
              <a:rPr lang="pt-BR" altLang="pt-BR" sz="2000" dirty="0"/>
              <a:t>(3) Exemplos de boas </a:t>
            </a:r>
            <a:r>
              <a:rPr lang="pt-BR" altLang="pt-BR" sz="2000" dirty="0" smtClean="0"/>
              <a:t>práticas (</a:t>
            </a:r>
            <a:r>
              <a:rPr lang="pt-BR" altLang="pt-BR" sz="2000" dirty="0" err="1"/>
              <a:t>H</a:t>
            </a:r>
            <a:r>
              <a:rPr lang="pt-BR" altLang="pt-BR" sz="2000" dirty="0" err="1" smtClean="0"/>
              <a:t>omework</a:t>
            </a:r>
            <a:r>
              <a:rPr lang="pt-BR" altLang="pt-BR" sz="2000" dirty="0" smtClean="0"/>
              <a:t>);</a:t>
            </a:r>
            <a:endParaRPr lang="pt-BR" altLang="pt-BR" sz="2000" dirty="0"/>
          </a:p>
          <a:p>
            <a:pPr>
              <a:spcBef>
                <a:spcPct val="100000"/>
              </a:spcBef>
            </a:pPr>
            <a:r>
              <a:rPr lang="pt-BR" altLang="pt-BR" sz="2000" dirty="0"/>
              <a:t>(4) Prescrições &amp; Sugestões. </a:t>
            </a:r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  <p:extLst>
      <p:ext uri="{BB962C8B-B14F-4D97-AF65-F5344CB8AC3E}">
        <p14:creationId xmlns:p14="http://schemas.microsoft.com/office/powerpoint/2010/main" val="328717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Berlin Sans FB" pitchFamily="34" charset="0"/>
              </a:rPr>
              <a:t>(1) Três </a:t>
            </a:r>
            <a:r>
              <a:rPr lang="pt-BR" dirty="0" err="1">
                <a:latin typeface="Berlin Sans FB" pitchFamily="34" charset="0"/>
              </a:rPr>
              <a:t>idéias</a:t>
            </a:r>
            <a:r>
              <a:rPr lang="pt-BR" dirty="0">
                <a:latin typeface="Berlin Sans FB" pitchFamily="34" charset="0"/>
              </a:rPr>
              <a:t> básicas subjacentes: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/>
              <a:t>Virtual political system e “</a:t>
            </a:r>
            <a:r>
              <a:rPr lang="pt-BR" sz="2000" dirty="0" err="1"/>
              <a:t>critical</a:t>
            </a:r>
            <a:r>
              <a:rPr lang="pt-BR" sz="2000" dirty="0"/>
              <a:t> </a:t>
            </a:r>
            <a:r>
              <a:rPr lang="pt-BR" sz="2000" dirty="0" err="1"/>
              <a:t>citizens</a:t>
            </a:r>
            <a:r>
              <a:rPr lang="pt-BR" sz="2000" dirty="0"/>
              <a:t>” (Norris, 2001, 2009</a:t>
            </a:r>
            <a:r>
              <a:rPr lang="pt-BR" sz="2000" dirty="0" smtClean="0"/>
              <a:t>)</a:t>
            </a:r>
          </a:p>
          <a:p>
            <a:pPr algn="just">
              <a:spcAft>
                <a:spcPts val="600"/>
              </a:spcAft>
            </a:pPr>
            <a:endParaRPr lang="pt-BR" sz="2000" dirty="0"/>
          </a:p>
          <a:p>
            <a:pPr algn="just">
              <a:spcAft>
                <a:spcPts val="600"/>
              </a:spcAft>
            </a:pPr>
            <a:r>
              <a:rPr lang="pt-BR" sz="2000" dirty="0"/>
              <a:t>Outras funções desempenhadas pelo parlamento além da função de representação (Leston-Bandeira, 2007)</a:t>
            </a:r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Rumo </a:t>
            </a:r>
            <a:r>
              <a:rPr lang="pt-BR" sz="2000" dirty="0"/>
              <a:t>a uma democracia parlamentar mais participativa e com mais espaços de deliberação (</a:t>
            </a:r>
            <a:r>
              <a:rPr lang="pt-BR" sz="2000" dirty="0" err="1"/>
              <a:t>Dominic</a:t>
            </a:r>
            <a:r>
              <a:rPr lang="pt-BR" sz="2000" dirty="0"/>
              <a:t> </a:t>
            </a:r>
            <a:r>
              <a:rPr lang="pt-BR" sz="2000" dirty="0" err="1"/>
              <a:t>Tinley</a:t>
            </a:r>
            <a:r>
              <a:rPr lang="pt-BR" sz="2000" dirty="0"/>
              <a:t>, 2008) </a:t>
            </a:r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Berlin Sans FB" pitchFamily="34" charset="0"/>
              </a:rPr>
              <a:t>Virtual Political </a:t>
            </a:r>
            <a:r>
              <a:rPr lang="pt-BR" dirty="0" smtClean="0">
                <a:latin typeface="Berlin Sans FB" pitchFamily="34" charset="0"/>
              </a:rPr>
              <a:t>System &amp; </a:t>
            </a:r>
            <a:r>
              <a:rPr lang="pt-BR" dirty="0" err="1" smtClean="0">
                <a:latin typeface="Berlin Sans FB" pitchFamily="34" charset="0"/>
              </a:rPr>
              <a:t>Critical</a:t>
            </a:r>
            <a:r>
              <a:rPr lang="pt-BR" dirty="0" smtClean="0">
                <a:latin typeface="Berlin Sans FB" pitchFamily="34" charset="0"/>
              </a:rPr>
              <a:t> </a:t>
            </a:r>
            <a:r>
              <a:rPr lang="pt-BR" dirty="0" err="1" smtClean="0">
                <a:latin typeface="Berlin Sans FB" pitchFamily="34" charset="0"/>
              </a:rPr>
              <a:t>Citizens</a:t>
            </a:r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contras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221788" cy="53863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65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10000"/>
              </a:spcAft>
            </a:pPr>
            <a:r>
              <a:rPr lang="pt-BR" altLang="pt-BR" sz="3200" smtClean="0"/>
              <a:t>Introduction: Theoretical backgroung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10000"/>
              </a:spcAft>
            </a:pPr>
            <a:r>
              <a:rPr lang="pt-BR" altLang="pt-BR" smtClean="0"/>
              <a:t>Figuras da Lesan Bandeira: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0020"/>
            <a:ext cx="6913562" cy="66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10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Berlin Sans FB" pitchFamily="34" charset="0"/>
              </a:rPr>
              <a:t>Funções básicas do legislativo e os websites parlamentares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b="1" dirty="0"/>
              <a:t>(i) Legislação </a:t>
            </a:r>
            <a:r>
              <a:rPr lang="pt-BR" sz="2000" dirty="0"/>
              <a:t>=&gt; informações sobre sinopses e criação de espaços de intervenção e de ampliação da deliberação pública;</a:t>
            </a:r>
          </a:p>
          <a:p>
            <a:pPr algn="just">
              <a:spcAft>
                <a:spcPts val="600"/>
              </a:spcAft>
            </a:pPr>
            <a:r>
              <a:rPr lang="pt-BR" sz="2000" b="1" dirty="0"/>
              <a:t>(</a:t>
            </a:r>
            <a:r>
              <a:rPr lang="pt-BR" sz="2000" b="1" dirty="0" err="1"/>
              <a:t>ii</a:t>
            </a:r>
            <a:r>
              <a:rPr lang="pt-BR" sz="2000" b="1" dirty="0"/>
              <a:t>) Representação </a:t>
            </a:r>
            <a:r>
              <a:rPr lang="pt-BR" sz="2000" b="1" dirty="0" smtClean="0"/>
              <a:t>&amp; formação de elites</a:t>
            </a:r>
            <a:r>
              <a:rPr lang="pt-BR" sz="2000" dirty="0" smtClean="0"/>
              <a:t>=&gt; </a:t>
            </a:r>
            <a:r>
              <a:rPr lang="pt-BR" sz="2000" dirty="0"/>
              <a:t>informações sobre parlamentares e criação de espaços de contato com MPs;</a:t>
            </a:r>
          </a:p>
          <a:p>
            <a:pPr algn="just">
              <a:spcAft>
                <a:spcPts val="600"/>
              </a:spcAft>
            </a:pPr>
            <a:r>
              <a:rPr lang="pt-BR" sz="2000" b="1" dirty="0"/>
              <a:t>(</a:t>
            </a:r>
            <a:r>
              <a:rPr lang="pt-BR" sz="2000" b="1" dirty="0" err="1"/>
              <a:t>iii</a:t>
            </a:r>
            <a:r>
              <a:rPr lang="pt-BR" sz="2000" b="1" dirty="0"/>
              <a:t>) Resolução de conflitos </a:t>
            </a:r>
            <a:r>
              <a:rPr lang="pt-BR" sz="2000" dirty="0"/>
              <a:t>=&gt; divulgação das discussões e criação de espaços de deliberação;</a:t>
            </a:r>
          </a:p>
          <a:p>
            <a:pPr algn="just">
              <a:spcAft>
                <a:spcPts val="600"/>
              </a:spcAft>
            </a:pPr>
            <a:r>
              <a:rPr lang="pt-BR" sz="2000" b="1" dirty="0"/>
              <a:t>(</a:t>
            </a:r>
            <a:r>
              <a:rPr lang="pt-BR" sz="2000" b="1" dirty="0" err="1"/>
              <a:t>iv</a:t>
            </a:r>
            <a:r>
              <a:rPr lang="pt-BR" sz="2000" b="1" dirty="0"/>
              <a:t>) Educação =&gt; </a:t>
            </a:r>
            <a:r>
              <a:rPr lang="pt-BR" sz="2000" dirty="0"/>
              <a:t>criação de espaços de comunicação com a sociedade e divulgação das atividades do parlamento;</a:t>
            </a:r>
          </a:p>
          <a:p>
            <a:pPr algn="just">
              <a:spcAft>
                <a:spcPts val="600"/>
              </a:spcAft>
            </a:pPr>
            <a:r>
              <a:rPr lang="pt-BR" sz="2000" b="1" dirty="0"/>
              <a:t>(v) </a:t>
            </a:r>
            <a:r>
              <a:rPr lang="pt-BR" sz="2000" b="1" dirty="0" smtClean="0"/>
              <a:t>Fiscalização e supervisão </a:t>
            </a:r>
            <a:r>
              <a:rPr lang="pt-BR" sz="2000" b="1" dirty="0"/>
              <a:t>=&gt; </a:t>
            </a:r>
            <a:r>
              <a:rPr lang="pt-BR" sz="2000" dirty="0"/>
              <a:t>monitoramento das ações da administração pública através das Comissões e instrumentos regimentais;</a:t>
            </a:r>
          </a:p>
          <a:p>
            <a:pPr algn="just">
              <a:spcAft>
                <a:spcPts val="600"/>
              </a:spcAft>
            </a:pPr>
            <a:r>
              <a:rPr lang="pt-BR" sz="2000" b="1" dirty="0"/>
              <a:t>(vi) Legitimação =&gt; </a:t>
            </a:r>
            <a:r>
              <a:rPr lang="pt-BR" sz="2000" dirty="0"/>
              <a:t>criação de espaços de divulgação do papel do legislativo para a sociedade (TV Legislativo etc.)</a:t>
            </a:r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</p:spTree>
    <p:extLst>
      <p:ext uri="{BB962C8B-B14F-4D97-AF65-F5344CB8AC3E}">
        <p14:creationId xmlns:p14="http://schemas.microsoft.com/office/powerpoint/2010/main" val="6785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0376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>
                <a:latin typeface="Berlin Sans FB" pitchFamily="34" charset="0"/>
              </a:rPr>
              <a:t>Primeiros passos na longa jornada rumo a uma </a:t>
            </a:r>
            <a:r>
              <a:rPr lang="pt-BR" dirty="0" smtClean="0">
                <a:latin typeface="Berlin Sans FB" pitchFamily="34" charset="0"/>
              </a:rPr>
              <a:t>democracia </a:t>
            </a:r>
            <a:r>
              <a:rPr lang="pt-BR" dirty="0">
                <a:latin typeface="Berlin Sans FB" pitchFamily="34" charset="0"/>
              </a:rPr>
              <a:t>parlamentar mais transparente e participativa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endParaRPr lang="pt-BR" sz="2000" dirty="0" smtClean="0"/>
          </a:p>
          <a:p>
            <a:pPr algn="just"/>
            <a:endParaRPr lang="pt-BR" sz="1800" dirty="0" smtClean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520" y="1540609"/>
            <a:ext cx="9732945" cy="5294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63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>
              <a:latin typeface="Berlin Sans FB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pt-BR" sz="1800" dirty="0" smtClean="0"/>
          </a:p>
          <a:p>
            <a:pPr algn="just">
              <a:spcAft>
                <a:spcPts val="600"/>
              </a:spcAft>
            </a:pPr>
            <a:r>
              <a:rPr lang="pt-BR" sz="2000" dirty="0" smtClean="0"/>
              <a:t>n</a:t>
            </a:r>
          </a:p>
          <a:p>
            <a:pPr algn="just"/>
            <a:endParaRPr lang="pt-BR" sz="18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222477"/>
            <a:ext cx="9829991" cy="710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8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407</TotalTime>
  <Words>632</Words>
  <Application>Microsoft Office PowerPoint</Application>
  <PresentationFormat>Apresentação na tela (4:3)</PresentationFormat>
  <Paragraphs>76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Berlin Sans FB</vt:lpstr>
      <vt:lpstr>Bookman Old Style</vt:lpstr>
      <vt:lpstr>Gill Sans MT</vt:lpstr>
      <vt:lpstr>Times New Roman</vt:lpstr>
      <vt:lpstr>Wingdings</vt:lpstr>
      <vt:lpstr>Wingdings 3</vt:lpstr>
      <vt:lpstr>Origem</vt:lpstr>
      <vt:lpstr>Comissão Senado do Futuro – CSF   A Tecnologia da Informação e o Processo Legislativo do Futuro</vt:lpstr>
      <vt:lpstr>Pergunta orientadora</vt:lpstr>
      <vt:lpstr>Estrutura da apresentação</vt:lpstr>
      <vt:lpstr>(1) Três idéias básicas subjacentes: </vt:lpstr>
      <vt:lpstr>Virtual Political System &amp; Critical Citizens</vt:lpstr>
      <vt:lpstr>Introduction: Theoretical backgroung</vt:lpstr>
      <vt:lpstr>Funções básicas do legislativo e os websites parlamentares</vt:lpstr>
      <vt:lpstr>Primeiros passos na longa jornada rumo a uma democracia parlamentar mais transparente e participativa</vt:lpstr>
      <vt:lpstr>Apresentação do PowerPoint</vt:lpstr>
      <vt:lpstr>Apresentação do PowerPoint</vt:lpstr>
      <vt:lpstr>(3) Boas práticas: Commission on Digital Democracy</vt:lpstr>
      <vt:lpstr>Boas práticas: Canadian Parliamentary Review</vt:lpstr>
      <vt:lpstr>Boas práticas: Facebook da CGU</vt:lpstr>
      <vt:lpstr>Boas práticas: LAB Hacker</vt:lpstr>
      <vt:lpstr>Boas práticas: La Fabrique de la Loi</vt:lpstr>
      <vt:lpstr>Boas práticas: Politicas publicas e seu alcance</vt:lpstr>
      <vt:lpstr>Boas práticas: Parlamento Jovem de Palmeira</vt:lpstr>
      <vt:lpstr>(4) Sugestões de Políticas</vt:lpstr>
      <vt:lpstr>Referências</vt:lpstr>
      <vt:lpstr>Grato pela atenção. Email: sssbraga@gmail.com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ssbraga</dc:creator>
  <cp:lastModifiedBy>Sergio Braga</cp:lastModifiedBy>
  <cp:revision>36</cp:revision>
  <dcterms:created xsi:type="dcterms:W3CDTF">2012-10-24T12:24:34Z</dcterms:created>
  <dcterms:modified xsi:type="dcterms:W3CDTF">2016-06-13T20:39:15Z</dcterms:modified>
</cp:coreProperties>
</file>